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57" r:id="rId3"/>
    <p:sldId id="261" r:id="rId4"/>
    <p:sldId id="262" r:id="rId5"/>
    <p:sldId id="263" r:id="rId6"/>
    <p:sldId id="264" r:id="rId7"/>
    <p:sldId id="266" r:id="rId8"/>
    <p:sldId id="265" r:id="rId9"/>
    <p:sldId id="258" r:id="rId10"/>
    <p:sldId id="259" r:id="rId11"/>
    <p:sldId id="267" r:id="rId12"/>
    <p:sldId id="260" r:id="rId13"/>
    <p:sldId id="269" r:id="rId14"/>
    <p:sldId id="270" r:id="rId15"/>
    <p:sldId id="274" r:id="rId16"/>
    <p:sldId id="271" r:id="rId17"/>
    <p:sldId id="272" r:id="rId18"/>
    <p:sldId id="273" r:id="rId19"/>
    <p:sldId id="275" r:id="rId20"/>
    <p:sldId id="27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44" autoAdjust="0"/>
    <p:restoredTop sz="94660"/>
  </p:normalViewPr>
  <p:slideViewPr>
    <p:cSldViewPr>
      <p:cViewPr varScale="1">
        <p:scale>
          <a:sx n="67" d="100"/>
          <a:sy n="67" d="100"/>
        </p:scale>
        <p:origin x="-108" y="-8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598570-9489-4118-A8DB-B945E173EFE5}" type="datetimeFigureOut">
              <a:rPr lang="en-US" smtClean="0"/>
              <a:pPr/>
              <a:t>10/4/2010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0975E2-98C4-49FC-B73C-B7357BE5C16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 example – me, the others</a:t>
            </a:r>
            <a:r>
              <a:rPr lang="en-US" baseline="0" dirty="0" smtClean="0"/>
              <a:t> - discussion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975E2-98C4-49FC-B73C-B7357BE5C16E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B32776F6-015A-4B73-A567-EEAAF1505802}" type="datetimeFigureOut">
              <a:rPr lang="en-US" smtClean="0"/>
              <a:pPr/>
              <a:t>10/4/2010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776F6-015A-4B73-A567-EEAAF1505802}" type="datetimeFigureOut">
              <a:rPr lang="en-US" smtClean="0"/>
              <a:pPr/>
              <a:t>10/4/2010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B32776F6-015A-4B73-A567-EEAAF1505802}" type="datetimeFigureOut">
              <a:rPr lang="en-US" smtClean="0"/>
              <a:pPr/>
              <a:t>10/4/2010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776F6-015A-4B73-A567-EEAAF1505802}" type="datetimeFigureOut">
              <a:rPr lang="en-US" smtClean="0"/>
              <a:pPr/>
              <a:t>10/4/2010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776F6-015A-4B73-A567-EEAAF1505802}" type="datetimeFigureOut">
              <a:rPr lang="en-US" smtClean="0"/>
              <a:pPr/>
              <a:t>10/4/2010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32776F6-015A-4B73-A567-EEAAF1505802}" type="datetimeFigureOut">
              <a:rPr lang="en-US" smtClean="0"/>
              <a:pPr/>
              <a:t>10/4/2010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32776F6-015A-4B73-A567-EEAAF1505802}" type="datetimeFigureOut">
              <a:rPr lang="en-US" smtClean="0"/>
              <a:pPr/>
              <a:t>10/4/2010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776F6-015A-4B73-A567-EEAAF1505802}" type="datetimeFigureOut">
              <a:rPr lang="en-US" smtClean="0"/>
              <a:pPr/>
              <a:t>10/4/2010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776F6-015A-4B73-A567-EEAAF1505802}" type="datetimeFigureOut">
              <a:rPr lang="en-US" smtClean="0"/>
              <a:pPr/>
              <a:t>10/4/2010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776F6-015A-4B73-A567-EEAAF1505802}" type="datetimeFigureOut">
              <a:rPr lang="en-US" smtClean="0"/>
              <a:pPr/>
              <a:t>10/4/2010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B32776F6-015A-4B73-A567-EEAAF1505802}" type="datetimeFigureOut">
              <a:rPr lang="en-US" smtClean="0"/>
              <a:pPr/>
              <a:t>10/4/2010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32776F6-015A-4B73-A567-EEAAF1505802}" type="datetimeFigureOut">
              <a:rPr lang="en-US" smtClean="0"/>
              <a:pPr/>
              <a:t>10/4/2010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4.bin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ed.com/talks/esther_duflo_social_experiments_to_fight_poverty.html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23yQR0V0cq4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</a:t>
            </a:r>
            <a:r>
              <a:rPr lang="en-US" dirty="0" smtClean="0"/>
              <a:t>. 	Causal effects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Eva </a:t>
            </a:r>
            <a:r>
              <a:rPr lang="en-US" dirty="0" err="1" smtClean="0"/>
              <a:t>Hrom</a:t>
            </a:r>
            <a:r>
              <a:rPr lang="cs-CZ" dirty="0" smtClean="0"/>
              <a:t>ádková, </a:t>
            </a:r>
            <a:r>
              <a:rPr lang="en-US" dirty="0" smtClean="0"/>
              <a:t>7</a:t>
            </a:r>
            <a:r>
              <a:rPr lang="en-US" dirty="0" smtClean="0"/>
              <a:t>.10.2010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381000"/>
            <a:ext cx="609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Applied Econometrics JEM007, IES</a:t>
            </a:r>
            <a:endParaRPr lang="cs-CZ" dirty="0"/>
          </a:p>
          <a:p>
            <a:r>
              <a:rPr lang="cs-CZ" dirty="0" smtClean="0"/>
              <a:t>Lecture </a:t>
            </a:r>
            <a:r>
              <a:rPr lang="en-US" dirty="0" smtClean="0"/>
              <a:t>2A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Overview of identification strategies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2800" dirty="0" smtClean="0"/>
              <a:t>Controlled (social) experiment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Direct </a:t>
            </a:r>
            <a:r>
              <a:rPr lang="en-US" sz="2400" dirty="0" smtClean="0"/>
              <a:t>randomization </a:t>
            </a:r>
            <a:r>
              <a:rPr lang="en-US" sz="2400" dirty="0" smtClean="0"/>
              <a:t>of treated and untreated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Natural experiment 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Finding naturally </a:t>
            </a:r>
            <a:r>
              <a:rPr lang="en-US" sz="2400" dirty="0" smtClean="0"/>
              <a:t>occurring </a:t>
            </a:r>
            <a:r>
              <a:rPr lang="en-US" sz="2400" dirty="0" smtClean="0"/>
              <a:t>treated and untreated group that are as similar as possible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Instrumental variable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Finding </a:t>
            </a:r>
            <a:r>
              <a:rPr lang="en-US" sz="2400" dirty="0" smtClean="0"/>
              <a:t>variable </a:t>
            </a:r>
            <a:r>
              <a:rPr lang="en-US" sz="2400" dirty="0" smtClean="0"/>
              <a:t>that </a:t>
            </a:r>
            <a:r>
              <a:rPr lang="en-US" sz="2400" dirty="0" smtClean="0"/>
              <a:t>affects prob. of treatment </a:t>
            </a:r>
            <a:r>
              <a:rPr lang="en-US" sz="2400" dirty="0" smtClean="0"/>
              <a:t>but </a:t>
            </a:r>
            <a:r>
              <a:rPr lang="en-US" sz="2400" dirty="0" smtClean="0"/>
              <a:t>does </a:t>
            </a:r>
            <a:r>
              <a:rPr lang="en-US" sz="2400" dirty="0" smtClean="0"/>
              <a:t>not affect outcome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Discontinuity design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Probability of treatment is </a:t>
            </a:r>
            <a:r>
              <a:rPr lang="en-US" sz="2400" dirty="0" smtClean="0"/>
              <a:t>changing discontinuously </a:t>
            </a:r>
            <a:r>
              <a:rPr lang="en-US" sz="2400" dirty="0" smtClean="0"/>
              <a:t>with a characteristic </a:t>
            </a:r>
            <a:r>
              <a:rPr lang="en-US" sz="2400" dirty="0" smtClean="0"/>
              <a:t>(</a:t>
            </a:r>
            <a:r>
              <a:rPr lang="en-US" sz="2400" dirty="0" err="1" smtClean="0"/>
              <a:t>eligiblity</a:t>
            </a:r>
            <a:r>
              <a:rPr lang="en-US" sz="2400" dirty="0" smtClean="0"/>
              <a:t>)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B. 	Controlled 	experiments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Eva </a:t>
            </a:r>
            <a:r>
              <a:rPr lang="en-US" dirty="0" err="1" smtClean="0"/>
              <a:t>Hrom</a:t>
            </a:r>
            <a:r>
              <a:rPr lang="cs-CZ" dirty="0" smtClean="0"/>
              <a:t>ádková, </a:t>
            </a:r>
            <a:r>
              <a:rPr lang="en-US" dirty="0" smtClean="0"/>
              <a:t>7</a:t>
            </a:r>
            <a:r>
              <a:rPr lang="en-US" dirty="0" smtClean="0"/>
              <a:t>.10.2010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381000"/>
            <a:ext cx="609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Applied Econometrics JEM007, IES</a:t>
            </a:r>
            <a:endParaRPr lang="cs-CZ" dirty="0"/>
          </a:p>
          <a:p>
            <a:r>
              <a:rPr lang="cs-CZ" dirty="0" smtClean="0"/>
              <a:t>Lecture </a:t>
            </a:r>
            <a:r>
              <a:rPr lang="en-US" dirty="0" smtClean="0"/>
              <a:t>2B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Randomization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err="1" smtClean="0"/>
              <a:t>Experimentator</a:t>
            </a:r>
            <a:r>
              <a:rPr lang="en-US" dirty="0" smtClean="0"/>
              <a:t> can randomly choose which  individuals are administered treatment and which not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Ass.1: </a:t>
            </a:r>
          </a:p>
          <a:p>
            <a:pPr>
              <a:buNone/>
            </a:pPr>
            <a:r>
              <a:rPr lang="en-US" sz="2400" dirty="0" smtClean="0"/>
              <a:t>Treated and controls same in unobserved characteristics</a:t>
            </a:r>
            <a:endParaRPr lang="en-US" sz="2400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Ass. 2:</a:t>
            </a:r>
          </a:p>
          <a:p>
            <a:pPr>
              <a:buNone/>
            </a:pPr>
            <a:r>
              <a:rPr lang="en-US" sz="2400" dirty="0" smtClean="0"/>
              <a:t>Treated and controls same in gains from a treatment</a:t>
            </a:r>
            <a:endParaRPr lang="en-US" sz="24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2057400" y="3505200"/>
          <a:ext cx="5655733" cy="609600"/>
        </p:xfrm>
        <a:graphic>
          <a:graphicData uri="http://schemas.openxmlformats.org/presentationml/2006/ole">
            <p:oleObj spid="_x0000_s5122" name="Equation" r:id="rId3" imgW="2120760" imgH="228600" progId="Equation.3">
              <p:embed/>
            </p:oleObj>
          </a:graphicData>
        </a:graphic>
      </p:graphicFrame>
      <p:graphicFrame>
        <p:nvGraphicFramePr>
          <p:cNvPr id="5124" name="Object 4"/>
          <p:cNvGraphicFramePr>
            <a:graphicFrameLocks noChangeAspect="1"/>
          </p:cNvGraphicFramePr>
          <p:nvPr/>
        </p:nvGraphicFramePr>
        <p:xfrm>
          <a:off x="2057400" y="5029200"/>
          <a:ext cx="5656263" cy="609600"/>
        </p:xfrm>
        <a:graphic>
          <a:graphicData uri="http://schemas.openxmlformats.org/presentationml/2006/ole">
            <p:oleObj spid="_x0000_s5124" name="Equation" r:id="rId4" imgW="212076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Use of experiments and randomization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Labor Economics – Active labor market policies</a:t>
            </a:r>
          </a:p>
          <a:p>
            <a:pPr lvl="1"/>
            <a:r>
              <a:rPr lang="en-US" dirty="0" smtClean="0"/>
              <a:t>Ex. National Supported Work (NSW)</a:t>
            </a:r>
          </a:p>
          <a:p>
            <a:r>
              <a:rPr lang="en-US" dirty="0" smtClean="0"/>
              <a:t>Health Economics:</a:t>
            </a:r>
          </a:p>
          <a:p>
            <a:pPr lvl="1"/>
            <a:r>
              <a:rPr lang="en-US" dirty="0" smtClean="0"/>
              <a:t>Ex. RAND experiment (1974-1982)</a:t>
            </a:r>
          </a:p>
          <a:p>
            <a:pPr lvl="2"/>
            <a:r>
              <a:rPr lang="en-US" dirty="0" smtClean="0"/>
              <a:t>people were assigned randomly to different health insurance plans</a:t>
            </a:r>
          </a:p>
          <a:p>
            <a:pPr lvl="2"/>
            <a:r>
              <a:rPr lang="en-US" dirty="0" smtClean="0"/>
              <a:t>Moral hazard; effect of co-payments</a:t>
            </a:r>
          </a:p>
          <a:p>
            <a:r>
              <a:rPr lang="en-US" dirty="0" smtClean="0"/>
              <a:t>*Development economics:</a:t>
            </a:r>
          </a:p>
          <a:p>
            <a:pPr lvl="1"/>
            <a:r>
              <a:rPr lang="en-US" dirty="0" smtClean="0"/>
              <a:t>Educational system (</a:t>
            </a:r>
            <a:r>
              <a:rPr lang="en-US" dirty="0" err="1" smtClean="0"/>
              <a:t>Duflo</a:t>
            </a:r>
            <a:r>
              <a:rPr lang="en-US" dirty="0" smtClean="0"/>
              <a:t>, </a:t>
            </a:r>
            <a:r>
              <a:rPr lang="en-US" dirty="0" err="1" smtClean="0"/>
              <a:t>Dupaas</a:t>
            </a:r>
            <a:r>
              <a:rPr lang="en-US" dirty="0" smtClean="0"/>
              <a:t> and Kremer, 2009), </a:t>
            </a:r>
            <a:r>
              <a:rPr lang="en-US" dirty="0" err="1" smtClean="0"/>
              <a:t>microfinances</a:t>
            </a:r>
            <a:r>
              <a:rPr lang="en-US" dirty="0" smtClean="0"/>
              <a:t> (</a:t>
            </a:r>
            <a:r>
              <a:rPr lang="en-US" dirty="0" err="1" smtClean="0"/>
              <a:t>Karlan</a:t>
            </a:r>
            <a:r>
              <a:rPr lang="en-US" dirty="0" smtClean="0"/>
              <a:t> and </a:t>
            </a:r>
            <a:r>
              <a:rPr lang="en-US" dirty="0" err="1" smtClean="0"/>
              <a:t>Zinman</a:t>
            </a:r>
            <a:r>
              <a:rPr lang="en-US" dirty="0" smtClean="0"/>
              <a:t>, 2008)</a:t>
            </a:r>
          </a:p>
          <a:p>
            <a:r>
              <a:rPr lang="en-US" dirty="0" smtClean="0"/>
              <a:t>*Behavioral economics</a:t>
            </a:r>
          </a:p>
          <a:p>
            <a:pPr lvl="1"/>
            <a:r>
              <a:rPr lang="en-US" dirty="0" smtClean="0"/>
              <a:t>Intrinsic motivation, fairness, incentives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Development economics</a:t>
            </a:r>
            <a:br>
              <a:rPr lang="en-US" dirty="0" smtClean="0"/>
            </a:br>
            <a:r>
              <a:rPr lang="en-US" sz="2200" dirty="0" smtClean="0"/>
              <a:t>Improving immunization coverage in India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hlinkClick r:id="rId2"/>
              </a:rPr>
              <a:t>Video</a:t>
            </a:r>
            <a:r>
              <a:rPr lang="en-US" dirty="0" smtClean="0"/>
              <a:t> (Esther </a:t>
            </a:r>
            <a:r>
              <a:rPr lang="en-US" dirty="0" err="1" smtClean="0"/>
              <a:t>Duflo</a:t>
            </a:r>
            <a:r>
              <a:rPr lang="en-US" dirty="0" smtClean="0"/>
              <a:t>, TED Talks Feb 2010)</a:t>
            </a:r>
            <a:endParaRPr lang="en-US" sz="1700" dirty="0" smtClean="0"/>
          </a:p>
          <a:p>
            <a:pPr>
              <a:buNone/>
            </a:pPr>
            <a:r>
              <a:rPr lang="en-US" sz="2400" dirty="0" err="1" smtClean="0"/>
              <a:t>Banerjee</a:t>
            </a:r>
            <a:r>
              <a:rPr lang="en-US" sz="2400" dirty="0" smtClean="0"/>
              <a:t>, </a:t>
            </a:r>
            <a:r>
              <a:rPr lang="en-US" sz="2400" dirty="0" err="1" smtClean="0"/>
              <a:t>Duflo</a:t>
            </a:r>
            <a:r>
              <a:rPr lang="en-US" sz="2400" dirty="0" smtClean="0"/>
              <a:t> and Kothari (2010) – Improving immunization coverage in rural India</a:t>
            </a:r>
          </a:p>
          <a:p>
            <a:pPr lvl="1"/>
            <a:r>
              <a:rPr lang="en-US" sz="2100" dirty="0" smtClean="0"/>
              <a:t>Udaipur district, Rajasthan – very low immunization rate (4%</a:t>
            </a:r>
          </a:p>
          <a:p>
            <a:pPr lvl="1"/>
            <a:r>
              <a:rPr lang="en-US" sz="2100" dirty="0" smtClean="0"/>
              <a:t>Reasons:</a:t>
            </a:r>
          </a:p>
          <a:p>
            <a:pPr lvl="2"/>
            <a:r>
              <a:rPr lang="en-US" sz="1800" dirty="0" smtClean="0"/>
              <a:t>Cost of travelling (immunization is for free) – procrastination</a:t>
            </a:r>
          </a:p>
          <a:p>
            <a:r>
              <a:rPr lang="en-US" sz="2400" dirty="0" smtClean="0"/>
              <a:t>134 villages were randomized to one of 3 groups</a:t>
            </a:r>
          </a:p>
          <a:p>
            <a:pPr lvl="1"/>
            <a:r>
              <a:rPr lang="en-US" sz="2100" dirty="0" smtClean="0"/>
              <a:t>A: reliable immunization camp</a:t>
            </a:r>
          </a:p>
          <a:p>
            <a:pPr lvl="1"/>
            <a:r>
              <a:rPr lang="en-US" sz="2100" dirty="0" smtClean="0"/>
              <a:t>B: reliable immunization camp + incentives (lentils + plates)</a:t>
            </a:r>
          </a:p>
          <a:p>
            <a:pPr lvl="1"/>
            <a:r>
              <a:rPr lang="en-US" sz="2100" dirty="0" smtClean="0"/>
              <a:t>No intervention</a:t>
            </a:r>
          </a:p>
          <a:p>
            <a:r>
              <a:rPr lang="en-US" sz="2400" dirty="0" smtClean="0"/>
              <a:t>Outcome = immunization rate in villages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Development economics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3121152" cy="44958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z="2200" b="1" dirty="0" smtClean="0"/>
              <a:t>Results:</a:t>
            </a:r>
          </a:p>
          <a:p>
            <a:r>
              <a:rPr lang="en-US" sz="2100" dirty="0" smtClean="0"/>
              <a:t>Baseline – 6%</a:t>
            </a:r>
          </a:p>
          <a:p>
            <a:r>
              <a:rPr lang="en-US" sz="2100" dirty="0" smtClean="0"/>
              <a:t>A – 17%</a:t>
            </a:r>
          </a:p>
          <a:p>
            <a:r>
              <a:rPr lang="en-US" sz="2100" dirty="0" smtClean="0"/>
              <a:t>B – 38%</a:t>
            </a:r>
          </a:p>
          <a:p>
            <a:pPr>
              <a:buNone/>
            </a:pPr>
            <a:endParaRPr lang="en-US" sz="2100" dirty="0" smtClean="0"/>
          </a:p>
          <a:p>
            <a:pPr>
              <a:buNone/>
            </a:pPr>
            <a:r>
              <a:rPr lang="en-US" sz="2200" b="1" dirty="0" smtClean="0"/>
              <a:t>Issues:</a:t>
            </a:r>
          </a:p>
          <a:p>
            <a:r>
              <a:rPr lang="en-US" sz="2100" dirty="0" smtClean="0"/>
              <a:t>Design: Testing multiple interventions</a:t>
            </a:r>
          </a:p>
          <a:p>
            <a:r>
              <a:rPr lang="en-US" sz="2100" dirty="0" smtClean="0"/>
              <a:t>Within village correlation of individual outcomes - clustering</a:t>
            </a:r>
          </a:p>
          <a:p>
            <a:r>
              <a:rPr lang="en-US" sz="2100" dirty="0" smtClean="0"/>
              <a:t>Spillovers – neighboring villages</a:t>
            </a:r>
          </a:p>
          <a:p>
            <a:r>
              <a:rPr lang="en-US" sz="2100" dirty="0" smtClean="0"/>
              <a:t>Intention to treat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3800" y="1600200"/>
            <a:ext cx="51816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Behavioral economics</a:t>
            </a:r>
            <a:br>
              <a:rPr lang="en-US" dirty="0" smtClean="0"/>
            </a:br>
            <a:r>
              <a:rPr lang="en-US" sz="2200" dirty="0" smtClean="0"/>
              <a:t>How to combat procrastination I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Video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tx2"/>
                </a:solidFill>
              </a:rPr>
              <a:t>(Dan </a:t>
            </a:r>
            <a:r>
              <a:rPr lang="en-US" dirty="0" err="1" smtClean="0">
                <a:solidFill>
                  <a:schemeClr val="tx2"/>
                </a:solidFill>
              </a:rPr>
              <a:t>Ariely</a:t>
            </a:r>
            <a:r>
              <a:rPr lang="en-US" dirty="0" smtClean="0">
                <a:solidFill>
                  <a:schemeClr val="tx2"/>
                </a:solidFill>
              </a:rPr>
              <a:t> on procrastination)</a:t>
            </a:r>
            <a:endParaRPr lang="en-US" sz="17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en-US" sz="2400" dirty="0" err="1" smtClean="0"/>
              <a:t>Ariely</a:t>
            </a:r>
            <a:r>
              <a:rPr lang="en-US" sz="2400" dirty="0" smtClean="0"/>
              <a:t> and </a:t>
            </a:r>
            <a:r>
              <a:rPr lang="en-US" sz="2400" dirty="0" err="1" smtClean="0"/>
              <a:t>Wertenbroch</a:t>
            </a:r>
            <a:r>
              <a:rPr lang="en-US" sz="2400" dirty="0" smtClean="0"/>
              <a:t> (2002). Procrastination, deadlines and performance.</a:t>
            </a:r>
          </a:p>
          <a:p>
            <a:r>
              <a:rPr lang="en-US" sz="2400" dirty="0" smtClean="0"/>
              <a:t>Procrastination = putting off duties/tasks</a:t>
            </a:r>
          </a:p>
          <a:p>
            <a:r>
              <a:rPr lang="en-US" sz="2400" dirty="0" smtClean="0"/>
              <a:t>Questions:</a:t>
            </a:r>
          </a:p>
          <a:p>
            <a:pPr marL="708660" lvl="1" indent="-342900">
              <a:buFont typeface="+mj-lt"/>
              <a:buAutoNum type="arabicPeriod"/>
            </a:pPr>
            <a:r>
              <a:rPr lang="en-US" sz="2000" dirty="0" smtClean="0"/>
              <a:t>Do people self-impose deadlines to increase performance if they have the possibility to do so?</a:t>
            </a:r>
          </a:p>
          <a:p>
            <a:pPr marL="708660" lvl="1" indent="-342900">
              <a:buFont typeface="+mj-lt"/>
              <a:buAutoNum type="arabicPeriod"/>
            </a:pPr>
            <a:r>
              <a:rPr lang="en-US" sz="2000" dirty="0" smtClean="0"/>
              <a:t>Do deadlines increase performance?</a:t>
            </a:r>
          </a:p>
          <a:p>
            <a:pPr marL="708660" lvl="1" indent="-342900">
              <a:buFont typeface="+mj-lt"/>
              <a:buAutoNum type="arabicPeriod"/>
            </a:pPr>
            <a:r>
              <a:rPr lang="en-US" sz="2000" dirty="0" smtClean="0"/>
              <a:t>Do people set deadlines optimally for maximum performance? </a:t>
            </a:r>
          </a:p>
          <a:p>
            <a:pPr marL="388620" indent="-342900"/>
            <a:r>
              <a:rPr lang="en-US" sz="2400" dirty="0" smtClean="0"/>
              <a:t>2 studies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Behavioral economics</a:t>
            </a:r>
            <a:br>
              <a:rPr lang="en-US" dirty="0" smtClean="0"/>
            </a:br>
            <a:r>
              <a:rPr lang="en-US" sz="2200" dirty="0" smtClean="0"/>
              <a:t>How to combat procrastination </a:t>
            </a:r>
            <a:r>
              <a:rPr lang="en-US" sz="2200" dirty="0" smtClean="0"/>
              <a:t>II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/>
              <a:t>Study 1: MBA course – 2 classes, requirement of 3 essays</a:t>
            </a:r>
          </a:p>
          <a:p>
            <a:r>
              <a:rPr lang="en-US" sz="2400" dirty="0" smtClean="0"/>
              <a:t>No choice section: fixed deadlines (evenly spaced)</a:t>
            </a:r>
          </a:p>
          <a:p>
            <a:r>
              <a:rPr lang="en-US" sz="2400" dirty="0" smtClean="0"/>
              <a:t>Free-choice section: choose deadlines themselves</a:t>
            </a:r>
          </a:p>
          <a:p>
            <a:pPr lvl="1"/>
            <a:r>
              <a:rPr lang="en-US" sz="2000" dirty="0" smtClean="0"/>
              <a:t>Deadlines will be binding</a:t>
            </a:r>
          </a:p>
          <a:p>
            <a:pPr lvl="1"/>
            <a:r>
              <a:rPr lang="en-US" sz="2000" dirty="0" smtClean="0"/>
              <a:t>Instructor will not read / give feedback before the end</a:t>
            </a:r>
          </a:p>
          <a:p>
            <a:pPr lvl="1"/>
            <a:r>
              <a:rPr lang="en-US" sz="2000" dirty="0" smtClean="0"/>
              <a:t>Rational choice (if no self-control issues) = all 3 in the end</a:t>
            </a:r>
          </a:p>
          <a:p>
            <a:r>
              <a:rPr lang="en-US" sz="2400" dirty="0" smtClean="0"/>
              <a:t>Results:</a:t>
            </a:r>
          </a:p>
          <a:p>
            <a:pPr lvl="1"/>
            <a:r>
              <a:rPr lang="en-US" sz="2000" dirty="0" smtClean="0"/>
              <a:t>Actual choice of deadlines: only 32% for the final week</a:t>
            </a:r>
          </a:p>
          <a:p>
            <a:pPr lvl="1"/>
            <a:r>
              <a:rPr lang="en-US" sz="2000" dirty="0" smtClean="0"/>
              <a:t>Performance: grades in no-choice section (</a:t>
            </a:r>
            <a:r>
              <a:rPr lang="en-US" sz="2000" dirty="0" err="1" smtClean="0"/>
              <a:t>avg</a:t>
            </a:r>
            <a:r>
              <a:rPr lang="en-US" sz="2000" dirty="0" smtClean="0"/>
              <a:t> = 88.76) higher than grades in choice section  (</a:t>
            </a:r>
            <a:r>
              <a:rPr lang="en-US" sz="2000" dirty="0" err="1" smtClean="0"/>
              <a:t>avg</a:t>
            </a:r>
            <a:r>
              <a:rPr lang="en-US" sz="2000" dirty="0" smtClean="0"/>
              <a:t>=85.67), t=3</a:t>
            </a:r>
          </a:p>
          <a:p>
            <a:pPr lvl="2"/>
            <a:r>
              <a:rPr lang="en-US" sz="1700" dirty="0" smtClean="0"/>
              <a:t>Problem with SE (=&gt;t). Why?</a:t>
            </a:r>
            <a:endParaRPr lang="en-US" sz="17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Behavioral economics</a:t>
            </a:r>
            <a:br>
              <a:rPr lang="en-US" dirty="0" smtClean="0"/>
            </a:br>
            <a:r>
              <a:rPr lang="en-US" sz="2200" dirty="0" smtClean="0"/>
              <a:t>How to combat procrastination </a:t>
            </a:r>
            <a:r>
              <a:rPr lang="en-US" sz="2200" dirty="0" smtClean="0"/>
              <a:t>III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400" dirty="0" smtClean="0"/>
              <a:t>Study 2: Proofreading, randomly assigned to 3 treatments</a:t>
            </a:r>
          </a:p>
          <a:p>
            <a:pPr lvl="1"/>
            <a:r>
              <a:rPr lang="en-US" sz="2100" dirty="0" smtClean="0"/>
              <a:t>1. Evenly spaced submission (every 7 days)</a:t>
            </a:r>
          </a:p>
          <a:p>
            <a:pPr lvl="1"/>
            <a:r>
              <a:rPr lang="en-US" sz="2100" dirty="0" smtClean="0"/>
              <a:t>2. End-deadline submission (at the end)</a:t>
            </a:r>
          </a:p>
          <a:p>
            <a:pPr lvl="1"/>
            <a:r>
              <a:rPr lang="en-US" sz="2100" dirty="0" smtClean="0"/>
              <a:t>3. Self-imposed deadlines</a:t>
            </a:r>
          </a:p>
          <a:p>
            <a:pPr lvl="1"/>
            <a:r>
              <a:rPr lang="en-US" sz="2100" dirty="0" smtClean="0"/>
              <a:t>Conditions: </a:t>
            </a:r>
            <a:r>
              <a:rPr lang="en-US" sz="2100" dirty="0" smtClean="0"/>
              <a:t>p</a:t>
            </a:r>
            <a:r>
              <a:rPr lang="en-US" sz="2100" dirty="0" smtClean="0"/>
              <a:t>aid for detecting mistakes, day of delay = 1$</a:t>
            </a:r>
            <a:endParaRPr lang="en-US" sz="2100" dirty="0" smtClean="0"/>
          </a:p>
          <a:p>
            <a:pPr>
              <a:buNone/>
            </a:pPr>
            <a:r>
              <a:rPr lang="en-US" sz="2400" dirty="0" smtClean="0"/>
              <a:t>Results:</a:t>
            </a:r>
          </a:p>
          <a:p>
            <a:r>
              <a:rPr lang="en-US" sz="2400" dirty="0" smtClean="0"/>
              <a:t>Participants in (3) have preferred spaced deadlines</a:t>
            </a:r>
          </a:p>
          <a:p>
            <a:r>
              <a:rPr lang="en-US" sz="2400" dirty="0" smtClean="0"/>
              <a:t>They perform worst under no deadlines, better under self imposed deadlines and best under imposed deadlines</a:t>
            </a:r>
          </a:p>
          <a:p>
            <a:pPr lvl="1"/>
            <a:r>
              <a:rPr lang="en-US" sz="2100" dirty="0" smtClean="0"/>
              <a:t>However, people sometimes set constraints that are not really constraining (“internal” deadlines, gym membership, etc.)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Issues in controlled experiments I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2400" dirty="0" smtClean="0"/>
              <a:t>Threads to </a:t>
            </a:r>
            <a:r>
              <a:rPr lang="en-US" sz="2400" dirty="0" smtClean="0">
                <a:solidFill>
                  <a:schemeClr val="accent2"/>
                </a:solidFill>
              </a:rPr>
              <a:t>internal validity</a:t>
            </a:r>
            <a:r>
              <a:rPr lang="en-US" sz="2400" dirty="0" smtClean="0"/>
              <a:t>:</a:t>
            </a:r>
          </a:p>
          <a:p>
            <a:r>
              <a:rPr lang="en-US" sz="2400" dirty="0" smtClean="0">
                <a:solidFill>
                  <a:schemeClr val="accent1"/>
                </a:solidFill>
              </a:rPr>
              <a:t>Non-compliance</a:t>
            </a:r>
            <a:r>
              <a:rPr lang="en-US" sz="2400" dirty="0" smtClean="0"/>
              <a:t>:</a:t>
            </a:r>
          </a:p>
          <a:p>
            <a:pPr lvl="1"/>
            <a:r>
              <a:rPr lang="en-US" sz="2100" dirty="0" smtClean="0"/>
              <a:t>Some people assigned to treatment do not comply</a:t>
            </a:r>
          </a:p>
          <a:p>
            <a:pPr lvl="1"/>
            <a:r>
              <a:rPr lang="en-US" sz="2100" dirty="0" smtClean="0"/>
              <a:t>What we get is the effect of “intention to treat”</a:t>
            </a:r>
          </a:p>
          <a:p>
            <a:r>
              <a:rPr lang="en-US" sz="2400" dirty="0" smtClean="0">
                <a:solidFill>
                  <a:schemeClr val="accent1"/>
                </a:solidFill>
              </a:rPr>
              <a:t>Attrition:  </a:t>
            </a:r>
            <a:r>
              <a:rPr lang="en-US" sz="2400" dirty="0" smtClean="0"/>
              <a:t>problem if it is non-random</a:t>
            </a:r>
          </a:p>
          <a:p>
            <a:r>
              <a:rPr lang="en-US" sz="2400" dirty="0" smtClean="0">
                <a:solidFill>
                  <a:schemeClr val="accent1"/>
                </a:solidFill>
              </a:rPr>
              <a:t>Externalities: </a:t>
            </a:r>
            <a:r>
              <a:rPr lang="en-US" sz="2400" dirty="0" smtClean="0"/>
              <a:t>not taking them into consideration reduces estimated impact of treatment</a:t>
            </a:r>
          </a:p>
          <a:p>
            <a:r>
              <a:rPr lang="en-US" sz="2400" dirty="0" smtClean="0"/>
              <a:t>Correct SE =&gt; clustering (e.g. randomization of villages)</a:t>
            </a:r>
          </a:p>
          <a:p>
            <a:pPr>
              <a:buNone/>
            </a:pPr>
            <a:r>
              <a:rPr lang="en-US" sz="2400" dirty="0" smtClean="0">
                <a:solidFill>
                  <a:schemeClr val="accent2"/>
                </a:solidFill>
              </a:rPr>
              <a:t>Design questions: </a:t>
            </a:r>
            <a:r>
              <a:rPr lang="en-US" sz="2400" dirty="0" smtClean="0"/>
              <a:t>few examples</a:t>
            </a:r>
          </a:p>
          <a:p>
            <a:r>
              <a:rPr lang="en-US" sz="2400" dirty="0" smtClean="0"/>
              <a:t>Framing</a:t>
            </a:r>
          </a:p>
          <a:p>
            <a:r>
              <a:rPr lang="en-US" sz="2400" dirty="0" smtClean="0"/>
              <a:t>Relevant incentives: own / experiment money</a:t>
            </a:r>
          </a:p>
          <a:p>
            <a:r>
              <a:rPr lang="en-US" sz="2400" dirty="0" smtClean="0"/>
              <a:t>Testing multiple interventions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of causal inference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700" dirty="0" smtClean="0"/>
              <a:t>Want to test whether </a:t>
            </a:r>
            <a:r>
              <a:rPr lang="en-US" sz="2700" dirty="0" smtClean="0">
                <a:solidFill>
                  <a:schemeClr val="accent2"/>
                </a:solidFill>
              </a:rPr>
              <a:t>treatment</a:t>
            </a:r>
            <a:r>
              <a:rPr lang="en-US" sz="2700" dirty="0" smtClean="0"/>
              <a:t> (d) affects </a:t>
            </a:r>
            <a:r>
              <a:rPr lang="en-US" sz="2700" dirty="0" smtClean="0">
                <a:solidFill>
                  <a:schemeClr val="accent2"/>
                </a:solidFill>
              </a:rPr>
              <a:t>outcome</a:t>
            </a:r>
            <a:r>
              <a:rPr lang="en-US" sz="2700" dirty="0" smtClean="0"/>
              <a:t> (y) =&gt; TREATMENT EFFECT</a:t>
            </a:r>
          </a:p>
          <a:p>
            <a:pPr>
              <a:buNone/>
            </a:pPr>
            <a:endParaRPr lang="en-US" sz="2700" dirty="0" smtClean="0"/>
          </a:p>
          <a:p>
            <a:r>
              <a:rPr lang="en-US" sz="2700" dirty="0" smtClean="0"/>
              <a:t>!!! Correlation does not imply causation !!!   </a:t>
            </a:r>
          </a:p>
          <a:p>
            <a:pPr lvl="1"/>
            <a:r>
              <a:rPr lang="en-US" sz="2400" dirty="0" smtClean="0"/>
              <a:t>There might exist unobserved factors that drive this correlation</a:t>
            </a:r>
          </a:p>
          <a:p>
            <a:pPr lvl="1"/>
            <a:r>
              <a:rPr lang="en-US" sz="2400" dirty="0" smtClean="0"/>
              <a:t>What would happen if an individual was (not) under a particular treatment?</a:t>
            </a:r>
          </a:p>
          <a:p>
            <a:pPr lvl="1"/>
            <a:endParaRPr lang="en-US" sz="2400" dirty="0" smtClean="0"/>
          </a:p>
          <a:p>
            <a:pPr>
              <a:buNone/>
            </a:pPr>
            <a:endParaRPr lang="en-US" sz="2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Issues in controlled experiments II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400" dirty="0" smtClean="0"/>
              <a:t>Threads to </a:t>
            </a:r>
            <a:r>
              <a:rPr lang="en-US" sz="2400" dirty="0" smtClean="0">
                <a:solidFill>
                  <a:schemeClr val="accent2"/>
                </a:solidFill>
              </a:rPr>
              <a:t>external validity</a:t>
            </a:r>
            <a:r>
              <a:rPr lang="en-US" sz="2400" dirty="0" smtClean="0"/>
              <a:t>: is the result </a:t>
            </a:r>
            <a:r>
              <a:rPr lang="en-US" sz="2400" dirty="0" err="1" smtClean="0"/>
              <a:t>generalizable</a:t>
            </a:r>
            <a:r>
              <a:rPr lang="en-US" sz="2400" dirty="0" smtClean="0"/>
              <a:t>?</a:t>
            </a:r>
          </a:p>
          <a:p>
            <a:r>
              <a:rPr lang="en-US" sz="2400" dirty="0" smtClean="0">
                <a:solidFill>
                  <a:schemeClr val="accent1"/>
                </a:solidFill>
              </a:rPr>
              <a:t>Hawthorne effect: </a:t>
            </a:r>
            <a:r>
              <a:rPr lang="en-US" sz="2400" dirty="0" smtClean="0"/>
              <a:t>mere attention causes the treatment group to change its behavior</a:t>
            </a:r>
          </a:p>
          <a:p>
            <a:r>
              <a:rPr lang="en-US" sz="2400" dirty="0" smtClean="0">
                <a:solidFill>
                  <a:schemeClr val="accent1"/>
                </a:solidFill>
              </a:rPr>
              <a:t>John Henry effect: </a:t>
            </a:r>
            <a:r>
              <a:rPr lang="en-US" sz="2400" dirty="0" smtClean="0"/>
              <a:t>when control group engages in social competition to show they perform as well</a:t>
            </a:r>
          </a:p>
          <a:p>
            <a:r>
              <a:rPr lang="en-US" sz="2400" dirty="0" smtClean="0">
                <a:solidFill>
                  <a:schemeClr val="accent1"/>
                </a:solidFill>
              </a:rPr>
              <a:t>Demand effects: </a:t>
            </a:r>
            <a:r>
              <a:rPr lang="en-US" sz="2400" dirty="0" smtClean="0"/>
              <a:t>subject cooperate in ways they wouldn’t routinely consider</a:t>
            </a:r>
          </a:p>
          <a:p>
            <a:pPr>
              <a:buNone/>
            </a:pPr>
            <a:r>
              <a:rPr lang="en-US" sz="2400" dirty="0" smtClean="0"/>
              <a:t>Generally:</a:t>
            </a:r>
          </a:p>
          <a:p>
            <a:r>
              <a:rPr lang="en-US" sz="2400" dirty="0" smtClean="0"/>
              <a:t>Population: too specific?</a:t>
            </a:r>
          </a:p>
          <a:p>
            <a:r>
              <a:rPr lang="en-US" sz="2400" dirty="0" smtClean="0"/>
              <a:t>Time span: do we control also for long run effects?</a:t>
            </a:r>
          </a:p>
          <a:p>
            <a:r>
              <a:rPr lang="en-US" sz="2400" dirty="0" smtClean="0"/>
              <a:t>GE effects: implementation on a large scale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Treatment effect I.</a:t>
            </a:r>
            <a:br>
              <a:rPr lang="en-US" dirty="0" smtClean="0"/>
            </a:br>
            <a:r>
              <a:rPr lang="en-US" sz="2700" dirty="0" smtClean="0"/>
              <a:t>Potential vs. observed outcome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Imagine individual has two potential outcomes</a:t>
            </a:r>
          </a:p>
          <a:p>
            <a:pPr marL="3602038" indent="-319088">
              <a:buNone/>
            </a:pPr>
            <a:endParaRPr lang="en-US" sz="800" dirty="0" smtClean="0"/>
          </a:p>
          <a:p>
            <a:pPr marL="3602038" indent="-319088">
              <a:buNone/>
            </a:pPr>
            <a:r>
              <a:rPr lang="en-US" sz="2400" dirty="0" smtClean="0"/>
              <a:t>O</a:t>
            </a:r>
            <a:r>
              <a:rPr lang="en-US" sz="2400" dirty="0" smtClean="0"/>
              <a:t>utcome if he is treated (d=1)</a:t>
            </a:r>
          </a:p>
          <a:p>
            <a:pPr marL="3602038" indent="-319088">
              <a:buNone/>
            </a:pPr>
            <a:r>
              <a:rPr lang="en-US" sz="2400" dirty="0" smtClean="0"/>
              <a:t>Outcome if he is not treated (d=0)</a:t>
            </a:r>
          </a:p>
          <a:p>
            <a:pPr marL="404813" indent="-404813">
              <a:buNone/>
            </a:pPr>
            <a:endParaRPr lang="en-US" sz="900" dirty="0" smtClean="0"/>
          </a:p>
          <a:p>
            <a:pPr marL="404813" indent="-404813"/>
            <a:r>
              <a:rPr lang="en-US" dirty="0" smtClean="0"/>
              <a:t>Obviously, only one scenario is realized</a:t>
            </a:r>
          </a:p>
          <a:p>
            <a:pPr marL="404813" indent="-404813">
              <a:buNone/>
            </a:pPr>
            <a:endParaRPr lang="en-US" dirty="0" smtClean="0"/>
          </a:p>
          <a:p>
            <a:pPr marL="404813" indent="-404813"/>
            <a:r>
              <a:rPr lang="en-US" dirty="0" smtClean="0"/>
              <a:t>Plugging (2) into (1)</a:t>
            </a:r>
            <a:endParaRPr lang="en-US" dirty="0" smtClean="0"/>
          </a:p>
          <a:p>
            <a:pPr marL="404813" indent="-404813">
              <a:buNone/>
            </a:pPr>
            <a:endParaRPr lang="en-US" dirty="0" smtClean="0"/>
          </a:p>
          <a:p>
            <a:pPr marL="404813" indent="-404813">
              <a:buNone/>
            </a:pPr>
            <a:r>
              <a:rPr lang="en-US" sz="2400" dirty="0" smtClean="0"/>
              <a:t>Note: individual return to treatment</a:t>
            </a:r>
          </a:p>
          <a:p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209800"/>
            <a:ext cx="3095625" cy="124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4038600"/>
            <a:ext cx="3600450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57800" y="4419600"/>
            <a:ext cx="3095625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Treatment effect </a:t>
            </a:r>
            <a:r>
              <a:rPr lang="en-US" dirty="0" smtClean="0"/>
              <a:t>II.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700" dirty="0" smtClean="0"/>
              <a:t>Why are some treated and some not?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Hidden selection mechanism, based on observed (Z) and unobserved (v) factors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Then translates into 0/1 treatment 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2514600"/>
            <a:ext cx="2252663" cy="887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4495800"/>
            <a:ext cx="3124200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Treatment effect </a:t>
            </a:r>
            <a:r>
              <a:rPr lang="en-US" dirty="0" smtClean="0"/>
              <a:t>III.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700" dirty="0" smtClean="0"/>
              <a:t>From individual to population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8768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Average treatment effect (ATE)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sz="2400" dirty="0" smtClean="0"/>
              <a:t>(randomly chosen individual)</a:t>
            </a:r>
          </a:p>
          <a:p>
            <a:r>
              <a:rPr lang="en-US" dirty="0" smtClean="0"/>
              <a:t>Average treatment effect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/>
              <a:t>on treated (ATT)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sz="2400" dirty="0" smtClean="0"/>
              <a:t>(participant of treatment)</a:t>
            </a:r>
            <a:endParaRPr lang="en-US" sz="2400" dirty="0" smtClean="0"/>
          </a:p>
          <a:p>
            <a:r>
              <a:rPr lang="en-US" dirty="0" smtClean="0"/>
              <a:t>Average treatment effect</a:t>
            </a:r>
          </a:p>
          <a:p>
            <a:pPr>
              <a:buNone/>
            </a:pPr>
            <a:r>
              <a:rPr lang="en-US" dirty="0" smtClean="0"/>
              <a:t>	on non-treated (ATNT)</a:t>
            </a:r>
          </a:p>
          <a:p>
            <a:pPr>
              <a:buNone/>
            </a:pPr>
            <a:r>
              <a:rPr lang="en-US" sz="2400" dirty="0" smtClean="0"/>
              <a:t>Hypothetical effect - non-participant</a:t>
            </a:r>
            <a:endParaRPr lang="en-US" sz="24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9400" y="2133600"/>
            <a:ext cx="1882987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2600" y="3276600"/>
            <a:ext cx="3378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6400" y="4800600"/>
            <a:ext cx="3427095" cy="1269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Treatment effect </a:t>
            </a:r>
            <a:r>
              <a:rPr lang="en-US" dirty="0" smtClean="0"/>
              <a:t>IV.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2700" dirty="0" err="1" smtClean="0"/>
              <a:t>Heterogenous</a:t>
            </a:r>
            <a:r>
              <a:rPr lang="en-US" sz="2700" dirty="0" smtClean="0"/>
              <a:t> in population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Local average treatment effect (mainly in IV)</a:t>
            </a:r>
          </a:p>
          <a:p>
            <a:pPr lvl="1"/>
            <a:r>
              <a:rPr lang="en-US" dirty="0" smtClean="0"/>
              <a:t>We observe variation in variable Z, which induced change in treatment status of SOME individuals</a:t>
            </a:r>
          </a:p>
          <a:p>
            <a:pPr lvl="1"/>
            <a:r>
              <a:rPr lang="en-US" dirty="0" smtClean="0"/>
              <a:t>Ex.: subsidy for dormitories -&gt; positive effect on enrollment into higher education </a:t>
            </a:r>
          </a:p>
          <a:p>
            <a:pPr lvl="1"/>
            <a:r>
              <a:rPr lang="en-US" dirty="0" smtClean="0"/>
              <a:t>BUT effect that we are getting is local – only applies to people who switched their decision based on the subsidy</a:t>
            </a:r>
          </a:p>
          <a:p>
            <a:pPr lvl="1">
              <a:buNone/>
            </a:pPr>
            <a:endParaRPr lang="en-US" dirty="0" smtClean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5105400"/>
            <a:ext cx="6696075" cy="77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Identification problem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2700" dirty="0" smtClean="0"/>
              <a:t>Non-random assignment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Selection into treatment group =&gt;</a:t>
            </a:r>
          </a:p>
          <a:p>
            <a:pPr lvl="1"/>
            <a:r>
              <a:rPr lang="en-US" dirty="0" smtClean="0"/>
              <a:t>People who are treated are a-priori different from people who are not treated</a:t>
            </a:r>
          </a:p>
          <a:p>
            <a:pPr lvl="1"/>
            <a:r>
              <a:rPr lang="en-US" dirty="0" smtClean="0"/>
              <a:t>Terminology: treatment x control group</a:t>
            </a:r>
          </a:p>
          <a:p>
            <a:pPr lvl="1"/>
            <a:r>
              <a:rPr lang="en-US" dirty="0" smtClean="0"/>
              <a:t>Q: how is this different from LATE?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Identification problem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2700" dirty="0" smtClean="0"/>
              <a:t>Selection mechanisms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sz="2800" dirty="0" smtClean="0"/>
              <a:t>Selection on observables (</a:t>
            </a:r>
            <a:r>
              <a:rPr lang="en-US" sz="2800" dirty="0" err="1" smtClean="0"/>
              <a:t>corr</a:t>
            </a:r>
            <a:r>
              <a:rPr lang="en-US" sz="2800" dirty="0" smtClean="0"/>
              <a:t> of e and Z)</a:t>
            </a:r>
          </a:p>
          <a:p>
            <a:r>
              <a:rPr lang="en-US" sz="2800" dirty="0" smtClean="0"/>
              <a:t>Selection on </a:t>
            </a:r>
            <a:r>
              <a:rPr lang="en-US" sz="2800" dirty="0" err="1" smtClean="0"/>
              <a:t>unobservables</a:t>
            </a:r>
            <a:r>
              <a:rPr lang="en-US" sz="2800" dirty="0" smtClean="0"/>
              <a:t> (</a:t>
            </a:r>
            <a:r>
              <a:rPr lang="en-US" sz="2800" dirty="0" err="1" smtClean="0"/>
              <a:t>corr</a:t>
            </a:r>
            <a:r>
              <a:rPr lang="en-US" sz="2800" dirty="0" smtClean="0"/>
              <a:t> of e and v)</a:t>
            </a:r>
          </a:p>
          <a:p>
            <a:r>
              <a:rPr lang="en-US" sz="2700" dirty="0" smtClean="0"/>
              <a:t>Selection on untreated outcome (</a:t>
            </a:r>
            <a:r>
              <a:rPr lang="en-US" sz="2700" dirty="0" err="1" smtClean="0"/>
              <a:t>corr</a:t>
            </a:r>
            <a:r>
              <a:rPr lang="en-US" sz="2700" dirty="0" smtClean="0"/>
              <a:t> of d and u)</a:t>
            </a:r>
          </a:p>
          <a:p>
            <a:r>
              <a:rPr lang="en-US" sz="2700" dirty="0" smtClean="0"/>
              <a:t>Selection on expected gains (</a:t>
            </a:r>
            <a:r>
              <a:rPr lang="en-US" sz="2700" dirty="0" err="1" smtClean="0"/>
              <a:t>corr</a:t>
            </a:r>
            <a:r>
              <a:rPr lang="en-US" sz="2700" dirty="0" smtClean="0"/>
              <a:t> of d and alpha)</a:t>
            </a:r>
            <a:endParaRPr lang="en-US" sz="27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1828800"/>
            <a:ext cx="470136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2971800"/>
            <a:ext cx="1752600" cy="69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Identification problem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2700" dirty="0" smtClean="0"/>
              <a:t>Homogenous vs. </a:t>
            </a:r>
            <a:r>
              <a:rPr lang="en-US" sz="2700" dirty="0" err="1" smtClean="0"/>
              <a:t>heterogenous</a:t>
            </a:r>
            <a:r>
              <a:rPr lang="en-US" sz="2700" dirty="0" smtClean="0"/>
              <a:t> treatment effects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Homogenous case: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pPr lvl="1"/>
            <a:r>
              <a:rPr lang="en-US" sz="2000" dirty="0" smtClean="0"/>
              <a:t>Selection bias if u and d are correlated</a:t>
            </a:r>
            <a:endParaRPr lang="en-US" sz="2000" dirty="0" smtClean="0"/>
          </a:p>
          <a:p>
            <a:r>
              <a:rPr lang="en-US" dirty="0" err="1" smtClean="0"/>
              <a:t>Heterogenous</a:t>
            </a:r>
            <a:r>
              <a:rPr lang="en-US" dirty="0" smtClean="0"/>
              <a:t> case:  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sz="2000" dirty="0" smtClean="0"/>
              <a:t>ATT + selection bias from </a:t>
            </a:r>
            <a:r>
              <a:rPr lang="en-US" sz="2000" dirty="0" err="1" smtClean="0"/>
              <a:t>corr</a:t>
            </a:r>
            <a:r>
              <a:rPr lang="en-US" sz="2000" dirty="0" smtClean="0"/>
              <a:t> of u and d</a:t>
            </a:r>
            <a:endParaRPr lang="en-US" sz="20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4495800" y="1600200"/>
          <a:ext cx="1572127" cy="609600"/>
        </p:xfrm>
        <a:graphic>
          <a:graphicData uri="http://schemas.openxmlformats.org/presentationml/2006/ole">
            <p:oleObj spid="_x0000_s4098" name="Equation" r:id="rId3" imgW="622080" imgH="241200" progId="Equation.3">
              <p:embed/>
            </p:oleObj>
          </a:graphicData>
        </a:graphic>
      </p:graphicFrame>
      <p:graphicFrame>
        <p:nvGraphicFramePr>
          <p:cNvPr id="4099" name="Object 3"/>
          <p:cNvGraphicFramePr>
            <a:graphicFrameLocks noChangeAspect="1"/>
          </p:cNvGraphicFramePr>
          <p:nvPr/>
        </p:nvGraphicFramePr>
        <p:xfrm>
          <a:off x="4648200" y="3657600"/>
          <a:ext cx="1571625" cy="609600"/>
        </p:xfrm>
        <a:graphic>
          <a:graphicData uri="http://schemas.openxmlformats.org/presentationml/2006/ole">
            <p:oleObj spid="_x0000_s4099" name="Equation" r:id="rId4" imgW="622080" imgH="241200" progId="Equation.3">
              <p:embed/>
            </p:oleObj>
          </a:graphicData>
        </a:graphic>
      </p:graphicFrame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4400" y="2286000"/>
            <a:ext cx="4977962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14400" y="4419600"/>
            <a:ext cx="7772401" cy="512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2827</TotalTime>
  <Words>1064</Words>
  <Application>Microsoft Office PowerPoint</Application>
  <PresentationFormat>On-screen Show (4:3)</PresentationFormat>
  <Paragraphs>171</Paragraphs>
  <Slides>20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Median</vt:lpstr>
      <vt:lpstr>Microsoft Equation 3.0</vt:lpstr>
      <vt:lpstr>A.  Causal effects </vt:lpstr>
      <vt:lpstr>Problem of causal inference</vt:lpstr>
      <vt:lpstr>Treatment effect I. Potential vs. observed outcome</vt:lpstr>
      <vt:lpstr>Treatment effect II. Why are some treated and some not?</vt:lpstr>
      <vt:lpstr>Treatment effect III. From individual to population</vt:lpstr>
      <vt:lpstr>Treatment effect IV. Heterogenous in population</vt:lpstr>
      <vt:lpstr>Identification problem Non-random assignment</vt:lpstr>
      <vt:lpstr>Identification problem Selection mechanisms</vt:lpstr>
      <vt:lpstr>Identification problem Homogenous vs. heterogenous treatment effects</vt:lpstr>
      <vt:lpstr>Overview of identification strategies</vt:lpstr>
      <vt:lpstr>B.  Controlled  experiments </vt:lpstr>
      <vt:lpstr>Randomization</vt:lpstr>
      <vt:lpstr>Use of experiments and randomization</vt:lpstr>
      <vt:lpstr>Development economics Improving immunization coverage in India</vt:lpstr>
      <vt:lpstr>Development economics</vt:lpstr>
      <vt:lpstr>Behavioral economics How to combat procrastination I</vt:lpstr>
      <vt:lpstr>Behavioral economics How to combat procrastination II</vt:lpstr>
      <vt:lpstr>Behavioral economics How to combat procrastination III</vt:lpstr>
      <vt:lpstr>Issues in controlled experiments I</vt:lpstr>
      <vt:lpstr>Issues in controlled experiments II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 </dc:creator>
  <cp:lastModifiedBy> </cp:lastModifiedBy>
  <cp:revision>12</cp:revision>
  <dcterms:created xsi:type="dcterms:W3CDTF">2010-09-29T18:06:52Z</dcterms:created>
  <dcterms:modified xsi:type="dcterms:W3CDTF">2010-10-06T11:55:17Z</dcterms:modified>
</cp:coreProperties>
</file>