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296" r:id="rId6"/>
    <p:sldId id="291" r:id="rId7"/>
    <p:sldId id="292" r:id="rId8"/>
    <p:sldId id="290" r:id="rId9"/>
    <p:sldId id="289" r:id="rId10"/>
    <p:sldId id="298" r:id="rId11"/>
    <p:sldId id="299" r:id="rId12"/>
    <p:sldId id="300" r:id="rId13"/>
    <p:sldId id="303" r:id="rId14"/>
    <p:sldId id="304" r:id="rId15"/>
    <p:sldId id="301" r:id="rId16"/>
    <p:sldId id="302" r:id="rId17"/>
    <p:sldId id="279" r:id="rId18"/>
    <p:sldId id="282" r:id="rId19"/>
    <p:sldId id="297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áchová" userId="d64c79f6-3d40-4eac-b98e-0b7d2610d260" providerId="ADAL" clId="{7E23756D-AA54-46EA-8478-8F7377CACF90}"/>
    <pc:docChg chg="custSel addSld modSld">
      <pc:chgData name="Anna Páchová" userId="d64c79f6-3d40-4eac-b98e-0b7d2610d260" providerId="ADAL" clId="{7E23756D-AA54-46EA-8478-8F7377CACF90}" dt="2023-12-04T13:19:34.481" v="328" actId="20577"/>
      <pc:docMkLst>
        <pc:docMk/>
      </pc:docMkLst>
      <pc:sldChg chg="modSp mod">
        <pc:chgData name="Anna Páchová" userId="d64c79f6-3d40-4eac-b98e-0b7d2610d260" providerId="ADAL" clId="{7E23756D-AA54-46EA-8478-8F7377CACF90}" dt="2023-12-04T13:11:09.506" v="191" actId="20577"/>
        <pc:sldMkLst>
          <pc:docMk/>
          <pc:sldMk cId="1811770194" sldId="256"/>
        </pc:sldMkLst>
        <pc:spChg chg="mod">
          <ac:chgData name="Anna Páchová" userId="d64c79f6-3d40-4eac-b98e-0b7d2610d260" providerId="ADAL" clId="{7E23756D-AA54-46EA-8478-8F7377CACF90}" dt="2023-12-04T13:11:09.506" v="191" actId="20577"/>
          <ac:spMkLst>
            <pc:docMk/>
            <pc:sldMk cId="1811770194" sldId="256"/>
            <ac:spMk id="2" creationId="{01B7C61C-DAD8-382B-BFEB-DE8BE873F574}"/>
          </ac:spMkLst>
        </pc:spChg>
      </pc:sldChg>
      <pc:sldChg chg="modSp new mod">
        <pc:chgData name="Anna Páchová" userId="d64c79f6-3d40-4eac-b98e-0b7d2610d260" providerId="ADAL" clId="{7E23756D-AA54-46EA-8478-8F7377CACF90}" dt="2023-12-04T13:02:57.491" v="71" actId="20577"/>
        <pc:sldMkLst>
          <pc:docMk/>
          <pc:sldMk cId="111246265" sldId="299"/>
        </pc:sldMkLst>
        <pc:spChg chg="mod">
          <ac:chgData name="Anna Páchová" userId="d64c79f6-3d40-4eac-b98e-0b7d2610d260" providerId="ADAL" clId="{7E23756D-AA54-46EA-8478-8F7377CACF90}" dt="2023-12-04T13:02:15.728" v="28" actId="20577"/>
          <ac:spMkLst>
            <pc:docMk/>
            <pc:sldMk cId="111246265" sldId="299"/>
            <ac:spMk id="2" creationId="{0BF3B413-E5DB-D628-0B68-9595D4AAB71A}"/>
          </ac:spMkLst>
        </pc:spChg>
        <pc:spChg chg="mod">
          <ac:chgData name="Anna Páchová" userId="d64c79f6-3d40-4eac-b98e-0b7d2610d260" providerId="ADAL" clId="{7E23756D-AA54-46EA-8478-8F7377CACF90}" dt="2023-12-04T13:02:57.491" v="71" actId="20577"/>
          <ac:spMkLst>
            <pc:docMk/>
            <pc:sldMk cId="111246265" sldId="299"/>
            <ac:spMk id="3" creationId="{22633FD8-B23E-0709-E14F-80F78ECF0180}"/>
          </ac:spMkLst>
        </pc:spChg>
      </pc:sldChg>
      <pc:sldChg chg="modSp new mod">
        <pc:chgData name="Anna Páchová" userId="d64c79f6-3d40-4eac-b98e-0b7d2610d260" providerId="ADAL" clId="{7E23756D-AA54-46EA-8478-8F7377CACF90}" dt="2023-12-04T13:08:11.075" v="114" actId="20577"/>
        <pc:sldMkLst>
          <pc:docMk/>
          <pc:sldMk cId="665638137" sldId="300"/>
        </pc:sldMkLst>
        <pc:spChg chg="mod">
          <ac:chgData name="Anna Páchová" userId="d64c79f6-3d40-4eac-b98e-0b7d2610d260" providerId="ADAL" clId="{7E23756D-AA54-46EA-8478-8F7377CACF90}" dt="2023-12-04T13:08:11.075" v="114" actId="20577"/>
          <ac:spMkLst>
            <pc:docMk/>
            <pc:sldMk cId="665638137" sldId="300"/>
            <ac:spMk id="2" creationId="{3484E260-3758-EC3D-BA8E-C859B72428D9}"/>
          </ac:spMkLst>
        </pc:spChg>
        <pc:spChg chg="mod">
          <ac:chgData name="Anna Páchová" userId="d64c79f6-3d40-4eac-b98e-0b7d2610d260" providerId="ADAL" clId="{7E23756D-AA54-46EA-8478-8F7377CACF90}" dt="2023-12-04T13:07:59.150" v="106" actId="20577"/>
          <ac:spMkLst>
            <pc:docMk/>
            <pc:sldMk cId="665638137" sldId="300"/>
            <ac:spMk id="3" creationId="{AA06A9E9-5F64-1098-2539-992371E7F6CB}"/>
          </ac:spMkLst>
        </pc:spChg>
      </pc:sldChg>
      <pc:sldChg chg="modSp new mod">
        <pc:chgData name="Anna Páchová" userId="d64c79f6-3d40-4eac-b98e-0b7d2610d260" providerId="ADAL" clId="{7E23756D-AA54-46EA-8478-8F7377CACF90}" dt="2023-12-04T13:10:31.443" v="155" actId="27636"/>
        <pc:sldMkLst>
          <pc:docMk/>
          <pc:sldMk cId="4186852941" sldId="301"/>
        </pc:sldMkLst>
        <pc:spChg chg="mod">
          <ac:chgData name="Anna Páchová" userId="d64c79f6-3d40-4eac-b98e-0b7d2610d260" providerId="ADAL" clId="{7E23756D-AA54-46EA-8478-8F7377CACF90}" dt="2023-12-04T13:08:45.741" v="145" actId="20577"/>
          <ac:spMkLst>
            <pc:docMk/>
            <pc:sldMk cId="4186852941" sldId="301"/>
            <ac:spMk id="2" creationId="{04FC9E89-9BE7-C882-A26C-65E64B04BFE3}"/>
          </ac:spMkLst>
        </pc:spChg>
        <pc:spChg chg="mod">
          <ac:chgData name="Anna Páchová" userId="d64c79f6-3d40-4eac-b98e-0b7d2610d260" providerId="ADAL" clId="{7E23756D-AA54-46EA-8478-8F7377CACF90}" dt="2023-12-04T13:10:31.443" v="155" actId="27636"/>
          <ac:spMkLst>
            <pc:docMk/>
            <pc:sldMk cId="4186852941" sldId="301"/>
            <ac:spMk id="3" creationId="{F55B93DD-32CB-72A4-3F02-7D67646A2976}"/>
          </ac:spMkLst>
        </pc:spChg>
      </pc:sldChg>
      <pc:sldChg chg="modSp new mod">
        <pc:chgData name="Anna Páchová" userId="d64c79f6-3d40-4eac-b98e-0b7d2610d260" providerId="ADAL" clId="{7E23756D-AA54-46EA-8478-8F7377CACF90}" dt="2023-12-04T13:13:01.550" v="307" actId="20577"/>
        <pc:sldMkLst>
          <pc:docMk/>
          <pc:sldMk cId="1810153555" sldId="302"/>
        </pc:sldMkLst>
        <pc:spChg chg="mod">
          <ac:chgData name="Anna Páchová" userId="d64c79f6-3d40-4eac-b98e-0b7d2610d260" providerId="ADAL" clId="{7E23756D-AA54-46EA-8478-8F7377CACF90}" dt="2023-12-04T13:12:34.309" v="248" actId="20577"/>
          <ac:spMkLst>
            <pc:docMk/>
            <pc:sldMk cId="1810153555" sldId="302"/>
            <ac:spMk id="2" creationId="{4D3BBF2D-9ED2-789F-956F-48B7AA0955FA}"/>
          </ac:spMkLst>
        </pc:spChg>
        <pc:spChg chg="mod">
          <ac:chgData name="Anna Páchová" userId="d64c79f6-3d40-4eac-b98e-0b7d2610d260" providerId="ADAL" clId="{7E23756D-AA54-46EA-8478-8F7377CACF90}" dt="2023-12-04T13:13:01.550" v="307" actId="20577"/>
          <ac:spMkLst>
            <pc:docMk/>
            <pc:sldMk cId="1810153555" sldId="302"/>
            <ac:spMk id="3" creationId="{A7CB7245-386A-E57A-97A9-BA085C4256FD}"/>
          </ac:spMkLst>
        </pc:spChg>
      </pc:sldChg>
      <pc:sldChg chg="addSp delSp modSp new mod">
        <pc:chgData name="Anna Páchová" userId="d64c79f6-3d40-4eac-b98e-0b7d2610d260" providerId="ADAL" clId="{7E23756D-AA54-46EA-8478-8F7377CACF90}" dt="2023-12-04T13:16:12.427" v="313" actId="478"/>
        <pc:sldMkLst>
          <pc:docMk/>
          <pc:sldMk cId="1071735766" sldId="303"/>
        </pc:sldMkLst>
        <pc:spChg chg="del">
          <ac:chgData name="Anna Páchová" userId="d64c79f6-3d40-4eac-b98e-0b7d2610d260" providerId="ADAL" clId="{7E23756D-AA54-46EA-8478-8F7377CACF90}" dt="2023-12-04T13:16:12.427" v="313" actId="478"/>
          <ac:spMkLst>
            <pc:docMk/>
            <pc:sldMk cId="1071735766" sldId="303"/>
            <ac:spMk id="3" creationId="{23627FCA-70C3-E7E7-C74F-F8C901E1B560}"/>
          </ac:spMkLst>
        </pc:spChg>
        <pc:picChg chg="add mod modCrop">
          <ac:chgData name="Anna Páchová" userId="d64c79f6-3d40-4eac-b98e-0b7d2610d260" providerId="ADAL" clId="{7E23756D-AA54-46EA-8478-8F7377CACF90}" dt="2023-12-04T13:16:10.010" v="312" actId="1076"/>
          <ac:picMkLst>
            <pc:docMk/>
            <pc:sldMk cId="1071735766" sldId="303"/>
            <ac:picMk id="5" creationId="{BAC79B8D-397A-6CF3-059C-7C915F4C1D72}"/>
          </ac:picMkLst>
        </pc:picChg>
      </pc:sldChg>
      <pc:sldChg chg="modSp new mod">
        <pc:chgData name="Anna Páchová" userId="d64c79f6-3d40-4eac-b98e-0b7d2610d260" providerId="ADAL" clId="{7E23756D-AA54-46EA-8478-8F7377CACF90}" dt="2023-12-04T13:19:34.481" v="328" actId="20577"/>
        <pc:sldMkLst>
          <pc:docMk/>
          <pc:sldMk cId="3425829191" sldId="304"/>
        </pc:sldMkLst>
        <pc:spChg chg="mod">
          <ac:chgData name="Anna Páchová" userId="d64c79f6-3d40-4eac-b98e-0b7d2610d260" providerId="ADAL" clId="{7E23756D-AA54-46EA-8478-8F7377CACF90}" dt="2023-12-04T13:19:34.481" v="328" actId="20577"/>
          <ac:spMkLst>
            <pc:docMk/>
            <pc:sldMk cId="3425829191" sldId="304"/>
            <ac:spMk id="2" creationId="{B66C3219-002B-10B2-097A-A5DC3495A354}"/>
          </ac:spMkLst>
        </pc:spChg>
        <pc:spChg chg="mod">
          <ac:chgData name="Anna Páchová" userId="d64c79f6-3d40-4eac-b98e-0b7d2610d260" providerId="ADAL" clId="{7E23756D-AA54-46EA-8478-8F7377CACF90}" dt="2023-12-04T13:19:29.569" v="320" actId="113"/>
          <ac:spMkLst>
            <pc:docMk/>
            <pc:sldMk cId="3425829191" sldId="304"/>
            <ac:spMk id="3" creationId="{347E1E44-C417-CD07-ACA3-1DD97DF150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836D1-EC0B-7D7E-4BB9-C80987ED7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9CE03C-EAA5-DF3D-DE11-04F81489F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9121AE-9178-59F0-A179-2B7D30F6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D2AA0D-EACB-4108-49DC-05B3D1F9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DBC266-7161-470D-3FC7-B3B2B986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28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F1A8F-A8A5-3BA0-7B60-A6B05C3E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21E9A6-FE92-13BC-BFA0-6D13EB4B8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FE0817-1954-884C-5430-4C4EE589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44E83C-BC16-E861-9984-34B14598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29C9B4-E602-B88B-A498-975E11F6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60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A2FE480-A097-B800-B715-5DEDBF5EE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57742C-9871-C66E-BB65-6E6BA3325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06B082-F6D7-E99A-412A-27F7CB52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35B96B-1BA7-8A89-6C84-E8422C94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03B0B4-8FB4-6014-F72C-4115FA9F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81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09FB-4FE9-F52B-B508-E18AB4D1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08D83-A3E0-B980-1FF2-FC44FCBC9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559057-A90D-6505-F2FD-4D925802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7A6E17-8A7A-514F-8975-E9AE2512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DBDE29-0E57-0E9C-55CE-6F150A3E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8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07557-CD6A-98A6-86ED-AD4DAD62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DA868F-0FE5-3670-6481-78A3FE3AD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AA8823-9907-AC4F-E0A1-FD7C3674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6C0490-A008-C8CA-D23A-6EDBBBD0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1136C5-2A94-1E26-BFB3-44AC3303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9BE05-8C90-4265-3570-350770E6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9DDE81-E629-5C63-3E37-2AE0F2CE7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D7EB59-A00E-6ACF-9495-755B3D6B1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63D4ED-CF96-70FD-98B8-9B923F1C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A06778-2111-75BA-1BE1-EA1DD6A3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3A88BB-7BBF-0151-B520-768290FC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27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BF08E-4728-446F-CBAB-4577F24F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871CC5-8B77-A660-D0CE-797F56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648535-60FA-A398-DA45-D7554750A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5F66B5-0F61-FE63-D30C-D87941A83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3A0B63-1366-094D-9105-C9ABEDE0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12920F0-E94C-ED35-CD58-65C3BA29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35EEDA-4966-956D-510D-DFB751CC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5A32988-0CD5-2959-E5F2-F47D5B74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68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1F2E3-8B92-6CFE-9305-72546FF5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1FEF3A8-6588-F206-5D82-DCA03B6E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A34AF9-BC6C-57A4-72D3-2015A678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06B29A-5701-CD33-A846-4EEAA45C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84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A3F26B-2E4F-0725-6BD7-ADDBBD25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E12003-3AE2-5D3E-6E42-9375A28C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8F42A-6C56-68CB-575F-C0ECE4E6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8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6A9AE-3234-72DF-47C7-736135A5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859B0-FE25-57B5-7F1C-94FB2C57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79754-032F-190F-517D-4372BEDAD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96041E-93F0-71AF-0721-D3A1A850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CBD3A6-FFA7-88F5-30AB-7427562E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F4D69C-75D8-5E48-9B7D-9CC131CD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70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8558E-EFDE-53C5-0871-88BCE758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F74717C-CF8B-05F3-AF8F-C3F603558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FFA645-65ED-76DB-DED8-B6A31F14D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5F62C8-C6D5-A282-4968-8E7503BB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88C88B-759A-3101-AB12-C9E48BDA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A54106-2C25-5F1D-5628-77D92BE6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0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BBE02A-87FD-310E-6B28-48C77A07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38C89-808E-5599-A443-B4E3D63C2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B43EF0-51EE-E006-4F38-1E8DD29B5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781F-1D32-4352-8365-EDB78A5F9CA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39ADEE-A07D-C1CF-1BAA-2DA4A28AB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44C0EE-81C9-8F56-F9DB-DE6BB644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D079A-F6AC-40F9-9103-2C2492FA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90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7C61C-DAD8-382B-BFEB-DE8BE873F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Jiné způsoby rozvoje </a:t>
            </a:r>
            <a:r>
              <a:rPr lang="cs-CZ" b="1" dirty="0" err="1"/>
              <a:t>metakognitvních</a:t>
            </a:r>
            <a:r>
              <a:rPr lang="cs-CZ" b="1" dirty="0"/>
              <a:t> dovedností  - metoda FIE, metoda </a:t>
            </a:r>
            <a:r>
              <a:rPr lang="cs-CZ" b="1" dirty="0" err="1"/>
              <a:t>Elkonina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F0D7D9-857D-9CDA-DD7A-81ABD7C53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77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6E2A-2129-0015-7733-FEEFDF00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zprostředkovaného učení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CC0CA-FE34-5FB6-72E2-5C7D2E9BE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Zaměřenost a vzájemnost</a:t>
            </a:r>
          </a:p>
          <a:p>
            <a:r>
              <a:rPr lang="cs-CZ" dirty="0"/>
              <a:t>Transcendence</a:t>
            </a:r>
          </a:p>
          <a:p>
            <a:r>
              <a:rPr lang="cs-CZ"/>
              <a:t>Zprostředkování významu </a:t>
            </a:r>
          </a:p>
        </p:txBody>
      </p:sp>
    </p:spTree>
    <p:extLst>
      <p:ext uri="{BB962C8B-B14F-4D97-AF65-F5344CB8AC3E}">
        <p14:creationId xmlns:p14="http://schemas.microsoft.com/office/powerpoint/2010/main" val="114084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3B413-E5DB-D628-0B68-9595D4AA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FIE rozvíjí </a:t>
            </a:r>
            <a:r>
              <a:rPr lang="cs-CZ" dirty="0" err="1"/>
              <a:t>metakognici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33FD8-B23E-0709-E14F-80F78ECF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Celkově lze říci, že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Feuersteinova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metoda klade důraz na to, aby jedinec nejen získával nové znalosti, ale také rozvíjel schopnost uvědomovat si, řídit a hodnotit vlastní myšlení. To vše přispívá k posílení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metakognitivních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dovedností.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 Monitorování procesu myšlení: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Mediátor v rámci metody vede jedince k uvědomění si vlastního myšlení a procesů, které používá při řešení problémů nebo plnění úkolů. Tím dochází k reflexi nad vlastním mentálním procesem.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Explicitní učení strategií učení: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Metoda podporuje výuku konkrétních strategií, které jedinec může používat při učení. To může zahrnovat plánování úkolů, využívání různých myšlenkových modelů nebo rozvíjení postupného uvažování.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Hodnocení vlastního porozumění: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Jednotlivci jsou povzbuzováni k tomu, aby hodnotili své vlastní porozumění novým informacím. Tím se učí rozpoznávat své vlastní silné stránky a slabiny v procesu učení.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Korekce chyb: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Mediátor hraje roli v korekci chyb a nasměrování jedince k tomu, aby analyzoval, proč k chybě došlo, a jak ji může příště vyhnout. Tím se podporuje schopnost sebereflexe a samoregulace.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Rozvoj plánovacích dovedností: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Metoda zahrnuje cvičení na plánování a organizaci úkolů. Jedinec se učí systematicky přistupovat k úkolům a plánovat své akce tak, aby dosáhl optimálních výsledků.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Kooperativní učení: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Metoda často zahrnuje práci ve skupinách, kde jednotlivci musí spolupracovat a komunikovat. Tím se rozvíjí schopnost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metakognitivního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monitorování v rámci skupiny a učí se vzájemně si pomáhat a poskytovat zpětnou vazbu.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4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4E260-3758-EC3D-BA8E-C859B724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FIE: Konkrétní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06A9E9-5F64-1098-2539-992371E7F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cs-CZ" b="1" dirty="0">
                <a:solidFill>
                  <a:srgbClr val="374151"/>
                </a:solidFill>
                <a:latin typeface="Söhne"/>
              </a:rPr>
              <a:t>P</a:t>
            </a: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orozumění: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"Jak byste popsal(a) hlavní myšlenku nebo cíl tohoto úkolu?"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"Co je nejdůležitější informací, kterou byste měl(a) vzít v úvahu?"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"Jaký je váš první dojem nebo pochopení této situace?"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Plánování a organizace: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"Jakým způsobem byste rozdělil(a) tento úkol na menší části?"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"Který krok byste podnikl(a) jako první, a proč?"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"Můžete představit, jak byste strukturoval(a) své myšlenky nebo plán při řešení tohoto problému?"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Rozvoj strategií učení: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"Jaké strategie byste použil(a) k tomu, abyste zvládl(a) tento úkol?"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"Můžete si vzpomenout na podobný úkol, který jste již řešil(a), a jak jste to tehdy udělal(a)?"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"Jak byste mohl(a) využít své dosavadní znalosti k tomu, abyste uspěl(a) v tomto úkolu?"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Hodnocení postupu: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"Jak byste ohodnotil(a) svůj postup dosud?"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"Existuje něco, co byste udělal(a) jinak příště?"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"Které kroky vám při řešení tohoto úkolu nejvíce pomohly?"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Korekce chyb: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"Pokud narazíte na nějaký problém, jak byste ho řešil(a)?"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"Můžete představit, co by se stalo, kdybyste udělal(a) nějakou chybu, a jak byste ji mohl(a) opravit?"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"Jaké jsou možné následky různých rozhodnutí při řešení tohoto problému?"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63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ED9AB-61E4-8011-C846-933614E8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C79B8D-397A-6CF3-059C-7C915F4C1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" t="15191"/>
          <a:stretch/>
        </p:blipFill>
        <p:spPr>
          <a:xfrm>
            <a:off x="460486" y="395922"/>
            <a:ext cx="10893314" cy="48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3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C3219-002B-10B2-097A-A5DC3495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 metodě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E1E44-C417-CD07-ACA3-1DD97DF15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 V této metodě, na rozdíl od jiných klasických metod, se postupuje od mluveného slova ke čtenému. Děti se nejdříve naučí </a:t>
            </a:r>
            <a:r>
              <a:rPr lang="cs-CZ" b="1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chápat hláskovou strukturu mluvených slov </a:t>
            </a:r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(říkáme, že se naučí slyšet hlásky ve slovech) a až potom se učí, jak se tyto hlásky dají označit písmeny. Například až ve chvíli, kdy děti pochopí, že slovo </a:t>
            </a:r>
            <a:r>
              <a:rPr lang="cs-CZ" b="0" i="1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pes</a:t>
            </a:r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 má tři hlásky </a:t>
            </a:r>
            <a:r>
              <a:rPr lang="cs-CZ" b="0" i="1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p-e-s</a:t>
            </a:r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, se naučí, že slovo </a:t>
            </a:r>
            <a:r>
              <a:rPr lang="cs-CZ" b="0" i="1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pes </a:t>
            </a:r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můžeme označit pomocí písmen P-E-S. </a:t>
            </a:r>
          </a:p>
          <a:p>
            <a:pPr algn="l"/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· Pro malé děti je těžké chápat, že slovo HAD je kratší než slovo ŽÍŽALA. Aby děti věděly, z jakých hlásek se slova skládají, využíváme </a:t>
            </a:r>
            <a:r>
              <a:rPr lang="cs-CZ" b="1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názorné modelování</a:t>
            </a:r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: hlásky označujeme barevnými žetony a děti skládají slova ze žetonů. Postupně se naučí slyšet hlásky ve slovech i bez pomoci žetonů.</a:t>
            </a:r>
          </a:p>
          <a:p>
            <a:pPr algn="l"/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· Celá metodika je zpracovaná přitažlivou formou příběhu, </a:t>
            </a:r>
            <a:r>
              <a:rPr lang="cs-CZ" b="1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děti poznávají </a:t>
            </a:r>
            <a:r>
              <a:rPr lang="cs-CZ" b="1" i="1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Krajinu slov a hlásek </a:t>
            </a:r>
            <a:r>
              <a:rPr lang="cs-CZ" b="1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a seznamují se s jejími obyvateli. </a:t>
            </a:r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Například </a:t>
            </a:r>
            <a:r>
              <a:rPr lang="cs-CZ" b="0" i="1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Mistr Délka</a:t>
            </a:r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 prodlužuje hlásky ve slovech, </a:t>
            </a:r>
            <a:r>
              <a:rPr lang="cs-CZ" b="0" i="1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Mistr Slabika</a:t>
            </a:r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 dělí slova na slabiky atd.</a:t>
            </a:r>
          </a:p>
          <a:p>
            <a:pPr algn="l"/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· Hlavní odlišnost metody podle </a:t>
            </a:r>
            <a:r>
              <a:rPr lang="cs-CZ" b="0" i="0" dirty="0" err="1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Elkonina</a:t>
            </a:r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 však spočívá v tom, že děti se neučí jednotlivosti pokusem a omylem, ani mechanicky, nazpaměť. Učí se chápat principy a pravidla, jak se z hlásek tvoří slova a jak se mluvená slova dají zapsat písmeny. Když si osvojí tato všeobecná pravidla, poté dokáží přečíst každé slovo. </a:t>
            </a:r>
            <a:r>
              <a:rPr lang="cs-CZ" b="1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Přemosťujeme vývoj mluvené řeči a čtení/psaní a posilujeme porozumění slovům</a:t>
            </a:r>
            <a:r>
              <a:rPr lang="cs-CZ" b="0" i="0" dirty="0">
                <a:solidFill>
                  <a:srgbClr val="5D5D5D"/>
                </a:solidFill>
                <a:effectLst/>
                <a:latin typeface="Lato" panose="020F0502020204030204" pitchFamily="34" charset="0"/>
              </a:rPr>
              <a:t>. Metoda tak rozvíjí myšlení a poznávací schopnosti dětí.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82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C9E89-9BE7-C882-A26C-65E64B04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Elkoninova</a:t>
            </a:r>
            <a:r>
              <a:rPr lang="cs-CZ" dirty="0"/>
              <a:t> metoda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5B93DD-32CB-72A4-3F02-7D67646A2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rgbClr val="374151"/>
                </a:solidFill>
                <a:latin typeface="Söhne"/>
              </a:rPr>
              <a:t>P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edagogický přístup založený na vývoji kognitivních dovedností dětí prostřednictvím hry. Tato metoda byla vyvinuta v Sovětském svazu v průběhu 20. století a vychází z vyšších psychických funkcí, které jsou specifické pro lidskou mysl, a které se vyvíjejí prostřednictvím sociální interakce a kulturních aktivit.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Hra jako základní nástroj výuky: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Metoda zdůrazňuje hru jako prostředek pro vývoj kognitivních schopností dětí. Hra umožňuje dětem experimentovat, zkoumat a učit se prostřednictvím interakce s okolním světem.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Zóna nejbližšího vývoje: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Koncept zóny nejbližšího vývoje, který byl rozvinut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Levem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Vygotským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, hraje klíčovou roli v metodě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Elkonina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. Tato zóna označuje rozdíl mezi tím, co dítě může dělat samo a co dokáže s podporou nebo pomocí dospělého nebo zkušenějšího partnera.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Význam sociální interakce: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Metoda klade důraz na sociální interakci mezi dětmi a dospělými. Spolupráce a vzájemné učení jsou považovány za klíčové pro rozvoj kognitivních funkcí.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Rozvoj jazykových dovedností: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Jazyk je považován za klíčový nástroj pro myšlení. Metoda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Elkonina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podporuje rozvoj jazykových dovedností prostřednictvím komunikace a dialogu.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Aktivní účast dětí: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Děti jsou aktivními účastníky procesu učení. Podporuje se jejich samostatnost, iniciativa a schopnost učit se prostřednictvím vlastních zkušeností.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Učení jako sociokulturní jev: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Metoda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Elkonina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přijímá myšlenku, že učení je silně ovlivněno sociálním a kulturním kontextem. Kulturní faktory, jako jsou normy, hodnoty a tradice, hrají důležitou roli ve vývoji kognitivních schopností.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85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BBF2D-9ED2-789F-956F-48B7AA09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tyto metod rozvíjejí </a:t>
            </a:r>
            <a:r>
              <a:rPr lang="cs-CZ" dirty="0" err="1"/>
              <a:t>metakognici</a:t>
            </a:r>
            <a:r>
              <a:rPr lang="cs-CZ" dirty="0"/>
              <a:t>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CB7245-386A-E57A-97A9-BA085C425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Celkově lze říci, že tyt metody poskytují rámec, ve kterém děti mohou rozvíjet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metakognitivní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dovednosti prostřednictvím interakce, reflexe a samostatného myšlení. Klíčová je role mediátora.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15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60225-06A6-49F3-9AFC-DA552444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INSERT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F48F3-26D4-4C66-AB8F-C02C82B9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2"/>
            <a:ext cx="10178322" cy="2242456"/>
          </a:xfrm>
        </p:spPr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I.N.S.E.R.T. -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Interactive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Noting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System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Effective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Reading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Thinking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učí žáky soustředěně pracovat s odborným textem: 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Rozvíjí kritické myšlení tím, že nutí žáky porovnávat to, co už ví, s novými informacemi a nutí je se rozhodovat, čemu věří a čemu ne. Žáci si v průběhu čtení textu na konci řádku zapisují značky, podle toho jsou-li informace známé, nové, nejasné, nebo v rozporu s tím, co si myslí, že vědí. Značky si mohou zvolit podle své potřeby. Děti v primární škole mohu třídit barevným podtrháváním. Texty, s kterými děti pracují, by měly být přiměřeně dlouhé a náročné, rozdělené na části. To, že děti jsou nucené porovnávat, co už věděly, s tím, co se z textu dozvídají, rozvíjí</a:t>
            </a:r>
          </a:p>
          <a:p>
            <a:pPr marL="0" indent="0">
              <a:buNone/>
            </a:pPr>
            <a:endParaRPr lang="cs-CZ" sz="1800" b="0" i="1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66E272C-84BC-474B-A279-59B683521297}"/>
              </a:ext>
            </a:extLst>
          </p:cNvPr>
          <p:cNvSpPr txBox="1"/>
          <p:nvPr/>
        </p:nvSpPr>
        <p:spPr>
          <a:xfrm>
            <a:off x="1360535" y="4646027"/>
            <a:ext cx="8915579" cy="237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24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Žák si čte text a do textu hned zaznamenává symboly pomocí metody INSERT: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12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√ 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Fajfkou, označí informace, která byla pro něj známá.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12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Minusem, označí informace, které jsou v rozporu s tím, co ví.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12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Plusem, označí informace, které jsou pro něj nové.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12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Otazníkem, označí informace, kterým nerozumí nebo o nich chce vědět více.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13C93-BAB5-4370-8E30-45C53860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metody insert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E4F74-AEFA-4100-A04C-04E10B00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Nejbližší příbuzný domácího psa je vlk. Obecně se předpokládá, že se jedná o zdomácnělého a umělým výběrem změněného vlka obecného.  </a:t>
            </a:r>
            <a:r>
              <a:rPr lang="cs-CZ" sz="2000" dirty="0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Vlk od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psa se liší v nanejvýš 0,2 % sekvence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mtDNA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20212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 jistotou je existence domácího psa potvrzena v nálezech starých 12 000 – 14 000 let, a to v Německu, zde byl nalezen nejstarší známý hrob psa. </a:t>
            </a:r>
            <a:r>
              <a:rPr lang="cs-CZ" sz="20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cs-CZ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202122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54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1DB9B-9A03-6ECD-0413-E92BF394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Úkol: čtení textu pomocí metody INSERT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4C33B1-CB9C-390E-4BDB-7D0007A88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 čtení textu </a:t>
            </a:r>
          </a:p>
          <a:p>
            <a:r>
              <a:rPr lang="cs-CZ" dirty="0"/>
              <a:t>Reflexe ve dvojicích:</a:t>
            </a:r>
          </a:p>
          <a:p>
            <a:pPr>
              <a:buFontTx/>
              <a:buChar char="-"/>
            </a:pPr>
            <a:r>
              <a:rPr lang="cs-CZ" dirty="0"/>
              <a:t>Jak jste textu rozuměli? </a:t>
            </a:r>
          </a:p>
          <a:p>
            <a:pPr>
              <a:buFontTx/>
              <a:buChar char="-"/>
            </a:pPr>
            <a:r>
              <a:rPr lang="cs-CZ" dirty="0"/>
              <a:t>Která místa byla nejasná? </a:t>
            </a:r>
          </a:p>
          <a:p>
            <a:pPr>
              <a:buFontTx/>
              <a:buChar char="-"/>
            </a:pPr>
            <a:r>
              <a:rPr lang="cs-CZ" dirty="0"/>
              <a:t>Která místa Vás zaujala? </a:t>
            </a:r>
          </a:p>
          <a:p>
            <a:pPr>
              <a:buFontTx/>
              <a:buChar char="-"/>
            </a:pPr>
            <a:r>
              <a:rPr lang="cs-CZ" dirty="0"/>
              <a:t>Jak se Vám pracovalo metodou INSERT?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51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D0CBC-3AAE-E1E2-722A-0154AAE7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cs-CZ" sz="3400" dirty="0"/>
            </a:br>
            <a:r>
              <a:rPr lang="en-US" sz="3400" dirty="0" err="1"/>
              <a:t>Metoda</a:t>
            </a:r>
            <a:r>
              <a:rPr lang="en-US" sz="3400" dirty="0"/>
              <a:t> </a:t>
            </a:r>
            <a:r>
              <a:rPr lang="en-US" sz="3400" dirty="0" err="1"/>
              <a:t>Feuersteinova</a:t>
            </a:r>
            <a:r>
              <a:rPr lang="en-US" sz="3400" dirty="0"/>
              <a:t> </a:t>
            </a:r>
            <a:r>
              <a:rPr lang="en-US" sz="3400" dirty="0" err="1"/>
              <a:t>instrumentálního</a:t>
            </a:r>
            <a:r>
              <a:rPr lang="en-US" sz="3400" dirty="0"/>
              <a:t> </a:t>
            </a:r>
            <a:r>
              <a:rPr lang="en-US" sz="3400" dirty="0" err="1"/>
              <a:t>obohacování</a:t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1026" name="Picture 2" descr="Reuven Feuerstein | Charlie Karlín, z. ú.">
            <a:extLst>
              <a:ext uri="{FF2B5EF4-FFF2-40B4-BE49-F238E27FC236}">
                <a16:creationId xmlns:a16="http://schemas.microsoft.com/office/drawing/2014/main" id="{A21BCE3F-7DB3-42C8-8732-48617BADD4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" b="5884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5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8FA82-0CA1-D8D4-99E1-39024892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000000"/>
                </a:solidFill>
                <a:effectLst/>
                <a:latin typeface="Linux Libertine"/>
              </a:rPr>
              <a:t>Reuven</a:t>
            </a:r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Linux Libertine"/>
              </a:rPr>
              <a:t>Feuerstein</a:t>
            </a:r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 (1921 – 2014)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F289F-13B0-B541-1563-66EA290B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Kognitivní psycholog</a:t>
            </a:r>
          </a:p>
          <a:p>
            <a:r>
              <a:rPr lang="cs-CZ" dirty="0"/>
              <a:t>Práce s dětmi zasaženými holokaustem a kulturně deprivovanými dětmi přicházejícími do Izraele </a:t>
            </a:r>
          </a:p>
          <a:p>
            <a:r>
              <a:rPr lang="cs-CZ" dirty="0"/>
              <a:t>Ovlivněn </a:t>
            </a:r>
            <a:r>
              <a:rPr lang="cs-CZ" dirty="0" err="1"/>
              <a:t>Piagetem</a:t>
            </a:r>
            <a:r>
              <a:rPr lang="cs-CZ" dirty="0"/>
              <a:t> a </a:t>
            </a:r>
            <a:r>
              <a:rPr lang="cs-CZ" dirty="0" err="1"/>
              <a:t>Reyem</a:t>
            </a:r>
            <a:r>
              <a:rPr lang="cs-CZ" dirty="0"/>
              <a:t> </a:t>
            </a:r>
          </a:p>
          <a:p>
            <a:r>
              <a:rPr lang="cs-CZ" dirty="0"/>
              <a:t>Při práci s deprivovanými dětmi si ale začal být vědom nefunkčnosti </a:t>
            </a:r>
            <a:r>
              <a:rPr lang="cs-CZ" dirty="0" err="1"/>
              <a:t>Piagetovy</a:t>
            </a:r>
            <a:r>
              <a:rPr lang="cs-CZ" dirty="0"/>
              <a:t> teorie kognitivního vývoje jakožto biologicky naprogramovaného vývoje a postupně vypracoval svoji teorii strukturní </a:t>
            </a:r>
            <a:r>
              <a:rPr lang="cs-CZ" dirty="0" err="1"/>
              <a:t>kognitvní</a:t>
            </a:r>
            <a:r>
              <a:rPr lang="cs-CZ" dirty="0"/>
              <a:t> modifikovatelnosti (vliv významných druhých v okolí dítěte) </a:t>
            </a:r>
          </a:p>
          <a:p>
            <a:r>
              <a:rPr lang="cs-CZ" dirty="0"/>
              <a:t>Manifestovaný výkon vs. potencialita k učení </a:t>
            </a:r>
          </a:p>
          <a:p>
            <a:r>
              <a:rPr lang="cs-CZ" dirty="0"/>
              <a:t>Následně vypracoval systém instrumentálního obohacování (instrumentál </a:t>
            </a:r>
            <a:r>
              <a:rPr lang="cs-CZ" dirty="0" err="1"/>
              <a:t>enrichment</a:t>
            </a:r>
            <a:r>
              <a:rPr lang="cs-CZ" dirty="0"/>
              <a:t> – FIE)</a:t>
            </a:r>
          </a:p>
        </p:txBody>
      </p:sp>
    </p:spTree>
    <p:extLst>
      <p:ext uri="{BB962C8B-B14F-4D97-AF65-F5344CB8AC3E}">
        <p14:creationId xmlns:p14="http://schemas.microsoft.com/office/powerpoint/2010/main" val="182393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04E70-2996-EEA8-A495-32E75E2B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 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D3C90-D795-CB76-9C11-D5BB9C9D3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Celkem 14 sešitů </a:t>
            </a:r>
          </a:p>
          <a:p>
            <a:r>
              <a:rPr lang="cs-CZ" dirty="0"/>
              <a:t>Každý sešit je zaměřen na rozvoj některé funkce (např. porovnávání, analytické myšlení, orientace v prostoru)</a:t>
            </a:r>
          </a:p>
          <a:p>
            <a:r>
              <a:rPr lang="cs-CZ" dirty="0"/>
              <a:t>Úkoly tužka-papír se vzrůstající obtížností</a:t>
            </a:r>
          </a:p>
          <a:p>
            <a:r>
              <a:rPr lang="cs-CZ" dirty="0"/>
              <a:t>Předmětově nespecifický obsah </a:t>
            </a:r>
          </a:p>
          <a:p>
            <a:r>
              <a:rPr lang="cs-CZ" dirty="0"/>
              <a:t>Motto: „Nechte mě chvilku…já si to rozmyslím“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76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A5B8-A124-B033-65C6-FFFE143F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instrumentů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32132-CEE1-1E07-3149-0BE2E23D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62267-2554-0661-4928-8624D17B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57732-5D84-1B7E-FE13-2042347F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EB711F-189A-4C93-7522-B830A3934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4" t="24652" r="21250" b="15397"/>
          <a:stretch/>
        </p:blipFill>
        <p:spPr>
          <a:xfrm>
            <a:off x="161866" y="0"/>
            <a:ext cx="12226077" cy="69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5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26201-761C-8CB3-392F-93DB5B5D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BF243-ABEC-7476-0F60-7642E366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57E9F4-D005-DA74-CB6C-9D3AC5FBE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2" t="22539" r="19642" b="14011"/>
          <a:stretch/>
        </p:blipFill>
        <p:spPr>
          <a:xfrm>
            <a:off x="639337" y="365125"/>
            <a:ext cx="10913325" cy="63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456FA-3A24-B0C9-D084-73EB2381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85B2E-CA8C-2C67-BBCB-0CC61588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FD2798-C402-AE0E-12AE-B59862B87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5" t="22857" r="19018" b="15238"/>
          <a:stretch/>
        </p:blipFill>
        <p:spPr>
          <a:xfrm>
            <a:off x="-179026" y="457200"/>
            <a:ext cx="12229512" cy="65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2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F8AFC-9607-3D8C-CAD2-CC786E3D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atin typeface="+mj-lt"/>
                <a:ea typeface="+mj-ea"/>
                <a:cs typeface="+mj-cs"/>
              </a:rPr>
              <a:t>Co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rozvíjí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FIE?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287E23-6A50-7D32-5792-AD0C2628F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54" t="37414" r="31398" b="27185"/>
          <a:stretch/>
        </p:blipFill>
        <p:spPr>
          <a:xfrm>
            <a:off x="2359712" y="2427541"/>
            <a:ext cx="741747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435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1539</Words>
  <Application>Microsoft Office PowerPoint</Application>
  <PresentationFormat>Širokoúhlá obrazovka</PresentationFormat>
  <Paragraphs>90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Linux Libertine</vt:lpstr>
      <vt:lpstr>Söhne</vt:lpstr>
      <vt:lpstr>Symbol</vt:lpstr>
      <vt:lpstr>Times New Roman</vt:lpstr>
      <vt:lpstr>Motiv Office</vt:lpstr>
      <vt:lpstr>Jiné způsoby rozvoje metakognitvních dovedností  - metoda FIE, metoda Elkonina</vt:lpstr>
      <vt:lpstr> Metoda Feuersteinova instrumentálního obohacování </vt:lpstr>
      <vt:lpstr>Reuven Feuerstein (1921 – 2014) </vt:lpstr>
      <vt:lpstr>Materiály FIE</vt:lpstr>
      <vt:lpstr>Typy instrumentů</vt:lpstr>
      <vt:lpstr>Prezentace aplikace PowerPoint</vt:lpstr>
      <vt:lpstr>Prezentace aplikace PowerPoint</vt:lpstr>
      <vt:lpstr>Prezentace aplikace PowerPoint</vt:lpstr>
      <vt:lpstr>Co rozvíjí FIE?</vt:lpstr>
      <vt:lpstr>Principy zprostředkovaného učení </vt:lpstr>
      <vt:lpstr>Jak FIE rozvíjí metakognici </vt:lpstr>
      <vt:lpstr>FIE: Konkrétní otázky</vt:lpstr>
      <vt:lpstr>Prezentace aplikace PowerPoint</vt:lpstr>
      <vt:lpstr>O metodě</vt:lpstr>
      <vt:lpstr>Elkoninova metoda</vt:lpstr>
      <vt:lpstr>Jak tyto metod rozvíjejí metakognici? </vt:lpstr>
      <vt:lpstr>INSERT</vt:lpstr>
      <vt:lpstr>Příklad metody insert </vt:lpstr>
      <vt:lpstr>Úkol: čtení textu pomocí metody INSERT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Jiné způsoby rozvoje metakognitvních schopností  - metoda FIE</dc:title>
  <dc:creator>Anna Páchová</dc:creator>
  <cp:lastModifiedBy>Anna Páchová</cp:lastModifiedBy>
  <cp:revision>2</cp:revision>
  <dcterms:created xsi:type="dcterms:W3CDTF">2023-09-24T20:34:14Z</dcterms:created>
  <dcterms:modified xsi:type="dcterms:W3CDTF">2023-12-04T13:19:36Z</dcterms:modified>
</cp:coreProperties>
</file>