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721"/>
    <p:restoredTop sz="94721"/>
  </p:normalViewPr>
  <p:slideViewPr>
    <p:cSldViewPr snapToGrid="0" snapToObjects="1">
      <p:cViewPr varScale="1">
        <p:scale>
          <a:sx n="115" d="100"/>
          <a:sy n="115" d="100"/>
        </p:scale>
        <p:origin x="24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4/6/20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cs-CZ"/>
              <a:t>Upravte styly předlohy textu.
Druhá úroveň
Třetí úroveň
Čtvrtá úroveň
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4/6/20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cs-CZ"/>
              <a:t>Upravte styly předlohy textu.
Druhá úroveň
Třetí úroveň
Čtvrtá úroveň
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4/6/20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
Druhá úroveň
Třetí úroveň
Čtvrtá úroveň
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4/6/20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oddílu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
Druhá úroveň
Třetí úroveň
Čtvrtá úroveň
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4/6/20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cs-CZ"/>
              <a:t>Upravte styly předlohy textu.
Druhá úroveň
Třetí úroveň
Čtvrtá úroveň
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cs-CZ"/>
              <a:t>Upravte styly předlohy textu.
Druhá úroveň
Třetí úroveň
Čtvrtá úroveň
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4/6/20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
Druhá úroveň
Třetí úroveň
Čtvrtá úroveň
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cs-CZ"/>
              <a:t>Upravte styly předlohy textu.
Druhá úroveň
Třetí úroveň
Čtvrtá úroveň
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
Druhá úroveň
Třetí úroveň
Čtvrtá úroveň
Pátá úroveň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cs-CZ"/>
              <a:t>Upravte styly předlohy textu.
Druhá úroveň
Třetí úroveň
Čtvrtá úroveň
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4/6/20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4/6/20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4/6/20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Upravte styly předlohy textu.
Druhá úroveň
Třetí úroveň
Čtvrtá úroveň
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
Druhá úroveň
Třetí úroveň
Čtvrtá úroveň
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4/6/20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
Druhá úroveň
Třetí úroveň
Čtvrtá úroveň
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4/6/20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
Druhá úroveň
Třetí úroveň
Čtvrtá úroveň
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4/6/20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stor.org/stable/10.7312/mont13790" TargetMode="External"/><Relationship Id="rId2" Type="http://schemas.openxmlformats.org/officeDocument/2006/relationships/hyperlink" Target="https://doi.org/10.5817/AI2019-2-7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stefajir.cz/?q=mentalni-anorexie" TargetMode="External"/><Relationship Id="rId5" Type="http://schemas.openxmlformats.org/officeDocument/2006/relationships/hyperlink" Target="https://monikaplocova.cz/anorexie" TargetMode="External"/><Relationship Id="rId4" Type="http://schemas.openxmlformats.org/officeDocument/2006/relationships/hyperlink" Target="https://doi.org/10.1186/s40337-016-0093-3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CC1A5C6-0C14-6841-A8CE-814FAD5B468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sz="6000" dirty="0" err="1"/>
              <a:t>IdEál</a:t>
            </a:r>
            <a:r>
              <a:rPr lang="cs-CZ" sz="6000" dirty="0"/>
              <a:t> </a:t>
            </a:r>
            <a:r>
              <a:rPr lang="cs-CZ" sz="6000" dirty="0" err="1"/>
              <a:t>šTÍHLOSTI</a:t>
            </a:r>
            <a:r>
              <a:rPr lang="cs-CZ" sz="6000" dirty="0"/>
              <a:t> </a:t>
            </a:r>
            <a:br>
              <a:rPr lang="cs-CZ" sz="6000" dirty="0"/>
            </a:br>
            <a:r>
              <a:rPr lang="cs-CZ" sz="6000" dirty="0"/>
              <a:t>&amp; Mentální anorexie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73A0418-4E70-EE45-9188-697FFF4F87E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Janíčková Klára</a:t>
            </a:r>
          </a:p>
          <a:p>
            <a:r>
              <a:rPr lang="cs-CZ" dirty="0"/>
              <a:t>Depresivní společnost</a:t>
            </a:r>
          </a:p>
        </p:txBody>
      </p:sp>
    </p:spTree>
    <p:extLst>
      <p:ext uri="{BB962C8B-B14F-4D97-AF65-F5344CB8AC3E}">
        <p14:creationId xmlns:p14="http://schemas.microsoft.com/office/powerpoint/2010/main" val="27057354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2C12B23-9913-2447-B996-21DF442F3A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0650" y="685800"/>
            <a:ext cx="9886950" cy="1485900"/>
          </a:xfrm>
        </p:spPr>
        <p:txBody>
          <a:bodyPr>
            <a:normAutofit/>
          </a:bodyPr>
          <a:lstStyle/>
          <a:p>
            <a:r>
              <a:rPr lang="cs-CZ"/>
              <a:t>MENTÁLNÍ ANOREXIE</a:t>
            </a:r>
            <a:br>
              <a:rPr lang="cs-CZ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1ECECD5-12A6-AA43-8A32-336829936E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0649" y="2286000"/>
            <a:ext cx="6176776" cy="3581400"/>
          </a:xfrm>
        </p:spPr>
        <p:txBody>
          <a:bodyPr>
            <a:normAutofit/>
          </a:bodyPr>
          <a:lstStyle/>
          <a:p>
            <a:r>
              <a:rPr lang="cs-CZ"/>
              <a:t>jedinec odmítá potravu &amp; má zkreslené představy o svém těle</a:t>
            </a:r>
          </a:p>
          <a:p>
            <a:r>
              <a:rPr lang="cs-CZ"/>
              <a:t>nejčastěji u dívek ve věku mezi 14-18 lety</a:t>
            </a:r>
          </a:p>
          <a:p>
            <a:r>
              <a:rPr lang="cs-CZ"/>
              <a:t>reakce na významnou životní událost</a:t>
            </a:r>
          </a:p>
          <a:p>
            <a:pPr marL="0" indent="0">
              <a:buNone/>
            </a:pPr>
            <a:endParaRPr lang="cs-CZ"/>
          </a:p>
          <a:p>
            <a:endParaRPr lang="cs-CZ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CF583312-4C5E-3D49-A85E-2316E484DA5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7364" b="3"/>
          <a:stretch/>
        </p:blipFill>
        <p:spPr>
          <a:xfrm>
            <a:off x="8061437" y="2401556"/>
            <a:ext cx="3211495" cy="3466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28104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9">
            <a:extLst>
              <a:ext uri="{FF2B5EF4-FFF2-40B4-BE49-F238E27FC236}">
                <a16:creationId xmlns:a16="http://schemas.microsoft.com/office/drawing/2014/main" id="{F8B556C4-7E49-4C36-845D-FC58F5073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38A262C4-4AFC-1E41-B8CB-276BE78C50F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35000"/>
            <a:extLst/>
          </a:blip>
          <a:srcRect/>
          <a:stretch/>
        </p:blipFill>
        <p:spPr>
          <a:xfrm>
            <a:off x="-1" y="10"/>
            <a:ext cx="12192001" cy="685799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A080BD30-717F-8647-9356-E3C52BEAB4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>
            <a:normAutofit/>
          </a:bodyPr>
          <a:lstStyle/>
          <a:p>
            <a:r>
              <a:rPr lang="cs-CZ"/>
              <a:t>IDEÁL ŠTÍHLOSTI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ED71500-C0DA-B744-9D0D-62947B1B24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286000"/>
            <a:ext cx="9601200" cy="3581400"/>
          </a:xfrm>
        </p:spPr>
        <p:txBody>
          <a:bodyPr>
            <a:normAutofit/>
          </a:bodyPr>
          <a:lstStyle/>
          <a:p>
            <a:r>
              <a:rPr lang="cs-CZ"/>
              <a:t>zejména u žen (ale může se objevovat i u mužů)</a:t>
            </a:r>
          </a:p>
          <a:p>
            <a:r>
              <a:rPr lang="cs-CZ"/>
              <a:t>vize krásného ženského těla </a:t>
            </a:r>
            <a:r>
              <a:rPr lang="cs-CZ">
                <a:sym typeface="Wingdings" pitchFamily="2" charset="2"/>
              </a:rPr>
              <a:t> přirozené štíhlé</a:t>
            </a:r>
          </a:p>
          <a:p>
            <a:pPr marL="3273552" lvl="7" indent="0">
              <a:buNone/>
            </a:pPr>
            <a:r>
              <a:rPr lang="cs-CZ" i="0">
                <a:sym typeface="Wingdings" pitchFamily="2" charset="2"/>
              </a:rPr>
              <a:t>     atraktivní</a:t>
            </a:r>
          </a:p>
          <a:p>
            <a:pPr marL="3273552" lvl="7" indent="0">
              <a:buNone/>
            </a:pPr>
            <a:endParaRPr lang="cs-CZ" i="0">
              <a:sym typeface="Wingdings" pitchFamily="2" charset="2"/>
            </a:endParaRPr>
          </a:p>
          <a:p>
            <a:r>
              <a:rPr lang="cs-CZ">
                <a:sym typeface="Wingdings" pitchFamily="2" charset="2"/>
              </a:rPr>
              <a:t>zejména v západních zemích</a:t>
            </a:r>
          </a:p>
          <a:p>
            <a:pPr marL="0" indent="0">
              <a:buNone/>
            </a:pPr>
            <a:endParaRPr lang="cs-CZ" i="0">
              <a:sym typeface="Wingdings" pitchFamily="2" charset="2"/>
            </a:endParaRPr>
          </a:p>
          <a:p>
            <a:endParaRPr lang="cs-CZ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892054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F8B556C4-7E49-4C36-845D-FC58F5073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B1A9E4F6-D8F8-D84C-AC2A-C677EC964EF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35000"/>
            <a:extLst/>
          </a:blip>
          <a:srcRect l="4000"/>
          <a:stretch/>
        </p:blipFill>
        <p:spPr>
          <a:xfrm>
            <a:off x="-1" y="10"/>
            <a:ext cx="12192001" cy="685799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66969816-30BB-074C-B402-22B7CAF975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>
            <a:normAutofit/>
          </a:bodyPr>
          <a:lstStyle/>
          <a:p>
            <a:r>
              <a:rPr lang="cs-CZ" dirty="0"/>
              <a:t>IDEÁL ŠTÍHLOSTI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E2EDBF2-B000-D947-8A59-6378DF5ADA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286000"/>
            <a:ext cx="9601200" cy="3581400"/>
          </a:xfrm>
        </p:spPr>
        <p:txBody>
          <a:bodyPr>
            <a:normAutofit/>
          </a:bodyPr>
          <a:lstStyle/>
          <a:p>
            <a:r>
              <a:rPr lang="cs-CZ" dirty="0"/>
              <a:t>příčiny:   </a:t>
            </a:r>
            <a:r>
              <a:rPr lang="cs-CZ" dirty="0">
                <a:sym typeface="Wingdings" pitchFamily="2" charset="2"/>
              </a:rPr>
              <a:t> „kult vyzáblých modelek“</a:t>
            </a:r>
            <a:r>
              <a:rPr lang="cs-CZ" dirty="0"/>
              <a:t> </a:t>
            </a:r>
            <a:r>
              <a:rPr lang="cs-CZ"/>
              <a:t>(Štefánek, J., 2010)</a:t>
            </a:r>
          </a:p>
          <a:p>
            <a:pPr marL="1444752" lvl="3" indent="0">
              <a:buNone/>
            </a:pPr>
            <a:r>
              <a:rPr lang="cs-CZ" i="0"/>
              <a:t>touha po kulturně přijatelném standartu</a:t>
            </a:r>
          </a:p>
          <a:p>
            <a:pPr marL="1444752" lvl="3" indent="0">
              <a:buNone/>
            </a:pPr>
            <a:r>
              <a:rPr lang="cs-CZ" i="0"/>
              <a:t>vliv </a:t>
            </a:r>
            <a:r>
              <a:rPr lang="cs-CZ" i="0" err="1"/>
              <a:t>massmedií</a:t>
            </a:r>
            <a:r>
              <a:rPr lang="cs-CZ" i="0"/>
              <a:t>, rodiny, přátel, vrstevníků</a:t>
            </a:r>
          </a:p>
          <a:p>
            <a:pPr marL="1444752" lvl="3" indent="0">
              <a:buNone/>
            </a:pPr>
            <a:r>
              <a:rPr lang="cs-CZ" i="0"/>
              <a:t>„fat-</a:t>
            </a:r>
            <a:r>
              <a:rPr lang="cs-CZ" i="0" err="1"/>
              <a:t>phobia</a:t>
            </a:r>
            <a:r>
              <a:rPr lang="cs-CZ" i="0"/>
              <a:t>“ (</a:t>
            </a:r>
            <a:r>
              <a:rPr lang="cs-CZ" i="0" err="1"/>
              <a:t>Simpson</a:t>
            </a:r>
            <a:r>
              <a:rPr lang="cs-CZ" i="0"/>
              <a:t>, K. 2002)</a:t>
            </a:r>
          </a:p>
          <a:p>
            <a:pPr marL="1444752" lvl="3" indent="0">
              <a:buNone/>
            </a:pPr>
            <a:endParaRPr lang="cs-CZ" i="0"/>
          </a:p>
          <a:p>
            <a:r>
              <a:rPr lang="cs-CZ" dirty="0">
                <a:sym typeface="Wingdings" pitchFamily="2" charset="2"/>
              </a:rPr>
              <a:t>následky: problémy příjmu potravy, deprese, úzkost, pocit viny po požití jídla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838063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A29082F-228F-A245-98EE-FE2AD92320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3282695" cy="1485900"/>
          </a:xfrm>
        </p:spPr>
        <p:txBody>
          <a:bodyPr>
            <a:normAutofit/>
          </a:bodyPr>
          <a:lstStyle/>
          <a:p>
            <a:r>
              <a:rPr lang="cs-CZ" sz="3400"/>
              <a:t>PROJEVY MENTÁLNÍ ANOREXIE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B4097B5-3FE0-3C45-AE12-BC1B90BA0F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286000"/>
            <a:ext cx="4014788" cy="3581400"/>
          </a:xfrm>
        </p:spPr>
        <p:txBody>
          <a:bodyPr>
            <a:normAutofit/>
          </a:bodyPr>
          <a:lstStyle/>
          <a:p>
            <a:r>
              <a:rPr lang="cs-CZ" sz="1300" dirty="0"/>
              <a:t>počítání kalorií, snížení příjmu potravy (příjem energie) X nadměrný příjem vody </a:t>
            </a:r>
          </a:p>
          <a:p>
            <a:r>
              <a:rPr lang="cs-CZ" sz="1300" dirty="0"/>
              <a:t>nadměrné cvičení (výdej energie)</a:t>
            </a:r>
          </a:p>
          <a:p>
            <a:r>
              <a:rPr lang="cs-CZ" sz="1300" dirty="0"/>
              <a:t>zneužívání projímadel, nucené dávení</a:t>
            </a:r>
          </a:p>
          <a:p>
            <a:r>
              <a:rPr lang="cs-CZ" sz="1300" dirty="0"/>
              <a:t>u žen zastavení menstruace, neplodnost</a:t>
            </a:r>
          </a:p>
          <a:p>
            <a:r>
              <a:rPr lang="cs-CZ" sz="1300" dirty="0"/>
              <a:t>Změny nálad, deprese, pocit méněcennosti</a:t>
            </a:r>
          </a:p>
          <a:p>
            <a:r>
              <a:rPr lang="cs-CZ" sz="1300" dirty="0"/>
              <a:t>únava, nespavost, zimomřivost</a:t>
            </a:r>
          </a:p>
          <a:p>
            <a:r>
              <a:rPr lang="cs-CZ" sz="1300" dirty="0"/>
              <a:t>zájem o jídlo, jeho složení, recepty, alternativy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5A6FFCB3-1886-8241-8561-CB9BC546DD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67594" y="1127501"/>
            <a:ext cx="5752351" cy="458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13356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E0E6722-DEDF-1347-BD73-FF06352AAC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Děkuji a přeji příjemný zbytek dne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F2403024-1956-824B-AFC1-B39A8489291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Janíčková Klára</a:t>
            </a:r>
          </a:p>
        </p:txBody>
      </p:sp>
    </p:spTree>
    <p:extLst>
      <p:ext uri="{BB962C8B-B14F-4D97-AF65-F5344CB8AC3E}">
        <p14:creationId xmlns:p14="http://schemas.microsoft.com/office/powerpoint/2010/main" val="23214290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7B3D71F-3D1D-5140-9085-ADF992BF92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ZDROJE: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8D70D44-B766-8741-86B3-F650CD3DD0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sz="1500" dirty="0">
                <a:latin typeface="+mj-lt"/>
              </a:rPr>
              <a:t>ANAD (</a:t>
            </a:r>
            <a:r>
              <a:rPr lang="cs-CZ" sz="1500" dirty="0" err="1">
                <a:latin typeface="+mj-lt"/>
              </a:rPr>
              <a:t>National</a:t>
            </a:r>
            <a:r>
              <a:rPr lang="cs-CZ" sz="1500" dirty="0">
                <a:latin typeface="+mj-lt"/>
              </a:rPr>
              <a:t> </a:t>
            </a:r>
            <a:r>
              <a:rPr lang="cs-CZ" sz="1500" dirty="0" err="1">
                <a:latin typeface="+mj-lt"/>
              </a:rPr>
              <a:t>Association</a:t>
            </a:r>
            <a:r>
              <a:rPr lang="cs-CZ" sz="1500" dirty="0">
                <a:latin typeface="+mj-lt"/>
              </a:rPr>
              <a:t> </a:t>
            </a:r>
            <a:r>
              <a:rPr lang="cs-CZ" sz="1500" dirty="0" err="1">
                <a:latin typeface="+mj-lt"/>
              </a:rPr>
              <a:t>of</a:t>
            </a:r>
            <a:r>
              <a:rPr lang="cs-CZ" sz="1500" dirty="0">
                <a:latin typeface="+mj-lt"/>
              </a:rPr>
              <a:t> </a:t>
            </a:r>
            <a:r>
              <a:rPr lang="cs-CZ" sz="1500" dirty="0" err="1">
                <a:latin typeface="+mj-lt"/>
              </a:rPr>
              <a:t>Anorexia</a:t>
            </a:r>
            <a:r>
              <a:rPr lang="cs-CZ" sz="1500" dirty="0">
                <a:latin typeface="+mj-lt"/>
              </a:rPr>
              <a:t> </a:t>
            </a:r>
            <a:r>
              <a:rPr lang="cs-CZ" sz="1500" dirty="0" err="1">
                <a:latin typeface="+mj-lt"/>
              </a:rPr>
              <a:t>Nervosa</a:t>
            </a:r>
            <a:r>
              <a:rPr lang="cs-CZ" sz="1500" dirty="0">
                <a:latin typeface="+mj-lt"/>
              </a:rPr>
              <a:t> and </a:t>
            </a:r>
            <a:r>
              <a:rPr lang="cs-CZ" sz="1500" dirty="0" err="1">
                <a:latin typeface="+mj-lt"/>
              </a:rPr>
              <a:t>Associated</a:t>
            </a:r>
            <a:r>
              <a:rPr lang="cs-CZ" sz="1500" dirty="0">
                <a:latin typeface="+mj-lt"/>
              </a:rPr>
              <a:t> </a:t>
            </a:r>
            <a:r>
              <a:rPr lang="cs-CZ" sz="1500" dirty="0" err="1">
                <a:latin typeface="+mj-lt"/>
              </a:rPr>
              <a:t>Disorders</a:t>
            </a:r>
            <a:r>
              <a:rPr lang="cs-CZ" sz="1500" dirty="0">
                <a:latin typeface="+mj-lt"/>
              </a:rPr>
              <a:t>)</a:t>
            </a:r>
          </a:p>
          <a:p>
            <a:pPr marL="0" indent="0">
              <a:buNone/>
            </a:pPr>
            <a:r>
              <a:rPr lang="cs-CZ" sz="1400" dirty="0" err="1">
                <a:latin typeface="+mj-lt"/>
              </a:rPr>
              <a:t>Ferrarová</a:t>
            </a:r>
            <a:r>
              <a:rPr lang="cs-CZ" sz="1400" dirty="0">
                <a:latin typeface="+mj-lt"/>
              </a:rPr>
              <a:t>, E., Faltusová, K.,  </a:t>
            </a:r>
            <a:r>
              <a:rPr lang="cs-CZ" sz="1400" dirty="0" err="1">
                <a:latin typeface="+mj-lt"/>
              </a:rPr>
              <a:t>Goerojová</a:t>
            </a:r>
            <a:r>
              <a:rPr lang="cs-CZ" sz="1400" dirty="0">
                <a:latin typeface="+mj-lt"/>
              </a:rPr>
              <a:t>, K., Kašparová, M., Matějíčková, P., Moravcová, A., Poulová, V. &amp; Vlčková, E. (2019): Krize kulturních vzorců a nové trendy ve stravování z hlediska Antropologie jídla. </a:t>
            </a:r>
            <a:r>
              <a:rPr lang="cs-CZ" sz="1400" dirty="0" err="1">
                <a:latin typeface="+mj-lt"/>
              </a:rPr>
              <a:t>Anthropologia</a:t>
            </a:r>
            <a:r>
              <a:rPr lang="cs-CZ" sz="1400" dirty="0">
                <a:latin typeface="+mj-lt"/>
              </a:rPr>
              <a:t> </a:t>
            </a:r>
            <a:r>
              <a:rPr lang="cs-CZ" sz="1400" dirty="0" err="1">
                <a:latin typeface="+mj-lt"/>
              </a:rPr>
              <a:t>integra</a:t>
            </a:r>
            <a:r>
              <a:rPr lang="cs-CZ" sz="1400" dirty="0">
                <a:latin typeface="+mj-lt"/>
              </a:rPr>
              <a:t>, 10(2), 7–16. </a:t>
            </a:r>
            <a:r>
              <a:rPr lang="cs-CZ" sz="1400" u="sng" dirty="0">
                <a:latin typeface="+mj-lt"/>
                <a:hlinkClick r:id="rId2"/>
              </a:rPr>
              <a:t>https://doi.org/10.5817/AI2019-2-7</a:t>
            </a:r>
            <a:endParaRPr lang="cs-CZ" sz="1400" dirty="0">
              <a:latin typeface="+mj-lt"/>
            </a:endParaRPr>
          </a:p>
          <a:p>
            <a:pPr marL="0" indent="0">
              <a:buNone/>
            </a:pPr>
            <a:r>
              <a:rPr lang="cs-CZ" sz="1400" dirty="0" err="1">
                <a:latin typeface="+mj-lt"/>
              </a:rPr>
              <a:t>Montanari</a:t>
            </a:r>
            <a:r>
              <a:rPr lang="cs-CZ" sz="1400" dirty="0">
                <a:latin typeface="+mj-lt"/>
              </a:rPr>
              <a:t>, M., &amp; </a:t>
            </a:r>
            <a:r>
              <a:rPr lang="cs-CZ" sz="1400" dirty="0" err="1">
                <a:latin typeface="+mj-lt"/>
              </a:rPr>
              <a:t>Sonnenfeld</a:t>
            </a:r>
            <a:r>
              <a:rPr lang="cs-CZ" sz="1400" dirty="0">
                <a:latin typeface="+mj-lt"/>
              </a:rPr>
              <a:t>, A. (2006). Food </a:t>
            </a:r>
            <a:r>
              <a:rPr lang="cs-CZ" sz="1400" dirty="0" err="1">
                <a:latin typeface="+mj-lt"/>
              </a:rPr>
              <a:t>Is</a:t>
            </a:r>
            <a:r>
              <a:rPr lang="cs-CZ" sz="1400" dirty="0">
                <a:latin typeface="+mj-lt"/>
              </a:rPr>
              <a:t> </a:t>
            </a:r>
            <a:r>
              <a:rPr lang="cs-CZ" sz="1400" dirty="0" err="1">
                <a:latin typeface="+mj-lt"/>
              </a:rPr>
              <a:t>Culture</a:t>
            </a:r>
            <a:r>
              <a:rPr lang="cs-CZ" sz="1400" dirty="0">
                <a:latin typeface="+mj-lt"/>
              </a:rPr>
              <a:t>. Columbia University </a:t>
            </a:r>
            <a:r>
              <a:rPr lang="cs-CZ" sz="1400" dirty="0" err="1">
                <a:latin typeface="+mj-lt"/>
              </a:rPr>
              <a:t>Press</a:t>
            </a:r>
            <a:r>
              <a:rPr lang="cs-CZ" sz="1400" dirty="0">
                <a:latin typeface="+mj-lt"/>
              </a:rPr>
              <a:t>. </a:t>
            </a:r>
            <a:r>
              <a:rPr lang="cs-CZ" sz="1400" dirty="0" err="1">
                <a:latin typeface="+mj-lt"/>
              </a:rPr>
              <a:t>Retrieved</a:t>
            </a:r>
            <a:r>
              <a:rPr lang="cs-CZ" sz="1400" dirty="0">
                <a:latin typeface="+mj-lt"/>
              </a:rPr>
              <a:t> </a:t>
            </a:r>
            <a:r>
              <a:rPr lang="cs-CZ" sz="1400" dirty="0" err="1">
                <a:latin typeface="+mj-lt"/>
              </a:rPr>
              <a:t>February</a:t>
            </a:r>
            <a:r>
              <a:rPr lang="cs-CZ" sz="1400" dirty="0">
                <a:latin typeface="+mj-lt"/>
              </a:rPr>
              <a:t> 10, 2020, získáno z: </a:t>
            </a:r>
            <a:r>
              <a:rPr lang="cs-CZ" sz="1400" u="sng" dirty="0">
                <a:latin typeface="+mj-lt"/>
                <a:hlinkClick r:id="rId3"/>
              </a:rPr>
              <a:t>www.jstor.org/stable/10.7312/mont13790</a:t>
            </a:r>
            <a:endParaRPr lang="cs-CZ" sz="1400" u="sng" dirty="0">
              <a:latin typeface="+mj-lt"/>
            </a:endParaRPr>
          </a:p>
          <a:p>
            <a:pPr marL="0" indent="0">
              <a:buNone/>
            </a:pPr>
            <a:r>
              <a:rPr lang="cs-CZ" sz="1400" dirty="0" err="1">
                <a:latin typeface="+mj-lt"/>
              </a:rPr>
              <a:t>Pilecki</a:t>
            </a:r>
            <a:r>
              <a:rPr lang="cs-CZ" sz="1400" dirty="0">
                <a:latin typeface="+mj-lt"/>
              </a:rPr>
              <a:t>, M. W., </a:t>
            </a:r>
            <a:r>
              <a:rPr lang="cs-CZ" sz="1400" dirty="0" err="1">
                <a:latin typeface="+mj-lt"/>
              </a:rPr>
              <a:t>Sałapa</a:t>
            </a:r>
            <a:r>
              <a:rPr lang="cs-CZ" sz="1400" dirty="0">
                <a:latin typeface="+mj-lt"/>
              </a:rPr>
              <a:t>, K., &amp; </a:t>
            </a:r>
            <a:r>
              <a:rPr lang="cs-CZ" sz="1400" dirty="0" err="1">
                <a:latin typeface="+mj-lt"/>
              </a:rPr>
              <a:t>Józefik</a:t>
            </a:r>
            <a:r>
              <a:rPr lang="cs-CZ" sz="1400" dirty="0">
                <a:latin typeface="+mj-lt"/>
              </a:rPr>
              <a:t>, B. (2016). </a:t>
            </a:r>
            <a:r>
              <a:rPr lang="cs-CZ" sz="1400" dirty="0" err="1">
                <a:latin typeface="+mj-lt"/>
              </a:rPr>
              <a:t>Socio-cultural</a:t>
            </a:r>
            <a:r>
              <a:rPr lang="cs-CZ" sz="1400" dirty="0">
                <a:latin typeface="+mj-lt"/>
              </a:rPr>
              <a:t> </a:t>
            </a:r>
            <a:r>
              <a:rPr lang="cs-CZ" sz="1400" dirty="0" err="1">
                <a:latin typeface="+mj-lt"/>
              </a:rPr>
              <a:t>context</a:t>
            </a:r>
            <a:r>
              <a:rPr lang="cs-CZ" sz="1400" dirty="0">
                <a:latin typeface="+mj-lt"/>
              </a:rPr>
              <a:t> </a:t>
            </a:r>
            <a:r>
              <a:rPr lang="cs-CZ" sz="1400" dirty="0" err="1">
                <a:latin typeface="+mj-lt"/>
              </a:rPr>
              <a:t>of</a:t>
            </a:r>
            <a:r>
              <a:rPr lang="cs-CZ" sz="1400" dirty="0">
                <a:latin typeface="+mj-lt"/>
              </a:rPr>
              <a:t> </a:t>
            </a:r>
            <a:r>
              <a:rPr lang="cs-CZ" sz="1400" dirty="0" err="1">
                <a:latin typeface="+mj-lt"/>
              </a:rPr>
              <a:t>eating</a:t>
            </a:r>
            <a:r>
              <a:rPr lang="cs-CZ" sz="1400" dirty="0">
                <a:latin typeface="+mj-lt"/>
              </a:rPr>
              <a:t> </a:t>
            </a:r>
            <a:r>
              <a:rPr lang="cs-CZ" sz="1400" dirty="0" err="1">
                <a:latin typeface="+mj-lt"/>
              </a:rPr>
              <a:t>disorders</a:t>
            </a:r>
            <a:r>
              <a:rPr lang="cs-CZ" sz="1400" dirty="0">
                <a:latin typeface="+mj-lt"/>
              </a:rPr>
              <a:t> in </a:t>
            </a:r>
            <a:r>
              <a:rPr lang="cs-CZ" sz="1400" dirty="0" err="1">
                <a:latin typeface="+mj-lt"/>
              </a:rPr>
              <a:t>Poland</a:t>
            </a:r>
            <a:r>
              <a:rPr lang="cs-CZ" sz="1400" dirty="0">
                <a:latin typeface="+mj-lt"/>
              </a:rPr>
              <a:t>. </a:t>
            </a:r>
            <a:r>
              <a:rPr lang="cs-CZ" sz="1400" dirty="0" err="1">
                <a:latin typeface="+mj-lt"/>
              </a:rPr>
              <a:t>Journal</a:t>
            </a:r>
            <a:r>
              <a:rPr lang="cs-CZ" sz="1400" dirty="0">
                <a:latin typeface="+mj-lt"/>
              </a:rPr>
              <a:t> </a:t>
            </a:r>
            <a:r>
              <a:rPr lang="cs-CZ" sz="1400" dirty="0" err="1">
                <a:latin typeface="+mj-lt"/>
              </a:rPr>
              <a:t>of</a:t>
            </a:r>
            <a:r>
              <a:rPr lang="cs-CZ" sz="1400" dirty="0">
                <a:latin typeface="+mj-lt"/>
              </a:rPr>
              <a:t> </a:t>
            </a:r>
            <a:r>
              <a:rPr lang="cs-CZ" sz="1400" dirty="0" err="1">
                <a:latin typeface="+mj-lt"/>
              </a:rPr>
              <a:t>eating</a:t>
            </a:r>
            <a:r>
              <a:rPr lang="cs-CZ" sz="1400" dirty="0">
                <a:latin typeface="+mj-lt"/>
              </a:rPr>
              <a:t> </a:t>
            </a:r>
            <a:r>
              <a:rPr lang="cs-CZ" sz="1400" dirty="0" err="1">
                <a:latin typeface="+mj-lt"/>
              </a:rPr>
              <a:t>disorders</a:t>
            </a:r>
            <a:r>
              <a:rPr lang="cs-CZ" sz="1400" dirty="0">
                <a:latin typeface="+mj-lt"/>
              </a:rPr>
              <a:t>, 4, 11. </a:t>
            </a:r>
            <a:r>
              <a:rPr lang="cs-CZ" sz="1400" dirty="0">
                <a:latin typeface="+mj-lt"/>
                <a:hlinkClick r:id="rId4"/>
              </a:rPr>
              <a:t>https://doi.org/10.1186/s40337-016-0093-3</a:t>
            </a:r>
            <a:endParaRPr lang="cs-CZ" sz="1400" dirty="0">
              <a:latin typeface="+mj-lt"/>
            </a:endParaRPr>
          </a:p>
          <a:p>
            <a:pPr marL="0" indent="0">
              <a:buNone/>
            </a:pPr>
            <a:r>
              <a:rPr lang="cs-CZ" sz="1400" dirty="0">
                <a:latin typeface="+mj-lt"/>
              </a:rPr>
              <a:t>Plocová, M.; Příznaky a léčba mentální anorexie. Dostupné online: </a:t>
            </a:r>
            <a:r>
              <a:rPr lang="cs-CZ" sz="1400" dirty="0">
                <a:hlinkClick r:id="rId5"/>
              </a:rPr>
              <a:t>https://monikaplocova.cz/anorexie</a:t>
            </a:r>
            <a:endParaRPr lang="cs-CZ" sz="1400" dirty="0">
              <a:latin typeface="+mj-lt"/>
            </a:endParaRPr>
          </a:p>
          <a:p>
            <a:pPr marL="0" indent="0">
              <a:buNone/>
            </a:pPr>
            <a:r>
              <a:rPr lang="cs-CZ" sz="1400" dirty="0" err="1">
                <a:latin typeface="+mj-lt"/>
              </a:rPr>
              <a:t>Simpson</a:t>
            </a:r>
            <a:r>
              <a:rPr lang="cs-CZ" sz="1400" dirty="0">
                <a:latin typeface="+mj-lt"/>
              </a:rPr>
              <a:t>, K. (2002). </a:t>
            </a:r>
            <a:r>
              <a:rPr lang="cs-CZ" sz="1400" dirty="0" err="1">
                <a:latin typeface="+mj-lt"/>
              </a:rPr>
              <a:t>Anorexia</a:t>
            </a:r>
            <a:r>
              <a:rPr lang="cs-CZ" sz="1400" dirty="0">
                <a:latin typeface="+mj-lt"/>
              </a:rPr>
              <a:t> and </a:t>
            </a:r>
            <a:r>
              <a:rPr lang="cs-CZ" sz="1400" dirty="0" err="1">
                <a:latin typeface="+mj-lt"/>
              </a:rPr>
              <a:t>culture</a:t>
            </a:r>
            <a:r>
              <a:rPr lang="cs-CZ" sz="1400" dirty="0">
                <a:latin typeface="+mj-lt"/>
              </a:rPr>
              <a:t>. </a:t>
            </a:r>
            <a:r>
              <a:rPr lang="cs-CZ" sz="1400" dirty="0" err="1">
                <a:latin typeface="+mj-lt"/>
              </a:rPr>
              <a:t>Journal</a:t>
            </a:r>
            <a:r>
              <a:rPr lang="cs-CZ" sz="1400" dirty="0">
                <a:latin typeface="+mj-lt"/>
              </a:rPr>
              <a:t> </a:t>
            </a:r>
            <a:r>
              <a:rPr lang="cs-CZ" sz="1400" dirty="0" err="1">
                <a:latin typeface="+mj-lt"/>
              </a:rPr>
              <a:t>of</a:t>
            </a:r>
            <a:r>
              <a:rPr lang="cs-CZ" sz="1400" dirty="0">
                <a:latin typeface="+mj-lt"/>
              </a:rPr>
              <a:t> </a:t>
            </a:r>
            <a:r>
              <a:rPr lang="cs-CZ" sz="1400" dirty="0" err="1">
                <a:latin typeface="+mj-lt"/>
              </a:rPr>
              <a:t>psychiatric</a:t>
            </a:r>
            <a:r>
              <a:rPr lang="cs-CZ" sz="1400" dirty="0">
                <a:latin typeface="+mj-lt"/>
              </a:rPr>
              <a:t> and </a:t>
            </a:r>
            <a:r>
              <a:rPr lang="cs-CZ" sz="1400" dirty="0" err="1">
                <a:latin typeface="+mj-lt"/>
              </a:rPr>
              <a:t>mental</a:t>
            </a:r>
            <a:r>
              <a:rPr lang="cs-CZ" sz="1400" dirty="0">
                <a:latin typeface="+mj-lt"/>
              </a:rPr>
              <a:t> </a:t>
            </a:r>
            <a:r>
              <a:rPr lang="cs-CZ" sz="1400" dirty="0" err="1">
                <a:latin typeface="+mj-lt"/>
              </a:rPr>
              <a:t>health</a:t>
            </a:r>
            <a:r>
              <a:rPr lang="cs-CZ" sz="1400" dirty="0">
                <a:latin typeface="+mj-lt"/>
              </a:rPr>
              <a:t> </a:t>
            </a:r>
            <a:r>
              <a:rPr lang="cs-CZ" sz="1400" dirty="0" err="1">
                <a:latin typeface="+mj-lt"/>
              </a:rPr>
              <a:t>nursing</a:t>
            </a:r>
            <a:r>
              <a:rPr lang="cs-CZ" sz="1400" dirty="0">
                <a:latin typeface="+mj-lt"/>
              </a:rPr>
              <a:t>. 9. 65-71. 10.1046/j.1351-0126.2001.00443.x. </a:t>
            </a:r>
          </a:p>
          <a:p>
            <a:pPr marL="0" indent="0">
              <a:buNone/>
            </a:pPr>
            <a:r>
              <a:rPr lang="cs-CZ" sz="1400" dirty="0">
                <a:latin typeface="+mj-lt"/>
              </a:rPr>
              <a:t>ŠTEFÁNEK, MUDr. J. (2010); Medicína, nemoci, studium na 1. LF UK: Mentální anorexie. Dostupné online: </a:t>
            </a:r>
            <a:r>
              <a:rPr lang="cs-CZ" sz="1400" dirty="0">
                <a:hlinkClick r:id="rId6"/>
              </a:rPr>
              <a:t>https://www.stefajir.cz/?q=mentalni-anorexie</a:t>
            </a:r>
            <a:endParaRPr lang="cs-CZ" sz="1400" dirty="0"/>
          </a:p>
          <a:p>
            <a:pPr marL="0" indent="0">
              <a:buNone/>
            </a:pPr>
            <a:r>
              <a:rPr lang="cs-CZ" sz="1400" dirty="0">
                <a:latin typeface="+mj-lt"/>
              </a:rPr>
              <a:t>Vojtíšková, Lucie, (2009): Paradoxy současné civilizace v kontextu sociologie jídla. Praha FF UK (Diplomová práce).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872573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A6EC888-B85F-410F-B430-06583E94BE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485DA84-CB73-4E5E-9864-2460CE2805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D49185E-361A-421B-8F2D-11C7FFC686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5760" cy="365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4B85BAA-C37F-44B4-B427-B4F10EBB41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26240" y="-4668"/>
            <a:ext cx="365760" cy="365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DC4EE06-D7B4-4FAC-A561-38A1C38023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94325"/>
            <a:ext cx="365760" cy="365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018D83B-903C-4782-B1BB-A45164A71F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26240" y="6494325"/>
            <a:ext cx="365760" cy="365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785589A-A5AC-409A-B2A2-24D871B4C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0867" y="158782"/>
            <a:ext cx="11870265" cy="653785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Zástupný symbol pro obsah 4">
            <a:extLst>
              <a:ext uri="{FF2B5EF4-FFF2-40B4-BE49-F238E27FC236}">
                <a16:creationId xmlns:a16="http://schemas.microsoft.com/office/drawing/2014/main" id="{8457E0EB-413F-F142-8A51-65BE7983CE2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44464" y="480515"/>
            <a:ext cx="5303071" cy="5892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1854599"/>
      </p:ext>
    </p:extLst>
  </p:cSld>
  <p:clrMapOvr>
    <a:masterClrMapping/>
  </p:clrMapOvr>
</p:sld>
</file>

<file path=ppt/theme/theme1.xml><?xml version="1.0" encoding="utf-8"?>
<a:theme xmlns:a="http://schemas.openxmlformats.org/drawingml/2006/main" name="Oříznutí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Oříznutí</Template>
  <TotalTime>1241</TotalTime>
  <Words>198</Words>
  <Application>Microsoft Macintosh PowerPoint</Application>
  <PresentationFormat>Širokoúhlá obrazovka</PresentationFormat>
  <Paragraphs>40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1" baseType="lpstr">
      <vt:lpstr>Franklin Gothic Book</vt:lpstr>
      <vt:lpstr>Wingdings</vt:lpstr>
      <vt:lpstr>Oříznutí</vt:lpstr>
      <vt:lpstr>IdEál šTÍHLOSTI  &amp; Mentální anorexie</vt:lpstr>
      <vt:lpstr>MENTÁLNÍ ANOREXIE </vt:lpstr>
      <vt:lpstr>IDEÁL ŠTÍHLOSTI</vt:lpstr>
      <vt:lpstr>IDEÁL ŠTÍHLOSTI</vt:lpstr>
      <vt:lpstr>PROJEVY MENTÁLNÍ ANOREXIE</vt:lpstr>
      <vt:lpstr>Děkuji a přeji příjemný zbytek dne</vt:lpstr>
      <vt:lpstr>ZDROJE:</vt:lpstr>
      <vt:lpstr>Prezentace aplikace PowerPoint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IdEál šTÍHLOSTI  &amp; Mentální anorexie</dc:title>
  <dc:creator>Blanka Janíčková</dc:creator>
  <cp:lastModifiedBy>Blanka Janíčková</cp:lastModifiedBy>
  <cp:revision>9</cp:revision>
  <dcterms:created xsi:type="dcterms:W3CDTF">2020-04-06T14:16:50Z</dcterms:created>
  <dcterms:modified xsi:type="dcterms:W3CDTF">2020-04-07T15:22:00Z</dcterms:modified>
</cp:coreProperties>
</file>