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304" r:id="rId3"/>
    <p:sldId id="303" r:id="rId4"/>
    <p:sldId id="284" r:id="rId5"/>
    <p:sldId id="285" r:id="rId6"/>
    <p:sldId id="305" r:id="rId7"/>
    <p:sldId id="286" r:id="rId8"/>
  </p:sldIdLst>
  <p:sldSz cx="12192000" cy="6858000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6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21EF4BA-446B-460C-96B6-441CEF7DE5D3}" type="datetimeFigureOut">
              <a:rPr lang="cs-CZ"/>
              <a:pPr>
                <a:defRPr/>
              </a:pPr>
              <a:t>15.03.2022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7ACE6DC-1434-4481-91C3-D627D2A5E5B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9427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F24A0-B0BE-4B27-B132-5D31644C95AE}" type="datetimeFigureOut">
              <a:rPr lang="cs-CZ"/>
              <a:pPr>
                <a:defRPr/>
              </a:pPr>
              <a:t>15.03.2022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D9D18-5E81-4065-9763-EB1B65714F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4129D-7647-4660-9B64-44856DF166E4}" type="datetimeFigureOut">
              <a:rPr lang="cs-CZ"/>
              <a:pPr>
                <a:defRPr/>
              </a:pPr>
              <a:t>15.03.2022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860F6-D4AA-4F59-A779-CBB0057AAD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C4B44-5030-40A7-A8FE-E355F4021A6A}" type="datetimeFigureOut">
              <a:rPr lang="cs-CZ"/>
              <a:pPr>
                <a:defRPr/>
              </a:pPr>
              <a:t>15.03.2022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CC205-74AD-454D-9113-CE7CD660529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047C3-536F-46E1-AE29-650409E65461}" type="datetimeFigureOut">
              <a:rPr lang="cs-CZ"/>
              <a:pPr>
                <a:defRPr/>
              </a:pPr>
              <a:t>15.03.2022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C1385-CD58-4CFC-A2A1-41D897FECE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4C7AE-00DA-465C-8530-C30E302718F6}" type="datetimeFigureOut">
              <a:rPr lang="cs-CZ"/>
              <a:pPr>
                <a:defRPr/>
              </a:pPr>
              <a:t>15.03.2022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A2E83-05CA-4F88-99B5-35B6BFB58F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E069A-A60F-4741-A820-C1E41F22016D}" type="datetimeFigureOut">
              <a:rPr lang="cs-CZ"/>
              <a:pPr>
                <a:defRPr/>
              </a:pPr>
              <a:t>15.03.2022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7323C-CE08-4F30-A1FF-8292A5B5E4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E501E-AFF9-457E-BE61-A35DC54F985C}" type="datetimeFigureOut">
              <a:rPr lang="cs-CZ"/>
              <a:pPr>
                <a:defRPr/>
              </a:pPr>
              <a:t>15.03.2022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72B3F-4BBF-407B-84C7-688772C24C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6A619-C584-4840-8DF1-8AF07D6C1A01}" type="datetimeFigureOut">
              <a:rPr lang="cs-CZ"/>
              <a:pPr>
                <a:defRPr/>
              </a:pPr>
              <a:t>15.03.2022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60EEF-CC28-489D-8E90-E1B90F043D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305D3-ADE7-4E58-AFA7-F34DD0E7632F}" type="datetimeFigureOut">
              <a:rPr lang="cs-CZ"/>
              <a:pPr>
                <a:defRPr/>
              </a:pPr>
              <a:t>15.03.2022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BFA39-1F9C-4272-BED1-430ACE3E06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FC268-2876-485E-B526-8A61AE04DF48}" type="datetimeFigureOut">
              <a:rPr lang="cs-CZ"/>
              <a:pPr>
                <a:defRPr/>
              </a:pPr>
              <a:t>15.03.2022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0A515-D55E-47E0-859F-4BF9EFC202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3CDBA-9810-4250-B5E1-0A9402BC3861}" type="datetimeFigureOut">
              <a:rPr lang="cs-CZ"/>
              <a:pPr>
                <a:defRPr/>
              </a:pPr>
              <a:t>15.03.2022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AF8A0-3244-446D-85CD-14F09A6D21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789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7B566B-BF0D-4DF7-8AB2-BD688E9C64E3}" type="datetimeFigureOut">
              <a:rPr lang="cs-CZ"/>
              <a:pPr>
                <a:defRPr/>
              </a:pPr>
              <a:t>15.03.2022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F39B76-771F-44E8-8A6E-040791BC98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>
                <a:solidFill>
                  <a:schemeClr val="accent1"/>
                </a:solidFill>
              </a:rPr>
              <a:t>Alkoholová politika</a:t>
            </a:r>
          </a:p>
        </p:txBody>
      </p:sp>
      <p:pic>
        <p:nvPicPr>
          <p:cNvPr id="14338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00250" y="4559300"/>
            <a:ext cx="2952750" cy="1552575"/>
          </a:xfrm>
        </p:spPr>
      </p:pic>
      <p:pic>
        <p:nvPicPr>
          <p:cNvPr id="14339" name="Obrázek 4"/>
          <p:cNvPicPr>
            <a:picLocks noChangeAspect="1"/>
          </p:cNvPicPr>
          <p:nvPr/>
        </p:nvPicPr>
        <p:blipFill>
          <a:blip r:embed="rId3"/>
          <a:srcRect b="10512"/>
          <a:stretch>
            <a:fillRect/>
          </a:stretch>
        </p:blipFill>
        <p:spPr bwMode="auto">
          <a:xfrm>
            <a:off x="5986463" y="4559300"/>
            <a:ext cx="2524125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Obrázek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40725" y="2328863"/>
            <a:ext cx="2857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Obrázek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2138363"/>
            <a:ext cx="25527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ovéPole 7"/>
          <p:cNvSpPr txBox="1">
            <a:spLocks noChangeArrowheads="1"/>
          </p:cNvSpPr>
          <p:nvPr/>
        </p:nvSpPr>
        <p:spPr bwMode="auto">
          <a:xfrm>
            <a:off x="4719638" y="2743200"/>
            <a:ext cx="2663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i="1">
                <a:latin typeface="Calibri" pitchFamily="34" charset="0"/>
              </a:rPr>
              <a:t>Dobiášová, K. Hnilicová, H.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2D25A4-D7FA-4E13-AF2B-DFEAE35EE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Národní́ strategie ochrany a podpory zdraví a prevence nemocí 2020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1BAB62-964F-4180-BCBB-65550A61B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Snížení spotřeby alkoholu u dospělých, ale také prevalence u osob pod 18 let</a:t>
            </a:r>
            <a:endParaRPr lang="cs-CZ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Snižovat rizika spojené s konzumací alkoholu: především řízení motorových vozidel, prevence kriminality spojené s alkoholem a snižování dostupnosti alkoholu především na nelegálním trhu. </a:t>
            </a:r>
          </a:p>
          <a:p>
            <a:endParaRPr lang="cs-CZ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4007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36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Alkoholová politika</a:t>
            </a:r>
            <a:r>
              <a:rPr lang="cs-CZ" dirty="0"/>
              <a:t> dle </a:t>
            </a:r>
            <a:r>
              <a:rPr lang="cs-CZ" i="1" dirty="0" err="1"/>
              <a:t>Howard</a:t>
            </a:r>
            <a:r>
              <a:rPr lang="cs-CZ" i="1" dirty="0"/>
              <a:t> a kol. 2014</a:t>
            </a:r>
          </a:p>
        </p:txBody>
      </p:sp>
      <p:sp>
        <p:nvSpPr>
          <p:cNvPr id="45058" name="Zástupný symbol pro obsah 2"/>
          <p:cNvSpPr>
            <a:spLocks noGrp="1"/>
          </p:cNvSpPr>
          <p:nvPr>
            <p:ph idx="1"/>
          </p:nvPr>
        </p:nvSpPr>
        <p:spPr>
          <a:xfrm>
            <a:off x="319088" y="977900"/>
            <a:ext cx="6149975" cy="5586413"/>
          </a:xfrm>
        </p:spPr>
        <p:txBody>
          <a:bodyPr/>
          <a:lstStyle/>
          <a:p>
            <a:r>
              <a:rPr lang="cs-CZ" sz="2000" dirty="0"/>
              <a:t>Ceny a daně</a:t>
            </a:r>
            <a:r>
              <a:rPr lang="cs-CZ" sz="2000" dirty="0">
                <a:latin typeface="Arial" charset="0"/>
              </a:rPr>
              <a:t> (</a:t>
            </a:r>
            <a:r>
              <a:rPr lang="cs-CZ" sz="2000" i="1" dirty="0">
                <a:latin typeface="Arial" charset="0"/>
              </a:rPr>
              <a:t>minimální cena za alkohol, spotřební daň, DPH, zákaz slev</a:t>
            </a:r>
            <a:r>
              <a:rPr lang="cs-CZ" sz="2000" dirty="0">
                <a:latin typeface="Arial" charset="0"/>
              </a:rPr>
              <a:t>)</a:t>
            </a:r>
          </a:p>
          <a:p>
            <a:r>
              <a:rPr lang="cs-CZ" sz="2000" dirty="0"/>
              <a:t>Regulace fyzické dostupnosti</a:t>
            </a:r>
            <a:r>
              <a:rPr lang="cs-CZ" sz="2000" dirty="0">
                <a:latin typeface="Arial" charset="0"/>
              </a:rPr>
              <a:t> (</a:t>
            </a:r>
            <a:r>
              <a:rPr lang="cs-CZ" sz="2000" i="1" dirty="0">
                <a:latin typeface="Arial" charset="0"/>
              </a:rPr>
              <a:t>věk, omezený prodej, časové restrikce, omezení prodejních míst, bezalkoholové zóny</a:t>
            </a:r>
            <a:r>
              <a:rPr lang="cs-CZ" sz="2000" dirty="0">
                <a:latin typeface="Arial" charset="0"/>
              </a:rPr>
              <a:t>)</a:t>
            </a:r>
          </a:p>
          <a:p>
            <a:r>
              <a:rPr lang="cs-CZ" sz="2000" dirty="0"/>
              <a:t>Úprava prostředí pro pití alkoholu</a:t>
            </a:r>
            <a:r>
              <a:rPr lang="cs-CZ" sz="2000" dirty="0">
                <a:latin typeface="Arial" charset="0"/>
              </a:rPr>
              <a:t> (školení personálu, pokuty za nedodržování zákona, </a:t>
            </a:r>
          </a:p>
          <a:p>
            <a:r>
              <a:rPr lang="cs-CZ" sz="2000" dirty="0"/>
              <a:t>Opatření proti pití při řízení</a:t>
            </a:r>
            <a:r>
              <a:rPr lang="cs-CZ" sz="2000" dirty="0">
                <a:latin typeface="Arial" charset="0"/>
              </a:rPr>
              <a:t> (nižší limity, časté testování, nižší hladina pro začínající řidiče, přísnější tresty, </a:t>
            </a:r>
          </a:p>
          <a:p>
            <a:r>
              <a:rPr lang="cs-CZ" sz="2000" dirty="0"/>
              <a:t>Omezení marketingu</a:t>
            </a:r>
            <a:r>
              <a:rPr lang="cs-CZ" sz="2000" dirty="0">
                <a:latin typeface="Arial" charset="0"/>
              </a:rPr>
              <a:t> (na určitá média, v určitém čase, vyhrazená místa v obchodech,..)</a:t>
            </a:r>
          </a:p>
          <a:p>
            <a:r>
              <a:rPr lang="cs-CZ" sz="2000" dirty="0"/>
              <a:t>Vzdělávání a přesvědčování</a:t>
            </a:r>
            <a:r>
              <a:rPr lang="cs-CZ" sz="2000" dirty="0">
                <a:latin typeface="Arial" charset="0"/>
              </a:rPr>
              <a:t> (kampaně, školní projekty, značkování)</a:t>
            </a:r>
          </a:p>
          <a:p>
            <a:r>
              <a:rPr lang="cs-CZ" sz="2000" dirty="0"/>
              <a:t>Léčba a včasná intervence</a:t>
            </a:r>
            <a:r>
              <a:rPr lang="cs-CZ" sz="2000" dirty="0">
                <a:latin typeface="Arial" charset="0"/>
              </a:rPr>
              <a:t> (osvědčuje se na pracovišti)</a:t>
            </a:r>
          </a:p>
          <a:p>
            <a:endParaRPr lang="cs-CZ" sz="2000" dirty="0"/>
          </a:p>
        </p:txBody>
      </p:sp>
      <p:pic>
        <p:nvPicPr>
          <p:cNvPr id="45059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61600" y="1270000"/>
            <a:ext cx="17430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Obráze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6413" y="4086225"/>
            <a:ext cx="27813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Obrázek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15513" y="4181475"/>
            <a:ext cx="20574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Obrázek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32663" y="1668463"/>
            <a:ext cx="27908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Nadpis 1"/>
          <p:cNvSpPr>
            <a:spLocks noGrp="1"/>
          </p:cNvSpPr>
          <p:nvPr>
            <p:ph type="title"/>
          </p:nvPr>
        </p:nvSpPr>
        <p:spPr>
          <a:xfrm>
            <a:off x="1992313" y="1125538"/>
            <a:ext cx="8229600" cy="431800"/>
          </a:xfrm>
          <a:solidFill>
            <a:schemeClr val="bg1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/>
              <a:t>Daně a alkohol</a:t>
            </a:r>
            <a:endParaRPr lang="en-US" alt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92313" y="1714500"/>
            <a:ext cx="8229600" cy="4392613"/>
          </a:xfrm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000" b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000" b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000" b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000" b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800" b="1" dirty="0"/>
              <a:t>Spotřební daň u alkoholických nápojů je v ČR pod průměrem EU. 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sz="2000" b="1" dirty="0"/>
              <a:t>Destiláty:</a:t>
            </a:r>
            <a:r>
              <a:rPr lang="cs-CZ" sz="2000" dirty="0"/>
              <a:t> čím vyšší obsah alkoholu, tím vyšší spotřební daň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sz="2000" dirty="0">
                <a:solidFill>
                  <a:srgbClr val="FF0000"/>
                </a:solidFill>
              </a:rPr>
              <a:t>v lednu roku 2020 vstoupil v platnost nový daňový balíček zvyšující spotřební daň na tabákové výrobky i lihoviny</a:t>
            </a:r>
            <a:r>
              <a:rPr lang="cs-CZ" sz="2000" dirty="0"/>
              <a:t>. Avšak v praxi to znamená, že nyní Čech za 40% lihovinu zaplatí v maloobchodě včetně DPH pouze o 9 Kč více. 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sz="2000" b="1" dirty="0"/>
              <a:t>Běžná</a:t>
            </a:r>
            <a:r>
              <a:rPr lang="cs-CZ" sz="2000" dirty="0"/>
              <a:t>  </a:t>
            </a:r>
            <a:r>
              <a:rPr lang="cs-CZ" sz="2000" b="1" dirty="0"/>
              <a:t>vína:  nulová  daň,  daň pouze na šumivá vína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sz="2000" b="1" dirty="0"/>
              <a:t>Pivo:</a:t>
            </a:r>
            <a:r>
              <a:rPr lang="cs-CZ" sz="2000" dirty="0"/>
              <a:t> 32 Kč za 1 hl; u malých pivovarů do 200 000 hl za rok je nižší a řídí se objemem produkce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b="1" dirty="0"/>
              <a:t>DPH na všechny alkoholické nápoje 21 %  vs </a:t>
            </a:r>
            <a:r>
              <a:rPr lang="cs-CZ" sz="2000" b="1" dirty="0">
                <a:solidFill>
                  <a:schemeClr val="tx2"/>
                </a:solidFill>
              </a:rPr>
              <a:t>Norsko 25 %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v rámci nového daňového balíčku 2020 - DPH točeného piva se v rámci stravovacích služeb nezvýšilo, ale naopak snížilo z 21 % na 10 %. </a:t>
            </a:r>
            <a:endParaRPr lang="cs-CZ" sz="2000" b="1" dirty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1400" i="1" dirty="0">
                <a:solidFill>
                  <a:schemeClr val="tx2"/>
                </a:solidFill>
              </a:rPr>
              <a:t>Zdroje: OECD </a:t>
            </a:r>
            <a:r>
              <a:rPr lang="cs-CZ" sz="1400" i="1" dirty="0" err="1">
                <a:solidFill>
                  <a:schemeClr val="tx2"/>
                </a:solidFill>
              </a:rPr>
              <a:t>TaxBase</a:t>
            </a:r>
            <a:r>
              <a:rPr lang="cs-CZ" sz="1400" i="1" dirty="0">
                <a:solidFill>
                  <a:schemeClr val="tx2"/>
                </a:solidFill>
              </a:rPr>
              <a:t> , Finance.cz</a:t>
            </a:r>
            <a:r>
              <a:rPr lang="cs-CZ" sz="1400" i="1" dirty="0">
                <a:solidFill>
                  <a:schemeClr val="bg1"/>
                </a:solidFill>
              </a:rPr>
              <a:t>(</a:t>
            </a:r>
            <a:r>
              <a:rPr lang="cs-CZ" sz="1400" b="1" i="1" dirty="0">
                <a:solidFill>
                  <a:schemeClr val="bg1"/>
                </a:solidFill>
              </a:rPr>
              <a:t>Finance </a:t>
            </a:r>
            <a:r>
              <a:rPr lang="cs-CZ" sz="1600" b="1" i="1" dirty="0">
                <a:solidFill>
                  <a:schemeClr val="bg1"/>
                </a:solidFill>
              </a:rPr>
              <a:t>,</a:t>
            </a:r>
            <a:r>
              <a:rPr lang="cs-CZ" sz="1600" b="1" i="1" dirty="0" err="1">
                <a:solidFill>
                  <a:schemeClr val="bg1"/>
                </a:solidFill>
              </a:rPr>
              <a:t>cz</a:t>
            </a:r>
            <a:r>
              <a:rPr lang="cs-CZ" sz="1600" b="1" i="1" dirty="0">
                <a:solidFill>
                  <a:schemeClr val="bg1"/>
                </a:solidFill>
              </a:rPr>
              <a:t> (OECD tax database 2012OECD tax database 2012)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000" b="1" i="1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2000" b="1" dirty="0">
              <a:solidFill>
                <a:schemeClr val="tx2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000" dirty="0">
              <a:solidFill>
                <a:schemeClr val="tx2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000" dirty="0">
              <a:solidFill>
                <a:schemeClr val="tx2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1919288" y="1700213"/>
            <a:ext cx="7561262" cy="12969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>
                <a:solidFill>
                  <a:schemeClr val="tx1"/>
                </a:solidFill>
              </a:rPr>
              <a:t>ČR a Norsko  - výše spotřební  daně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ČR:       100l čistého alkoholu =   28 500 CZK (od roku 2020 - </a:t>
            </a:r>
            <a:r>
              <a:rPr lang="pl-PL" dirty="0">
                <a:solidFill>
                  <a:schemeClr val="tx1"/>
                </a:solidFill>
              </a:rPr>
              <a:t>na 32 250 Kč/hl)</a:t>
            </a:r>
            <a:endParaRPr lang="cs-CZ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Norsko: 100l čistého alkoholu = 235 200 CZK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/>
              <a:t>Spotřeba alkoholu souvisí s cenou </a:t>
            </a:r>
            <a:br>
              <a:rPr lang="cs-CZ" sz="2800" dirty="0"/>
            </a:br>
            <a:r>
              <a:rPr lang="cs-CZ" sz="2000" dirty="0"/>
              <a:t>V ČR je dlouhodobě jedna z nejnižších  cena piva v Evropě </a:t>
            </a:r>
            <a:br>
              <a:rPr lang="cs-CZ" sz="2000" dirty="0"/>
            </a:br>
            <a:r>
              <a:rPr lang="cs-CZ" sz="1600" dirty="0"/>
              <a:t>Zdroj:  WHO 2013</a:t>
            </a:r>
            <a:endParaRPr lang="en-US" sz="1600" dirty="0"/>
          </a:p>
        </p:txBody>
      </p:sp>
      <p:graphicFrame>
        <p:nvGraphicFramePr>
          <p:cNvPr id="3083" name="Object 11"/>
          <p:cNvGraphicFramePr>
            <a:graphicFrameLocks noGrp="1"/>
          </p:cNvGraphicFramePr>
          <p:nvPr>
            <p:ph idx="1"/>
          </p:nvPr>
        </p:nvGraphicFramePr>
        <p:xfrm>
          <a:off x="3071813" y="2349500"/>
          <a:ext cx="5718175" cy="381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Graf" r:id="rId3" imgW="8549599" imgH="5707368" progId="Excel.Sheet.8">
                  <p:embed followColorScheme="full"/>
                </p:oleObj>
              </mc:Choice>
              <mc:Fallback>
                <p:oleObj name="Graf" r:id="rId3" imgW="8549599" imgH="5707368" progId="Excel.Sheet.8">
                  <p:embed followColorScheme="full"/>
                  <p:pic>
                    <p:nvPicPr>
                      <p:cNvPr id="0" name="Picture 1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3" y="2349500"/>
                        <a:ext cx="5718175" cy="3816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53CB81-584E-4A46-B498-4DB195F95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8332"/>
          </a:xfrm>
        </p:spPr>
        <p:txBody>
          <a:bodyPr/>
          <a:lstStyle/>
          <a:p>
            <a:r>
              <a:rPr lang="cs-CZ" dirty="0"/>
              <a:t>Alkohol a reklama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51FDF6-2EA5-4B15-99DE-0292B4073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3458"/>
            <a:ext cx="10515600" cy="5153505"/>
          </a:xfrm>
        </p:spPr>
        <p:txBody>
          <a:bodyPr/>
          <a:lstStyle/>
          <a:p>
            <a:r>
              <a:rPr lang="cs-CZ" dirty="0"/>
              <a:t>téměř 20 let k žádným legislativním úpravám</a:t>
            </a:r>
          </a:p>
          <a:p>
            <a:r>
              <a:rPr lang="cs-CZ" dirty="0"/>
              <a:t>Zákon č. 40/1995 </a:t>
            </a:r>
            <a:r>
              <a:rPr lang="cs-CZ" dirty="0" err="1"/>
              <a:t>Sb</a:t>
            </a:r>
            <a:r>
              <a:rPr lang="cs-CZ" dirty="0"/>
              <a:t> o regulaci reklamy:</a:t>
            </a:r>
          </a:p>
          <a:p>
            <a:r>
              <a:rPr lang="cs-CZ" dirty="0"/>
              <a:t>reklama na alkoholické nápoje nesmí nabádat k vysoké spotřebě alkoholu a zároveň nesmí ironicky hodnotit abstinenci, nesmí být cílena na mladistvé a zároveň je v reklamě zobrazovat, stejně tak nesmí být spotřeba alkoholu spojována se společenským úspěchem či léčebnými a uklidňujícími účinky. Dále nesmí být obsah alkoholu zdůrazňován jako kladná vlastnost daného nápoje</a:t>
            </a:r>
          </a:p>
          <a:p>
            <a:r>
              <a:rPr lang="cs-CZ" dirty="0"/>
              <a:t>2019 – návrh nového zákona – zastíněno pandemií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8631508-F40C-4CD0-882A-FC577351B9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87" t="40851" r="35851" b="34752"/>
          <a:stretch/>
        </p:blipFill>
        <p:spPr>
          <a:xfrm>
            <a:off x="2091447" y="4997963"/>
            <a:ext cx="6322978" cy="167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97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/>
            <a:r>
              <a:rPr lang="cs-CZ" altLang="cs-CZ" sz="3600">
                <a:latin typeface="Arial Black" pitchFamily="34" charset="0"/>
              </a:rPr>
              <a:t>Zdroje</a:t>
            </a:r>
          </a:p>
        </p:txBody>
      </p:sp>
      <p:sp>
        <p:nvSpPr>
          <p:cNvPr id="4915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Hnilicová, H. Alkoholová politika v ČR, prezentace na kurzu Podpora zdraví, 1 LF UK, 2016</a:t>
            </a:r>
          </a:p>
          <a:p>
            <a:r>
              <a:rPr lang="cs-CZ"/>
              <a:t>Hnilicová, H.; Dobiášová, K. Alkoholová politika v ČR a v Norsku, Mezinárodní workshop "Transformace péče o duševní zdraví: zkušenosti z Norska a České republiky„, Praha 1. 6. 2015</a:t>
            </a:r>
          </a:p>
          <a:p>
            <a:r>
              <a:rPr lang="cs-CZ"/>
              <a:t>Hnilicová, H., Dobiášová K. Alkohol z pohledu veřejného zdraví v ČR: fakta a souvislosti. </a:t>
            </a:r>
            <a:r>
              <a:rPr lang="fr-FR"/>
              <a:t>Čas. Lék. čes. 2018; 157: 248–253</a:t>
            </a:r>
            <a:endParaRPr lang="cs-CZ"/>
          </a:p>
        </p:txBody>
      </p:sp>
      <p:sp>
        <p:nvSpPr>
          <p:cNvPr id="49155" name="Zástupný symbol pro obsah 3"/>
          <p:cNvSpPr>
            <a:spLocks noGrp="1"/>
          </p:cNvSpPr>
          <p:nvPr>
            <p:ph sz="half" idx="4294967295"/>
          </p:nvPr>
        </p:nvSpPr>
        <p:spPr>
          <a:xfrm>
            <a:off x="11636375" y="2133600"/>
            <a:ext cx="555625" cy="3959225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</TotalTime>
  <Words>569</Words>
  <Application>Microsoft Office PowerPoint</Application>
  <PresentationFormat>Širokoúhlá obrazovka</PresentationFormat>
  <Paragraphs>41</Paragraphs>
  <Slides>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Times New Roman</vt:lpstr>
      <vt:lpstr>Motiv Office</vt:lpstr>
      <vt:lpstr>Graf</vt:lpstr>
      <vt:lpstr>Alkoholová politika</vt:lpstr>
      <vt:lpstr>Národní́ strategie ochrany a podpory zdraví a prevence nemocí 2020</vt:lpstr>
      <vt:lpstr>Alkoholová politika dle Howard a kol. 2014</vt:lpstr>
      <vt:lpstr>Daně a alkohol</vt:lpstr>
      <vt:lpstr>Spotřeba alkoholu souvisí s cenou  V ČR je dlouhodobě jedna z nejnižších  cena piva v Evropě  Zdroj:  WHO 2013</vt:lpstr>
      <vt:lpstr>Alkohol a reklama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Karolína Dobiášová</dc:creator>
  <cp:lastModifiedBy>Helena Hnilicová</cp:lastModifiedBy>
  <cp:revision>30</cp:revision>
  <dcterms:created xsi:type="dcterms:W3CDTF">2016-10-17T07:58:49Z</dcterms:created>
  <dcterms:modified xsi:type="dcterms:W3CDTF">2022-03-15T12:13:31Z</dcterms:modified>
</cp:coreProperties>
</file>