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5" r:id="rId3"/>
    <p:sldId id="285" r:id="rId4"/>
    <p:sldId id="293" r:id="rId5"/>
    <p:sldId id="286" r:id="rId6"/>
    <p:sldId id="287" r:id="rId7"/>
    <p:sldId id="292" r:id="rId8"/>
    <p:sldId id="289" r:id="rId9"/>
    <p:sldId id="294" r:id="rId10"/>
    <p:sldId id="309" r:id="rId11"/>
    <p:sldId id="291" r:id="rId12"/>
    <p:sldId id="290" r:id="rId13"/>
    <p:sldId id="288" r:id="rId14"/>
    <p:sldId id="298" r:id="rId15"/>
    <p:sldId id="297" r:id="rId16"/>
    <p:sldId id="307" r:id="rId17"/>
    <p:sldId id="308" r:id="rId18"/>
    <p:sldId id="302" r:id="rId19"/>
    <p:sldId id="303" r:id="rId20"/>
    <p:sldId id="304" r:id="rId21"/>
    <p:sldId id="300" r:id="rId22"/>
    <p:sldId id="310" r:id="rId23"/>
    <p:sldId id="301" r:id="rId24"/>
  </p:sldIdLst>
  <p:sldSz cx="12192000" cy="6858000"/>
  <p:notesSz cx="6889750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6404" autoAdjust="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60983F65-4C79-41F8-95C2-DA8671F56B3B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6088" cy="50165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6088" cy="50165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B2C7F46A-E27E-4A8B-91EB-A5FEF70826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206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22BE95E6-2B17-486E-BD5D-5B3918C33B5E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975" y="4821239"/>
            <a:ext cx="5511800" cy="3944937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6088" cy="50165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6088" cy="50165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8EBCD558-639C-4C9E-BF7B-272C78BE6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444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CD558-639C-4C9E-BF7B-272C78BE65F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978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CD558-639C-4C9E-BF7B-272C78BE65FD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31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67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48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039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93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551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17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05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54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45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81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3CD90-ABFB-477A-B4C1-AB391929EDD9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7781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hkSgylIFg4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1SsXQ8M4Ee8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c.cas.cz/sites/default/files/publikace/blanka_nyklova_dana_moree_-_nasili_na_zenach_v_souvislosti_s_covid19.pdf" TargetMode="External"/><Relationship Id="rId2" Type="http://schemas.openxmlformats.org/officeDocument/2006/relationships/hyperlink" Target="https://www.vlada.cz/assets/ppov/rovne-prilezitosti-zen-a-muzu/dokumenty/Analyza-vyskytu-a-latence-DN_final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lada.gov.cz/assets/ppov/rovne-prilezitosti-zen-a-muzu/dokumenty/AP_DGPN-2023_final.pdf" TargetMode="External"/><Relationship Id="rId4" Type="http://schemas.openxmlformats.org/officeDocument/2006/relationships/hyperlink" Target="http://www.domaci-nasili.cz/wp-content/uploads/Dom%C3%A1c%C3%AD-n%C3%A1sil%C3%AD-z-perspektivy-aplikovan%C3%A9ho-v%C3%BDzkumu.-SocioFactor-2016..pdf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SOCIÁLNÍ PROBLÉMY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III. Domácí násilí jako sociální problém?</a:t>
            </a:r>
          </a:p>
        </p:txBody>
      </p:sp>
    </p:spTree>
    <p:extLst>
      <p:ext uri="{BB962C8B-B14F-4D97-AF65-F5344CB8AC3E}">
        <p14:creationId xmlns:p14="http://schemas.microsoft.com/office/powerpoint/2010/main" val="114215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44"/>
    </mc:Choice>
    <mc:Fallback xmlns="">
      <p:transition spd="slow" advTm="9044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CB59E-6508-E0AE-BC12-2C6DF6428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Nepravdivé mýty o domácím násilí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B29EF7-ABD4-F179-A384-AF65AD22B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71400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5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2"/>
                </a:solidFill>
              </a:rPr>
              <a:t>Nepravdivé mýty o domácím násilí </a:t>
            </a:r>
            <a:r>
              <a:rPr lang="cs-CZ" sz="1100" dirty="0"/>
              <a:t>(více na Persefona.cz)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5686"/>
            <a:ext cx="10515600" cy="536337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Domácí násilí se vyskytuje pouze v určitých sociálních vrstvách.</a:t>
            </a:r>
          </a:p>
          <a:p>
            <a:r>
              <a:rPr lang="cs-CZ" dirty="0"/>
              <a:t>Domácí násilí je okrajová záležitost, která se v naší společnosti vyskytuje jen zřídka.</a:t>
            </a:r>
          </a:p>
          <a:p>
            <a:r>
              <a:rPr lang="cs-CZ" dirty="0"/>
              <a:t>Domácí násilí je způsobováno pitím alkoholu (braním drog).</a:t>
            </a:r>
          </a:p>
          <a:p>
            <a:r>
              <a:rPr lang="cs-CZ" dirty="0"/>
              <a:t>Jedná se pouze o soukromou záležitost, neměl(a) bych se do toho plést.</a:t>
            </a:r>
          </a:p>
          <a:p>
            <a:r>
              <a:rPr lang="cs-CZ" dirty="0"/>
              <a:t>Nikdy to nemůže být vážné, pokud s násilníkem jeho partnerka zůstává.</a:t>
            </a:r>
          </a:p>
          <a:p>
            <a:r>
              <a:rPr lang="cs-CZ" dirty="0"/>
              <a:t>Domácí násilí je chyba oběti, vinu nelze svalovat pouze na stranu násilníka.</a:t>
            </a:r>
          </a:p>
          <a:p>
            <a:r>
              <a:rPr lang="cs-CZ" dirty="0"/>
              <a:t>Týranou oběť i násilníka lze na první pohled rozeznat.</a:t>
            </a:r>
          </a:p>
          <a:p>
            <a:r>
              <a:rPr lang="cs-CZ" dirty="0"/>
              <a:t>Rodinná terapie může problémy vyřešit.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4752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6841"/>
    </mc:Choice>
    <mc:Fallback xmlns="">
      <p:transition spd="slow" advTm="19684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1299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Domácí násilí nezmizí</a:t>
            </a:r>
            <a:r>
              <a:rPr lang="cs-CZ" dirty="0"/>
              <a:t>… občas utichá, ale vrací se  – a především – eskaluje (tj. </a:t>
            </a: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nebude to dobré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chemeClr val="accent2"/>
                </a:solidFill>
              </a:rPr>
              <a:t>Proč tedy oběť zůstává v násilném vztahu? </a:t>
            </a:r>
            <a:r>
              <a:rPr lang="cs-CZ" dirty="0"/>
              <a:t>Výběr oběti - hranice/ postupná eskalace/ různé fáze/ strach/ stud/ zachování rodiny/ absence sebevědomí/ citový vztah k oběti / náboženské, kulturní či tradiční tlaky/ ekonomická a sociální či emocionální závislost/ nemá kam odejít/ sociální a právní systém reaguje necitlivě/ nedostatek podpory z okolí + </a:t>
            </a: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oběť se často nevnímá jako oběť</a:t>
            </a:r>
          </a:p>
          <a:p>
            <a:r>
              <a:rPr lang="cs-CZ" dirty="0">
                <a:solidFill>
                  <a:schemeClr val="accent2"/>
                </a:solidFill>
              </a:rPr>
              <a:t>Zásady komunikace s obětí domácího násilí: </a:t>
            </a:r>
            <a:r>
              <a:rPr lang="cs-CZ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empatie </a:t>
            </a:r>
            <a:r>
              <a:rPr lang="cs-CZ" dirty="0"/>
              <a:t>(aktivní naslouchání, potvrzování emocí), </a:t>
            </a:r>
            <a:r>
              <a:rPr lang="cs-CZ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upřímnost</a:t>
            </a:r>
            <a:r>
              <a:rPr lang="cs-CZ" dirty="0"/>
              <a:t>, </a:t>
            </a:r>
            <a:r>
              <a:rPr lang="cs-CZ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porozumění </a:t>
            </a:r>
            <a:r>
              <a:rPr lang="cs-CZ" dirty="0"/>
              <a:t>(+ zjišťování míry ohrožení oběti, posilování sebevědomí a sebeúcty, podpora při hledání navazující pomoci – odborná pomoc bývá potřeba!)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chemeClr val="accent2"/>
                </a:solidFill>
              </a:rPr>
              <a:t>Pozor na věty typu</a:t>
            </a:r>
            <a:r>
              <a:rPr lang="cs-CZ" dirty="0"/>
              <a:t>: „To bude dobré.“ „Neprovokoval/a jsi ho/ji?“ „Nějak se to vyřeší.“ „Každý občas schytá ránu.“ „Co na tom máš, vždyť tě nebije.“</a:t>
            </a:r>
          </a:p>
        </p:txBody>
      </p:sp>
    </p:spTree>
    <p:extLst>
      <p:ext uri="{BB962C8B-B14F-4D97-AF65-F5344CB8AC3E}">
        <p14:creationId xmlns:p14="http://schemas.microsoft.com/office/powerpoint/2010/main" val="336693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8580"/>
    </mc:Choice>
    <mc:Fallback xmlns="">
      <p:transition spd="slow" advTm="33858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/>
              <a:t>Podívejme se na ukázku (2 min) z filmu Zuřivec, je to výukový film pro starší děti (tím se nenechte odradit), hezky shrnuje, o co jde.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Přemýšlejte nad třemi věcmi:</a:t>
            </a:r>
          </a:p>
          <a:p>
            <a:r>
              <a:rPr lang="cs-CZ" i="1" dirty="0"/>
              <a:t>Jak situaci vnímá otec? O co mu jde, o co se snaží? </a:t>
            </a:r>
          </a:p>
          <a:p>
            <a:r>
              <a:rPr lang="cs-CZ" i="1" dirty="0"/>
              <a:t>Jak situaci vnímá matka? O co jí jde? O co se snaží?</a:t>
            </a:r>
          </a:p>
          <a:p>
            <a:r>
              <a:rPr lang="cs-CZ" i="1" dirty="0"/>
              <a:t>Jak situaci vnímá dítě? O co mu jde? O co se snaží?</a:t>
            </a:r>
          </a:p>
        </p:txBody>
      </p:sp>
    </p:spTree>
    <p:extLst>
      <p:ext uri="{BB962C8B-B14F-4D97-AF65-F5344CB8AC3E}">
        <p14:creationId xmlns:p14="http://schemas.microsoft.com/office/powerpoint/2010/main" val="644678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927"/>
    </mc:Choice>
    <mc:Fallback xmlns="">
      <p:transition spd="slow" advTm="59927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Film Zuřivec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(Zkusíme si pustit ukázku, pokud to nepůjde, viz odkaz v </a:t>
            </a:r>
            <a:r>
              <a:rPr lang="cs-CZ" dirty="0" err="1"/>
              <a:t>Moodle</a:t>
            </a:r>
            <a:r>
              <a:rPr lang="cs-CZ" dirty="0"/>
              <a:t>. Ti, kdo mají rádi alternativnější animované filmy, si mohou pustit film celý.)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https://www.youtube.com/watch?v=mhkSgylIFg4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9845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453"/>
    </mc:Choice>
    <mc:Fallback xmlns="">
      <p:transition spd="slow" advTm="34453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SsXQ8M4Ee8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66553" y="908686"/>
            <a:ext cx="9515301" cy="535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811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dalšího bychom </a:t>
            </a:r>
            <a:r>
              <a:rPr lang="cs-CZ" dirty="0" err="1"/>
              <a:t>mšli</a:t>
            </a:r>
            <a:r>
              <a:rPr lang="cs-CZ" dirty="0"/>
              <a:t> k domácímu násilí dodat, pokud ho chceme řešit jako SP?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277710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dalšího bychom mohli k domácímu násilí dodat?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Kvantifikaci…</a:t>
            </a:r>
          </a:p>
          <a:p>
            <a:r>
              <a:rPr lang="cs-CZ" dirty="0"/>
              <a:t>Příčiny/faktory…</a:t>
            </a:r>
          </a:p>
          <a:p>
            <a:r>
              <a:rPr lang="cs-CZ" dirty="0"/>
              <a:t>Kontextové souvislosti…</a:t>
            </a:r>
          </a:p>
          <a:p>
            <a:r>
              <a:rPr lang="cs-CZ" dirty="0"/>
              <a:t>Charakteristiku obětí i násilníků…</a:t>
            </a:r>
          </a:p>
          <a:p>
            <a:r>
              <a:rPr lang="cs-CZ" dirty="0"/>
              <a:t>Řešení?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Více viz např. doporučená literatura: Nyklová B., </a:t>
            </a:r>
            <a:r>
              <a:rPr lang="cs-CZ" dirty="0" err="1"/>
              <a:t>Moore</a:t>
            </a:r>
            <a:r>
              <a:rPr lang="cs-CZ" dirty="0"/>
              <a:t> D., 2021. Násilí na ženách v souvislosti s covid-19. </a:t>
            </a:r>
          </a:p>
        </p:txBody>
      </p:sp>
    </p:spTree>
    <p:extLst>
      <p:ext uri="{BB962C8B-B14F-4D97-AF65-F5344CB8AC3E}">
        <p14:creationId xmlns:p14="http://schemas.microsoft.com/office/powerpoint/2010/main" val="5466186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8109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2"/>
                </a:solidFill>
              </a:rPr>
              <a:t>Strukturální funkcionalismu a domácí násilí jako 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9694"/>
            <a:ext cx="10515600" cy="508756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SF: vše má svou funkci, vše musí být v rovnováze</a:t>
            </a:r>
          </a:p>
          <a:p>
            <a:r>
              <a:rPr lang="cs-CZ" dirty="0"/>
              <a:t>Pohled se odvozuje od funkce rodiny (pozitivní a nesmírně důležitá instituce společnosti)</a:t>
            </a:r>
          </a:p>
          <a:p>
            <a:r>
              <a:rPr lang="cs-CZ" dirty="0"/>
              <a:t>Tradiční pohled na jednotlivé role v rodině – ale obrovské změny (industrializace, nukleární rodina, stát přejímá tradiční role rodiny…)</a:t>
            </a:r>
          </a:p>
          <a:p>
            <a:r>
              <a:rPr lang="cs-CZ" dirty="0"/>
              <a:t>Problémy spjaté s rodinou (rozvodovost, domácí násilí…) se úzce týkají rychlých sociálních změn, které vedou k rozpadu rodin i rozpadu sdílených hodnot.</a:t>
            </a:r>
          </a:p>
          <a:p>
            <a:r>
              <a:rPr lang="cs-CZ" dirty="0"/>
              <a:t>Prvotní problém je rozpad/ohrožení  funkční rodiny!</a:t>
            </a:r>
          </a:p>
          <a:p>
            <a:r>
              <a:rPr lang="cs-CZ" dirty="0"/>
              <a:t>Pohled na to, jak další společenské instituce přispívají k rodinným problémům (ekonomické změny, právní systém, pracovní trh)</a:t>
            </a:r>
          </a:p>
          <a:p>
            <a:r>
              <a:rPr lang="cs-CZ" dirty="0"/>
              <a:t>Domácí násilí – ano je problém, protože vede k dysfunkci rodiny - druhotný důsledek těchto strukturálních jevů </a:t>
            </a:r>
          </a:p>
          <a:p>
            <a:r>
              <a:rPr lang="cs-CZ" sz="2800" i="1" dirty="0"/>
              <a:t>                                    Na co by se SF zaměřoval při řešení domácího násilí?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131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5363"/>
    </mc:Choice>
    <mc:Fallback xmlns="">
      <p:transition spd="slow" advTm="335363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42047"/>
            <a:ext cx="10515600" cy="75303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Teorie konfliktu a domácí násilí jako 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1327" y="887506"/>
            <a:ext cx="10515600" cy="524435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sz="2200" dirty="0"/>
              <a:t>Konfliktualismus: jde o moc, donucení, nerovnoměrnou distribuci zdrojů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K domácímu násilí: jeden z partnerů cítí touhu mít větší kontrolu nad druhým partnerem kvůli nerovnoměrnému rozdělení zdrojů 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Vzhledem k rozdělení moc a bohatství není dle této teorie překvapením, že agresoři jsou většinou muži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Konflikt je většinou podněcován partnerem, který si přeje mít (ještě) více moci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Kontext neopomíjí, např. negativní vliv zájmů korporací na sociální politiku a  pozici rodin ve společnosti. Dopady </a:t>
            </a:r>
            <a:r>
              <a:rPr lang="cs-CZ" sz="2200" u="sng" dirty="0"/>
              <a:t>různých</a:t>
            </a:r>
            <a:r>
              <a:rPr lang="cs-CZ" sz="2200" dirty="0"/>
              <a:t> nerovností!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Skrze socializaci a vzdělání – přejímání a internalizace norem (povětšinou skupin, které mají moc a zdroje)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Silný normativní tlak, aby lidé žili v přijatelných formách soužití (rodina, partnerství…)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Změna rodiny/soužití – nová skupina získá potřebnou moc k prosazení změny norem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Problém – tehdy, když významná skupina, které má moc a zdroje, věří že domácí násilí neslouží jejím zájmům</a:t>
            </a:r>
          </a:p>
          <a:p>
            <a:pPr>
              <a:spcBef>
                <a:spcPts val="0"/>
              </a:spcBef>
            </a:pPr>
            <a:endParaRPr lang="cs-CZ" sz="2200" i="1" dirty="0"/>
          </a:p>
          <a:p>
            <a:pPr marL="0" indent="0">
              <a:spcBef>
                <a:spcPts val="0"/>
              </a:spcBef>
              <a:buNone/>
            </a:pPr>
            <a:r>
              <a:rPr lang="cs-CZ" sz="2200" i="1" dirty="0"/>
              <a:t>Na co by se zaměřovalo řešení domácího násilí?</a:t>
            </a:r>
          </a:p>
        </p:txBody>
      </p:sp>
    </p:spTree>
    <p:extLst>
      <p:ext uri="{BB962C8B-B14F-4D97-AF65-F5344CB8AC3E}">
        <p14:creationId xmlns:p14="http://schemas.microsoft.com/office/powerpoint/2010/main" val="260448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2"/>
    </mc:Choice>
    <mc:Fallback xmlns="">
      <p:transition spd="slow" advTm="133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začátek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94234"/>
            <a:ext cx="10515600" cy="478272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Máte vyplněnou tabulku? Pokud ne, už je 5 minut po 12 h!</a:t>
            </a:r>
          </a:p>
        </p:txBody>
      </p:sp>
    </p:spTree>
    <p:extLst>
      <p:ext uri="{BB962C8B-B14F-4D97-AF65-F5344CB8AC3E}">
        <p14:creationId xmlns:p14="http://schemas.microsoft.com/office/powerpoint/2010/main" val="30108580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544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1"/>
                </a:solidFill>
              </a:rPr>
              <a:t>Symbolický interakcionismus a domácí násilí jako 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95718"/>
            <a:ext cx="10515600" cy="5120965"/>
          </a:xfrm>
        </p:spPr>
        <p:txBody>
          <a:bodyPr>
            <a:normAutofit fontScale="55000" lnSpcReduction="20000"/>
          </a:bodyPr>
          <a:lstStyle/>
          <a:p>
            <a:r>
              <a:rPr lang="cs-CZ" sz="4200" dirty="0"/>
              <a:t>Pohled na jedince, jeho jednání (</a:t>
            </a:r>
            <a:r>
              <a:rPr lang="cs-CZ" sz="4200" dirty="0" err="1"/>
              <a:t>self</a:t>
            </a:r>
            <a:r>
              <a:rPr lang="cs-CZ" sz="4200" dirty="0"/>
              <a:t>), kontakty mezi lidmi a utváření reality – významů, symbolů, kontakty mezi lidmi</a:t>
            </a:r>
          </a:p>
          <a:p>
            <a:r>
              <a:rPr lang="cs-CZ" sz="4200" dirty="0"/>
              <a:t> Utvořil se nějaký sociální konsensus, co je v rodině správné…- přijatelnost z pohledu kulturních norem a společenského vývoje.</a:t>
            </a:r>
          </a:p>
          <a:p>
            <a:r>
              <a:rPr lang="cs-CZ" sz="4200" dirty="0"/>
              <a:t>V současné době – méně jasné normy a očekávání, jak by se lidé měli chovat. Různá chování různých skupin lidí – nejasný konsensus na „škodlivosti“ chování.</a:t>
            </a:r>
          </a:p>
          <a:p>
            <a:r>
              <a:rPr lang="cs-CZ" sz="4200" i="1" dirty="0"/>
              <a:t>Pro pochopení chování je třeba pochopit jeho význam</a:t>
            </a:r>
            <a:r>
              <a:rPr lang="cs-CZ" sz="4200" dirty="0"/>
              <a:t>. Obvykle partneři sdílejí a rozumí symboly toho druhého, znají se a nebudou mít důvody pro domácí násilí.</a:t>
            </a:r>
          </a:p>
          <a:p>
            <a:r>
              <a:rPr lang="cs-CZ" sz="4200" dirty="0"/>
              <a:t>Vliv sebevnímání agresora (potřeba ovládání), vliv sebevnímání oběti (např. ve výsledku zasloužím si to, jsem mimo), významy jejich chování (toto je láska)</a:t>
            </a:r>
          </a:p>
          <a:p>
            <a:r>
              <a:rPr lang="cs-CZ" sz="4200" dirty="0"/>
              <a:t>Důležité pro pochopení dynamiky domácího násilí: přijímání nálepek (příklady: biju tě, protože musím/snáším to kvůli dětem… opakované tvrzení jsi totálně neschopný, k ničemu- proměňující se pohled sebevnímání oběti)</a:t>
            </a:r>
          </a:p>
          <a:p>
            <a:r>
              <a:rPr lang="cs-CZ" sz="4200" dirty="0"/>
              <a:t>Vliv společnosti - ovlivňuje chování jednotlivce prostřednictvím různých omezení, která představují různé společenské normy a principy.</a:t>
            </a:r>
          </a:p>
          <a:p>
            <a:pPr algn="r"/>
            <a:r>
              <a:rPr lang="cs-CZ" sz="4200" i="1" dirty="0"/>
              <a:t>Na co by se zaměřovalo řešení domácího násilí?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95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1907"/>
    </mc:Choice>
    <mc:Fallback xmlns="">
      <p:transition spd="slow" advTm="431907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Závěry a další pohledy na domácí násilí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Individualistická teorie – selhání jednotlivce</a:t>
            </a:r>
          </a:p>
          <a:p>
            <a:r>
              <a:rPr lang="cs-CZ" dirty="0"/>
              <a:t>Feministické teorie – důsledek patriarchátu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 z toho všeho pro nás plyne?</a:t>
            </a:r>
          </a:p>
          <a:p>
            <a:pPr>
              <a:buFontTx/>
              <a:buChar char="-"/>
            </a:pPr>
            <a:r>
              <a:rPr lang="cs-CZ" dirty="0"/>
              <a:t>Různé pohledy, různé názory, různá řešení </a:t>
            </a:r>
          </a:p>
          <a:p>
            <a:pPr>
              <a:buFontTx/>
              <a:buChar char="-"/>
            </a:pPr>
            <a:r>
              <a:rPr lang="cs-CZ" dirty="0"/>
              <a:t>Co z toho je správně? </a:t>
            </a:r>
            <a:r>
              <a:rPr lang="cs-CZ" sz="1800" i="1" dirty="0"/>
              <a:t>No o tom diskutujme.</a:t>
            </a:r>
          </a:p>
          <a:p>
            <a:pPr>
              <a:buFontTx/>
              <a:buChar char="-"/>
            </a:pPr>
            <a:r>
              <a:rPr lang="cs-CZ" dirty="0"/>
              <a:t>Je to tedy relativní? </a:t>
            </a:r>
            <a:r>
              <a:rPr lang="cs-CZ" sz="1800" i="1" dirty="0"/>
              <a:t>Jen to ne </a:t>
            </a:r>
            <a:r>
              <a:rPr lang="cs-CZ" sz="1800" i="1" dirty="0">
                <a:sym typeface="Wingdings" panose="05000000000000000000" pitchFamily="2" charset="2"/>
              </a:rPr>
              <a:t></a:t>
            </a:r>
            <a:endParaRPr lang="cs-CZ" sz="1800" i="1" dirty="0"/>
          </a:p>
          <a:p>
            <a:pPr>
              <a:buFontTx/>
              <a:buChar char="-"/>
            </a:pP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Klíčové pro porozumění, klíčové pro řešení! </a:t>
            </a:r>
          </a:p>
        </p:txBody>
      </p:sp>
    </p:spTree>
    <p:extLst>
      <p:ext uri="{BB962C8B-B14F-4D97-AF65-F5344CB8AC3E}">
        <p14:creationId xmlns:p14="http://schemas.microsoft.com/office/powerpoint/2010/main" val="282013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666"/>
    </mc:Choice>
    <mc:Fallback xmlns="">
      <p:transition spd="slow" advTm="170666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36F32-BFE4-9394-6DFF-264017047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Chci vědět víc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7DB2AC-60E6-133E-6222-F108CBAB9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900" dirty="0" err="1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Dohnal</a:t>
            </a:r>
            <a:r>
              <a:rPr lang="en-GB" sz="1900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, D., </a:t>
            </a:r>
            <a:r>
              <a:rPr lang="en-GB" sz="1900" dirty="0" err="1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Hokr</a:t>
            </a:r>
            <a:r>
              <a:rPr lang="en-GB" sz="1900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Miholová</a:t>
            </a:r>
            <a:r>
              <a:rPr lang="en-GB" sz="1900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, P., </a:t>
            </a:r>
            <a:r>
              <a:rPr lang="en-GB" sz="1900" dirty="0" err="1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Šprincová</a:t>
            </a:r>
            <a:r>
              <a:rPr lang="en-GB" sz="1900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, V., </a:t>
            </a:r>
            <a:r>
              <a:rPr lang="en-GB" sz="1900" dirty="0" err="1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Domesová</a:t>
            </a:r>
            <a:r>
              <a:rPr lang="en-GB" sz="1900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, S. </a:t>
            </a:r>
            <a:r>
              <a:rPr lang="en-GB" sz="1900" i="1" dirty="0" err="1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Analýza</a:t>
            </a:r>
            <a:r>
              <a:rPr lang="en-GB" sz="1900" i="1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GB" sz="1900" i="1" dirty="0" err="1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výskytu</a:t>
            </a:r>
            <a:r>
              <a:rPr lang="en-GB" sz="1900" i="1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 a </a:t>
            </a:r>
            <a:r>
              <a:rPr lang="en-GB" sz="1900" i="1" dirty="0" err="1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latence</a:t>
            </a:r>
            <a:r>
              <a:rPr lang="en-GB" sz="1900" i="1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GB" sz="1900" i="1" dirty="0" err="1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domácího</a:t>
            </a:r>
            <a:r>
              <a:rPr lang="en-GB" sz="1900" i="1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GB" sz="1900" i="1" dirty="0" err="1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násilí</a:t>
            </a:r>
            <a:r>
              <a:rPr lang="en-GB" sz="1900" i="1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 v </a:t>
            </a:r>
            <a:r>
              <a:rPr lang="en-GB" sz="1900" i="1" dirty="0" err="1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partnerských</a:t>
            </a:r>
            <a:r>
              <a:rPr lang="en-GB" sz="1900" i="1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GB" sz="1900" i="1" dirty="0" err="1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vztazích</a:t>
            </a:r>
            <a:r>
              <a:rPr lang="en-GB" sz="1900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. </a:t>
            </a:r>
            <a:r>
              <a:rPr lang="en-GB" sz="1900" dirty="0" err="1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Úřad</a:t>
            </a:r>
            <a:r>
              <a:rPr lang="en-GB" sz="1900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vlády</a:t>
            </a:r>
            <a:r>
              <a:rPr lang="en-GB" sz="1900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, 2017. </a:t>
            </a:r>
            <a:r>
              <a:rPr lang="en-GB" sz="1900" dirty="0" err="1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Dostupné</a:t>
            </a:r>
            <a:r>
              <a:rPr lang="en-GB" sz="1900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 z: </a:t>
            </a:r>
            <a:r>
              <a:rPr lang="en-GB" sz="1900" u="sng" dirty="0">
                <a:solidFill>
                  <a:srgbClr val="467886"/>
                </a:solidFill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  <a:hlinkClick r:id="rId2"/>
              </a:rPr>
              <a:t>https://www.vlada.cz/assets/ppov/rovne-prilezitosti-zen-a-muzu/dokumenty/Analyza-vyskytu-a-latence-DN_final.pdf</a:t>
            </a:r>
            <a:r>
              <a:rPr lang="en-GB" sz="1900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. </a:t>
            </a:r>
            <a:endParaRPr lang="cs-CZ" sz="1900" dirty="0">
              <a:effectLst/>
              <a:latin typeface="+mj-lt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900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Nyklová, B. A </a:t>
            </a:r>
            <a:r>
              <a:rPr lang="cs-CZ" sz="1900" dirty="0" err="1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Moore</a:t>
            </a:r>
            <a:r>
              <a:rPr lang="cs-CZ" sz="1900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, D.  </a:t>
            </a:r>
            <a:r>
              <a:rPr lang="cs-CZ" sz="1900" b="1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Násilí na ženách v souvislosti s covid - 19</a:t>
            </a:r>
            <a:r>
              <a:rPr lang="cs-CZ" sz="1900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. Praha: Sociologický ústav AV ČR, v. v. i a Fakulta humanitních studií UK, 2021. ISBN 978-80-7330-380-8. Dostupní z: </a:t>
            </a:r>
            <a:r>
              <a:rPr lang="cs-CZ" sz="1900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  <a:hlinkClick r:id="rId3"/>
              </a:rPr>
              <a:t>https://www.soc.cas.cz/sites/default/files/publikace/blanka_nyklova_dana_moree_-_nasili_na_zenach_v_souvislosti_s_covid19.pdf</a:t>
            </a:r>
            <a:endParaRPr lang="cs-CZ" sz="1900" dirty="0">
              <a:effectLst/>
              <a:latin typeface="+mj-lt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sz="1900" b="0" i="0" dirty="0">
                <a:effectLst/>
                <a:latin typeface="+mj-lt"/>
              </a:rPr>
              <a:t>Topinka, D. 2016. Domácí násilí z perspektivy aplikovaného výzkumu. Základní fakta a výsledky. Dostupné z: </a:t>
            </a:r>
            <a:r>
              <a:rPr lang="cs-CZ" sz="1900" b="0" i="0" u="sng" dirty="0">
                <a:solidFill>
                  <a:srgbClr val="153B88"/>
                </a:solidFill>
                <a:effectLst/>
                <a:latin typeface="+mj-lt"/>
                <a:hlinkClick r:id="rId4"/>
              </a:rPr>
              <a:t>http://www.domaci-nasili.cz/</a:t>
            </a:r>
            <a:r>
              <a:rPr lang="cs-CZ" sz="1900" b="0" i="0" u="sng" dirty="0" err="1">
                <a:solidFill>
                  <a:srgbClr val="153B88"/>
                </a:solidFill>
                <a:effectLst/>
                <a:latin typeface="+mj-lt"/>
                <a:hlinkClick r:id="rId4"/>
              </a:rPr>
              <a:t>wp-content</a:t>
            </a:r>
            <a:r>
              <a:rPr lang="cs-CZ" sz="1900" b="0" i="0" u="sng" dirty="0">
                <a:solidFill>
                  <a:srgbClr val="153B88"/>
                </a:solidFill>
                <a:effectLst/>
                <a:latin typeface="+mj-lt"/>
                <a:hlinkClick r:id="rId4"/>
              </a:rPr>
              <a:t>/</a:t>
            </a:r>
            <a:r>
              <a:rPr lang="cs-CZ" sz="1900" b="0" i="0" u="sng" dirty="0" err="1">
                <a:solidFill>
                  <a:srgbClr val="153B88"/>
                </a:solidFill>
                <a:effectLst/>
                <a:latin typeface="+mj-lt"/>
                <a:hlinkClick r:id="rId4"/>
              </a:rPr>
              <a:t>uploads</a:t>
            </a:r>
            <a:r>
              <a:rPr lang="cs-CZ" sz="1900" b="0" i="0" u="sng" dirty="0">
                <a:solidFill>
                  <a:srgbClr val="153B88"/>
                </a:solidFill>
                <a:effectLst/>
                <a:latin typeface="+mj-lt"/>
                <a:hlinkClick r:id="rId4"/>
              </a:rPr>
              <a:t>/Dom%C3%A1c%C3%AD-n%C3%A1sil%C3%AD-z-perspektivy-aplikovan%C3%A9ho-v%C3%BDzkumu.-SocioFactor-2016..pdf</a:t>
            </a:r>
            <a:r>
              <a:rPr lang="cs-CZ" sz="1900" b="0" i="0" dirty="0">
                <a:solidFill>
                  <a:srgbClr val="000000"/>
                </a:solidFill>
                <a:effectLst/>
                <a:latin typeface="+mj-lt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900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Úřad vlády ČR . Akční plán prevence domácího a genderově podmíněného násilí na léta 2023–2026. červenec 2023. Dostupné na: </a:t>
            </a:r>
            <a:r>
              <a:rPr lang="cs-CZ" sz="1900" u="sng" dirty="0">
                <a:solidFill>
                  <a:srgbClr val="467886"/>
                </a:solidFill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  <a:hlinkClick r:id="rId5"/>
              </a:rPr>
              <a:t>https://vlada.gov.cz/assets/ppov/rovne-prilezitosti-zen-a-muzu/dokumenty/AP_DGPN-2023_final.pdf</a:t>
            </a:r>
            <a:r>
              <a:rPr lang="cs-CZ" sz="1900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900" dirty="0">
              <a:effectLst/>
              <a:latin typeface="+mj-lt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l"/>
            <a:endParaRPr lang="cs-CZ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8269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co dál?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Kdo chcete, neváhejte si pro zábavu pustit film </a:t>
            </a:r>
            <a:r>
              <a:rPr lang="cs-CZ" dirty="0" err="1"/>
              <a:t>Gaslight</a:t>
            </a:r>
            <a:r>
              <a:rPr lang="cs-CZ" dirty="0"/>
              <a:t> (Plynové lampy) z roku 1944, v angličtině je na internetu poměrně dobře dostupný.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 příště nás čeká hodina na téma </a:t>
            </a:r>
            <a:r>
              <a:rPr lang="cs-CZ" i="1" dirty="0"/>
              <a:t>Jak definovat sociální problém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Úkolem je začít číst knihu Slepé skvrny (D. Prokop).</a:t>
            </a:r>
          </a:p>
        </p:txBody>
      </p:sp>
    </p:spTree>
    <p:extLst>
      <p:ext uri="{BB962C8B-B14F-4D97-AF65-F5344CB8AC3E}">
        <p14:creationId xmlns:p14="http://schemas.microsoft.com/office/powerpoint/2010/main" val="25268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477"/>
    </mc:Choice>
    <mc:Fallback xmlns="">
      <p:transition spd="slow" advTm="7747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násilí jako 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Jistě důležité téma, ale dnes nám půjde o to </a:t>
            </a: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aplikovat různé teoretické perspektivy</a:t>
            </a:r>
            <a:r>
              <a:rPr lang="cs-CZ" dirty="0"/>
              <a:t>, o kterých jsme se bavili minulý týden.</a:t>
            </a:r>
          </a:p>
          <a:p>
            <a:pPr marL="0" indent="0">
              <a:buNone/>
            </a:pPr>
            <a:r>
              <a:rPr lang="cs-CZ" dirty="0"/>
              <a:t>Struktura hodiny:</a:t>
            </a:r>
          </a:p>
          <a:p>
            <a:pPr marL="0" indent="0">
              <a:buNone/>
            </a:pPr>
            <a:r>
              <a:rPr lang="cs-CZ" dirty="0"/>
              <a:t>1) základní informace k domácímu násilí</a:t>
            </a:r>
          </a:p>
          <a:p>
            <a:pPr marL="0" indent="0">
              <a:buNone/>
            </a:pPr>
            <a:r>
              <a:rPr lang="cs-CZ" dirty="0"/>
              <a:t>2a) strukturální funkcionalismus a jeho pohled na domácí násilí</a:t>
            </a:r>
          </a:p>
          <a:p>
            <a:pPr marL="0" indent="0">
              <a:buNone/>
            </a:pPr>
            <a:r>
              <a:rPr lang="cs-CZ" dirty="0"/>
              <a:t>2b) teorie konfliktu a její pohled na domácí násilí</a:t>
            </a:r>
          </a:p>
          <a:p>
            <a:pPr marL="0" indent="0">
              <a:buNone/>
            </a:pPr>
            <a:r>
              <a:rPr lang="cs-CZ" dirty="0"/>
              <a:t>2c) symbolický interakcionismus a jeho pohled na domácí násilí</a:t>
            </a:r>
          </a:p>
          <a:p>
            <a:pPr marL="0" indent="0">
              <a:buNone/>
            </a:pPr>
            <a:r>
              <a:rPr lang="cs-CZ" dirty="0"/>
              <a:t>2d) závěry – aneb co si z toho odnést</a:t>
            </a:r>
          </a:p>
        </p:txBody>
      </p:sp>
    </p:spTree>
    <p:extLst>
      <p:ext uri="{BB962C8B-B14F-4D97-AF65-F5344CB8AC3E}">
        <p14:creationId xmlns:p14="http://schemas.microsoft.com/office/powerpoint/2010/main" val="40769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112"/>
    </mc:Choice>
    <mc:Fallback xmlns="">
      <p:transition spd="slow" advTm="54112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to je „domácí násilí“?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Uvažujte chvíli o tom, jak byste vymezili domácí násilí.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Kde začíná? </a:t>
            </a:r>
          </a:p>
          <a:p>
            <a:pPr marL="0" indent="0">
              <a:buNone/>
            </a:pPr>
            <a:r>
              <a:rPr lang="cs-CZ" i="1" dirty="0"/>
              <a:t>Jaké jsou jeho hranice? (Jedna facka nebo tři?)</a:t>
            </a:r>
          </a:p>
          <a:p>
            <a:pPr marL="0" indent="0">
              <a:buNone/>
            </a:pPr>
            <a:r>
              <a:rPr lang="cs-CZ" i="1" dirty="0"/>
              <a:t>Jaké má charakteristiky?</a:t>
            </a:r>
          </a:p>
          <a:p>
            <a:pPr marL="0" indent="0">
              <a:buNone/>
            </a:pPr>
            <a:r>
              <a:rPr lang="cs-CZ" i="1" dirty="0"/>
              <a:t>Kde se vyskytuje?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165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72"/>
    </mc:Choice>
    <mc:Fallback xmlns="">
      <p:transition spd="slow" advTm="5007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75303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Domácí násilí: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9788"/>
            <a:ext cx="10515600" cy="52758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Definice </a:t>
            </a:r>
            <a:r>
              <a:rPr lang="cs-CZ" sz="1400" dirty="0"/>
              <a:t>(nememorujte se jí, ale </a:t>
            </a:r>
            <a:r>
              <a:rPr lang="cs-CZ" sz="1400" dirty="0" err="1"/>
              <a:t>df</a:t>
            </a:r>
            <a:r>
              <a:rPr lang="cs-CZ" sz="1400" dirty="0"/>
              <a:t> jsou důležité!): </a:t>
            </a:r>
            <a:r>
              <a:rPr lang="cs-CZ" i="1" dirty="0"/>
              <a:t>Domácí násilí je násilí mezi sobě blízkými osobami, které žijí ve společné domácnosti. Jedná se o vztah, kdy jedna osoba (násilník) získává nad druhou osobou (obětí) moc, přičemž intenzita násilí se časem stupňuje </a:t>
            </a:r>
            <a:r>
              <a:rPr lang="cs-CZ" sz="1400" dirty="0"/>
              <a:t>(Ševčík, Špatenková 2011)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Trestní zákon vymezuje trestný čin „týrání osoby žijící ve společně obývaném bytě nebo domě nebo osoby blízké“.</a:t>
            </a:r>
          </a:p>
          <a:p>
            <a:r>
              <a:rPr lang="cs-CZ" dirty="0"/>
              <a:t>Rozpoznat oběť domácího násilí není lehké!</a:t>
            </a:r>
          </a:p>
          <a:p>
            <a:r>
              <a:rPr lang="cs-CZ" dirty="0"/>
              <a:t>Domácí násilí je rozšířený jev! (Může se týkat každého, ale různé pravděpodobnosti řešení – VŠ, senioři, děti, socio-ekonomické podmínky...)</a:t>
            </a:r>
          </a:p>
          <a:p>
            <a:r>
              <a:rPr lang="cs-CZ" dirty="0"/>
              <a:t>Stejně tak není lehké rozpoznat agresora (nepřijímají zodpovědnost za své chování/ za násilí obviňují oběť / násilí zlehčují / chovají se odlišně doma a na veřejnosti)</a:t>
            </a:r>
          </a:p>
          <a:p>
            <a:r>
              <a:rPr lang="cs-CZ" dirty="0"/>
              <a:t>Příčinou domácího násilí je snaha získat kontrolu nad obětí (partnerem/partnerkou/dítětem/seniory…)</a:t>
            </a:r>
          </a:p>
        </p:txBody>
      </p:sp>
    </p:spTree>
    <p:extLst>
      <p:ext uri="{BB962C8B-B14F-4D97-AF65-F5344CB8AC3E}">
        <p14:creationId xmlns:p14="http://schemas.microsoft.com/office/powerpoint/2010/main" val="277378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4465"/>
    </mc:Choice>
    <mc:Fallback xmlns="">
      <p:transition spd="slow" advTm="344465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736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Klíčové znaky domácího násilí </a:t>
            </a:r>
            <a:r>
              <a:rPr lang="cs-CZ" sz="1600" dirty="0"/>
              <a:t>(dle Bílý kruh bezpečí, </a:t>
            </a:r>
            <a:r>
              <a:rPr lang="cs-CZ" sz="1600" dirty="0" err="1"/>
              <a:t>o.s</a:t>
            </a:r>
            <a:r>
              <a:rPr lang="cs-CZ" sz="1600" dirty="0"/>
              <a:t>.)</a:t>
            </a:r>
            <a:endParaRPr lang="cs-CZ" sz="1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37129"/>
            <a:ext cx="10515600" cy="5241492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Opakování a dlouhodobost</a:t>
            </a:r>
            <a:r>
              <a:rPr lang="cs-CZ" dirty="0"/>
              <a:t> – z jednoho útoku jakéhokoli charakteru ještě nelze určit, zda jde o domácí násilí. Může to však být jeho začátek.</a:t>
            </a:r>
          </a:p>
          <a:p>
            <a:r>
              <a:rPr lang="cs-CZ" b="1" dirty="0">
                <a:solidFill>
                  <a:schemeClr val="accent2"/>
                </a:solidFill>
              </a:rPr>
              <a:t>Eskalace</a:t>
            </a:r>
            <a:r>
              <a:rPr lang="cs-CZ" b="1" dirty="0"/>
              <a:t> </a:t>
            </a:r>
            <a:r>
              <a:rPr lang="cs-CZ" dirty="0"/>
              <a:t>– od urážek se stupňuje k psychickému snižování lidské důstojnosti až k fyzickým útokům a závažným trestným činům ohrožujícím zdraví a život.</a:t>
            </a:r>
          </a:p>
          <a:p>
            <a:r>
              <a:rPr lang="cs-CZ" dirty="0"/>
              <a:t>Jasné a nezpochybnitelné </a:t>
            </a:r>
            <a:r>
              <a:rPr lang="cs-CZ" b="1" dirty="0">
                <a:solidFill>
                  <a:schemeClr val="accent2"/>
                </a:solidFill>
              </a:rPr>
              <a:t>rozdělení rolí</a:t>
            </a:r>
            <a:r>
              <a:rPr lang="cs-CZ" dirty="0">
                <a:solidFill>
                  <a:schemeClr val="accent2"/>
                </a:solidFill>
              </a:rPr>
              <a:t> </a:t>
            </a:r>
            <a:r>
              <a:rPr lang="cs-CZ" dirty="0"/>
              <a:t>osoby ohrožené a osoby násilné – domácí násilí nejsou vzájemná napadání, hádky, rvačky, spory, kde se role osoby násilné a osoby ohrožené střídají.</a:t>
            </a:r>
          </a:p>
          <a:p>
            <a:r>
              <a:rPr lang="cs-CZ" b="1" dirty="0">
                <a:solidFill>
                  <a:schemeClr val="accent2"/>
                </a:solidFill>
              </a:rPr>
              <a:t>Neveřejnost</a:t>
            </a:r>
            <a:r>
              <a:rPr lang="cs-CZ" dirty="0">
                <a:solidFill>
                  <a:schemeClr val="accent2"/>
                </a:solidFill>
              </a:rPr>
              <a:t> </a:t>
            </a:r>
            <a:r>
              <a:rPr lang="cs-CZ" dirty="0"/>
              <a:t>– probíhá zpravidla za zavřenými dveřmi bytu či domu, stranou společenské kontroly.  </a:t>
            </a:r>
            <a:endParaRPr lang="cs-CZ" sz="1300" dirty="0"/>
          </a:p>
          <a:p>
            <a:pPr marL="0" indent="0">
              <a:buNone/>
            </a:pPr>
            <a:r>
              <a:rPr lang="cs-CZ" i="1" dirty="0"/>
              <a:t>Aby se jednalo o domácí násilím, musí být naplněny všechny čtyři znaky!</a:t>
            </a:r>
            <a:endParaRPr lang="cs-CZ" sz="13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44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488"/>
    </mc:Choice>
    <mc:Fallback xmlns="">
      <p:transition spd="slow" advTm="16948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99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Formy </a:t>
            </a:r>
            <a:r>
              <a:rPr lang="cs-CZ" sz="2000" b="1" dirty="0"/>
              <a:t>(!)</a:t>
            </a:r>
            <a:r>
              <a:rPr lang="cs-CZ" b="1" dirty="0"/>
              <a:t> domácího násilí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5741"/>
            <a:ext cx="10515600" cy="5235388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Fyzické násilí </a:t>
            </a:r>
            <a:r>
              <a:rPr lang="cs-CZ" dirty="0"/>
              <a:t>(</a:t>
            </a:r>
            <a:r>
              <a:rPr lang="cs-CZ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aktivní</a:t>
            </a:r>
            <a:r>
              <a:rPr lang="cs-CZ" dirty="0"/>
              <a:t>: bití, škrcení, řezání, odpírání spánku, jídla…</a:t>
            </a:r>
            <a:r>
              <a:rPr lang="cs-CZ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pasivní</a:t>
            </a:r>
            <a:r>
              <a:rPr lang="cs-CZ" dirty="0"/>
              <a:t>: neposkytnutí pomoci, nepřítomnost)</a:t>
            </a:r>
          </a:p>
          <a:p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Psychické násilí </a:t>
            </a:r>
            <a:r>
              <a:rPr lang="cs-CZ" dirty="0"/>
              <a:t>(</a:t>
            </a:r>
            <a:r>
              <a:rPr lang="cs-CZ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aktivní</a:t>
            </a:r>
            <a:r>
              <a:rPr lang="cs-CZ" dirty="0"/>
              <a:t>: zastrašování, psychický nátlak, vyhrožování, nadávání, vytváření pocitu viny, nevhodné zacházení, nerespektování přání, ponižování, snižování důstojnosti, gaslighting,</a:t>
            </a:r>
            <a:r>
              <a:rPr lang="cs-CZ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pasivní</a:t>
            </a:r>
            <a:r>
              <a:rPr lang="cs-CZ" dirty="0"/>
              <a:t>: mlčení, ignorance)</a:t>
            </a:r>
          </a:p>
          <a:p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Sociální násilí </a:t>
            </a:r>
            <a:r>
              <a:rPr lang="cs-CZ" dirty="0"/>
              <a:t>(snaha oběť izolovat od okolí – rodiny, přátel </a:t>
            </a:r>
            <a:r>
              <a:rPr lang="cs-CZ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aktivní</a:t>
            </a:r>
            <a:r>
              <a:rPr lang="cs-CZ" dirty="0"/>
              <a:t>:, schování klíčů, čtení </a:t>
            </a:r>
            <a:r>
              <a:rPr lang="cs-CZ" dirty="0" err="1"/>
              <a:t>sms</a:t>
            </a:r>
            <a:r>
              <a:rPr lang="cs-CZ" dirty="0"/>
              <a:t>, mailů…- nadměrná kontrola, zákaz práce, potkávání se s přáteli </a:t>
            </a:r>
            <a:r>
              <a:rPr lang="cs-CZ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pasivní</a:t>
            </a:r>
            <a:r>
              <a:rPr lang="cs-CZ" dirty="0"/>
              <a:t>: tresty za odchod do společnosti, vytváření různých překážek)</a:t>
            </a:r>
          </a:p>
          <a:p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Sexuální násilí </a:t>
            </a:r>
            <a:r>
              <a:rPr lang="cs-CZ" dirty="0"/>
              <a:t>(</a:t>
            </a:r>
            <a:r>
              <a:rPr lang="cs-CZ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aktivní</a:t>
            </a:r>
            <a:r>
              <a:rPr lang="cs-CZ" dirty="0"/>
              <a:t>: znásilnění, vynucování sexu… </a:t>
            </a:r>
            <a:r>
              <a:rPr lang="cs-CZ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pasivní</a:t>
            </a:r>
            <a:r>
              <a:rPr lang="cs-CZ" dirty="0"/>
              <a:t>: odepření intimity)</a:t>
            </a:r>
          </a:p>
          <a:p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Ekonomické násilí </a:t>
            </a:r>
            <a:r>
              <a:rPr lang="cs-CZ" dirty="0"/>
              <a:t>(</a:t>
            </a:r>
            <a:r>
              <a:rPr lang="cs-CZ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aktivní</a:t>
            </a:r>
            <a:r>
              <a:rPr lang="cs-CZ" dirty="0"/>
              <a:t>: kontrola nad příjmy a výdaji oběti, neochota poskytovat peníze na společnou domácnost, schovávání peněz…</a:t>
            </a:r>
            <a:r>
              <a:rPr lang="cs-CZ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pasivní</a:t>
            </a:r>
            <a:r>
              <a:rPr lang="cs-CZ" dirty="0"/>
              <a:t>: odepření prostředků )</a:t>
            </a:r>
          </a:p>
          <a:p>
            <a:pPr marL="0" indent="0">
              <a:buNone/>
            </a:pPr>
            <a:r>
              <a:rPr lang="cs-CZ" dirty="0"/>
              <a:t>Často kombinace, projevy narůstají, nejde o jednotlivé excesy (např. samotné nerespektování přání nebo odepření intimity se nerovná domácímu násilí).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Strukturální chování, jehož cílem je získat kontrolu nad obětí.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62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2216"/>
    </mc:Choice>
    <mc:Fallback xmlns="">
      <p:transition spd="slow" advTm="352216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s://player.slideplayer.cz/66/11886053/slides/slide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488" y="227517"/>
            <a:ext cx="8622666" cy="64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30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4944"/>
    </mc:Choice>
    <mc:Fallback xmlns="">
      <p:transition spd="slow" advTm="174944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Cyklus domácího násilí </a:t>
            </a:r>
            <a:endParaRPr lang="cs-CZ" sz="2400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Roztáčí se, postupně eskaluje, nemusí jít o lineární nárůst</a:t>
            </a:r>
          </a:p>
          <a:p>
            <a:r>
              <a:rPr lang="cs-CZ" dirty="0"/>
              <a:t>V praxi komplikovaněji než předchozí diagram</a:t>
            </a:r>
          </a:p>
          <a:p>
            <a:r>
              <a:rPr lang="cs-CZ" dirty="0"/>
              <a:t>Neskončí </a:t>
            </a:r>
            <a:r>
              <a:rPr lang="cs-CZ" sz="1050" dirty="0"/>
              <a:t>(opravdu velmi málo výjimek, tj. pokud na sobě nezačne agresor intenzivně pracovat, třeba odborná pomoc)</a:t>
            </a:r>
          </a:p>
          <a:p>
            <a:r>
              <a:rPr lang="cs-CZ" dirty="0"/>
              <a:t>Většinou trvá léta, desetiletí</a:t>
            </a:r>
          </a:p>
          <a:p>
            <a:r>
              <a:rPr lang="cs-CZ" dirty="0"/>
              <a:t>Eskalace domácího násilí končívá i smrtí oběti</a:t>
            </a:r>
          </a:p>
        </p:txBody>
      </p:sp>
    </p:spTree>
    <p:extLst>
      <p:ext uri="{BB962C8B-B14F-4D97-AF65-F5344CB8AC3E}">
        <p14:creationId xmlns:p14="http://schemas.microsoft.com/office/powerpoint/2010/main" val="4099644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764"/>
    </mc:Choice>
    <mc:Fallback xmlns="">
      <p:transition spd="slow" advTm="176764"/>
    </mc:Fallback>
  </mc:AlternateContent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2823</TotalTime>
  <Words>2038</Words>
  <Application>Microsoft Office PowerPoint</Application>
  <PresentationFormat>Širokoúhlá obrazovka</PresentationFormat>
  <Paragraphs>136</Paragraphs>
  <Slides>23</Slides>
  <Notes>2</Notes>
  <HiddenSlides>0</HiddenSlides>
  <MMClips>1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Roboto</vt:lpstr>
      <vt:lpstr>Wingdings</vt:lpstr>
      <vt:lpstr>Office Theme</vt:lpstr>
      <vt:lpstr>SOCIÁLNÍ PROBLÉMY </vt:lpstr>
      <vt:lpstr>Na začátek</vt:lpstr>
      <vt:lpstr>Domácí násilí jako téma</vt:lpstr>
      <vt:lpstr>Co to je „domácí násilí“?</vt:lpstr>
      <vt:lpstr>Domácí násilí: </vt:lpstr>
      <vt:lpstr>Klíčové znaky domácího násilí (dle Bílý kruh bezpečí, o.s.)</vt:lpstr>
      <vt:lpstr>Formy (!) domácího násilí:</vt:lpstr>
      <vt:lpstr>Prezentace aplikace PowerPoint</vt:lpstr>
      <vt:lpstr>Cyklus domácího násilí </vt:lpstr>
      <vt:lpstr>Nepravdivé mýty o domácím násilí</vt:lpstr>
      <vt:lpstr>Nepravdivé mýty o domácím násilí (více na Persefona.cz)</vt:lpstr>
      <vt:lpstr>Domácí násilí nezmizí… občas utichá, ale vrací se  – a především – eskaluje (tj. nebude to dobré)</vt:lpstr>
      <vt:lpstr>Podívejme se na ukázku (2 min) z filmu Zuřivec, je to výukový film pro starší děti (tím se nenechte odradit), hezky shrnuje, o co jde.</vt:lpstr>
      <vt:lpstr>Film Zuřivec </vt:lpstr>
      <vt:lpstr>Prezentace aplikace PowerPoint</vt:lpstr>
      <vt:lpstr>Co dalšího bychom mšli k domácímu násilí dodat, pokud ho chceme řešit jako SP?</vt:lpstr>
      <vt:lpstr>Co dalšího bychom mohli k domácímu násilí dodat?</vt:lpstr>
      <vt:lpstr>Strukturální funkcionalismu a domácí násilí jako SP</vt:lpstr>
      <vt:lpstr>Teorie konfliktu a domácí násilí jako SP</vt:lpstr>
      <vt:lpstr>Symbolický interakcionismus a domácí násilí jako SP</vt:lpstr>
      <vt:lpstr>Závěry a další pohledy na domácí násilí</vt:lpstr>
      <vt:lpstr>Chci vědět víc</vt:lpstr>
      <vt:lpstr>A co dál?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PROBLÉMY</dc:title>
  <dc:creator>Marie Jelínková</dc:creator>
  <cp:lastModifiedBy>Marie Jelínková</cp:lastModifiedBy>
  <cp:revision>87</cp:revision>
  <cp:lastPrinted>2021-10-13T13:32:29Z</cp:lastPrinted>
  <dcterms:created xsi:type="dcterms:W3CDTF">2020-10-05T18:12:30Z</dcterms:created>
  <dcterms:modified xsi:type="dcterms:W3CDTF">2024-10-16T08:09:20Z</dcterms:modified>
</cp:coreProperties>
</file>