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handoutMasterIdLst>
    <p:handoutMasterId r:id="rId15"/>
  </p:handoutMasterIdLst>
  <p:sldIdLst>
    <p:sldId id="265" r:id="rId2"/>
    <p:sldId id="420" r:id="rId3"/>
    <p:sldId id="408" r:id="rId4"/>
    <p:sldId id="409" r:id="rId5"/>
    <p:sldId id="422" r:id="rId6"/>
    <p:sldId id="423" r:id="rId7"/>
    <p:sldId id="424" r:id="rId8"/>
    <p:sldId id="421" r:id="rId9"/>
    <p:sldId id="425" r:id="rId10"/>
    <p:sldId id="426" r:id="rId11"/>
    <p:sldId id="427" r:id="rId12"/>
    <p:sldId id="410" r:id="rId13"/>
    <p:sldId id="319" r:id="rId14"/>
  </p:sldIdLst>
  <p:sldSz cx="12192000" cy="6858000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F000C-EF45-45F5-BE4D-E74D73200378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0EF10-A849-4F43-BFA4-5FC22B5F2B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173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28.04.2020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4323144"/>
          </a:xfrm>
        </p:spPr>
        <p:txBody>
          <a:bodyPr>
            <a:normAutofit/>
          </a:bodyPr>
          <a:lstStyle/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024128" y="2084832"/>
            <a:ext cx="10191740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Co bylo na projevu tlumočnicky těžké?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Co s tím?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Co bylo tlumočnicky příjemné?</a:t>
            </a:r>
            <a:endParaRPr lang="cs-CZ" sz="24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926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sdílení feedbacku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4323144"/>
          </a:xfrm>
        </p:spPr>
        <p:txBody>
          <a:bodyPr>
            <a:normAutofit/>
          </a:bodyPr>
          <a:lstStyle/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055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diskuse – vstupní proměnné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4323144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1024128" y="2084832"/>
            <a:ext cx="10191740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Co dalšího kromě řečníka ovlivňuje tlumočnický výkon?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Jaké vstupní proměnné se váží k osobě tlumočníka?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Jaké k tlumočnické situaci jako takové?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873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vás dnes čeká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4323144"/>
          </a:xfrm>
        </p:spPr>
        <p:txBody>
          <a:bodyPr/>
          <a:lstStyle/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tlumočení pro autentického posluchače</a:t>
            </a:r>
            <a:endParaRPr lang="cs-CZ" sz="3600" dirty="0" smtClean="0"/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vzájemný feedback + hledání strategií pro zlepšení</a:t>
            </a:r>
            <a:endParaRPr lang="cs-CZ" sz="3600" dirty="0" smtClean="0"/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diskuse o vstupních proměnných</a:t>
            </a:r>
            <a:endParaRPr lang="cs-CZ" sz="3600" dirty="0" smtClean="0"/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62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vás dnes čeká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4323144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cs-CZ" sz="3600" dirty="0"/>
              <a:t>David </a:t>
            </a:r>
            <a:r>
              <a:rPr lang="cs-CZ" sz="3600" dirty="0" err="1" smtClean="0"/>
              <a:t>Moore</a:t>
            </a:r>
            <a:r>
              <a:rPr lang="cs-CZ" sz="3600" dirty="0" smtClean="0"/>
              <a:t> – úvod </a:t>
            </a:r>
            <a:r>
              <a:rPr lang="cs-CZ" sz="3600" dirty="0" err="1" smtClean="0"/>
              <a:t>Ofsted</a:t>
            </a:r>
            <a:endParaRPr lang="cs-CZ" sz="3600" dirty="0"/>
          </a:p>
          <a:p>
            <a:pPr marL="742950" indent="-742950">
              <a:buFont typeface="+mj-lt"/>
              <a:buAutoNum type="arabicPeriod"/>
            </a:pPr>
            <a:r>
              <a:rPr lang="cs-CZ" sz="3600" dirty="0" err="1" smtClean="0"/>
              <a:t>Champak</a:t>
            </a:r>
            <a:r>
              <a:rPr lang="cs-CZ" sz="3600" dirty="0" smtClean="0"/>
              <a:t> </a:t>
            </a:r>
            <a:r>
              <a:rPr lang="cs-CZ" sz="3600" dirty="0" err="1" smtClean="0"/>
              <a:t>Chauhan</a:t>
            </a:r>
            <a:r>
              <a:rPr lang="cs-CZ" sz="3600" dirty="0" smtClean="0"/>
              <a:t> – průběh inspekcí + neúspěšné školy</a:t>
            </a:r>
            <a:endParaRPr lang="cs-CZ" sz="3600" dirty="0"/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26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bude probíhat – 1. kolo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734993"/>
          </a:xfrm>
        </p:spPr>
        <p:txBody>
          <a:bodyPr/>
          <a:lstStyle/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rozdělení do </a:t>
            </a:r>
            <a:r>
              <a:rPr lang="cs-CZ" sz="3600" dirty="0" err="1" smtClean="0"/>
              <a:t>breakout</a:t>
            </a:r>
            <a:r>
              <a:rPr lang="cs-CZ" sz="3600" dirty="0" smtClean="0"/>
              <a:t> </a:t>
            </a:r>
            <a:r>
              <a:rPr lang="cs-CZ" sz="3600" dirty="0" err="1" smtClean="0"/>
              <a:t>rooms</a:t>
            </a:r>
            <a:r>
              <a:rPr lang="cs-CZ" sz="3600" dirty="0" smtClean="0"/>
              <a:t> po dvojicích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0" indent="0">
              <a:buNone/>
            </a:pPr>
            <a:endParaRPr lang="cs-CZ" sz="3600" b="1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024128" y="3389994"/>
            <a:ext cx="4878961" cy="346800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3600" b="1" dirty="0" smtClean="0"/>
              <a:t>tlumočník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pustí si z počítače nahrávku </a:t>
            </a:r>
            <a:r>
              <a:rPr lang="cs-CZ" sz="3600" dirty="0" err="1" smtClean="0"/>
              <a:t>Moora</a:t>
            </a:r>
            <a:endParaRPr lang="cs-CZ" sz="3600" dirty="0" smtClean="0"/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tlumočí do éteru svému autentickému posluchači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Font typeface="Tw Cen MT" panose="020B0602020104020603" pitchFamily="34" charset="0"/>
              <a:buNone/>
            </a:pP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6419859" y="3389994"/>
            <a:ext cx="4878961" cy="346800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3600" b="1" dirty="0" smtClean="0"/>
              <a:t>posluchač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poslouchá tlumočení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dělá si poznámky k feedbacku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Font typeface="Tw Cen MT" panose="020B0602020104020603" pitchFamily="34" charset="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80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feedback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4323144"/>
          </a:xfrm>
        </p:spPr>
        <p:txBody>
          <a:bodyPr>
            <a:normAutofit fontScale="92500" lnSpcReduction="10000"/>
          </a:bodyPr>
          <a:lstStyle/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při poslechu se zaměřte na následující: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co zvyšuje vaši důvěru v tlumočníka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co ji naopak oslabuje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po </a:t>
            </a:r>
            <a:r>
              <a:rPr lang="cs-CZ" sz="3600" dirty="0" err="1" smtClean="0"/>
              <a:t>odtlumočení</a:t>
            </a:r>
            <a:r>
              <a:rPr lang="cs-CZ" sz="3600" dirty="0" smtClean="0"/>
              <a:t> a </a:t>
            </a:r>
            <a:r>
              <a:rPr lang="cs-CZ" sz="3600" dirty="0" err="1" smtClean="0"/>
              <a:t>nasdílení</a:t>
            </a:r>
            <a:r>
              <a:rPr lang="cs-CZ" sz="3600" dirty="0" smtClean="0"/>
              <a:t> feedbacku se společně zamyslete na tím, jak vylepšit aspekty tlumočení, které důvěru oslabovaly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jaké online/</a:t>
            </a:r>
            <a:r>
              <a:rPr lang="cs-CZ" sz="3200" dirty="0" err="1" smtClean="0"/>
              <a:t>offline</a:t>
            </a:r>
            <a:r>
              <a:rPr lang="cs-CZ" sz="3200" dirty="0" smtClean="0"/>
              <a:t> strategie použít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jak trénovat</a:t>
            </a:r>
            <a:endParaRPr lang="cs-CZ" sz="3200" dirty="0"/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341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4323144"/>
          </a:xfrm>
        </p:spPr>
        <p:txBody>
          <a:bodyPr>
            <a:normAutofit/>
          </a:bodyPr>
          <a:lstStyle/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024128" y="2084832"/>
            <a:ext cx="10191740" cy="4323144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Co bylo na projevu tlumočnicky těžké?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Co s tím?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Co bylo tlumočnicky příjemné?</a:t>
            </a:r>
            <a:endParaRPr lang="cs-CZ" sz="24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00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sdílení feedbacku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4323144"/>
          </a:xfrm>
        </p:spPr>
        <p:txBody>
          <a:bodyPr>
            <a:normAutofit/>
          </a:bodyPr>
          <a:lstStyle/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606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bude probíhat – 2. kolo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734993"/>
          </a:xfrm>
        </p:spPr>
        <p:txBody>
          <a:bodyPr/>
          <a:lstStyle/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r>
              <a:rPr lang="cs-CZ" sz="3600" dirty="0" smtClean="0"/>
              <a:t>ve dvojicích se vystřídejte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3600" dirty="0"/>
          </a:p>
          <a:p>
            <a:pPr marL="0" indent="0">
              <a:buNone/>
            </a:pPr>
            <a:endParaRPr lang="cs-CZ" sz="3600" b="1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1024128" y="3389994"/>
            <a:ext cx="4878961" cy="346800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3600" b="1" dirty="0" smtClean="0"/>
              <a:t>tlumočník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pustí si z počítače nahrávku </a:t>
            </a:r>
            <a:r>
              <a:rPr lang="cs-CZ" sz="3600" dirty="0" err="1" smtClean="0"/>
              <a:t>Chauhana</a:t>
            </a:r>
            <a:endParaRPr lang="cs-CZ" sz="3600" dirty="0" smtClean="0"/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tlumočí do éteru svému autentickému posluchači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Font typeface="Tw Cen MT" panose="020B0602020104020603" pitchFamily="34" charset="0"/>
              <a:buNone/>
            </a:pP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6419859" y="3389994"/>
            <a:ext cx="4878961" cy="3468006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3600" b="1" dirty="0" smtClean="0"/>
              <a:t>posluchač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poslouchá tlumočení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dělá si poznámky k feedbacku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Font typeface="Tw Cen MT" panose="020B0602020104020603" pitchFamily="34" charset="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028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feedback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191740" cy="4323144"/>
          </a:xfrm>
        </p:spPr>
        <p:txBody>
          <a:bodyPr>
            <a:normAutofit fontScale="92500" lnSpcReduction="10000"/>
          </a:bodyPr>
          <a:lstStyle/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při poslechu se zaměřte na následující: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co zvyšuje vaši důvěru v tlumočníka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co ji naopak oslabuje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600" dirty="0" smtClean="0"/>
              <a:t>po </a:t>
            </a:r>
            <a:r>
              <a:rPr lang="cs-CZ" sz="3600" dirty="0" err="1" smtClean="0"/>
              <a:t>odtlumočení</a:t>
            </a:r>
            <a:r>
              <a:rPr lang="cs-CZ" sz="3600" dirty="0" smtClean="0"/>
              <a:t> a </a:t>
            </a:r>
            <a:r>
              <a:rPr lang="cs-CZ" sz="3600" dirty="0" err="1" smtClean="0"/>
              <a:t>nasdílení</a:t>
            </a:r>
            <a:r>
              <a:rPr lang="cs-CZ" sz="3600" dirty="0" smtClean="0"/>
              <a:t> feedbacku se společně zamyslete na tím, jak vylepšit aspekty tlumočení, které důvěru oslabovaly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jaké online/</a:t>
            </a:r>
            <a:r>
              <a:rPr lang="cs-CZ" sz="3200" dirty="0" err="1" smtClean="0"/>
              <a:t>offline</a:t>
            </a:r>
            <a:r>
              <a:rPr lang="cs-CZ" sz="3200" dirty="0" smtClean="0"/>
              <a:t> strategie použít</a:t>
            </a:r>
          </a:p>
          <a:p>
            <a:pPr marL="440436" lvl="1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jak trénovat</a:t>
            </a:r>
            <a:endParaRPr lang="cs-CZ" sz="3200" dirty="0"/>
          </a:p>
          <a:p>
            <a:pPr marL="358775" lvl="1" indent="-358775">
              <a:spcBef>
                <a:spcPts val="1200"/>
              </a:spcBef>
              <a:spcAft>
                <a:spcPts val="200"/>
              </a:spcAft>
              <a:buSzPct val="100000"/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07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2358</TotalTime>
  <Words>263</Words>
  <Application>Microsoft Office PowerPoint</Application>
  <PresentationFormat>Širokoúhlá obrazovka</PresentationFormat>
  <Paragraphs>65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Tw Cen MT</vt:lpstr>
      <vt:lpstr>Tw Cen MT Condensed</vt:lpstr>
      <vt:lpstr>Wingdings 3</vt:lpstr>
      <vt:lpstr>Integrál</vt:lpstr>
      <vt:lpstr>STI</vt:lpstr>
      <vt:lpstr>co vás dnes čeká</vt:lpstr>
      <vt:lpstr>co vás dnes čeká</vt:lpstr>
      <vt:lpstr>jak to bude probíhat – 1. kolo</vt:lpstr>
      <vt:lpstr>feedback</vt:lpstr>
      <vt:lpstr>debriefing</vt:lpstr>
      <vt:lpstr>sdílení feedbacku</vt:lpstr>
      <vt:lpstr>jak to bude probíhat – 2. kolo</vt:lpstr>
      <vt:lpstr>feedback</vt:lpstr>
      <vt:lpstr>debriefing</vt:lpstr>
      <vt:lpstr>sdílení feedbacku</vt:lpstr>
      <vt:lpstr>diskuse – vstupní proměnné</vt:lpstr>
      <vt:lpstr>wrap-up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157</cp:revision>
  <cp:lastPrinted>2020-02-24T11:22:20Z</cp:lastPrinted>
  <dcterms:created xsi:type="dcterms:W3CDTF">2019-03-09T16:29:07Z</dcterms:created>
  <dcterms:modified xsi:type="dcterms:W3CDTF">2020-04-28T14:42:53Z</dcterms:modified>
</cp:coreProperties>
</file>