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294" r:id="rId4"/>
    <p:sldId id="305" r:id="rId5"/>
    <p:sldId id="295" r:id="rId6"/>
    <p:sldId id="302" r:id="rId7"/>
    <p:sldId id="296" r:id="rId8"/>
    <p:sldId id="297" r:id="rId9"/>
    <p:sldId id="298" r:id="rId10"/>
    <p:sldId id="301" r:id="rId11"/>
    <p:sldId id="299" r:id="rId12"/>
    <p:sldId id="300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90" d="100"/>
          <a:sy n="90" d="100"/>
        </p:scale>
        <p:origin x="22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20-Mar-19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20-Mar-19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20.03.2019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tx1"/>
                </a:solidFill>
              </a:rPr>
              <a:t>5</a:t>
            </a:r>
            <a:r>
              <a:rPr lang="cs-CZ" sz="2800" b="1">
                <a:solidFill>
                  <a:schemeClr val="tx1"/>
                </a:solidFill>
              </a:rPr>
              <a:t>. </a:t>
            </a:r>
            <a:r>
              <a:rPr lang="cs-CZ" sz="2800" b="1" dirty="0">
                <a:solidFill>
                  <a:schemeClr val="tx1"/>
                </a:solidFill>
              </a:rPr>
              <a:t>Přesvědčování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Pokušení (sebevůle, sebekontrola), John Romalis a Dean Karlan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10</a:t>
            </a:fld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187" r="618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8705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Autorita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zvýšení důvěryhodnosti zdroje</a:t>
            </a:r>
          </a:p>
          <a:p>
            <a:r>
              <a:rPr lang="cs-CZ" dirty="0"/>
              <a:t>nelze aplikovat univerzálně a nepomáhá v situaci, kdy lidé mají vyhraněné opačné postoje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pozor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konflikt</a:t>
            </a: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zájmů</a:t>
            </a:r>
            <a:r>
              <a:rPr lang="en-US" dirty="0"/>
              <a:t>!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098" name="Picture 2" descr="Výsledek obrázku pro bean counting j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07768" y="3821704"/>
            <a:ext cx="3864632" cy="2899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Vzácnost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averze ke ztrátě</a:t>
            </a:r>
          </a:p>
          <a:p>
            <a:pPr lvl="1"/>
            <a:r>
              <a:rPr lang="cs-CZ" dirty="0"/>
              <a:t>lidé si nechtějí nechat něco ujít</a:t>
            </a:r>
          </a:p>
          <a:p>
            <a:r>
              <a:rPr lang="cs-CZ" dirty="0"/>
              <a:t>časově limitované nabídky jsou proto lákavější</a:t>
            </a:r>
          </a:p>
          <a:p>
            <a:endParaRPr lang="cs-CZ" dirty="0"/>
          </a:p>
          <a:p>
            <a:r>
              <a:rPr lang="cs-CZ" dirty="0"/>
              <a:t>vzácnost (exkluzivita) informace může zvyšovat její důvěryhodnost a význam</a:t>
            </a:r>
          </a:p>
          <a:p>
            <a:pPr lvl="1"/>
            <a:r>
              <a:rPr lang="cs-CZ" dirty="0"/>
              <a:t>je to opodstatněné?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Liking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http://robinsnestva.net/wp-content/uploads/2013/01/RN-Tupperw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6098" y="2443655"/>
            <a:ext cx="6806335" cy="334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err="1"/>
              <a:t>Liking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lidé mají rádi </a:t>
            </a:r>
          </a:p>
          <a:p>
            <a:pPr lvl="1"/>
            <a:r>
              <a:rPr lang="cs-CZ" dirty="0"/>
              <a:t>plynulost</a:t>
            </a:r>
          </a:p>
          <a:p>
            <a:pPr lvl="2"/>
            <a:r>
              <a:rPr lang="cs-CZ" dirty="0"/>
              <a:t>jednoduché, srozumitelné vysvětlení, nabídky, požadavky jsou přijímány lépe</a:t>
            </a:r>
          </a:p>
          <a:p>
            <a:pPr lvl="1"/>
            <a:r>
              <a:rPr lang="cs-CZ" dirty="0"/>
              <a:t>podobnost</a:t>
            </a:r>
          </a:p>
          <a:p>
            <a:pPr lvl="2"/>
            <a:r>
              <a:rPr lang="cs-CZ" dirty="0"/>
              <a:t>automatické vnímání příslušnosti k jedné skupině</a:t>
            </a:r>
          </a:p>
          <a:p>
            <a:pPr lvl="1"/>
            <a:r>
              <a:rPr lang="cs-CZ" dirty="0"/>
              <a:t>chválu</a:t>
            </a:r>
          </a:p>
          <a:p>
            <a:pPr lvl="1"/>
            <a:endParaRPr lang="cs-CZ" dirty="0"/>
          </a:p>
          <a:p>
            <a:r>
              <a:rPr lang="cs-CZ" dirty="0"/>
              <a:t>nápady na aplikace?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646871FB-A9EC-4F3F-BFC8-098088F16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5098"/>
            <a:ext cx="9144000" cy="5807803"/>
          </a:xfrm>
          <a:prstGeom prst="rect">
            <a:avLst/>
          </a:prstGeom>
        </p:spPr>
      </p:pic>
      <p:sp>
        <p:nvSpPr>
          <p:cNvPr id="25" name="Obdélník: se zakulacenými rohy 24">
            <a:extLst>
              <a:ext uri="{FF2B5EF4-FFF2-40B4-BE49-F238E27FC236}">
                <a16:creationId xmlns:a16="http://schemas.microsoft.com/office/drawing/2014/main" id="{E54D048B-3DAA-4F4F-AC24-EE005267B573}"/>
              </a:ext>
            </a:extLst>
          </p:cNvPr>
          <p:cNvSpPr/>
          <p:nvPr/>
        </p:nvSpPr>
        <p:spPr>
          <a:xfrm>
            <a:off x="6367244" y="3540154"/>
            <a:ext cx="1233182" cy="36072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: se zakulacenými rohy 26">
            <a:extLst>
              <a:ext uri="{FF2B5EF4-FFF2-40B4-BE49-F238E27FC236}">
                <a16:creationId xmlns:a16="http://schemas.microsoft.com/office/drawing/2014/main" id="{FFF8C4C1-77E1-41B6-888B-185E9E1C4117}"/>
              </a:ext>
            </a:extLst>
          </p:cNvPr>
          <p:cNvSpPr/>
          <p:nvPr/>
        </p:nvSpPr>
        <p:spPr>
          <a:xfrm>
            <a:off x="4571999" y="4104619"/>
            <a:ext cx="2684477" cy="36072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: se zakulacenými rohy 27">
            <a:extLst>
              <a:ext uri="{FF2B5EF4-FFF2-40B4-BE49-F238E27FC236}">
                <a16:creationId xmlns:a16="http://schemas.microsoft.com/office/drawing/2014/main" id="{DD7BAB72-2DDF-4A14-A497-3026F4B3E4CB}"/>
              </a:ext>
            </a:extLst>
          </p:cNvPr>
          <p:cNvSpPr/>
          <p:nvPr/>
        </p:nvSpPr>
        <p:spPr>
          <a:xfrm>
            <a:off x="6831434" y="5203970"/>
            <a:ext cx="1233182" cy="36072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: se zakulacenými rohy 28">
            <a:extLst>
              <a:ext uri="{FF2B5EF4-FFF2-40B4-BE49-F238E27FC236}">
                <a16:creationId xmlns:a16="http://schemas.microsoft.com/office/drawing/2014/main" id="{74013C9A-E2E6-4045-9B3F-2E7814AF4879}"/>
              </a:ext>
            </a:extLst>
          </p:cNvPr>
          <p:cNvSpPr/>
          <p:nvPr/>
        </p:nvSpPr>
        <p:spPr>
          <a:xfrm>
            <a:off x="3787630" y="4651695"/>
            <a:ext cx="1233182" cy="36072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: se zakulacenými rohy 29">
            <a:extLst>
              <a:ext uri="{FF2B5EF4-FFF2-40B4-BE49-F238E27FC236}">
                <a16:creationId xmlns:a16="http://schemas.microsoft.com/office/drawing/2014/main" id="{7666B6F4-E128-4450-B0D5-AC72779DEB4D}"/>
              </a:ext>
            </a:extLst>
          </p:cNvPr>
          <p:cNvSpPr/>
          <p:nvPr/>
        </p:nvSpPr>
        <p:spPr>
          <a:xfrm>
            <a:off x="2220287" y="5793997"/>
            <a:ext cx="1233182" cy="360727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9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Reciprocita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/>
              <a:t>(chvála s ní může souviset)</a:t>
            </a:r>
          </a:p>
          <a:p>
            <a:r>
              <a:rPr lang="cs-CZ" dirty="0"/>
              <a:t>dávání dárků</a:t>
            </a:r>
          </a:p>
          <a:p>
            <a:pPr lvl="1"/>
            <a:r>
              <a:rPr lang="cs-CZ" dirty="0"/>
              <a:t>charity, vzorky zadarmo (funguje to?)</a:t>
            </a:r>
          </a:p>
          <a:p>
            <a:r>
              <a:rPr lang="cs-CZ" dirty="0"/>
              <a:t>ochota pomoct</a:t>
            </a:r>
          </a:p>
          <a:p>
            <a:endParaRPr lang="cs-CZ" dirty="0"/>
          </a:p>
          <a:p>
            <a:r>
              <a:rPr lang="cs-CZ" dirty="0"/>
              <a:t>zvyšuje pozitivní percepci ale zároveň vytváří implicitní závazek</a:t>
            </a:r>
          </a:p>
          <a:p>
            <a:pPr lvl="1"/>
            <a:r>
              <a:rPr lang="cs-CZ" dirty="0"/>
              <a:t>není to už jen „je fajn“ ale taky „něco pro mě udělal“</a:t>
            </a:r>
          </a:p>
          <a:p>
            <a:pPr lvl="1"/>
            <a:r>
              <a:rPr lang="cs-CZ" dirty="0"/>
              <a:t>odmítnout protislužbu ohrožuje pozitivní </a:t>
            </a:r>
            <a:r>
              <a:rPr lang="cs-CZ" dirty="0" err="1"/>
              <a:t>sebeobraz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seudoerasmus.files.wordpress.com/2015/09/as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29850" y="1103586"/>
            <a:ext cx="5459351" cy="535436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Negativní</a:t>
            </a:r>
            <a:r>
              <a:rPr lang="en-US" dirty="0"/>
              <a:t> </a:t>
            </a:r>
            <a:r>
              <a:rPr lang="en-US" dirty="0" err="1"/>
              <a:t>reciprocita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14" y="4319752"/>
            <a:ext cx="8229600" cy="1806411"/>
          </a:xfrm>
        </p:spPr>
        <p:txBody>
          <a:bodyPr/>
          <a:lstStyle/>
          <a:p>
            <a:r>
              <a:rPr lang="en-US" dirty="0" err="1"/>
              <a:t>např</a:t>
            </a:r>
            <a:r>
              <a:rPr lang="en-US" dirty="0"/>
              <a:t>.:</a:t>
            </a:r>
          </a:p>
          <a:p>
            <a:pPr lvl="1"/>
            <a:r>
              <a:rPr lang="en-US" dirty="0" err="1"/>
              <a:t>snížení</a:t>
            </a:r>
            <a:r>
              <a:rPr lang="en-US" dirty="0"/>
              <a:t> </a:t>
            </a:r>
            <a:r>
              <a:rPr lang="en-US" dirty="0" err="1"/>
              <a:t>platu</a:t>
            </a:r>
            <a:r>
              <a:rPr lang="en-US" dirty="0"/>
              <a:t>,</a:t>
            </a:r>
          </a:p>
          <a:p>
            <a:pPr lvl="1"/>
            <a:r>
              <a:rPr lang="en-US" dirty="0" err="1"/>
              <a:t>zhoršení</a:t>
            </a:r>
            <a:r>
              <a:rPr lang="en-US" dirty="0"/>
              <a:t> </a:t>
            </a:r>
            <a:r>
              <a:rPr lang="en-US" dirty="0" err="1"/>
              <a:t>produktu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Sociální nápodoba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cs-CZ" dirty="0"/>
              <a:t>jeden z nejsilnějších situačních tlaků vůbec</a:t>
            </a:r>
          </a:p>
          <a:p>
            <a:r>
              <a:rPr lang="cs-CZ" dirty="0"/>
              <a:t>lidé se snaží chovat podle toho, co považují za „normální“ či „přirozené“ </a:t>
            </a:r>
          </a:p>
          <a:p>
            <a:pPr lvl="1"/>
            <a:r>
              <a:rPr lang="cs-CZ" dirty="0"/>
              <a:t>tj. tak, jak se chová většina</a:t>
            </a:r>
          </a:p>
          <a:p>
            <a:pPr lvl="1"/>
            <a:r>
              <a:rPr lang="cs-CZ" dirty="0"/>
              <a:t>neplatí absolutně, existuje i snaha o individualizaci, ta se ale snadno taky stane otázkou konvencí</a:t>
            </a:r>
          </a:p>
          <a:p>
            <a:r>
              <a:rPr lang="cs-CZ" dirty="0"/>
              <a:t>normu musí brát jako relevantní </a:t>
            </a:r>
          </a:p>
          <a:p>
            <a:pPr lvl="1"/>
            <a:r>
              <a:rPr lang="cs-CZ" dirty="0"/>
              <a:t>tj. platnou pro vlastní sociální skupinu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Konzistence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konzistence je důležitá pro pozitivní </a:t>
            </a:r>
            <a:r>
              <a:rPr lang="cs-CZ" dirty="0" err="1"/>
              <a:t>sebeobraz</a:t>
            </a:r>
            <a:endParaRPr lang="cs-CZ" dirty="0"/>
          </a:p>
          <a:p>
            <a:pPr lvl="1"/>
            <a:r>
              <a:rPr lang="cs-CZ" dirty="0"/>
              <a:t>málokdo chce vnímat sám sebe jako neodpovědného, chaotického a nespolehlivého</a:t>
            </a:r>
          </a:p>
          <a:p>
            <a:r>
              <a:rPr lang="cs-CZ" dirty="0"/>
              <a:t>veřejné přihlášení se k určité pozici silně ovlivní následné chování</a:t>
            </a:r>
          </a:p>
          <a:p>
            <a:endParaRPr lang="cs-CZ" dirty="0"/>
          </a:p>
          <a:p>
            <a:r>
              <a:rPr lang="cs-CZ" dirty="0" err="1"/>
              <a:t>defualtní</a:t>
            </a:r>
            <a:r>
              <a:rPr lang="cs-CZ" dirty="0"/>
              <a:t> volba (pasivní) vs. aktivní volba – důsledky a využití v různých kontextech?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Dárcovství orgánů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/>
              <a:t>bílé – </a:t>
            </a:r>
            <a:r>
              <a:rPr lang="cs-CZ" dirty="0" err="1"/>
              <a:t>defualt</a:t>
            </a:r>
            <a:r>
              <a:rPr lang="cs-CZ" dirty="0"/>
              <a:t>: NE, tmavé – </a:t>
            </a:r>
            <a:r>
              <a:rPr lang="cs-CZ" dirty="0" err="1"/>
              <a:t>defualt</a:t>
            </a:r>
            <a:r>
              <a:rPr lang="cs-CZ" dirty="0"/>
              <a:t>: ANO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1746" name="Picture 2" descr="http://conversionxl.com/wp-content/uploads/2015/12/optou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9395"/>
            <a:ext cx="8954814" cy="4362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19447</TotalTime>
  <Words>299</Words>
  <Application>Microsoft Office PowerPoint</Application>
  <PresentationFormat>Předvádění na obrazovce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JBB225  Sociálně-psychologické aspekty marketingové komunikace  Přednášející: Ing. Mgr. Marek Vranka </vt:lpstr>
      <vt:lpstr>1. Liking</vt:lpstr>
      <vt:lpstr>1. Liking</vt:lpstr>
      <vt:lpstr>Prezentace aplikace PowerPoint</vt:lpstr>
      <vt:lpstr>2. Reciprocita</vt:lpstr>
      <vt:lpstr>Negativní reciprocita</vt:lpstr>
      <vt:lpstr>3. Sociální nápodoba</vt:lpstr>
      <vt:lpstr>4. Konzistence</vt:lpstr>
      <vt:lpstr>Dárcovství orgánů</vt:lpstr>
      <vt:lpstr>Pokušení (sebevůle, sebekontrola), John Romalis a Dean Karlan</vt:lpstr>
      <vt:lpstr>5. Autorita</vt:lpstr>
      <vt:lpstr>6. Vzácnost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690</cp:revision>
  <dcterms:created xsi:type="dcterms:W3CDTF">2010-04-13T10:47:41Z</dcterms:created>
  <dcterms:modified xsi:type="dcterms:W3CDTF">2019-03-20T11:07:58Z</dcterms:modified>
</cp:coreProperties>
</file>