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4"/>
  </p:notesMasterIdLst>
  <p:sldIdLst>
    <p:sldId id="257" r:id="rId2"/>
    <p:sldId id="267" r:id="rId3"/>
    <p:sldId id="420" r:id="rId4"/>
    <p:sldId id="419" r:id="rId5"/>
    <p:sldId id="336" r:id="rId6"/>
    <p:sldId id="266" r:id="rId7"/>
    <p:sldId id="401" r:id="rId8"/>
    <p:sldId id="421" r:id="rId9"/>
    <p:sldId id="403" r:id="rId10"/>
    <p:sldId id="293" r:id="rId11"/>
    <p:sldId id="337" r:id="rId12"/>
    <p:sldId id="422" r:id="rId13"/>
    <p:sldId id="423" r:id="rId14"/>
    <p:sldId id="398" r:id="rId15"/>
    <p:sldId id="417" r:id="rId16"/>
    <p:sldId id="418" r:id="rId17"/>
    <p:sldId id="428" r:id="rId18"/>
    <p:sldId id="434" r:id="rId19"/>
    <p:sldId id="405" r:id="rId20"/>
    <p:sldId id="408" r:id="rId21"/>
    <p:sldId id="409" r:id="rId22"/>
    <p:sldId id="410" r:id="rId23"/>
    <p:sldId id="411" r:id="rId24"/>
    <p:sldId id="414" r:id="rId25"/>
    <p:sldId id="427" r:id="rId26"/>
    <p:sldId id="416" r:id="rId27"/>
    <p:sldId id="426" r:id="rId28"/>
    <p:sldId id="330" r:id="rId29"/>
    <p:sldId id="331" r:id="rId30"/>
    <p:sldId id="339" r:id="rId31"/>
    <p:sldId id="338" r:id="rId32"/>
    <p:sldId id="429" r:id="rId33"/>
    <p:sldId id="332" r:id="rId34"/>
    <p:sldId id="402" r:id="rId35"/>
    <p:sldId id="359" r:id="rId36"/>
    <p:sldId id="397" r:id="rId37"/>
    <p:sldId id="431" r:id="rId38"/>
    <p:sldId id="430" r:id="rId39"/>
    <p:sldId id="432" r:id="rId40"/>
    <p:sldId id="433" r:id="rId41"/>
    <p:sldId id="435" r:id="rId42"/>
    <p:sldId id="346" r:id="rId43"/>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1C29"/>
    <a:srgbClr val="F2586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0" autoAdjust="0"/>
    <p:restoredTop sz="94660"/>
  </p:normalViewPr>
  <p:slideViewPr>
    <p:cSldViewPr snapToGrid="0">
      <p:cViewPr varScale="1">
        <p:scale>
          <a:sx n="156" d="100"/>
          <a:sy n="156" d="100"/>
        </p:scale>
        <p:origin x="504"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3B2877-A220-4B35-8A7C-F566A34D10C7}" type="datetimeFigureOut">
              <a:rPr lang="cs-CZ" smtClean="0"/>
              <a:t>10.10.2022</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CB7667-5CED-412A-945F-5BB9C3AF92CC}" type="slidenum">
              <a:rPr lang="cs-CZ" smtClean="0"/>
              <a:t>‹#›</a:t>
            </a:fld>
            <a:endParaRPr lang="cs-CZ"/>
          </a:p>
        </p:txBody>
      </p:sp>
    </p:spTree>
    <p:extLst>
      <p:ext uri="{BB962C8B-B14F-4D97-AF65-F5344CB8AC3E}">
        <p14:creationId xmlns:p14="http://schemas.microsoft.com/office/powerpoint/2010/main" val="204572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B202AE-274A-466B-8A00-58C66E6D70CD}"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770254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B202AE-274A-466B-8A00-58C66E6D70CD}"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602430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B202AE-274A-466B-8A00-58C66E6D70CD}"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83817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B202AE-274A-466B-8A00-58C66E6D70CD}"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74466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B202AE-274A-466B-8A00-58C66E6D70CD}"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307197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a:p>
        </p:txBody>
      </p:sp>
      <p:sp>
        <p:nvSpPr>
          <p:cNvPr id="4" name="Zástupný symbol pro číslo snímku 3"/>
          <p:cNvSpPr>
            <a:spLocks noGrp="1"/>
          </p:cNvSpPr>
          <p:nvPr>
            <p:ph type="sldNum" sz="quarter" idx="10"/>
          </p:nvPr>
        </p:nvSpPr>
        <p:spPr/>
        <p:txBody>
          <a:bodyPr/>
          <a:lstStyle/>
          <a:p>
            <a:fld id="{C4B202AE-274A-466B-8A00-58C66E6D70CD}" type="slidenum">
              <a:rPr lang="en-US" smtClean="0"/>
              <a:t>14</a:t>
            </a:fld>
            <a:endParaRPr lang="en-US"/>
          </a:p>
        </p:txBody>
      </p:sp>
    </p:spTree>
    <p:extLst>
      <p:ext uri="{BB962C8B-B14F-4D97-AF65-F5344CB8AC3E}">
        <p14:creationId xmlns:p14="http://schemas.microsoft.com/office/powerpoint/2010/main" val="10636716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B202AE-274A-466B-8A00-58C66E6D70CD}"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644003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B202AE-274A-466B-8A00-58C66E6D70CD}"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549771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B202AE-274A-466B-8A00-58C66E6D70CD}"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575550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B202AE-274A-466B-8A00-58C66E6D70CD}"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879933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B202AE-274A-466B-8A00-58C66E6D70CD}"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824031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B202AE-274A-466B-8A00-58C66E6D70CD}"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935074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B202AE-274A-466B-8A00-58C66E6D70CD}"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54986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B202AE-274A-466B-8A00-58C66E6D70CD}"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772490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B202AE-274A-466B-8A00-58C66E6D70CD}"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3023564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B202AE-274A-466B-8A00-58C66E6D70CD}"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383909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B202AE-274A-466B-8A00-58C66E6D70CD}"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492776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B202AE-274A-466B-8A00-58C66E6D70CD}"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4476156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B202AE-274A-466B-8A00-58C66E6D70CD}"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0570867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B202AE-274A-466B-8A00-58C66E6D70CD}"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8273346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B202AE-274A-466B-8A00-58C66E6D70CD}"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55209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B202AE-274A-466B-8A00-58C66E6D70CD}"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472869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B202AE-274A-466B-8A00-58C66E6D70CD}"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820802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B202AE-274A-466B-8A00-58C66E6D70CD}"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877065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B202AE-274A-466B-8A00-58C66E6D70CD}"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77875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B202AE-274A-466B-8A00-58C66E6D70CD}"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43790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B202AE-274A-466B-8A00-58C66E6D70CD}"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517525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en-US"/>
          </a:p>
        </p:txBody>
      </p:sp>
      <p:sp>
        <p:nvSpPr>
          <p:cNvPr id="4" name="Zástupný symbol pro číslo snímk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B202AE-274A-466B-8A00-58C66E6D70CD}"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76107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585248-BA6B-496B-8C60-E2911EED848E}"/>
              </a:ext>
            </a:extLst>
          </p:cNvPr>
          <p:cNvSpPr>
            <a:spLocks noGrp="1"/>
          </p:cNvSpPr>
          <p:nvPr>
            <p:ph type="ctrTitle" hasCustomPrompt="1"/>
          </p:nvPr>
        </p:nvSpPr>
        <p:spPr>
          <a:xfrm>
            <a:off x="661385" y="1376859"/>
            <a:ext cx="11398929" cy="2133103"/>
          </a:xfrm>
        </p:spPr>
        <p:txBody>
          <a:bodyPr anchor="b">
            <a:normAutofit/>
          </a:bodyPr>
          <a:lstStyle>
            <a:lvl1pPr algn="l">
              <a:defRPr sz="5400"/>
            </a:lvl1pPr>
          </a:lstStyle>
          <a:p>
            <a:r>
              <a:rPr lang="cs-CZ" dirty="0"/>
              <a:t>Celý název prezentace</a:t>
            </a:r>
            <a:endParaRPr lang="en-US" dirty="0"/>
          </a:p>
        </p:txBody>
      </p:sp>
      <p:sp>
        <p:nvSpPr>
          <p:cNvPr id="3" name="Podnadpis 2">
            <a:extLst>
              <a:ext uri="{FF2B5EF4-FFF2-40B4-BE49-F238E27FC236}">
                <a16:creationId xmlns:a16="http://schemas.microsoft.com/office/drawing/2014/main" id="{6E5A09C1-51A2-4F07-B195-03A201AD6ED8}"/>
              </a:ext>
            </a:extLst>
          </p:cNvPr>
          <p:cNvSpPr>
            <a:spLocks noGrp="1"/>
          </p:cNvSpPr>
          <p:nvPr>
            <p:ph type="subTitle" idx="1" hasCustomPrompt="1"/>
          </p:nvPr>
        </p:nvSpPr>
        <p:spPr>
          <a:xfrm>
            <a:off x="661385" y="3602038"/>
            <a:ext cx="11398929" cy="1198562"/>
          </a:xfrm>
        </p:spPr>
        <p:txBody>
          <a:bodyPr>
            <a:normAutofit/>
          </a:bodyPr>
          <a:lstStyle>
            <a:lvl1pPr marL="0" indent="0" algn="l">
              <a:buNone/>
              <a:defRPr sz="3200" b="1">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Podtitul prezentace</a:t>
            </a:r>
            <a:endParaRPr lang="en-US" dirty="0"/>
          </a:p>
        </p:txBody>
      </p:sp>
      <p:sp>
        <p:nvSpPr>
          <p:cNvPr id="4" name="Zástupný symbol pro datum 3">
            <a:extLst>
              <a:ext uri="{FF2B5EF4-FFF2-40B4-BE49-F238E27FC236}">
                <a16:creationId xmlns:a16="http://schemas.microsoft.com/office/drawing/2014/main" id="{8C4C219D-1244-4BAC-950C-FC681E200A5E}"/>
              </a:ext>
            </a:extLst>
          </p:cNvPr>
          <p:cNvSpPr>
            <a:spLocks noGrp="1"/>
          </p:cNvSpPr>
          <p:nvPr>
            <p:ph type="dt" sz="half" idx="10"/>
          </p:nvPr>
        </p:nvSpPr>
        <p:spPr/>
        <p:txBody>
          <a:bodyPr/>
          <a:lstStyle/>
          <a:p>
            <a:fld id="{7A7FCE5E-F877-4A74-8313-7BC40A8F6716}" type="datetimeFigureOut">
              <a:rPr lang="en-US" smtClean="0"/>
              <a:t>10/10/2022</a:t>
            </a:fld>
            <a:endParaRPr lang="en-US"/>
          </a:p>
        </p:txBody>
      </p:sp>
      <p:sp>
        <p:nvSpPr>
          <p:cNvPr id="5" name="Zástupný symbol pro zápatí 4">
            <a:extLst>
              <a:ext uri="{FF2B5EF4-FFF2-40B4-BE49-F238E27FC236}">
                <a16:creationId xmlns:a16="http://schemas.microsoft.com/office/drawing/2014/main" id="{DF5E80DF-30B9-412B-AAE9-38CAC007951D}"/>
              </a:ext>
            </a:extLst>
          </p:cNvPr>
          <p:cNvSpPr>
            <a:spLocks noGrp="1"/>
          </p:cNvSpPr>
          <p:nvPr>
            <p:ph type="ftr" sz="quarter" idx="11"/>
          </p:nvPr>
        </p:nvSpPr>
        <p:spPr/>
        <p:txBody>
          <a:bodyPr/>
          <a:lstStyle/>
          <a:p>
            <a:endParaRPr lang="en-US"/>
          </a:p>
        </p:txBody>
      </p:sp>
      <p:sp>
        <p:nvSpPr>
          <p:cNvPr id="6" name="Zástupný symbol pro číslo snímku 5">
            <a:extLst>
              <a:ext uri="{FF2B5EF4-FFF2-40B4-BE49-F238E27FC236}">
                <a16:creationId xmlns:a16="http://schemas.microsoft.com/office/drawing/2014/main" id="{D7AEC559-7D4C-4588-8B8D-BB6EDFBA8E82}"/>
              </a:ext>
            </a:extLst>
          </p:cNvPr>
          <p:cNvSpPr>
            <a:spLocks noGrp="1"/>
          </p:cNvSpPr>
          <p:nvPr>
            <p:ph type="sldNum" sz="quarter" idx="12"/>
          </p:nvPr>
        </p:nvSpPr>
        <p:spPr/>
        <p:txBody>
          <a:bodyPr/>
          <a:lstStyle/>
          <a:p>
            <a:fld id="{D315E7CB-98A3-41B4-A7A1-BBE7F55C7DDE}" type="slidenum">
              <a:rPr lang="en-US" smtClean="0"/>
              <a:t>‹#›</a:t>
            </a:fld>
            <a:endParaRPr lang="en-US"/>
          </a:p>
        </p:txBody>
      </p:sp>
      <p:pic>
        <p:nvPicPr>
          <p:cNvPr id="7" name="Obrázek 6">
            <a:extLst>
              <a:ext uri="{FF2B5EF4-FFF2-40B4-BE49-F238E27FC236}">
                <a16:creationId xmlns:a16="http://schemas.microsoft.com/office/drawing/2014/main" id="{2185F14F-1814-49AF-B55A-62E38286D760}"/>
              </a:ext>
            </a:extLst>
          </p:cNvPr>
          <p:cNvPicPr/>
          <p:nvPr userDrawn="1"/>
        </p:nvPicPr>
        <p:blipFill>
          <a:blip r:embed="rId2" cstate="hqprint">
            <a:extLst>
              <a:ext uri="{28A0092B-C50C-407E-A947-70E740481C1C}">
                <a14:useLocalDpi xmlns:a14="http://schemas.microsoft.com/office/drawing/2010/main" val="0"/>
              </a:ext>
            </a:extLst>
          </a:blip>
          <a:stretch>
            <a:fillRect/>
          </a:stretch>
        </p:blipFill>
        <p:spPr>
          <a:xfrm>
            <a:off x="661309" y="312128"/>
            <a:ext cx="3678555" cy="700405"/>
          </a:xfrm>
          <a:prstGeom prst="rect">
            <a:avLst/>
          </a:prstGeom>
        </p:spPr>
      </p:pic>
      <p:pic>
        <p:nvPicPr>
          <p:cNvPr id="13" name="Obrázek 12">
            <a:extLst>
              <a:ext uri="{FF2B5EF4-FFF2-40B4-BE49-F238E27FC236}">
                <a16:creationId xmlns:a16="http://schemas.microsoft.com/office/drawing/2014/main" id="{BFE4AF0E-2D18-4208-96C2-CA705FF490E6}"/>
              </a:ext>
            </a:extLst>
          </p:cNvPr>
          <p:cNvPicPr>
            <a:picLocks noChangeAspect="1"/>
          </p:cNvPicPr>
          <p:nvPr userDrawn="1"/>
        </p:nvPicPr>
        <p:blipFill rotWithShape="1">
          <a:blip r:embed="rId3"/>
          <a:srcRect l="1963" t="28015" r="1922" b="31769"/>
          <a:stretch/>
        </p:blipFill>
        <p:spPr>
          <a:xfrm>
            <a:off x="0" y="1166746"/>
            <a:ext cx="12192000" cy="69216"/>
          </a:xfrm>
          <a:prstGeom prst="rect">
            <a:avLst/>
          </a:prstGeom>
        </p:spPr>
      </p:pic>
      <p:sp>
        <p:nvSpPr>
          <p:cNvPr id="15" name="Zástupný symbol pro text 14">
            <a:extLst>
              <a:ext uri="{FF2B5EF4-FFF2-40B4-BE49-F238E27FC236}">
                <a16:creationId xmlns:a16="http://schemas.microsoft.com/office/drawing/2014/main" id="{46EE66C4-B8E2-4570-9B4B-FB589FB2593B}"/>
              </a:ext>
            </a:extLst>
          </p:cNvPr>
          <p:cNvSpPr>
            <a:spLocks noGrp="1"/>
          </p:cNvSpPr>
          <p:nvPr>
            <p:ph type="body" sz="quarter" idx="13" hasCustomPrompt="1"/>
          </p:nvPr>
        </p:nvSpPr>
        <p:spPr>
          <a:xfrm>
            <a:off x="661309" y="4902200"/>
            <a:ext cx="11398929" cy="604838"/>
          </a:xfrm>
        </p:spPr>
        <p:txBody>
          <a:bodyPr/>
          <a:lstStyle>
            <a:lvl1pPr marL="0" indent="0">
              <a:buNone/>
              <a:defRPr>
                <a:solidFill>
                  <a:schemeClr val="accent2"/>
                </a:solidFill>
              </a:defRPr>
            </a:lvl1pPr>
            <a:lvl2pPr marL="457200" indent="0">
              <a:buNone/>
              <a:defRPr/>
            </a:lvl2pPr>
            <a:lvl3pPr marL="914400" indent="0">
              <a:buNone/>
              <a:defRPr/>
            </a:lvl3pPr>
            <a:lvl4pPr marL="1371600" indent="0">
              <a:buNone/>
              <a:defRPr/>
            </a:lvl4pPr>
            <a:lvl5pPr marL="1828800" indent="0">
              <a:buNone/>
              <a:defRPr/>
            </a:lvl5pPr>
          </a:lstStyle>
          <a:p>
            <a:pPr lvl="0"/>
            <a:r>
              <a:rPr lang="cs-CZ" dirty="0"/>
              <a:t>Jméno a příjmení</a:t>
            </a:r>
          </a:p>
        </p:txBody>
      </p:sp>
    </p:spTree>
    <p:extLst>
      <p:ext uri="{BB962C8B-B14F-4D97-AF65-F5344CB8AC3E}">
        <p14:creationId xmlns:p14="http://schemas.microsoft.com/office/powerpoint/2010/main" val="610998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C0A3500-3980-428A-B936-502538C866FC}"/>
              </a:ext>
            </a:extLst>
          </p:cNvPr>
          <p:cNvSpPr>
            <a:spLocks noGrp="1"/>
          </p:cNvSpPr>
          <p:nvPr>
            <p:ph type="title"/>
          </p:nvPr>
        </p:nvSpPr>
        <p:spPr/>
        <p:txBody>
          <a:bodyPr/>
          <a:lstStyle/>
          <a:p>
            <a:r>
              <a:rPr lang="cs-CZ"/>
              <a:t>Kliknutím lze upravit styl.</a:t>
            </a:r>
            <a:endParaRPr lang="en-US"/>
          </a:p>
        </p:txBody>
      </p:sp>
      <p:sp>
        <p:nvSpPr>
          <p:cNvPr id="3" name="Zástupný symbol pro obsah 2">
            <a:extLst>
              <a:ext uri="{FF2B5EF4-FFF2-40B4-BE49-F238E27FC236}">
                <a16:creationId xmlns:a16="http://schemas.microsoft.com/office/drawing/2014/main" id="{869C7D66-99B4-4F3A-ADE1-C25DF03D27E3}"/>
              </a:ext>
            </a:extLst>
          </p:cNvPr>
          <p:cNvSpPr>
            <a:spLocks noGrp="1"/>
          </p:cNvSpPr>
          <p:nvPr>
            <p:ph idx="1"/>
          </p:nvPr>
        </p:nvSpPr>
        <p:spPr>
          <a:xfrm>
            <a:off x="838200" y="1473693"/>
            <a:ext cx="10515600" cy="4638583"/>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Zástupný symbol pro datum 3">
            <a:extLst>
              <a:ext uri="{FF2B5EF4-FFF2-40B4-BE49-F238E27FC236}">
                <a16:creationId xmlns:a16="http://schemas.microsoft.com/office/drawing/2014/main" id="{57DD360F-6F81-4C1E-9BEF-6797DC0D2A60}"/>
              </a:ext>
            </a:extLst>
          </p:cNvPr>
          <p:cNvSpPr>
            <a:spLocks noGrp="1"/>
          </p:cNvSpPr>
          <p:nvPr>
            <p:ph type="dt" sz="half" idx="10"/>
          </p:nvPr>
        </p:nvSpPr>
        <p:spPr/>
        <p:txBody>
          <a:bodyPr/>
          <a:lstStyle/>
          <a:p>
            <a:fld id="{7A7FCE5E-F877-4A74-8313-7BC40A8F6716}" type="datetimeFigureOut">
              <a:rPr lang="en-US" smtClean="0"/>
              <a:t>10/10/2022</a:t>
            </a:fld>
            <a:endParaRPr lang="en-US"/>
          </a:p>
        </p:txBody>
      </p:sp>
      <p:sp>
        <p:nvSpPr>
          <p:cNvPr id="5" name="Zástupný symbol pro zápatí 4">
            <a:extLst>
              <a:ext uri="{FF2B5EF4-FFF2-40B4-BE49-F238E27FC236}">
                <a16:creationId xmlns:a16="http://schemas.microsoft.com/office/drawing/2014/main" id="{64253121-CC17-465C-92A7-2B9B54C3358F}"/>
              </a:ext>
            </a:extLst>
          </p:cNvPr>
          <p:cNvSpPr>
            <a:spLocks noGrp="1"/>
          </p:cNvSpPr>
          <p:nvPr>
            <p:ph type="ftr" sz="quarter" idx="11"/>
          </p:nvPr>
        </p:nvSpPr>
        <p:spPr/>
        <p:txBody>
          <a:bodyPr/>
          <a:lstStyle/>
          <a:p>
            <a:endParaRPr lang="en-US"/>
          </a:p>
        </p:txBody>
      </p:sp>
      <p:sp>
        <p:nvSpPr>
          <p:cNvPr id="6" name="Zástupný symbol pro číslo snímku 5">
            <a:extLst>
              <a:ext uri="{FF2B5EF4-FFF2-40B4-BE49-F238E27FC236}">
                <a16:creationId xmlns:a16="http://schemas.microsoft.com/office/drawing/2014/main" id="{CBD872FF-32E1-4D35-8612-0712819C9A1C}"/>
              </a:ext>
            </a:extLst>
          </p:cNvPr>
          <p:cNvSpPr>
            <a:spLocks noGrp="1"/>
          </p:cNvSpPr>
          <p:nvPr>
            <p:ph type="sldNum" sz="quarter" idx="12"/>
          </p:nvPr>
        </p:nvSpPr>
        <p:spPr/>
        <p:txBody>
          <a:bodyPr/>
          <a:lstStyle/>
          <a:p>
            <a:fld id="{D315E7CB-98A3-41B4-A7A1-BBE7F55C7DDE}" type="slidenum">
              <a:rPr lang="en-US" smtClean="0"/>
              <a:t>‹#›</a:t>
            </a:fld>
            <a:endParaRPr lang="en-US"/>
          </a:p>
        </p:txBody>
      </p:sp>
    </p:spTree>
    <p:extLst>
      <p:ext uri="{BB962C8B-B14F-4D97-AF65-F5344CB8AC3E}">
        <p14:creationId xmlns:p14="http://schemas.microsoft.com/office/powerpoint/2010/main" val="3993748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spTree>
      <p:nvGrpSpPr>
        <p:cNvPr id="1" name=""/>
        <p:cNvGrpSpPr/>
        <p:nvPr/>
      </p:nvGrpSpPr>
      <p:grpSpPr>
        <a:xfrm>
          <a:off x="0" y="0"/>
          <a:ext cx="0" cy="0"/>
          <a:chOff x="0" y="0"/>
          <a:chExt cx="0" cy="0"/>
        </a:xfrm>
      </p:grpSpPr>
      <p:sp>
        <p:nvSpPr>
          <p:cNvPr id="15" name="Obdélník 14">
            <a:extLst>
              <a:ext uri="{FF2B5EF4-FFF2-40B4-BE49-F238E27FC236}">
                <a16:creationId xmlns:a16="http://schemas.microsoft.com/office/drawing/2014/main" id="{ABA4BD8A-93AE-4925-B7F3-CF26E36DE3CF}"/>
              </a:ext>
            </a:extLst>
          </p:cNvPr>
          <p:cNvSpPr/>
          <p:nvPr userDrawn="1"/>
        </p:nvSpPr>
        <p:spPr>
          <a:xfrm>
            <a:off x="0" y="1430322"/>
            <a:ext cx="12222760" cy="5427677"/>
          </a:xfrm>
          <a:prstGeom prst="rect">
            <a:avLst/>
          </a:prstGeom>
          <a:blipFill dpi="0" rotWithShape="1">
            <a:blip r:embed="rId2">
              <a:extLst>
                <a:ext uri="{28A0092B-C50C-407E-A947-70E740481C1C}">
                  <a14:useLocalDpi xmlns:a14="http://schemas.microsoft.com/office/drawing/2010/main" val="0"/>
                </a:ext>
              </a:extLst>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dpis 1">
            <a:extLst>
              <a:ext uri="{FF2B5EF4-FFF2-40B4-BE49-F238E27FC236}">
                <a16:creationId xmlns:a16="http://schemas.microsoft.com/office/drawing/2014/main" id="{764611C2-0554-4FE0-9CE9-B2FA7818B9FC}"/>
              </a:ext>
            </a:extLst>
          </p:cNvPr>
          <p:cNvSpPr>
            <a:spLocks noGrp="1"/>
          </p:cNvSpPr>
          <p:nvPr>
            <p:ph type="title"/>
          </p:nvPr>
        </p:nvSpPr>
        <p:spPr>
          <a:xfrm>
            <a:off x="831850" y="1709738"/>
            <a:ext cx="10515600" cy="2852737"/>
          </a:xfrm>
        </p:spPr>
        <p:txBody>
          <a:bodyPr anchor="t"/>
          <a:lstStyle>
            <a:lvl1pPr>
              <a:defRPr sz="6000"/>
            </a:lvl1pPr>
          </a:lstStyle>
          <a:p>
            <a:r>
              <a:rPr lang="cs-CZ" dirty="0"/>
              <a:t>Kliknutím lze upravit styl.</a:t>
            </a:r>
            <a:endParaRPr lang="en-US" dirty="0"/>
          </a:p>
        </p:txBody>
      </p:sp>
      <p:sp>
        <p:nvSpPr>
          <p:cNvPr id="3" name="Zástupný symbol pro text 2">
            <a:extLst>
              <a:ext uri="{FF2B5EF4-FFF2-40B4-BE49-F238E27FC236}">
                <a16:creationId xmlns:a16="http://schemas.microsoft.com/office/drawing/2014/main" id="{AE220F52-7CB5-41D7-899A-CED68FF8CB22}"/>
              </a:ext>
            </a:extLst>
          </p:cNvPr>
          <p:cNvSpPr>
            <a:spLocks noGrp="1"/>
          </p:cNvSpPr>
          <p:nvPr>
            <p:ph type="body" idx="1"/>
          </p:nvPr>
        </p:nvSpPr>
        <p:spPr>
          <a:xfrm>
            <a:off x="831850" y="4611949"/>
            <a:ext cx="10515600" cy="1477701"/>
          </a:xfrm>
        </p:spPr>
        <p:txBody>
          <a:bodyPr>
            <a:normAutofit/>
          </a:bodyPr>
          <a:lstStyle>
            <a:lvl1pPr marL="0" indent="0">
              <a:buNone/>
              <a:defRPr sz="3200" b="1">
                <a:solidFill>
                  <a:schemeClr val="accent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dirty="0"/>
              <a:t>Upravte styly předlohy textu.</a:t>
            </a:r>
          </a:p>
        </p:txBody>
      </p:sp>
      <p:sp>
        <p:nvSpPr>
          <p:cNvPr id="4" name="Zástupný symbol pro datum 3">
            <a:extLst>
              <a:ext uri="{FF2B5EF4-FFF2-40B4-BE49-F238E27FC236}">
                <a16:creationId xmlns:a16="http://schemas.microsoft.com/office/drawing/2014/main" id="{557357AC-0FA7-42AB-BC23-50D3390AEFF5}"/>
              </a:ext>
            </a:extLst>
          </p:cNvPr>
          <p:cNvSpPr>
            <a:spLocks noGrp="1"/>
          </p:cNvSpPr>
          <p:nvPr>
            <p:ph type="dt" sz="half" idx="10"/>
          </p:nvPr>
        </p:nvSpPr>
        <p:spPr/>
        <p:txBody>
          <a:bodyPr/>
          <a:lstStyle/>
          <a:p>
            <a:fld id="{7A7FCE5E-F877-4A74-8313-7BC40A8F6716}" type="datetimeFigureOut">
              <a:rPr lang="en-US" smtClean="0"/>
              <a:t>10/10/2022</a:t>
            </a:fld>
            <a:endParaRPr lang="en-US"/>
          </a:p>
        </p:txBody>
      </p:sp>
      <p:sp>
        <p:nvSpPr>
          <p:cNvPr id="5" name="Zástupný symbol pro zápatí 4">
            <a:extLst>
              <a:ext uri="{FF2B5EF4-FFF2-40B4-BE49-F238E27FC236}">
                <a16:creationId xmlns:a16="http://schemas.microsoft.com/office/drawing/2014/main" id="{2564FC18-3361-49F7-AF22-834E83B1E2C2}"/>
              </a:ext>
            </a:extLst>
          </p:cNvPr>
          <p:cNvSpPr>
            <a:spLocks noGrp="1"/>
          </p:cNvSpPr>
          <p:nvPr>
            <p:ph type="ftr" sz="quarter" idx="11"/>
          </p:nvPr>
        </p:nvSpPr>
        <p:spPr/>
        <p:txBody>
          <a:bodyPr/>
          <a:lstStyle/>
          <a:p>
            <a:endParaRPr lang="en-US"/>
          </a:p>
        </p:txBody>
      </p:sp>
      <p:sp>
        <p:nvSpPr>
          <p:cNvPr id="6" name="Zástupný symbol pro číslo snímku 5">
            <a:extLst>
              <a:ext uri="{FF2B5EF4-FFF2-40B4-BE49-F238E27FC236}">
                <a16:creationId xmlns:a16="http://schemas.microsoft.com/office/drawing/2014/main" id="{21949BD1-A122-47AB-8BB1-B4F06F8497B9}"/>
              </a:ext>
            </a:extLst>
          </p:cNvPr>
          <p:cNvSpPr>
            <a:spLocks noGrp="1"/>
          </p:cNvSpPr>
          <p:nvPr>
            <p:ph type="sldNum" sz="quarter" idx="12"/>
          </p:nvPr>
        </p:nvSpPr>
        <p:spPr/>
        <p:txBody>
          <a:bodyPr/>
          <a:lstStyle/>
          <a:p>
            <a:fld id="{D315E7CB-98A3-41B4-A7A1-BBE7F55C7DDE}" type="slidenum">
              <a:rPr lang="en-US" smtClean="0"/>
              <a:t>‹#›</a:t>
            </a:fld>
            <a:endParaRPr lang="en-US"/>
          </a:p>
        </p:txBody>
      </p:sp>
      <p:pic>
        <p:nvPicPr>
          <p:cNvPr id="16" name="Obrázek 15">
            <a:extLst>
              <a:ext uri="{FF2B5EF4-FFF2-40B4-BE49-F238E27FC236}">
                <a16:creationId xmlns:a16="http://schemas.microsoft.com/office/drawing/2014/main" id="{2A2C73E1-AC15-4683-B053-9A3E7AC29664}"/>
              </a:ext>
            </a:extLst>
          </p:cNvPr>
          <p:cNvPicPr/>
          <p:nvPr userDrawn="1"/>
        </p:nvPicPr>
        <p:blipFill>
          <a:blip r:embed="rId3" cstate="hqprint">
            <a:extLst>
              <a:ext uri="{28A0092B-C50C-407E-A947-70E740481C1C}">
                <a14:useLocalDpi xmlns:a14="http://schemas.microsoft.com/office/drawing/2010/main" val="0"/>
              </a:ext>
            </a:extLst>
          </a:blip>
          <a:stretch>
            <a:fillRect/>
          </a:stretch>
        </p:blipFill>
        <p:spPr>
          <a:xfrm>
            <a:off x="661385" y="338760"/>
            <a:ext cx="3678555" cy="700405"/>
          </a:xfrm>
          <a:prstGeom prst="rect">
            <a:avLst/>
          </a:prstGeom>
        </p:spPr>
      </p:pic>
    </p:spTree>
    <p:extLst>
      <p:ext uri="{BB962C8B-B14F-4D97-AF65-F5344CB8AC3E}">
        <p14:creationId xmlns:p14="http://schemas.microsoft.com/office/powerpoint/2010/main" val="9063009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218A92-D015-4EA6-919C-7B8E912E4297}"/>
              </a:ext>
            </a:extLst>
          </p:cNvPr>
          <p:cNvSpPr>
            <a:spLocks noGrp="1"/>
          </p:cNvSpPr>
          <p:nvPr>
            <p:ph type="title"/>
          </p:nvPr>
        </p:nvSpPr>
        <p:spPr/>
        <p:txBody>
          <a:bodyPr/>
          <a:lstStyle/>
          <a:p>
            <a:r>
              <a:rPr lang="cs-CZ"/>
              <a:t>Kliknutím lze upravit styl.</a:t>
            </a:r>
            <a:endParaRPr lang="en-US"/>
          </a:p>
        </p:txBody>
      </p:sp>
      <p:sp>
        <p:nvSpPr>
          <p:cNvPr id="3" name="Zástupný symbol pro obsah 2">
            <a:extLst>
              <a:ext uri="{FF2B5EF4-FFF2-40B4-BE49-F238E27FC236}">
                <a16:creationId xmlns:a16="http://schemas.microsoft.com/office/drawing/2014/main" id="{94189A0A-00F9-4759-99A2-AE54D59262F5}"/>
              </a:ext>
            </a:extLst>
          </p:cNvPr>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Zástupný symbol pro obsah 3">
            <a:extLst>
              <a:ext uri="{FF2B5EF4-FFF2-40B4-BE49-F238E27FC236}">
                <a16:creationId xmlns:a16="http://schemas.microsoft.com/office/drawing/2014/main" id="{E25B382E-64C1-449E-B17A-1607E6467EB4}"/>
              </a:ext>
            </a:extLst>
          </p:cNvPr>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5" name="Zástupný symbol pro datum 4">
            <a:extLst>
              <a:ext uri="{FF2B5EF4-FFF2-40B4-BE49-F238E27FC236}">
                <a16:creationId xmlns:a16="http://schemas.microsoft.com/office/drawing/2014/main" id="{492A9DF6-E962-401D-822D-C6549C86C421}"/>
              </a:ext>
            </a:extLst>
          </p:cNvPr>
          <p:cNvSpPr>
            <a:spLocks noGrp="1"/>
          </p:cNvSpPr>
          <p:nvPr>
            <p:ph type="dt" sz="half" idx="10"/>
          </p:nvPr>
        </p:nvSpPr>
        <p:spPr/>
        <p:txBody>
          <a:bodyPr/>
          <a:lstStyle/>
          <a:p>
            <a:fld id="{7A7FCE5E-F877-4A74-8313-7BC40A8F6716}" type="datetimeFigureOut">
              <a:rPr lang="en-US" smtClean="0"/>
              <a:t>10/10/2022</a:t>
            </a:fld>
            <a:endParaRPr lang="en-US"/>
          </a:p>
        </p:txBody>
      </p:sp>
      <p:sp>
        <p:nvSpPr>
          <p:cNvPr id="6" name="Zástupný symbol pro zápatí 5">
            <a:extLst>
              <a:ext uri="{FF2B5EF4-FFF2-40B4-BE49-F238E27FC236}">
                <a16:creationId xmlns:a16="http://schemas.microsoft.com/office/drawing/2014/main" id="{B1E818E7-D4E4-4EA5-83B1-9AE32AB4DA10}"/>
              </a:ext>
            </a:extLst>
          </p:cNvPr>
          <p:cNvSpPr>
            <a:spLocks noGrp="1"/>
          </p:cNvSpPr>
          <p:nvPr>
            <p:ph type="ftr" sz="quarter" idx="11"/>
          </p:nvPr>
        </p:nvSpPr>
        <p:spPr/>
        <p:txBody>
          <a:bodyPr/>
          <a:lstStyle/>
          <a:p>
            <a:endParaRPr lang="en-US"/>
          </a:p>
        </p:txBody>
      </p:sp>
      <p:sp>
        <p:nvSpPr>
          <p:cNvPr id="7" name="Zástupný symbol pro číslo snímku 6">
            <a:extLst>
              <a:ext uri="{FF2B5EF4-FFF2-40B4-BE49-F238E27FC236}">
                <a16:creationId xmlns:a16="http://schemas.microsoft.com/office/drawing/2014/main" id="{10ABDD86-A3AE-48DF-91D4-19EC3AFB84E9}"/>
              </a:ext>
            </a:extLst>
          </p:cNvPr>
          <p:cNvSpPr>
            <a:spLocks noGrp="1"/>
          </p:cNvSpPr>
          <p:nvPr>
            <p:ph type="sldNum" sz="quarter" idx="12"/>
          </p:nvPr>
        </p:nvSpPr>
        <p:spPr/>
        <p:txBody>
          <a:bodyPr/>
          <a:lstStyle/>
          <a:p>
            <a:fld id="{D315E7CB-98A3-41B4-A7A1-BBE7F55C7DDE}" type="slidenum">
              <a:rPr lang="en-US" smtClean="0"/>
              <a:t>‹#›</a:t>
            </a:fld>
            <a:endParaRPr lang="en-US"/>
          </a:p>
        </p:txBody>
      </p:sp>
    </p:spTree>
    <p:extLst>
      <p:ext uri="{BB962C8B-B14F-4D97-AF65-F5344CB8AC3E}">
        <p14:creationId xmlns:p14="http://schemas.microsoft.com/office/powerpoint/2010/main" val="175453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096594-ACB9-478E-98AE-A5D58D55C2CF}"/>
              </a:ext>
            </a:extLst>
          </p:cNvPr>
          <p:cNvSpPr>
            <a:spLocks noGrp="1"/>
          </p:cNvSpPr>
          <p:nvPr>
            <p:ph type="title"/>
          </p:nvPr>
        </p:nvSpPr>
        <p:spPr>
          <a:xfrm>
            <a:off x="838200" y="351809"/>
            <a:ext cx="10517188" cy="925200"/>
          </a:xfrm>
        </p:spPr>
        <p:txBody>
          <a:bodyPr/>
          <a:lstStyle/>
          <a:p>
            <a:r>
              <a:rPr lang="cs-CZ"/>
              <a:t>Kliknutím lze upravit styl.</a:t>
            </a:r>
            <a:endParaRPr lang="en-US"/>
          </a:p>
        </p:txBody>
      </p:sp>
      <p:sp>
        <p:nvSpPr>
          <p:cNvPr id="3" name="Zástupný symbol pro text 2">
            <a:extLst>
              <a:ext uri="{FF2B5EF4-FFF2-40B4-BE49-F238E27FC236}">
                <a16:creationId xmlns:a16="http://schemas.microsoft.com/office/drawing/2014/main" id="{A1ED7431-3D77-4559-8C0C-6D182EDEDA8A}"/>
              </a:ext>
            </a:extLst>
          </p:cNvPr>
          <p:cNvSpPr>
            <a:spLocks noGrp="1"/>
          </p:cNvSpPr>
          <p:nvPr>
            <p:ph type="body" idx="1"/>
          </p:nvPr>
        </p:nvSpPr>
        <p:spPr>
          <a:xfrm>
            <a:off x="839788" y="1463657"/>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a:extLst>
              <a:ext uri="{FF2B5EF4-FFF2-40B4-BE49-F238E27FC236}">
                <a16:creationId xmlns:a16="http://schemas.microsoft.com/office/drawing/2014/main" id="{EEE24E73-80FC-4A6F-B062-D7EA3F38132F}"/>
              </a:ext>
            </a:extLst>
          </p:cNvPr>
          <p:cNvSpPr>
            <a:spLocks noGrp="1"/>
          </p:cNvSpPr>
          <p:nvPr>
            <p:ph sz="half" idx="2"/>
          </p:nvPr>
        </p:nvSpPr>
        <p:spPr>
          <a:xfrm>
            <a:off x="839788" y="2388093"/>
            <a:ext cx="5157787" cy="3801570"/>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5" name="Zástupný symbol pro text 4">
            <a:extLst>
              <a:ext uri="{FF2B5EF4-FFF2-40B4-BE49-F238E27FC236}">
                <a16:creationId xmlns:a16="http://schemas.microsoft.com/office/drawing/2014/main" id="{DEE5F621-2F08-4512-AD12-6385B627A711}"/>
              </a:ext>
            </a:extLst>
          </p:cNvPr>
          <p:cNvSpPr>
            <a:spLocks noGrp="1"/>
          </p:cNvSpPr>
          <p:nvPr>
            <p:ph type="body" sz="quarter" idx="3"/>
          </p:nvPr>
        </p:nvSpPr>
        <p:spPr>
          <a:xfrm>
            <a:off x="6172200" y="1463657"/>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a:extLst>
              <a:ext uri="{FF2B5EF4-FFF2-40B4-BE49-F238E27FC236}">
                <a16:creationId xmlns:a16="http://schemas.microsoft.com/office/drawing/2014/main" id="{9FF3F364-1DE1-4FF5-903E-69FA94D3ADCB}"/>
              </a:ext>
            </a:extLst>
          </p:cNvPr>
          <p:cNvSpPr>
            <a:spLocks noGrp="1"/>
          </p:cNvSpPr>
          <p:nvPr>
            <p:ph sz="quarter" idx="4"/>
          </p:nvPr>
        </p:nvSpPr>
        <p:spPr>
          <a:xfrm>
            <a:off x="6172200" y="2388093"/>
            <a:ext cx="5183188" cy="3801570"/>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7" name="Zástupný symbol pro datum 6">
            <a:extLst>
              <a:ext uri="{FF2B5EF4-FFF2-40B4-BE49-F238E27FC236}">
                <a16:creationId xmlns:a16="http://schemas.microsoft.com/office/drawing/2014/main" id="{F65341F6-04D1-46BC-99B0-C8848B27BE4B}"/>
              </a:ext>
            </a:extLst>
          </p:cNvPr>
          <p:cNvSpPr>
            <a:spLocks noGrp="1"/>
          </p:cNvSpPr>
          <p:nvPr>
            <p:ph type="dt" sz="half" idx="10"/>
          </p:nvPr>
        </p:nvSpPr>
        <p:spPr/>
        <p:txBody>
          <a:bodyPr/>
          <a:lstStyle/>
          <a:p>
            <a:fld id="{7A7FCE5E-F877-4A74-8313-7BC40A8F6716}" type="datetimeFigureOut">
              <a:rPr lang="en-US" smtClean="0"/>
              <a:t>10/10/2022</a:t>
            </a:fld>
            <a:endParaRPr lang="en-US"/>
          </a:p>
        </p:txBody>
      </p:sp>
      <p:sp>
        <p:nvSpPr>
          <p:cNvPr id="8" name="Zástupný symbol pro zápatí 7">
            <a:extLst>
              <a:ext uri="{FF2B5EF4-FFF2-40B4-BE49-F238E27FC236}">
                <a16:creationId xmlns:a16="http://schemas.microsoft.com/office/drawing/2014/main" id="{30F3C4D3-DF29-40E0-B29F-19C0C217F1CD}"/>
              </a:ext>
            </a:extLst>
          </p:cNvPr>
          <p:cNvSpPr>
            <a:spLocks noGrp="1"/>
          </p:cNvSpPr>
          <p:nvPr>
            <p:ph type="ftr" sz="quarter" idx="11"/>
          </p:nvPr>
        </p:nvSpPr>
        <p:spPr/>
        <p:txBody>
          <a:bodyPr/>
          <a:lstStyle/>
          <a:p>
            <a:endParaRPr lang="en-US"/>
          </a:p>
        </p:txBody>
      </p:sp>
      <p:sp>
        <p:nvSpPr>
          <p:cNvPr id="9" name="Zástupný symbol pro číslo snímku 8">
            <a:extLst>
              <a:ext uri="{FF2B5EF4-FFF2-40B4-BE49-F238E27FC236}">
                <a16:creationId xmlns:a16="http://schemas.microsoft.com/office/drawing/2014/main" id="{2E18D655-6CD9-4A12-A90C-E89922E3FB3F}"/>
              </a:ext>
            </a:extLst>
          </p:cNvPr>
          <p:cNvSpPr>
            <a:spLocks noGrp="1"/>
          </p:cNvSpPr>
          <p:nvPr>
            <p:ph type="sldNum" sz="quarter" idx="12"/>
          </p:nvPr>
        </p:nvSpPr>
        <p:spPr/>
        <p:txBody>
          <a:bodyPr/>
          <a:lstStyle/>
          <a:p>
            <a:fld id="{D315E7CB-98A3-41B4-A7A1-BBE7F55C7DDE}" type="slidenum">
              <a:rPr lang="en-US" smtClean="0"/>
              <a:t>‹#›</a:t>
            </a:fld>
            <a:endParaRPr lang="en-US"/>
          </a:p>
        </p:txBody>
      </p:sp>
    </p:spTree>
    <p:extLst>
      <p:ext uri="{BB962C8B-B14F-4D97-AF65-F5344CB8AC3E}">
        <p14:creationId xmlns:p14="http://schemas.microsoft.com/office/powerpoint/2010/main" val="3006424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E890ABE-12BF-446E-BDA7-54521CB1AEBB}"/>
              </a:ext>
            </a:extLst>
          </p:cNvPr>
          <p:cNvSpPr>
            <a:spLocks noGrp="1"/>
          </p:cNvSpPr>
          <p:nvPr>
            <p:ph type="title"/>
          </p:nvPr>
        </p:nvSpPr>
        <p:spPr/>
        <p:txBody>
          <a:bodyPr/>
          <a:lstStyle/>
          <a:p>
            <a:r>
              <a:rPr lang="cs-CZ"/>
              <a:t>Kliknutím lze upravit styl.</a:t>
            </a:r>
            <a:endParaRPr lang="en-US"/>
          </a:p>
        </p:txBody>
      </p:sp>
      <p:sp>
        <p:nvSpPr>
          <p:cNvPr id="3" name="Zástupný symbol pro datum 2">
            <a:extLst>
              <a:ext uri="{FF2B5EF4-FFF2-40B4-BE49-F238E27FC236}">
                <a16:creationId xmlns:a16="http://schemas.microsoft.com/office/drawing/2014/main" id="{76410B41-50D1-4CBC-B635-B4190D7B8B97}"/>
              </a:ext>
            </a:extLst>
          </p:cNvPr>
          <p:cNvSpPr>
            <a:spLocks noGrp="1"/>
          </p:cNvSpPr>
          <p:nvPr>
            <p:ph type="dt" sz="half" idx="10"/>
          </p:nvPr>
        </p:nvSpPr>
        <p:spPr/>
        <p:txBody>
          <a:bodyPr/>
          <a:lstStyle/>
          <a:p>
            <a:fld id="{7A7FCE5E-F877-4A74-8313-7BC40A8F6716}" type="datetimeFigureOut">
              <a:rPr lang="en-US" smtClean="0"/>
              <a:t>10/10/2022</a:t>
            </a:fld>
            <a:endParaRPr lang="en-US"/>
          </a:p>
        </p:txBody>
      </p:sp>
      <p:sp>
        <p:nvSpPr>
          <p:cNvPr id="4" name="Zástupný symbol pro zápatí 3">
            <a:extLst>
              <a:ext uri="{FF2B5EF4-FFF2-40B4-BE49-F238E27FC236}">
                <a16:creationId xmlns:a16="http://schemas.microsoft.com/office/drawing/2014/main" id="{31BDFD0B-DC84-48FB-A798-251842893878}"/>
              </a:ext>
            </a:extLst>
          </p:cNvPr>
          <p:cNvSpPr>
            <a:spLocks noGrp="1"/>
          </p:cNvSpPr>
          <p:nvPr>
            <p:ph type="ftr" sz="quarter" idx="11"/>
          </p:nvPr>
        </p:nvSpPr>
        <p:spPr/>
        <p:txBody>
          <a:bodyPr/>
          <a:lstStyle/>
          <a:p>
            <a:endParaRPr lang="en-US"/>
          </a:p>
        </p:txBody>
      </p:sp>
      <p:sp>
        <p:nvSpPr>
          <p:cNvPr id="5" name="Zástupný symbol pro číslo snímku 4">
            <a:extLst>
              <a:ext uri="{FF2B5EF4-FFF2-40B4-BE49-F238E27FC236}">
                <a16:creationId xmlns:a16="http://schemas.microsoft.com/office/drawing/2014/main" id="{8A0F61DC-FFFA-4B5A-BAD0-5D9395FF702B}"/>
              </a:ext>
            </a:extLst>
          </p:cNvPr>
          <p:cNvSpPr>
            <a:spLocks noGrp="1"/>
          </p:cNvSpPr>
          <p:nvPr>
            <p:ph type="sldNum" sz="quarter" idx="12"/>
          </p:nvPr>
        </p:nvSpPr>
        <p:spPr/>
        <p:txBody>
          <a:bodyPr/>
          <a:lstStyle/>
          <a:p>
            <a:fld id="{D315E7CB-98A3-41B4-A7A1-BBE7F55C7DDE}" type="slidenum">
              <a:rPr lang="en-US" smtClean="0"/>
              <a:t>‹#›</a:t>
            </a:fld>
            <a:endParaRPr lang="en-US"/>
          </a:p>
        </p:txBody>
      </p:sp>
    </p:spTree>
    <p:extLst>
      <p:ext uri="{BB962C8B-B14F-4D97-AF65-F5344CB8AC3E}">
        <p14:creationId xmlns:p14="http://schemas.microsoft.com/office/powerpoint/2010/main" val="3213850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7B61BDE8-7501-41DC-AEEE-C7603C57C61A}"/>
              </a:ext>
            </a:extLst>
          </p:cNvPr>
          <p:cNvSpPr>
            <a:spLocks noGrp="1"/>
          </p:cNvSpPr>
          <p:nvPr>
            <p:ph type="dt" sz="half" idx="10"/>
          </p:nvPr>
        </p:nvSpPr>
        <p:spPr/>
        <p:txBody>
          <a:bodyPr/>
          <a:lstStyle/>
          <a:p>
            <a:fld id="{7A7FCE5E-F877-4A74-8313-7BC40A8F6716}" type="datetimeFigureOut">
              <a:rPr lang="en-US" smtClean="0"/>
              <a:t>10/10/2022</a:t>
            </a:fld>
            <a:endParaRPr lang="en-US"/>
          </a:p>
        </p:txBody>
      </p:sp>
      <p:sp>
        <p:nvSpPr>
          <p:cNvPr id="3" name="Zástupný symbol pro zápatí 2">
            <a:extLst>
              <a:ext uri="{FF2B5EF4-FFF2-40B4-BE49-F238E27FC236}">
                <a16:creationId xmlns:a16="http://schemas.microsoft.com/office/drawing/2014/main" id="{7A3E2126-25EE-4D34-BFF8-27892EE81F89}"/>
              </a:ext>
            </a:extLst>
          </p:cNvPr>
          <p:cNvSpPr>
            <a:spLocks noGrp="1"/>
          </p:cNvSpPr>
          <p:nvPr>
            <p:ph type="ftr" sz="quarter" idx="11"/>
          </p:nvPr>
        </p:nvSpPr>
        <p:spPr/>
        <p:txBody>
          <a:bodyPr/>
          <a:lstStyle/>
          <a:p>
            <a:endParaRPr lang="en-US"/>
          </a:p>
        </p:txBody>
      </p:sp>
      <p:sp>
        <p:nvSpPr>
          <p:cNvPr id="4" name="Zástupný symbol pro číslo snímku 3">
            <a:extLst>
              <a:ext uri="{FF2B5EF4-FFF2-40B4-BE49-F238E27FC236}">
                <a16:creationId xmlns:a16="http://schemas.microsoft.com/office/drawing/2014/main" id="{192CDB7A-2F9A-4455-BAED-CA499A8E2327}"/>
              </a:ext>
            </a:extLst>
          </p:cNvPr>
          <p:cNvSpPr>
            <a:spLocks noGrp="1"/>
          </p:cNvSpPr>
          <p:nvPr>
            <p:ph type="sldNum" sz="quarter" idx="12"/>
          </p:nvPr>
        </p:nvSpPr>
        <p:spPr/>
        <p:txBody>
          <a:bodyPr/>
          <a:lstStyle/>
          <a:p>
            <a:fld id="{D315E7CB-98A3-41B4-A7A1-BBE7F55C7DDE}" type="slidenum">
              <a:rPr lang="en-US" smtClean="0"/>
              <a:t>‹#›</a:t>
            </a:fld>
            <a:endParaRPr lang="en-US"/>
          </a:p>
        </p:txBody>
      </p:sp>
    </p:spTree>
    <p:extLst>
      <p:ext uri="{BB962C8B-B14F-4D97-AF65-F5344CB8AC3E}">
        <p14:creationId xmlns:p14="http://schemas.microsoft.com/office/powerpoint/2010/main" val="8098677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F8BC672B-F6A3-4F50-B00C-711EA5B75D30}"/>
              </a:ext>
            </a:extLst>
          </p:cNvPr>
          <p:cNvSpPr>
            <a:spLocks noGrp="1"/>
          </p:cNvSpPr>
          <p:nvPr>
            <p:ph type="title"/>
          </p:nvPr>
        </p:nvSpPr>
        <p:spPr>
          <a:xfrm>
            <a:off x="838200" y="338492"/>
            <a:ext cx="10515600" cy="926576"/>
          </a:xfrm>
          <a:prstGeom prst="rect">
            <a:avLst/>
          </a:prstGeom>
        </p:spPr>
        <p:txBody>
          <a:bodyPr vert="horz" lIns="91440" tIns="45720" rIns="91440" bIns="45720" rtlCol="0" anchor="ctr">
            <a:normAutofit/>
          </a:bodyPr>
          <a:lstStyle/>
          <a:p>
            <a:r>
              <a:rPr lang="cs-CZ" dirty="0"/>
              <a:t>Kliknutím lze upravit styl.</a:t>
            </a:r>
            <a:endParaRPr lang="en-US" dirty="0"/>
          </a:p>
        </p:txBody>
      </p:sp>
      <p:sp>
        <p:nvSpPr>
          <p:cNvPr id="3" name="Zástupný symbol pro text 2">
            <a:extLst>
              <a:ext uri="{FF2B5EF4-FFF2-40B4-BE49-F238E27FC236}">
                <a16:creationId xmlns:a16="http://schemas.microsoft.com/office/drawing/2014/main" id="{0CF03AD0-B722-49B1-A7C3-6FACF39F9CF7}"/>
              </a:ext>
            </a:extLst>
          </p:cNvPr>
          <p:cNvSpPr>
            <a:spLocks noGrp="1"/>
          </p:cNvSpPr>
          <p:nvPr>
            <p:ph type="body" idx="1"/>
          </p:nvPr>
        </p:nvSpPr>
        <p:spPr>
          <a:xfrm>
            <a:off x="838200" y="1473693"/>
            <a:ext cx="10515600" cy="4716586"/>
          </a:xfrm>
          <a:prstGeom prst="rect">
            <a:avLst/>
          </a:prstGeom>
        </p:spPr>
        <p:txBody>
          <a:bodyPr vert="horz" lIns="91440" tIns="45720" rIns="91440" bIns="45720" rtlCol="0">
            <a:normAutofit/>
          </a:body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endParaRPr lang="en-US" dirty="0"/>
          </a:p>
        </p:txBody>
      </p:sp>
      <p:sp>
        <p:nvSpPr>
          <p:cNvPr id="4" name="Zástupný symbol pro datum 3">
            <a:extLst>
              <a:ext uri="{FF2B5EF4-FFF2-40B4-BE49-F238E27FC236}">
                <a16:creationId xmlns:a16="http://schemas.microsoft.com/office/drawing/2014/main" id="{0EA169E6-B23F-4815-A12A-95D18B5E3966}"/>
              </a:ext>
            </a:extLst>
          </p:cNvPr>
          <p:cNvSpPr>
            <a:spLocks noGrp="1"/>
          </p:cNvSpPr>
          <p:nvPr>
            <p:ph type="dt" sz="half" idx="2"/>
          </p:nvPr>
        </p:nvSpPr>
        <p:spPr>
          <a:xfrm>
            <a:off x="838200" y="6336945"/>
            <a:ext cx="137234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7FCE5E-F877-4A74-8313-7BC40A8F6716}" type="datetimeFigureOut">
              <a:rPr lang="en-US" smtClean="0"/>
              <a:t>10/10/2022</a:t>
            </a:fld>
            <a:endParaRPr lang="en-US" dirty="0"/>
          </a:p>
        </p:txBody>
      </p:sp>
      <p:sp>
        <p:nvSpPr>
          <p:cNvPr id="5" name="Zástupný symbol pro zápatí 4">
            <a:extLst>
              <a:ext uri="{FF2B5EF4-FFF2-40B4-BE49-F238E27FC236}">
                <a16:creationId xmlns:a16="http://schemas.microsoft.com/office/drawing/2014/main" id="{E0B9D027-6C9F-4206-8832-3CF3A5516A2B}"/>
              </a:ext>
            </a:extLst>
          </p:cNvPr>
          <p:cNvSpPr>
            <a:spLocks noGrp="1"/>
          </p:cNvSpPr>
          <p:nvPr>
            <p:ph type="ftr" sz="quarter" idx="3"/>
          </p:nvPr>
        </p:nvSpPr>
        <p:spPr>
          <a:xfrm>
            <a:off x="2414723" y="6336945"/>
            <a:ext cx="580969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Zástupný symbol pro číslo snímku 5">
            <a:extLst>
              <a:ext uri="{FF2B5EF4-FFF2-40B4-BE49-F238E27FC236}">
                <a16:creationId xmlns:a16="http://schemas.microsoft.com/office/drawing/2014/main" id="{4E5E406B-1B43-433E-873D-81F19E0A0643}"/>
              </a:ext>
            </a:extLst>
          </p:cNvPr>
          <p:cNvSpPr>
            <a:spLocks noGrp="1"/>
          </p:cNvSpPr>
          <p:nvPr>
            <p:ph type="sldNum" sz="quarter" idx="4"/>
          </p:nvPr>
        </p:nvSpPr>
        <p:spPr>
          <a:xfrm>
            <a:off x="8428601" y="6336945"/>
            <a:ext cx="60886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15E7CB-98A3-41B4-A7A1-BBE7F55C7DDE}" type="slidenum">
              <a:rPr lang="en-US" smtClean="0"/>
              <a:t>‹#›</a:t>
            </a:fld>
            <a:endParaRPr lang="en-US"/>
          </a:p>
        </p:txBody>
      </p:sp>
      <p:pic>
        <p:nvPicPr>
          <p:cNvPr id="8" name="Obrázek 7">
            <a:extLst>
              <a:ext uri="{FF2B5EF4-FFF2-40B4-BE49-F238E27FC236}">
                <a16:creationId xmlns:a16="http://schemas.microsoft.com/office/drawing/2014/main" id="{8B545F15-BD82-4B33-9998-ABC60645C3BA}"/>
              </a:ext>
            </a:extLst>
          </p:cNvPr>
          <p:cNvPicPr>
            <a:picLocks noChangeAspect="1"/>
          </p:cNvPicPr>
          <p:nvPr userDrawn="1"/>
        </p:nvPicPr>
        <p:blipFill>
          <a:blip r:embed="rId9" cstate="hqprint">
            <a:extLst>
              <a:ext uri="{28A0092B-C50C-407E-A947-70E740481C1C}">
                <a14:useLocalDpi xmlns:a14="http://schemas.microsoft.com/office/drawing/2010/main" val="0"/>
              </a:ext>
            </a:extLst>
          </a:blip>
          <a:stretch>
            <a:fillRect/>
          </a:stretch>
        </p:blipFill>
        <p:spPr>
          <a:xfrm>
            <a:off x="9236355" y="6216913"/>
            <a:ext cx="2764702" cy="526405"/>
          </a:xfrm>
          <a:prstGeom prst="rect">
            <a:avLst/>
          </a:prstGeom>
        </p:spPr>
      </p:pic>
    </p:spTree>
    <p:extLst>
      <p:ext uri="{BB962C8B-B14F-4D97-AF65-F5344CB8AC3E}">
        <p14:creationId xmlns:p14="http://schemas.microsoft.com/office/powerpoint/2010/main" val="21716799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xStyles>
    <p:titleStyle>
      <a:lvl1pPr algn="l" defTabSz="914400" rtl="0" eaLnBrk="1" latinLnBrk="0" hangingPunct="1">
        <a:lnSpc>
          <a:spcPct val="90000"/>
        </a:lnSpc>
        <a:spcBef>
          <a:spcPct val="0"/>
        </a:spcBef>
        <a:buNone/>
        <a:defRPr sz="4400" b="1" kern="1200">
          <a:solidFill>
            <a:schemeClr val="accent1"/>
          </a:solidFill>
          <a:latin typeface="Corbel" panose="020B0503020204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orbel" panose="020B0503020204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orbel" panose="020B0503020204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orbel" panose="020B0503020204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orbel" panose="020B0503020204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orbel" panose="020B0503020204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43E7116-5441-475C-9635-B72B933ED88E}"/>
              </a:ext>
            </a:extLst>
          </p:cNvPr>
          <p:cNvSpPr>
            <a:spLocks noGrp="1"/>
          </p:cNvSpPr>
          <p:nvPr>
            <p:ph type="ctrTitle"/>
          </p:nvPr>
        </p:nvSpPr>
        <p:spPr/>
        <p:txBody>
          <a:bodyPr/>
          <a:lstStyle/>
          <a:p>
            <a:r>
              <a:rPr lang="cs-CZ" dirty="0"/>
              <a:t>Psychosomatika</a:t>
            </a:r>
            <a:endParaRPr lang="en-US" dirty="0"/>
          </a:p>
        </p:txBody>
      </p:sp>
      <p:sp>
        <p:nvSpPr>
          <p:cNvPr id="3" name="Podnadpis 2">
            <a:extLst>
              <a:ext uri="{FF2B5EF4-FFF2-40B4-BE49-F238E27FC236}">
                <a16:creationId xmlns:a16="http://schemas.microsoft.com/office/drawing/2014/main" id="{83FB24E4-693B-46C0-832F-0099355DB522}"/>
              </a:ext>
            </a:extLst>
          </p:cNvPr>
          <p:cNvSpPr>
            <a:spLocks noGrp="1"/>
          </p:cNvSpPr>
          <p:nvPr>
            <p:ph type="subTitle" idx="1"/>
          </p:nvPr>
        </p:nvSpPr>
        <p:spPr/>
        <p:txBody>
          <a:bodyPr/>
          <a:lstStyle/>
          <a:p>
            <a:r>
              <a:rPr lang="cs-CZ" dirty="0">
                <a:latin typeface="+mn-lt"/>
              </a:rPr>
              <a:t>4. ročník 2022/2023</a:t>
            </a:r>
            <a:endParaRPr lang="en-US" dirty="0">
              <a:latin typeface="+mn-lt"/>
            </a:endParaRPr>
          </a:p>
        </p:txBody>
      </p:sp>
      <p:sp>
        <p:nvSpPr>
          <p:cNvPr id="4" name="Zástupný symbol pro text 3">
            <a:extLst>
              <a:ext uri="{FF2B5EF4-FFF2-40B4-BE49-F238E27FC236}">
                <a16:creationId xmlns:a16="http://schemas.microsoft.com/office/drawing/2014/main" id="{6D49333D-B614-4165-9048-8F2DEAA35176}"/>
              </a:ext>
            </a:extLst>
          </p:cNvPr>
          <p:cNvSpPr>
            <a:spLocks noGrp="1"/>
          </p:cNvSpPr>
          <p:nvPr>
            <p:ph type="body" sz="quarter" idx="13"/>
          </p:nvPr>
        </p:nvSpPr>
        <p:spPr>
          <a:xfrm>
            <a:off x="661309" y="4902200"/>
            <a:ext cx="11398929" cy="951948"/>
          </a:xfrm>
        </p:spPr>
        <p:txBody>
          <a:bodyPr>
            <a:normAutofit lnSpcReduction="10000"/>
          </a:bodyPr>
          <a:lstStyle/>
          <a:p>
            <a:r>
              <a:rPr lang="cs-CZ" dirty="0"/>
              <a:t>Mgr. &amp; Mgr. Jaromír Škoda </a:t>
            </a:r>
          </a:p>
          <a:p>
            <a:r>
              <a:rPr lang="cs-CZ" dirty="0"/>
              <a:t>| jaromir.skoda@lfmotol.cuni.cz</a:t>
            </a:r>
            <a:endParaRPr lang="en-US" dirty="0"/>
          </a:p>
        </p:txBody>
      </p:sp>
    </p:spTree>
    <p:extLst>
      <p:ext uri="{BB962C8B-B14F-4D97-AF65-F5344CB8AC3E}">
        <p14:creationId xmlns:p14="http://schemas.microsoft.com/office/powerpoint/2010/main" val="39363549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8ADE18-B22C-42AE-B574-AFA7E3FFDECE}"/>
              </a:ext>
            </a:extLst>
          </p:cNvPr>
          <p:cNvSpPr>
            <a:spLocks noGrp="1"/>
          </p:cNvSpPr>
          <p:nvPr>
            <p:ph type="title"/>
          </p:nvPr>
        </p:nvSpPr>
        <p:spPr/>
        <p:txBody>
          <a:bodyPr/>
          <a:lstStyle/>
          <a:p>
            <a:r>
              <a:rPr lang="cs-CZ" dirty="0"/>
              <a:t>Mentalizace</a:t>
            </a:r>
            <a:endParaRPr lang="en-US" dirty="0"/>
          </a:p>
        </p:txBody>
      </p:sp>
      <p:sp>
        <p:nvSpPr>
          <p:cNvPr id="3" name="Zástupný symbol pro obsah 2">
            <a:extLst>
              <a:ext uri="{FF2B5EF4-FFF2-40B4-BE49-F238E27FC236}">
                <a16:creationId xmlns:a16="http://schemas.microsoft.com/office/drawing/2014/main" id="{D6D85BE2-CEF1-406D-83BC-D4DF26FD65C1}"/>
              </a:ext>
            </a:extLst>
          </p:cNvPr>
          <p:cNvSpPr>
            <a:spLocks noGrp="1"/>
          </p:cNvSpPr>
          <p:nvPr>
            <p:ph idx="1"/>
          </p:nvPr>
        </p:nvSpPr>
        <p:spPr/>
        <p:txBody>
          <a:bodyPr>
            <a:normAutofit fontScale="77500" lnSpcReduction="20000"/>
          </a:bodyPr>
          <a:lstStyle/>
          <a:p>
            <a:pPr marL="0" indent="0" algn="just">
              <a:lnSpc>
                <a:spcPct val="120000"/>
              </a:lnSpc>
              <a:spcBef>
                <a:spcPts val="300"/>
              </a:spcBef>
              <a:buNone/>
            </a:pPr>
            <a:r>
              <a:rPr lang="cs-CZ" dirty="0"/>
              <a:t>Simon Baron-</a:t>
            </a:r>
            <a:r>
              <a:rPr lang="cs-CZ" dirty="0" err="1"/>
              <a:t>Cohen</a:t>
            </a:r>
            <a:r>
              <a:rPr lang="cs-CZ" dirty="0"/>
              <a:t>, Peter </a:t>
            </a:r>
            <a:r>
              <a:rPr lang="cs-CZ" dirty="0" err="1"/>
              <a:t>Fonagy</a:t>
            </a:r>
            <a:r>
              <a:rPr lang="cs-CZ" dirty="0"/>
              <a:t>, Anthony </a:t>
            </a:r>
            <a:r>
              <a:rPr lang="cs-CZ" dirty="0" err="1"/>
              <a:t>Bateman</a:t>
            </a:r>
            <a:endParaRPr lang="cs-CZ" dirty="0"/>
          </a:p>
          <a:p>
            <a:pPr marL="0" indent="0" algn="just">
              <a:lnSpc>
                <a:spcPct val="120000"/>
              </a:lnSpc>
              <a:spcBef>
                <a:spcPts val="300"/>
              </a:spcBef>
              <a:buNone/>
            </a:pPr>
            <a:r>
              <a:rPr lang="cs-CZ" b="1" dirty="0"/>
              <a:t>Schopnost správně přiřazovat duševní stavy sobě a ostatním (Kuchař, 2016)</a:t>
            </a:r>
          </a:p>
          <a:p>
            <a:pPr marL="357188" indent="-357188" algn="just">
              <a:lnSpc>
                <a:spcPct val="120000"/>
              </a:lnSpc>
              <a:spcBef>
                <a:spcPts val="300"/>
              </a:spcBef>
            </a:pPr>
            <a:r>
              <a:rPr lang="cs-CZ" dirty="0"/>
              <a:t>Není to vrozená schopnost. Získáváme ji v dětství od rodičů zrcadlením emocí rodiče</a:t>
            </a:r>
          </a:p>
          <a:p>
            <a:pPr marL="715963" lvl="1" indent="-358775" algn="just">
              <a:lnSpc>
                <a:spcPct val="120000"/>
              </a:lnSpc>
              <a:spcBef>
                <a:spcPts val="300"/>
              </a:spcBef>
            </a:pPr>
            <a:r>
              <a:rPr lang="cs-CZ" i="1" dirty="0"/>
              <a:t>Matka uklidňuje plačící dítě. Dítě vnímá, že matka se o něj stará, ale není jeho vlastní úzkostí zaplavena. Dítě si začne postupně uvědomovat, že přestože s ním matka nepláče, projevuje mu náklonnost jinak – dítě tak získává základ pro tvoření mentalizačních hypotéz.</a:t>
            </a:r>
          </a:p>
          <a:p>
            <a:pPr marL="357188" indent="-357188" algn="just">
              <a:lnSpc>
                <a:spcPct val="120000"/>
              </a:lnSpc>
              <a:spcBef>
                <a:spcPts val="300"/>
              </a:spcBef>
            </a:pPr>
            <a:r>
              <a:rPr lang="cs-CZ" dirty="0"/>
              <a:t>Podmínka sebekontroly, empatie, emoční inteligence a sociální zralosti.</a:t>
            </a:r>
          </a:p>
          <a:p>
            <a:pPr marL="357188" indent="-357188" algn="just">
              <a:lnSpc>
                <a:spcPct val="120000"/>
              </a:lnSpc>
              <a:spcBef>
                <a:spcPts val="300"/>
              </a:spcBef>
            </a:pPr>
            <a:r>
              <a:rPr lang="cs-CZ" dirty="0"/>
              <a:t>Někteří lidé nedisponují globální mentalizací – hraniční poruchy osobnosti</a:t>
            </a:r>
          </a:p>
          <a:p>
            <a:pPr marL="715963" lvl="1" indent="-358775" algn="just">
              <a:lnSpc>
                <a:spcPct val="120000"/>
              </a:lnSpc>
              <a:spcBef>
                <a:spcPts val="300"/>
              </a:spcBef>
            </a:pPr>
            <a:r>
              <a:rPr lang="cs-CZ" dirty="0"/>
              <a:t>Indikátory omezené mentalizace – impulsivita, slabá regulace intenzivních emocí, fragmentární a nekonzistentní </a:t>
            </a:r>
            <a:r>
              <a:rPr lang="cs-CZ" dirty="0" err="1"/>
              <a:t>self</a:t>
            </a:r>
            <a:r>
              <a:rPr lang="cs-CZ" dirty="0"/>
              <a:t> (</a:t>
            </a:r>
            <a:r>
              <a:rPr lang="cs-CZ" dirty="0" err="1"/>
              <a:t>sebeporozuzmění</a:t>
            </a:r>
            <a:r>
              <a:rPr lang="cs-CZ" dirty="0"/>
              <a:t>).</a:t>
            </a:r>
          </a:p>
          <a:p>
            <a:pPr marL="258763" indent="-358775" algn="just">
              <a:lnSpc>
                <a:spcPct val="120000"/>
              </a:lnSpc>
              <a:spcBef>
                <a:spcPts val="300"/>
              </a:spcBef>
            </a:pPr>
            <a:r>
              <a:rPr lang="cs-CZ" dirty="0"/>
              <a:t>Nutnost předcházení psychosomatickým obtížím – „navigace podle svých potřeb“</a:t>
            </a:r>
          </a:p>
          <a:p>
            <a:pPr marL="357188" lvl="1" indent="0" algn="just">
              <a:lnSpc>
                <a:spcPct val="120000"/>
              </a:lnSpc>
              <a:spcBef>
                <a:spcPts val="300"/>
              </a:spcBef>
              <a:buNone/>
            </a:pPr>
            <a:endParaRPr lang="cs-CZ" dirty="0"/>
          </a:p>
        </p:txBody>
      </p:sp>
      <p:sp>
        <p:nvSpPr>
          <p:cNvPr id="4" name="Zástupný symbol pro zápatí 4">
            <a:extLst>
              <a:ext uri="{FF2B5EF4-FFF2-40B4-BE49-F238E27FC236}">
                <a16:creationId xmlns:a16="http://schemas.microsoft.com/office/drawing/2014/main" id="{B3E4606C-6B5F-400A-9E79-23CE7808E611}"/>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II. Teorie, i. Pojmy</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1113763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8ADE18-B22C-42AE-B574-AFA7E3FFDECE}"/>
              </a:ext>
            </a:extLst>
          </p:cNvPr>
          <p:cNvSpPr>
            <a:spLocks noGrp="1"/>
          </p:cNvSpPr>
          <p:nvPr>
            <p:ph type="title"/>
          </p:nvPr>
        </p:nvSpPr>
        <p:spPr/>
        <p:txBody>
          <a:bodyPr>
            <a:normAutofit/>
          </a:bodyPr>
          <a:lstStyle/>
          <a:p>
            <a:r>
              <a:rPr lang="cs-CZ" dirty="0" err="1"/>
              <a:t>Alexitymie</a:t>
            </a:r>
            <a:endParaRPr lang="en-US" dirty="0"/>
          </a:p>
        </p:txBody>
      </p:sp>
      <p:sp>
        <p:nvSpPr>
          <p:cNvPr id="5" name="Zástupný symbol pro obsah 4">
            <a:extLst>
              <a:ext uri="{FF2B5EF4-FFF2-40B4-BE49-F238E27FC236}">
                <a16:creationId xmlns:a16="http://schemas.microsoft.com/office/drawing/2014/main" id="{2ABA56DD-9EC2-4A6B-B18F-FF6C8610CCDF}"/>
              </a:ext>
            </a:extLst>
          </p:cNvPr>
          <p:cNvSpPr>
            <a:spLocks noGrp="1"/>
          </p:cNvSpPr>
          <p:nvPr>
            <p:ph idx="1"/>
          </p:nvPr>
        </p:nvSpPr>
        <p:spPr/>
        <p:txBody>
          <a:bodyPr>
            <a:normAutofit fontScale="92500" lnSpcReduction="10000"/>
          </a:bodyPr>
          <a:lstStyle/>
          <a:p>
            <a:pPr marL="0" indent="0" algn="just">
              <a:buNone/>
            </a:pPr>
            <a:r>
              <a:rPr lang="cs-CZ" dirty="0">
                <a:solidFill>
                  <a:srgbClr val="ED1C29"/>
                </a:solidFill>
              </a:rPr>
              <a:t>= </a:t>
            </a:r>
            <a:r>
              <a:rPr lang="cs-CZ" i="1" dirty="0">
                <a:solidFill>
                  <a:srgbClr val="ED1C29"/>
                </a:solidFill>
              </a:rPr>
              <a:t>„emoční negramotnost“</a:t>
            </a:r>
            <a:endParaRPr lang="cs-CZ" dirty="0">
              <a:solidFill>
                <a:srgbClr val="ED1C29"/>
              </a:solidFill>
            </a:endParaRPr>
          </a:p>
          <a:p>
            <a:pPr marL="0" indent="0" algn="just">
              <a:buNone/>
            </a:pPr>
            <a:r>
              <a:rPr lang="cs-CZ" dirty="0" err="1">
                <a:solidFill>
                  <a:srgbClr val="ED1C29"/>
                </a:solidFill>
              </a:rPr>
              <a:t>Reusche</a:t>
            </a:r>
            <a:r>
              <a:rPr lang="cs-CZ" dirty="0">
                <a:solidFill>
                  <a:srgbClr val="ED1C29"/>
                </a:solidFill>
              </a:rPr>
              <a:t> (1948) </a:t>
            </a:r>
            <a:r>
              <a:rPr lang="cs-CZ" dirty="0"/>
              <a:t>– pacienti neumí popsat vlastní afekty a pudová hnutí. Nekonečné popisy tělesných příznaků, popisy napětí, podrážděnosti, frustrace, bolesti, nudy, prázdnoty, neklidu,…. Emoce ale popsat neumí. Sny si nepamatují, mají špatné interpersonální vztahy, plačtivost je snížená, nebo naopak nevztažená k odpovídajícím pocitům. Osobnosti často narcistické a závislé.  </a:t>
            </a:r>
          </a:p>
          <a:p>
            <a:pPr marL="0" indent="0" algn="just">
              <a:buNone/>
            </a:pPr>
            <a:r>
              <a:rPr lang="cs-CZ" dirty="0" err="1">
                <a:solidFill>
                  <a:srgbClr val="ED1C29"/>
                </a:solidFill>
              </a:rPr>
              <a:t>McDougall</a:t>
            </a:r>
            <a:r>
              <a:rPr lang="cs-CZ" dirty="0">
                <a:solidFill>
                  <a:srgbClr val="ED1C29"/>
                </a:solidFill>
              </a:rPr>
              <a:t> (1989) </a:t>
            </a:r>
            <a:r>
              <a:rPr lang="cs-CZ" dirty="0"/>
              <a:t>– impulzy psychiky nejsou zpracovány mentálně, ale přímo přechází do těla. Obrana před psychotickou úzkostí a emocemi – signálem </a:t>
            </a:r>
            <a:r>
              <a:rPr lang="cs-CZ" dirty="0" err="1"/>
              <a:t>rozlady</a:t>
            </a:r>
            <a:r>
              <a:rPr lang="cs-CZ" dirty="0"/>
              <a:t> = bolest. </a:t>
            </a:r>
          </a:p>
          <a:p>
            <a:pPr marL="0" indent="0" algn="just">
              <a:buNone/>
            </a:pPr>
            <a:endParaRPr lang="cs-CZ" dirty="0"/>
          </a:p>
          <a:p>
            <a:pPr marL="0" indent="0" algn="just">
              <a:buNone/>
            </a:pPr>
            <a:r>
              <a:rPr lang="cs-CZ" dirty="0"/>
              <a:t>pozn. Globální problém s osobní mentalizací</a:t>
            </a:r>
          </a:p>
        </p:txBody>
      </p:sp>
      <p:sp>
        <p:nvSpPr>
          <p:cNvPr id="9" name="Zástupný symbol pro zápatí 4">
            <a:extLst>
              <a:ext uri="{FF2B5EF4-FFF2-40B4-BE49-F238E27FC236}">
                <a16:creationId xmlns:a16="http://schemas.microsoft.com/office/drawing/2014/main" id="{28E7A11A-0082-B829-0D04-C0A52A8CDA30}"/>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II. Teorie, i. Pojmy</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104149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8ADE18-B22C-42AE-B574-AFA7E3FFDECE}"/>
              </a:ext>
            </a:extLst>
          </p:cNvPr>
          <p:cNvSpPr>
            <a:spLocks noGrp="1"/>
          </p:cNvSpPr>
          <p:nvPr>
            <p:ph type="title"/>
          </p:nvPr>
        </p:nvSpPr>
        <p:spPr/>
        <p:txBody>
          <a:bodyPr>
            <a:normAutofit/>
          </a:bodyPr>
          <a:lstStyle/>
          <a:p>
            <a:r>
              <a:rPr lang="cs-CZ" dirty="0"/>
              <a:t>Stres</a:t>
            </a:r>
            <a:endParaRPr lang="en-US" dirty="0"/>
          </a:p>
        </p:txBody>
      </p:sp>
      <p:sp>
        <p:nvSpPr>
          <p:cNvPr id="5" name="Zástupný symbol pro obsah 4">
            <a:extLst>
              <a:ext uri="{FF2B5EF4-FFF2-40B4-BE49-F238E27FC236}">
                <a16:creationId xmlns:a16="http://schemas.microsoft.com/office/drawing/2014/main" id="{2ABA56DD-9EC2-4A6B-B18F-FF6C8610CCDF}"/>
              </a:ext>
            </a:extLst>
          </p:cNvPr>
          <p:cNvSpPr>
            <a:spLocks noGrp="1"/>
          </p:cNvSpPr>
          <p:nvPr>
            <p:ph idx="1"/>
          </p:nvPr>
        </p:nvSpPr>
        <p:spPr/>
        <p:txBody>
          <a:bodyPr>
            <a:normAutofit fontScale="85000" lnSpcReduction="20000"/>
          </a:bodyPr>
          <a:lstStyle/>
          <a:p>
            <a:pPr marL="0" indent="0" algn="just">
              <a:buNone/>
            </a:pPr>
            <a:r>
              <a:rPr lang="cs-CZ" dirty="0">
                <a:solidFill>
                  <a:srgbClr val="FF0000"/>
                </a:solidFill>
              </a:rPr>
              <a:t>János „Hans“ Hugo Bruno </a:t>
            </a:r>
            <a:r>
              <a:rPr lang="cs-CZ" dirty="0" err="1">
                <a:solidFill>
                  <a:srgbClr val="FF0000"/>
                </a:solidFill>
              </a:rPr>
              <a:t>Selye</a:t>
            </a:r>
            <a:r>
              <a:rPr lang="cs-CZ" dirty="0">
                <a:solidFill>
                  <a:srgbClr val="FF0000"/>
                </a:solidFill>
              </a:rPr>
              <a:t> </a:t>
            </a:r>
            <a:r>
              <a:rPr lang="cs-CZ" dirty="0"/>
              <a:t>– endokrinolog zabývající se stresem</a:t>
            </a:r>
          </a:p>
          <a:p>
            <a:pPr marL="0" indent="0" algn="just">
              <a:spcBef>
                <a:spcPts val="1200"/>
              </a:spcBef>
              <a:buNone/>
            </a:pPr>
            <a:r>
              <a:rPr lang="cs-CZ" i="1" dirty="0"/>
              <a:t>Tísňový stav organismu způsobený vlivem mimořádných somatických nebo psychických nároků vyžadující nestandardní obranné reakce k zachování homeostázy. (Adaptivita reakcí je mírou schopnosti žít ve stresu)</a:t>
            </a:r>
          </a:p>
          <a:p>
            <a:pPr marL="0" indent="0" algn="just">
              <a:buNone/>
            </a:pPr>
            <a:endParaRPr lang="cs-CZ" dirty="0"/>
          </a:p>
          <a:p>
            <a:pPr marL="0" indent="0" algn="just">
              <a:buNone/>
            </a:pPr>
            <a:r>
              <a:rPr lang="cs-CZ" dirty="0"/>
              <a:t>Akutní stres (v rámci minut)</a:t>
            </a:r>
          </a:p>
          <a:p>
            <a:pPr lvl="1" algn="just"/>
            <a:r>
              <a:rPr lang="cs-CZ" dirty="0"/>
              <a:t>Sympatická reakce zvyšující hladinu adrenalinu v krvi aktivující významnou imunitní reakci (NK). Po odeznění celková stabilizace do 4 hodin. </a:t>
            </a:r>
          </a:p>
          <a:p>
            <a:pPr marL="0" indent="0" algn="just">
              <a:buNone/>
            </a:pPr>
            <a:r>
              <a:rPr lang="cs-CZ" dirty="0"/>
              <a:t>Stres (v rámci hodin a dní)</a:t>
            </a:r>
          </a:p>
          <a:p>
            <a:pPr lvl="1" algn="just"/>
            <a:r>
              <a:rPr lang="cs-CZ" dirty="0"/>
              <a:t>Imunita celkově snížená (např. hojivost ran se prodlužuje).</a:t>
            </a:r>
          </a:p>
          <a:p>
            <a:pPr marL="0" indent="0" algn="just">
              <a:buNone/>
            </a:pPr>
            <a:r>
              <a:rPr lang="cs-CZ" dirty="0"/>
              <a:t>Chronický stres</a:t>
            </a:r>
          </a:p>
          <a:p>
            <a:pPr lvl="1" algn="just"/>
            <a:r>
              <a:rPr lang="cs-CZ" dirty="0"/>
              <a:t>Imunita výrazně snížena (např. až 5x vyšší pravděpodobnost nakažením chřipkou; Cohen, 1991). </a:t>
            </a:r>
          </a:p>
          <a:p>
            <a:pPr marL="0" indent="0" algn="just">
              <a:buNone/>
            </a:pPr>
            <a:r>
              <a:rPr lang="cs-CZ" i="1" dirty="0"/>
              <a:t>Pozn. Alternativní dělení (poplachová reakce, rezistence, </a:t>
            </a:r>
            <a:r>
              <a:rPr lang="cs-CZ" i="1" dirty="0" err="1"/>
              <a:t>exhausce</a:t>
            </a:r>
            <a:r>
              <a:rPr lang="cs-CZ" i="1" dirty="0"/>
              <a:t>) (</a:t>
            </a:r>
            <a:r>
              <a:rPr lang="cs-CZ" dirty="0" err="1"/>
              <a:t>Siang</a:t>
            </a:r>
            <a:r>
              <a:rPr lang="cs-CZ" dirty="0"/>
              <a:t> &amp; A</a:t>
            </a:r>
            <a:r>
              <a:rPr lang="cs-CZ" i="1" dirty="0"/>
              <a:t>, </a:t>
            </a:r>
            <a:r>
              <a:rPr lang="cs-CZ" dirty="0"/>
              <a:t>2018</a:t>
            </a:r>
            <a:r>
              <a:rPr lang="cs-CZ" i="1" dirty="0"/>
              <a:t>)</a:t>
            </a:r>
          </a:p>
        </p:txBody>
      </p:sp>
      <p:sp>
        <p:nvSpPr>
          <p:cNvPr id="7" name="Zástupný symbol pro zápatí 4">
            <a:extLst>
              <a:ext uri="{FF2B5EF4-FFF2-40B4-BE49-F238E27FC236}">
                <a16:creationId xmlns:a16="http://schemas.microsoft.com/office/drawing/2014/main" id="{435FA933-0BB1-6BAD-78B8-FE5DC55597C6}"/>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II. Teorie, i. Pojmy</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18301292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8ADE18-B22C-42AE-B574-AFA7E3FFDECE}"/>
              </a:ext>
            </a:extLst>
          </p:cNvPr>
          <p:cNvSpPr>
            <a:spLocks noGrp="1"/>
          </p:cNvSpPr>
          <p:nvPr>
            <p:ph type="title"/>
          </p:nvPr>
        </p:nvSpPr>
        <p:spPr/>
        <p:txBody>
          <a:bodyPr>
            <a:normAutofit/>
          </a:bodyPr>
          <a:lstStyle/>
          <a:p>
            <a:r>
              <a:rPr lang="cs-CZ" dirty="0"/>
              <a:t>Úzkost a strach</a:t>
            </a:r>
            <a:endParaRPr lang="en-US" dirty="0"/>
          </a:p>
        </p:txBody>
      </p:sp>
      <p:sp>
        <p:nvSpPr>
          <p:cNvPr id="5" name="Zástupný symbol pro obsah 4">
            <a:extLst>
              <a:ext uri="{FF2B5EF4-FFF2-40B4-BE49-F238E27FC236}">
                <a16:creationId xmlns:a16="http://schemas.microsoft.com/office/drawing/2014/main" id="{2ABA56DD-9EC2-4A6B-B18F-FF6C8610CCDF}"/>
              </a:ext>
            </a:extLst>
          </p:cNvPr>
          <p:cNvSpPr>
            <a:spLocks noGrp="1"/>
          </p:cNvSpPr>
          <p:nvPr>
            <p:ph idx="1"/>
          </p:nvPr>
        </p:nvSpPr>
        <p:spPr/>
        <p:txBody>
          <a:bodyPr>
            <a:normAutofit fontScale="92500" lnSpcReduction="20000"/>
          </a:bodyPr>
          <a:lstStyle/>
          <a:p>
            <a:pPr marL="0" indent="0" algn="just">
              <a:buNone/>
            </a:pPr>
            <a:r>
              <a:rPr lang="cs-CZ" i="1" dirty="0"/>
              <a:t>Úzkost je  forma strachu bez objektu.</a:t>
            </a:r>
          </a:p>
          <a:p>
            <a:pPr marL="0" indent="0" algn="just">
              <a:buNone/>
            </a:pPr>
            <a:endParaRPr lang="cs-CZ" i="1" dirty="0"/>
          </a:p>
          <a:p>
            <a:pPr marL="0" indent="0" algn="just">
              <a:buNone/>
            </a:pPr>
            <a:r>
              <a:rPr lang="cs-CZ" i="1" dirty="0" err="1"/>
              <a:t>Anxieta</a:t>
            </a:r>
            <a:r>
              <a:rPr lang="cs-CZ" dirty="0"/>
              <a:t> z latiny </a:t>
            </a:r>
            <a:r>
              <a:rPr lang="cs-CZ" i="1" dirty="0" err="1"/>
              <a:t>ango</a:t>
            </a:r>
            <a:r>
              <a:rPr lang="cs-CZ" i="1" dirty="0"/>
              <a:t> </a:t>
            </a:r>
            <a:r>
              <a:rPr lang="cs-CZ" dirty="0"/>
              <a:t>= škrtit. </a:t>
            </a:r>
          </a:p>
          <a:p>
            <a:pPr marL="0" indent="0" algn="just">
              <a:buNone/>
            </a:pPr>
            <a:r>
              <a:rPr lang="cs-CZ" i="1" dirty="0"/>
              <a:t>Úzkost je negativní subjektivní zážitek nepohodlí v rámci očekávání, předtuchy, obavy. Současně není možné rozumět (oproti strachu) příčině. </a:t>
            </a:r>
          </a:p>
          <a:p>
            <a:pPr marL="0" indent="0" algn="just">
              <a:buNone/>
            </a:pPr>
            <a:endParaRPr lang="cs-CZ" dirty="0"/>
          </a:p>
          <a:p>
            <a:pPr algn="just"/>
            <a:r>
              <a:rPr lang="cs-CZ" dirty="0"/>
              <a:t>Úzkost se objevuje od lehkého nepohodlí až po krajní stav panické ataky. </a:t>
            </a:r>
          </a:p>
          <a:p>
            <a:pPr algn="just"/>
            <a:r>
              <a:rPr lang="cs-CZ" dirty="0"/>
              <a:t>Ovlivňuje kromě </a:t>
            </a:r>
            <a:r>
              <a:rPr lang="cs-CZ" i="1" dirty="0"/>
              <a:t>emocionální</a:t>
            </a:r>
            <a:r>
              <a:rPr lang="cs-CZ" dirty="0"/>
              <a:t> složky (panika), také </a:t>
            </a:r>
            <a:r>
              <a:rPr lang="cs-CZ" i="1" dirty="0"/>
              <a:t>kognitivní</a:t>
            </a:r>
            <a:r>
              <a:rPr lang="cs-CZ" dirty="0"/>
              <a:t> (očekávání, pozornost),  </a:t>
            </a:r>
            <a:r>
              <a:rPr lang="cs-CZ" i="1" dirty="0"/>
              <a:t>behaviorální</a:t>
            </a:r>
            <a:r>
              <a:rPr lang="cs-CZ" dirty="0"/>
              <a:t> (útěk) a </a:t>
            </a:r>
            <a:r>
              <a:rPr lang="cs-CZ" i="1" dirty="0"/>
              <a:t>somatickou</a:t>
            </a:r>
            <a:r>
              <a:rPr lang="cs-CZ" dirty="0"/>
              <a:t> složku (pocení, třes, nevolnost, změna krevního tlaku, změna imunitní reakce – obvykle negativní)</a:t>
            </a:r>
          </a:p>
          <a:p>
            <a:pPr algn="just"/>
            <a:r>
              <a:rPr lang="cs-CZ" dirty="0"/>
              <a:t>Strach – je strukturovaná úzkost, se kterou je možno reálně a mentálně zacházet. Tudíž je mu možné lépe čelit. </a:t>
            </a:r>
          </a:p>
        </p:txBody>
      </p:sp>
      <p:sp>
        <p:nvSpPr>
          <p:cNvPr id="7" name="Zástupný symbol pro zápatí 4">
            <a:extLst>
              <a:ext uri="{FF2B5EF4-FFF2-40B4-BE49-F238E27FC236}">
                <a16:creationId xmlns:a16="http://schemas.microsoft.com/office/drawing/2014/main" id="{C69E170A-6757-D338-B31B-9A2C0375CD60}"/>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II. Teorie, i. Pojmy</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25515016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8ADE18-B22C-42AE-B574-AFA7E3FFDECE}"/>
              </a:ext>
            </a:extLst>
          </p:cNvPr>
          <p:cNvSpPr>
            <a:spLocks noGrp="1"/>
          </p:cNvSpPr>
          <p:nvPr>
            <p:ph type="title"/>
          </p:nvPr>
        </p:nvSpPr>
        <p:spPr/>
        <p:txBody>
          <a:bodyPr/>
          <a:lstStyle/>
          <a:p>
            <a:r>
              <a:rPr lang="cs-CZ" dirty="0"/>
              <a:t>Psychické trauma</a:t>
            </a:r>
            <a:endParaRPr lang="en-US" dirty="0"/>
          </a:p>
        </p:txBody>
      </p:sp>
      <p:sp>
        <p:nvSpPr>
          <p:cNvPr id="3" name="Zástupný symbol pro obsah 2">
            <a:extLst>
              <a:ext uri="{FF2B5EF4-FFF2-40B4-BE49-F238E27FC236}">
                <a16:creationId xmlns:a16="http://schemas.microsoft.com/office/drawing/2014/main" id="{D6D85BE2-CEF1-406D-83BC-D4DF26FD65C1}"/>
              </a:ext>
            </a:extLst>
          </p:cNvPr>
          <p:cNvSpPr>
            <a:spLocks noGrp="1"/>
          </p:cNvSpPr>
          <p:nvPr>
            <p:ph idx="1"/>
          </p:nvPr>
        </p:nvSpPr>
        <p:spPr/>
        <p:txBody>
          <a:bodyPr>
            <a:normAutofit fontScale="70000" lnSpcReduction="20000"/>
          </a:bodyPr>
          <a:lstStyle/>
          <a:p>
            <a:pPr marL="0" indent="0" algn="just">
              <a:lnSpc>
                <a:spcPct val="120000"/>
              </a:lnSpc>
              <a:spcBef>
                <a:spcPts val="300"/>
              </a:spcBef>
              <a:buNone/>
            </a:pPr>
            <a:r>
              <a:rPr lang="cs-CZ" i="1" dirty="0"/>
              <a:t>„Co tě nezabije, to tě posílí.“ </a:t>
            </a:r>
          </a:p>
          <a:p>
            <a:pPr marL="0" indent="0" algn="just">
              <a:lnSpc>
                <a:spcPct val="120000"/>
              </a:lnSpc>
              <a:spcBef>
                <a:spcPts val="300"/>
              </a:spcBef>
              <a:buNone/>
            </a:pPr>
            <a:r>
              <a:rPr lang="cs-CZ" i="1" dirty="0">
                <a:solidFill>
                  <a:srgbClr val="ED1C29"/>
                </a:solidFill>
              </a:rPr>
              <a:t>Psychické trauma</a:t>
            </a:r>
            <a:r>
              <a:rPr lang="cs-CZ" i="1" dirty="0"/>
              <a:t> je individuální zážitek překračující psychické možnosti (obranné mechanismy a psychické zdroje) organismu k okamžitému vypořádání se s nastalými skutečnostmi (z podstaty: silou vnitřního konfliktu, nebo silou plynoucí ze závažnosti vnější reality).</a:t>
            </a:r>
          </a:p>
          <a:p>
            <a:pPr marL="357188" indent="-357188" algn="just">
              <a:lnSpc>
                <a:spcPct val="120000"/>
              </a:lnSpc>
              <a:spcBef>
                <a:spcPts val="300"/>
              </a:spcBef>
            </a:pPr>
            <a:r>
              <a:rPr lang="cs-CZ" dirty="0"/>
              <a:t>Důsledek </a:t>
            </a:r>
            <a:r>
              <a:rPr lang="cs-CZ" b="1" dirty="0"/>
              <a:t>integrovaného</a:t>
            </a:r>
            <a:r>
              <a:rPr lang="cs-CZ" dirty="0"/>
              <a:t> traumatu – změna postoje k sobě. Zvýšení sebejistoty v mezilidských vztazích. Zvýšení důrazu na altruismus. Změna životní filozofie a hodnotového uspořádání. Změna ve spirituální oblasti.</a:t>
            </a:r>
          </a:p>
          <a:p>
            <a:pPr marL="357188" indent="-357188" algn="just">
              <a:lnSpc>
                <a:spcPct val="120000"/>
              </a:lnSpc>
              <a:spcBef>
                <a:spcPts val="300"/>
              </a:spcBef>
            </a:pPr>
            <a:r>
              <a:rPr lang="cs-CZ" dirty="0"/>
              <a:t>Všechny hodnotové změny jsou humanistickým směrem s cílem anticipovat podobné události. </a:t>
            </a:r>
          </a:p>
          <a:p>
            <a:pPr marL="357188" indent="-357188" algn="just">
              <a:lnSpc>
                <a:spcPct val="120000"/>
              </a:lnSpc>
              <a:spcBef>
                <a:spcPts val="300"/>
              </a:spcBef>
            </a:pPr>
            <a:r>
              <a:rPr lang="cs-CZ" dirty="0"/>
              <a:t>Co je trauma pro jednoho, není trauma pro druhého. </a:t>
            </a:r>
          </a:p>
          <a:p>
            <a:pPr marL="0" indent="0" algn="just">
              <a:lnSpc>
                <a:spcPct val="120000"/>
              </a:lnSpc>
              <a:spcBef>
                <a:spcPts val="300"/>
              </a:spcBef>
              <a:buNone/>
            </a:pPr>
            <a:endParaRPr lang="cs-CZ" dirty="0"/>
          </a:p>
          <a:p>
            <a:pPr marL="0" indent="0" algn="just">
              <a:lnSpc>
                <a:spcPct val="120000"/>
              </a:lnSpc>
              <a:spcBef>
                <a:spcPts val="300"/>
              </a:spcBef>
              <a:buNone/>
            </a:pPr>
            <a:r>
              <a:rPr lang="cs-CZ" dirty="0"/>
              <a:t>=&gt; Neintegrované trauma se projevuje různě včetně psychosomatických obtíží. Po závažném zranění velmi často účast psychosomatiky – </a:t>
            </a:r>
            <a:r>
              <a:rPr lang="cs-CZ" dirty="0">
                <a:solidFill>
                  <a:srgbClr val="ED1C29"/>
                </a:solidFill>
              </a:rPr>
              <a:t>nevysvětlitelné a neadekvátní zesílení symptomatických obtíží, které přetrvává i po odeznění somatické příčiny. </a:t>
            </a:r>
          </a:p>
        </p:txBody>
      </p:sp>
      <p:sp>
        <p:nvSpPr>
          <p:cNvPr id="6" name="Zástupný symbol pro zápatí 4">
            <a:extLst>
              <a:ext uri="{FF2B5EF4-FFF2-40B4-BE49-F238E27FC236}">
                <a16:creationId xmlns:a16="http://schemas.microsoft.com/office/drawing/2014/main" id="{5191DB51-9906-F6EF-7788-6387BEFBA8D9}"/>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II. Teorie, i. Pojmy</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2568951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0312849-EBB4-FF95-A991-1F5F05B837E0}"/>
              </a:ext>
            </a:extLst>
          </p:cNvPr>
          <p:cNvSpPr>
            <a:spLocks noGrp="1"/>
          </p:cNvSpPr>
          <p:nvPr>
            <p:ph type="title"/>
          </p:nvPr>
        </p:nvSpPr>
        <p:spPr/>
        <p:txBody>
          <a:bodyPr/>
          <a:lstStyle/>
          <a:p>
            <a:r>
              <a:rPr lang="cs-CZ" dirty="0"/>
              <a:t>Somatizace</a:t>
            </a:r>
          </a:p>
        </p:txBody>
      </p:sp>
      <p:sp>
        <p:nvSpPr>
          <p:cNvPr id="3" name="Zástupný obsah 2">
            <a:extLst>
              <a:ext uri="{FF2B5EF4-FFF2-40B4-BE49-F238E27FC236}">
                <a16:creationId xmlns:a16="http://schemas.microsoft.com/office/drawing/2014/main" id="{8994B605-EC33-50D9-9653-00C7BF8B07CF}"/>
              </a:ext>
            </a:extLst>
          </p:cNvPr>
          <p:cNvSpPr>
            <a:spLocks noGrp="1"/>
          </p:cNvSpPr>
          <p:nvPr>
            <p:ph idx="1"/>
          </p:nvPr>
        </p:nvSpPr>
        <p:spPr/>
        <p:txBody>
          <a:bodyPr/>
          <a:lstStyle/>
          <a:p>
            <a:r>
              <a:rPr lang="cs-CZ" dirty="0"/>
              <a:t>Tělesný projev zapříčiněný duševní (ne)aktivitou. </a:t>
            </a:r>
          </a:p>
          <a:p>
            <a:pPr lvl="1"/>
            <a:r>
              <a:rPr lang="cs-CZ" dirty="0"/>
              <a:t>Tj. fyziologický proces.</a:t>
            </a:r>
          </a:p>
          <a:p>
            <a:r>
              <a:rPr lang="cs-CZ" dirty="0"/>
              <a:t>Neintegrované/neodehrané emoční stavy zůstávají aktivní a ovlivňují tělesné fungování. </a:t>
            </a:r>
          </a:p>
          <a:p>
            <a:pPr marL="0" indent="0">
              <a:buNone/>
            </a:pPr>
            <a:endParaRPr lang="cs-CZ" dirty="0"/>
          </a:p>
          <a:p>
            <a:pPr marL="0" indent="0">
              <a:buNone/>
            </a:pPr>
            <a:r>
              <a:rPr lang="cs-CZ" i="1" dirty="0"/>
              <a:t>Např. Už měsíc se učím, stejně to stále neumím, zlobím se, ale musím. </a:t>
            </a:r>
          </a:p>
          <a:p>
            <a:pPr marL="0" indent="0">
              <a:buNone/>
            </a:pPr>
            <a:r>
              <a:rPr lang="cs-CZ" dirty="0"/>
              <a:t>	 – agresivní impulz nejde odehrát ani integrovat –&gt; ovlivňuje   	  		vegetativní </a:t>
            </a:r>
            <a:r>
              <a:rPr lang="cs-CZ" dirty="0" err="1"/>
              <a:t>ns</a:t>
            </a:r>
            <a:r>
              <a:rPr lang="cs-CZ" dirty="0"/>
              <a:t> –&gt; somatizace (např. průjmy)</a:t>
            </a:r>
          </a:p>
        </p:txBody>
      </p:sp>
      <p:sp>
        <p:nvSpPr>
          <p:cNvPr id="6" name="Zástupný symbol pro zápatí 4">
            <a:extLst>
              <a:ext uri="{FF2B5EF4-FFF2-40B4-BE49-F238E27FC236}">
                <a16:creationId xmlns:a16="http://schemas.microsoft.com/office/drawing/2014/main" id="{F79D143A-6A61-13F9-91D1-000C9463FD06}"/>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II. Teorie, i. Pojmy</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27976160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54F69AF-14E2-6914-BD11-49A81B041E72}"/>
              </a:ext>
            </a:extLst>
          </p:cNvPr>
          <p:cNvSpPr>
            <a:spLocks noGrp="1"/>
          </p:cNvSpPr>
          <p:nvPr>
            <p:ph type="title"/>
          </p:nvPr>
        </p:nvSpPr>
        <p:spPr/>
        <p:txBody>
          <a:bodyPr/>
          <a:lstStyle/>
          <a:p>
            <a:r>
              <a:rPr lang="cs-CZ" dirty="0"/>
              <a:t>Konverze</a:t>
            </a:r>
          </a:p>
        </p:txBody>
      </p:sp>
      <p:sp>
        <p:nvSpPr>
          <p:cNvPr id="3" name="Zástupný obsah 2">
            <a:extLst>
              <a:ext uri="{FF2B5EF4-FFF2-40B4-BE49-F238E27FC236}">
                <a16:creationId xmlns:a16="http://schemas.microsoft.com/office/drawing/2014/main" id="{72524836-31F1-8A13-D4E6-CCFFA4B5CF53}"/>
              </a:ext>
            </a:extLst>
          </p:cNvPr>
          <p:cNvSpPr>
            <a:spLocks noGrp="1"/>
          </p:cNvSpPr>
          <p:nvPr>
            <p:ph idx="1"/>
          </p:nvPr>
        </p:nvSpPr>
        <p:spPr/>
        <p:txBody>
          <a:bodyPr/>
          <a:lstStyle/>
          <a:p>
            <a:r>
              <a:rPr lang="cs-CZ" dirty="0"/>
              <a:t>Transformace psychického konfliktu do tělesného projevu. </a:t>
            </a:r>
          </a:p>
          <a:p>
            <a:pPr lvl="1"/>
            <a:r>
              <a:rPr lang="cs-CZ" dirty="0"/>
              <a:t>Tj. symbolický projev / řeč těla. </a:t>
            </a:r>
          </a:p>
          <a:p>
            <a:pPr lvl="1"/>
            <a:r>
              <a:rPr lang="cs-CZ" dirty="0"/>
              <a:t>Vedou se spory o překrývání somatizace a konverze. Pro jednoduchost můžeme tvrdit, že somatizace se týká vnitřních orgánů a konverze kosterního svalstva. Jinými slovy, konverze se týká volního systému, somatizace </a:t>
            </a:r>
            <a:r>
              <a:rPr lang="cs-CZ" dirty="0" err="1"/>
              <a:t>mimovolního</a:t>
            </a:r>
            <a:r>
              <a:rPr lang="cs-CZ" dirty="0"/>
              <a:t>. </a:t>
            </a:r>
          </a:p>
          <a:p>
            <a:pPr lvl="1"/>
            <a:endParaRPr lang="cs-CZ" dirty="0"/>
          </a:p>
          <a:p>
            <a:r>
              <a:rPr lang="cs-CZ" dirty="0"/>
              <a:t>Např.: Svalové krunýře – </a:t>
            </a:r>
            <a:r>
              <a:rPr lang="cs-CZ" i="1" dirty="0"/>
              <a:t>dítě se bojí agrese (fackuje ho starší sourozenec) – dojde ke změně </a:t>
            </a:r>
            <a:r>
              <a:rPr lang="cs-CZ" i="1" dirty="0" err="1"/>
              <a:t>posturiky</a:t>
            </a:r>
            <a:r>
              <a:rPr lang="cs-CZ" i="1" dirty="0"/>
              <a:t> (např. naklonění hlavy) – fixace v nepřirozené pozici (ohrožení myalgií, skoliózou,…)</a:t>
            </a:r>
          </a:p>
        </p:txBody>
      </p:sp>
      <p:sp>
        <p:nvSpPr>
          <p:cNvPr id="5" name="Zástupný symbol pro zápatí 4">
            <a:extLst>
              <a:ext uri="{FF2B5EF4-FFF2-40B4-BE49-F238E27FC236}">
                <a16:creationId xmlns:a16="http://schemas.microsoft.com/office/drawing/2014/main" id="{8800CA60-1465-BE71-1393-33F722555240}"/>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II. Teorie, i. Pojmy</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17169114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54F69AF-14E2-6914-BD11-49A81B041E72}"/>
              </a:ext>
            </a:extLst>
          </p:cNvPr>
          <p:cNvSpPr>
            <a:spLocks noGrp="1"/>
          </p:cNvSpPr>
          <p:nvPr>
            <p:ph type="title"/>
          </p:nvPr>
        </p:nvSpPr>
        <p:spPr/>
        <p:txBody>
          <a:bodyPr/>
          <a:lstStyle/>
          <a:p>
            <a:r>
              <a:rPr lang="cs-CZ" dirty="0" err="1"/>
              <a:t>Somatopsychika</a:t>
            </a:r>
            <a:r>
              <a:rPr lang="cs-CZ" dirty="0"/>
              <a:t> </a:t>
            </a:r>
          </a:p>
        </p:txBody>
      </p:sp>
      <p:sp>
        <p:nvSpPr>
          <p:cNvPr id="3" name="Zástupný obsah 2">
            <a:extLst>
              <a:ext uri="{FF2B5EF4-FFF2-40B4-BE49-F238E27FC236}">
                <a16:creationId xmlns:a16="http://schemas.microsoft.com/office/drawing/2014/main" id="{72524836-31F1-8A13-D4E6-CCFFA4B5CF53}"/>
              </a:ext>
            </a:extLst>
          </p:cNvPr>
          <p:cNvSpPr>
            <a:spLocks noGrp="1"/>
          </p:cNvSpPr>
          <p:nvPr>
            <p:ph idx="1"/>
          </p:nvPr>
        </p:nvSpPr>
        <p:spPr/>
        <p:txBody>
          <a:bodyPr/>
          <a:lstStyle/>
          <a:p>
            <a:pPr marL="0" indent="0">
              <a:buNone/>
            </a:pPr>
            <a:r>
              <a:rPr lang="cs-CZ" dirty="0"/>
              <a:t>Negativní psychické změny zapříčiněné somaticky. V různých oblastech: chování, emoce, psychosociální angažovanost.  </a:t>
            </a:r>
          </a:p>
          <a:p>
            <a:pPr marL="0" indent="0">
              <a:buNone/>
            </a:pPr>
            <a:endParaRPr lang="cs-CZ" dirty="0"/>
          </a:p>
          <a:p>
            <a:pPr marL="0" indent="0">
              <a:buNone/>
            </a:pPr>
            <a:r>
              <a:rPr lang="cs-CZ" dirty="0"/>
              <a:t>Např. </a:t>
            </a:r>
          </a:p>
          <a:p>
            <a:r>
              <a:rPr lang="cs-CZ" dirty="0"/>
              <a:t>Deprese jako důsledek závažné nemoci.</a:t>
            </a:r>
          </a:p>
          <a:p>
            <a:r>
              <a:rPr lang="cs-CZ" dirty="0"/>
              <a:t>Vyhýbání se sociálnímu prostředí kvůli nemoci (např. trávicí obtíže), což může vést ke ztrátě opory.</a:t>
            </a:r>
          </a:p>
          <a:p>
            <a:r>
              <a:rPr lang="cs-CZ" i="1" dirty="0" err="1"/>
              <a:t>Garciův</a:t>
            </a:r>
            <a:r>
              <a:rPr lang="cs-CZ" i="1" dirty="0"/>
              <a:t> efekt – </a:t>
            </a:r>
            <a:r>
              <a:rPr lang="cs-CZ" dirty="0"/>
              <a:t>vyhýbání se typu chování, které souviselo s nepříjemným zážitkem či zraněním. Ovšem bez ohledu na validitu takového chování. </a:t>
            </a:r>
            <a:r>
              <a:rPr lang="cs-CZ" i="1" dirty="0"/>
              <a:t> </a:t>
            </a:r>
            <a:endParaRPr lang="cs-CZ" dirty="0"/>
          </a:p>
          <a:p>
            <a:endParaRPr lang="cs-CZ" dirty="0"/>
          </a:p>
        </p:txBody>
      </p:sp>
      <p:sp>
        <p:nvSpPr>
          <p:cNvPr id="5" name="Zástupný symbol pro zápatí 4">
            <a:extLst>
              <a:ext uri="{FF2B5EF4-FFF2-40B4-BE49-F238E27FC236}">
                <a16:creationId xmlns:a16="http://schemas.microsoft.com/office/drawing/2014/main" id="{C6E6BC2F-9C1B-6537-2C9B-7DBADA8A09CC}"/>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II. Teorie, i. Pojmy</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7005743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54F69AF-14E2-6914-BD11-49A81B041E72}"/>
              </a:ext>
            </a:extLst>
          </p:cNvPr>
          <p:cNvSpPr>
            <a:spLocks noGrp="1"/>
          </p:cNvSpPr>
          <p:nvPr>
            <p:ph type="title"/>
          </p:nvPr>
        </p:nvSpPr>
        <p:spPr/>
        <p:txBody>
          <a:bodyPr/>
          <a:lstStyle/>
          <a:p>
            <a:r>
              <a:rPr lang="cs-CZ" dirty="0"/>
              <a:t>Naučená bezmocnost a reaktivní deprese </a:t>
            </a:r>
          </a:p>
        </p:txBody>
      </p:sp>
      <p:sp>
        <p:nvSpPr>
          <p:cNvPr id="3" name="Zástupný obsah 2">
            <a:extLst>
              <a:ext uri="{FF2B5EF4-FFF2-40B4-BE49-F238E27FC236}">
                <a16:creationId xmlns:a16="http://schemas.microsoft.com/office/drawing/2014/main" id="{72524836-31F1-8A13-D4E6-CCFFA4B5CF53}"/>
              </a:ext>
            </a:extLst>
          </p:cNvPr>
          <p:cNvSpPr>
            <a:spLocks noGrp="1"/>
          </p:cNvSpPr>
          <p:nvPr>
            <p:ph idx="1"/>
          </p:nvPr>
        </p:nvSpPr>
        <p:spPr/>
        <p:txBody>
          <a:bodyPr>
            <a:normAutofit fontScale="92500" lnSpcReduction="10000"/>
          </a:bodyPr>
          <a:lstStyle/>
          <a:p>
            <a:pPr marL="0" indent="0">
              <a:buNone/>
            </a:pPr>
            <a:r>
              <a:rPr lang="cs-CZ" dirty="0">
                <a:solidFill>
                  <a:srgbClr val="FF0000"/>
                </a:solidFill>
              </a:rPr>
              <a:t>Martin E. P. </a:t>
            </a:r>
            <a:r>
              <a:rPr lang="cs-CZ" dirty="0" err="1">
                <a:solidFill>
                  <a:srgbClr val="FF0000"/>
                </a:solidFill>
              </a:rPr>
              <a:t>Seligman</a:t>
            </a:r>
            <a:r>
              <a:rPr lang="cs-CZ" dirty="0">
                <a:solidFill>
                  <a:srgbClr val="FF0000"/>
                </a:solidFill>
              </a:rPr>
              <a:t> </a:t>
            </a:r>
            <a:r>
              <a:rPr lang="cs-CZ" dirty="0"/>
              <a:t>(1975)</a:t>
            </a:r>
          </a:p>
          <a:p>
            <a:pPr marL="0" indent="0">
              <a:buNone/>
            </a:pPr>
            <a:endParaRPr lang="cs-CZ" dirty="0"/>
          </a:p>
          <a:p>
            <a:pPr marL="0" indent="0">
              <a:buNone/>
            </a:pPr>
            <a:r>
              <a:rPr lang="cs-CZ" i="1" dirty="0"/>
              <a:t>Opakované zážitky selhání, které přes snahu o adaptaci nevedou ke změně výsledku, vedou k pocitům bezmoci, stažení se a vymizení motivace k řešení.</a:t>
            </a:r>
          </a:p>
          <a:p>
            <a:pPr marL="0" indent="0">
              <a:buNone/>
            </a:pPr>
            <a:endParaRPr lang="cs-CZ" i="1" dirty="0"/>
          </a:p>
          <a:p>
            <a:pPr marL="0" indent="0">
              <a:buNone/>
            </a:pPr>
            <a:r>
              <a:rPr lang="cs-CZ" i="1" dirty="0"/>
              <a:t>= </a:t>
            </a:r>
            <a:r>
              <a:rPr lang="cs-CZ" dirty="0"/>
              <a:t>reaktivní deprese. Tj. jedinec se nervově vyčerpá při snaze řešit svoji situaci. V projevu pak pocity apatie, bezmoci, </a:t>
            </a:r>
            <a:r>
              <a:rPr lang="cs-CZ" dirty="0" err="1"/>
              <a:t>anhedonie</a:t>
            </a:r>
            <a:r>
              <a:rPr lang="cs-CZ" dirty="0"/>
              <a:t>. </a:t>
            </a:r>
            <a:r>
              <a:rPr lang="cs-CZ" dirty="0" err="1"/>
              <a:t>Dgn</a:t>
            </a:r>
            <a:r>
              <a:rPr lang="cs-CZ" dirty="0"/>
              <a:t>. velmi často změna jídelních návyků, únavnost a nespavost, oploštění emotivity, snížení pracovního výkonu a sociální angažovanosti. </a:t>
            </a:r>
          </a:p>
          <a:p>
            <a:pPr marL="0" indent="0">
              <a:buNone/>
            </a:pPr>
            <a:endParaRPr lang="cs-CZ" dirty="0"/>
          </a:p>
          <a:p>
            <a:pPr marL="0" indent="0">
              <a:buNone/>
            </a:pPr>
            <a:r>
              <a:rPr lang="cs-CZ" dirty="0"/>
              <a:t>Možnosti řešit problémy bez opory jsou snížené.    </a:t>
            </a:r>
            <a:endParaRPr lang="cs-CZ" i="1" dirty="0"/>
          </a:p>
        </p:txBody>
      </p:sp>
      <p:sp>
        <p:nvSpPr>
          <p:cNvPr id="5" name="Zástupný symbol pro zápatí 4">
            <a:extLst>
              <a:ext uri="{FF2B5EF4-FFF2-40B4-BE49-F238E27FC236}">
                <a16:creationId xmlns:a16="http://schemas.microsoft.com/office/drawing/2014/main" id="{C6E6BC2F-9C1B-6537-2C9B-7DBADA8A09CC}"/>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II. Teorie, i. Pojmy</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9228892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163B3FE-C52D-322D-4B93-FB08276B622B}"/>
              </a:ext>
            </a:extLst>
          </p:cNvPr>
          <p:cNvSpPr>
            <a:spLocks noGrp="1"/>
          </p:cNvSpPr>
          <p:nvPr>
            <p:ph type="title"/>
          </p:nvPr>
        </p:nvSpPr>
        <p:spPr/>
        <p:txBody>
          <a:bodyPr/>
          <a:lstStyle/>
          <a:p>
            <a:r>
              <a:rPr lang="cs-CZ" dirty="0"/>
              <a:t>Psychosomatické myšlení</a:t>
            </a:r>
          </a:p>
        </p:txBody>
      </p:sp>
      <p:sp>
        <p:nvSpPr>
          <p:cNvPr id="14" name="TextovéPole 13">
            <a:extLst>
              <a:ext uri="{FF2B5EF4-FFF2-40B4-BE49-F238E27FC236}">
                <a16:creationId xmlns:a16="http://schemas.microsoft.com/office/drawing/2014/main" id="{1CC49A0F-C9C2-A22A-0EB3-43FB6D39A127}"/>
              </a:ext>
            </a:extLst>
          </p:cNvPr>
          <p:cNvSpPr txBox="1"/>
          <p:nvPr/>
        </p:nvSpPr>
        <p:spPr>
          <a:xfrm>
            <a:off x="837407" y="1463657"/>
            <a:ext cx="5258594" cy="467820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2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rPr>
              <a:t>Typy kauzálních vztahů</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cs-CZ" sz="1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rPr>
              <a:t>Elementární </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rPr>
              <a:t>A1   		B        			</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rPr>
              <a:t>A2</a:t>
            </a: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rPr>
              <a:t>A		B1</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rPr>
              <a:t>		B2</a:t>
            </a: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cs-CZ" sz="1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rPr>
              <a:t>Řetěz</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rPr>
              <a:t>A	          B	           C</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cs-CZ" sz="1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cs-CZ" sz="1800" b="0" i="0" u="none" strike="noStrike" kern="1200" cap="none" spc="0" normalizeH="0" baseline="0" noProof="0" dirty="0" err="1">
                <a:ln>
                  <a:noFill/>
                </a:ln>
                <a:solidFill>
                  <a:prstClr val="black"/>
                </a:solidFill>
                <a:effectLst/>
                <a:uLnTx/>
                <a:uFillTx/>
                <a:latin typeface="Corbel" panose="020B0503020204020204" pitchFamily="34" charset="0"/>
                <a:ea typeface="+mn-ea"/>
                <a:cs typeface="+mn-cs"/>
              </a:rPr>
              <a:t>Síťě</a:t>
            </a:r>
            <a:r>
              <a:rPr kumimoji="0" lang="cs-CZ" sz="1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rPr>
              <a:t> </a:t>
            </a: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rPr>
              <a:t>A	           B</a:t>
            </a: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rPr>
              <a:t>	C			</a:t>
            </a:r>
          </a:p>
        </p:txBody>
      </p:sp>
      <p:cxnSp>
        <p:nvCxnSpPr>
          <p:cNvPr id="15" name="Přímá spojnice se šipkou 14">
            <a:extLst>
              <a:ext uri="{FF2B5EF4-FFF2-40B4-BE49-F238E27FC236}">
                <a16:creationId xmlns:a16="http://schemas.microsoft.com/office/drawing/2014/main" id="{8ECEAB76-A83E-3B89-D3C2-88F3356DA577}"/>
              </a:ext>
            </a:extLst>
          </p:cNvPr>
          <p:cNvCxnSpPr>
            <a:cxnSpLocks/>
          </p:cNvCxnSpPr>
          <p:nvPr/>
        </p:nvCxnSpPr>
        <p:spPr>
          <a:xfrm>
            <a:off x="1674099" y="2395034"/>
            <a:ext cx="102549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Přímá spojnice se šipkou 15">
            <a:extLst>
              <a:ext uri="{FF2B5EF4-FFF2-40B4-BE49-F238E27FC236}">
                <a16:creationId xmlns:a16="http://schemas.microsoft.com/office/drawing/2014/main" id="{8B61F9B3-2EF4-B659-2FC2-AE357C1854F6}"/>
              </a:ext>
            </a:extLst>
          </p:cNvPr>
          <p:cNvCxnSpPr/>
          <p:nvPr/>
        </p:nvCxnSpPr>
        <p:spPr>
          <a:xfrm flipV="1">
            <a:off x="1674099" y="2395034"/>
            <a:ext cx="1025496" cy="2563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Přímá spojnice se šipkou 16">
            <a:extLst>
              <a:ext uri="{FF2B5EF4-FFF2-40B4-BE49-F238E27FC236}">
                <a16:creationId xmlns:a16="http://schemas.microsoft.com/office/drawing/2014/main" id="{AABE9D5C-71FD-3D68-FC59-5A3DD1F67150}"/>
              </a:ext>
            </a:extLst>
          </p:cNvPr>
          <p:cNvCxnSpPr/>
          <p:nvPr/>
        </p:nvCxnSpPr>
        <p:spPr>
          <a:xfrm>
            <a:off x="1674099" y="3188528"/>
            <a:ext cx="102549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Přímá spojnice se šipkou 17">
            <a:extLst>
              <a:ext uri="{FF2B5EF4-FFF2-40B4-BE49-F238E27FC236}">
                <a16:creationId xmlns:a16="http://schemas.microsoft.com/office/drawing/2014/main" id="{39719244-F480-BD50-0680-55906915BE84}"/>
              </a:ext>
            </a:extLst>
          </p:cNvPr>
          <p:cNvCxnSpPr>
            <a:cxnSpLocks/>
          </p:cNvCxnSpPr>
          <p:nvPr/>
        </p:nvCxnSpPr>
        <p:spPr>
          <a:xfrm>
            <a:off x="1674099" y="3188528"/>
            <a:ext cx="1025496" cy="2734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Přímá spojnice se šipkou 35">
            <a:extLst>
              <a:ext uri="{FF2B5EF4-FFF2-40B4-BE49-F238E27FC236}">
                <a16:creationId xmlns:a16="http://schemas.microsoft.com/office/drawing/2014/main" id="{2B13B166-1764-4ED6-2193-FF403A6E75A1}"/>
              </a:ext>
            </a:extLst>
          </p:cNvPr>
          <p:cNvCxnSpPr>
            <a:cxnSpLocks/>
          </p:cNvCxnSpPr>
          <p:nvPr/>
        </p:nvCxnSpPr>
        <p:spPr>
          <a:xfrm>
            <a:off x="1587765" y="4289988"/>
            <a:ext cx="65977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Přímá spojnice se šipkou 36">
            <a:extLst>
              <a:ext uri="{FF2B5EF4-FFF2-40B4-BE49-F238E27FC236}">
                <a16:creationId xmlns:a16="http://schemas.microsoft.com/office/drawing/2014/main" id="{5CAEDFD8-8BEB-83E4-D8D8-1C8A245CEF67}"/>
              </a:ext>
            </a:extLst>
          </p:cNvPr>
          <p:cNvCxnSpPr>
            <a:cxnSpLocks/>
          </p:cNvCxnSpPr>
          <p:nvPr/>
        </p:nvCxnSpPr>
        <p:spPr>
          <a:xfrm>
            <a:off x="2500741" y="4289988"/>
            <a:ext cx="68684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7" name="Přímá spojnice se šipkou 46">
            <a:extLst>
              <a:ext uri="{FF2B5EF4-FFF2-40B4-BE49-F238E27FC236}">
                <a16:creationId xmlns:a16="http://schemas.microsoft.com/office/drawing/2014/main" id="{62D9E1B0-788A-41D7-6CCE-AFDF9D916C20}"/>
              </a:ext>
            </a:extLst>
          </p:cNvPr>
          <p:cNvCxnSpPr/>
          <p:nvPr/>
        </p:nvCxnSpPr>
        <p:spPr>
          <a:xfrm>
            <a:off x="1674099" y="5375305"/>
            <a:ext cx="65035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0" name="Přímá spojnice se šipkou 49">
            <a:extLst>
              <a:ext uri="{FF2B5EF4-FFF2-40B4-BE49-F238E27FC236}">
                <a16:creationId xmlns:a16="http://schemas.microsoft.com/office/drawing/2014/main" id="{983D4C22-39B3-1EDA-6362-94207CAD4075}"/>
              </a:ext>
            </a:extLst>
          </p:cNvPr>
          <p:cNvCxnSpPr/>
          <p:nvPr/>
        </p:nvCxnSpPr>
        <p:spPr>
          <a:xfrm flipH="1" flipV="1">
            <a:off x="1504060" y="5494946"/>
            <a:ext cx="282011" cy="3076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2" name="Přímá spojnice se šipkou 51">
            <a:extLst>
              <a:ext uri="{FF2B5EF4-FFF2-40B4-BE49-F238E27FC236}">
                <a16:creationId xmlns:a16="http://schemas.microsoft.com/office/drawing/2014/main" id="{22F95E1B-89B6-4E55-6AE5-BA9326F289F7}"/>
              </a:ext>
            </a:extLst>
          </p:cNvPr>
          <p:cNvCxnSpPr/>
          <p:nvPr/>
        </p:nvCxnSpPr>
        <p:spPr>
          <a:xfrm flipH="1">
            <a:off x="2011658" y="5561954"/>
            <a:ext cx="350377" cy="3076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7" name="TextovéPole 56">
            <a:extLst>
              <a:ext uri="{FF2B5EF4-FFF2-40B4-BE49-F238E27FC236}">
                <a16:creationId xmlns:a16="http://schemas.microsoft.com/office/drawing/2014/main" id="{EC8245D1-F518-B71C-8A66-CCA130593DAC}"/>
              </a:ext>
            </a:extLst>
          </p:cNvPr>
          <p:cNvSpPr txBox="1"/>
          <p:nvPr/>
        </p:nvSpPr>
        <p:spPr>
          <a:xfrm>
            <a:off x="6095999" y="1463657"/>
            <a:ext cx="5258594" cy="467820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2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rPr>
              <a:t>Příklady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cs-CZ" sz="1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rPr>
              <a:t>Elementární </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prstClr val="black"/>
                </a:solidFill>
                <a:effectLst/>
                <a:uLnTx/>
                <a:uFillTx/>
                <a:latin typeface="Calibri" panose="020F0502020204030204"/>
                <a:ea typeface="+mn-ea"/>
                <a:cs typeface="+mn-cs"/>
              </a:rPr>
              <a:t>Predispozice ke schizofrenii (A1) a abúzus marihuany (A2) způsobil schizofrenii (B)</a:t>
            </a: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rPr>
              <a:t>Chřipka (A) způsobuje zvýšenou teplotu (B1) a bolest hlavy (B2)</a:t>
            </a: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cs-CZ" sz="1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rPr>
              <a:t>Řetěz</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rPr>
              <a:t>Hypotalamus (A/CRH) –&gt; hypofýza (B/ACTH) –&gt; kůra nadledvin (C/kortizol)</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cs-CZ" sz="1800" b="0" i="0" u="none" strike="noStrike" kern="1200" cap="none" spc="0" normalizeH="0" baseline="0" noProof="0" dirty="0" err="1">
                <a:ln>
                  <a:noFill/>
                </a:ln>
                <a:solidFill>
                  <a:prstClr val="black"/>
                </a:solidFill>
                <a:effectLst/>
                <a:uLnTx/>
                <a:uFillTx/>
                <a:latin typeface="Corbel" panose="020B0503020204020204" pitchFamily="34" charset="0"/>
                <a:ea typeface="+mn-ea"/>
                <a:cs typeface="+mn-cs"/>
              </a:rPr>
              <a:t>Síťě</a:t>
            </a:r>
            <a:r>
              <a:rPr kumimoji="0" lang="cs-CZ" sz="1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rPr>
              <a:t> </a:t>
            </a: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rPr>
              <a:t>Stud za chorobu (A) –&gt; disimulace symptomů (B) –&gt; chybné léčení (C) –&gt; přetrvávající stud za chorobu (A)     		</a:t>
            </a:r>
          </a:p>
        </p:txBody>
      </p:sp>
      <p:sp>
        <p:nvSpPr>
          <p:cNvPr id="19" name="Zástupný symbol pro zápatí 4">
            <a:extLst>
              <a:ext uri="{FF2B5EF4-FFF2-40B4-BE49-F238E27FC236}">
                <a16:creationId xmlns:a16="http://schemas.microsoft.com/office/drawing/2014/main" id="{26C7A9F7-4FDC-D490-DE0D-924219BBB0B4}"/>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II. Teorie, </a:t>
            </a:r>
            <a:r>
              <a:rPr kumimoji="0" lang="cs-CZ" sz="1400" b="0" i="0" u="none" strike="noStrike" kern="1200" cap="none" spc="0" normalizeH="0" baseline="0" noProof="0" dirty="0" err="1">
                <a:ln>
                  <a:noFill/>
                </a:ln>
                <a:solidFill>
                  <a:prstClr val="white">
                    <a:lumMod val="50000"/>
                  </a:prstClr>
                </a:solidFill>
                <a:effectLst/>
                <a:uLnTx/>
                <a:uFillTx/>
                <a:latin typeface="Corbel" panose="020B0503020204020204" pitchFamily="34" charset="0"/>
                <a:ea typeface="+mn-ea"/>
                <a:cs typeface="+mn-cs"/>
              </a:rPr>
              <a:t>ii</a:t>
            </a: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 Psychosomatické myšlení</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2865208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8ADE18-B22C-42AE-B574-AFA7E3FFDECE}"/>
              </a:ext>
            </a:extLst>
          </p:cNvPr>
          <p:cNvSpPr>
            <a:spLocks noGrp="1"/>
          </p:cNvSpPr>
          <p:nvPr>
            <p:ph type="title"/>
          </p:nvPr>
        </p:nvSpPr>
        <p:spPr/>
        <p:txBody>
          <a:bodyPr/>
          <a:lstStyle/>
          <a:p>
            <a:r>
              <a:rPr lang="cs-CZ" dirty="0"/>
              <a:t>Osnova</a:t>
            </a:r>
            <a:endParaRPr lang="en-US" dirty="0"/>
          </a:p>
        </p:txBody>
      </p:sp>
      <p:sp>
        <p:nvSpPr>
          <p:cNvPr id="3" name="Zástupný symbol pro obsah 2">
            <a:extLst>
              <a:ext uri="{FF2B5EF4-FFF2-40B4-BE49-F238E27FC236}">
                <a16:creationId xmlns:a16="http://schemas.microsoft.com/office/drawing/2014/main" id="{D6D85BE2-CEF1-406D-83BC-D4DF26FD65C1}"/>
              </a:ext>
            </a:extLst>
          </p:cNvPr>
          <p:cNvSpPr>
            <a:spLocks noGrp="1"/>
          </p:cNvSpPr>
          <p:nvPr>
            <p:ph idx="1"/>
          </p:nvPr>
        </p:nvSpPr>
        <p:spPr/>
        <p:txBody>
          <a:bodyPr numCol="1">
            <a:normAutofit fontScale="92500" lnSpcReduction="10000"/>
          </a:bodyPr>
          <a:lstStyle/>
          <a:p>
            <a:pPr marL="358775" indent="-358775" algn="just">
              <a:lnSpc>
                <a:spcPct val="120000"/>
              </a:lnSpc>
              <a:spcBef>
                <a:spcPts val="300"/>
              </a:spcBef>
              <a:buFont typeface="+mj-lt"/>
              <a:buAutoNum type="romanUcPeriod"/>
            </a:pPr>
            <a:r>
              <a:rPr lang="cs-CZ" dirty="0">
                <a:solidFill>
                  <a:srgbClr val="ED1C29"/>
                </a:solidFill>
              </a:rPr>
              <a:t>Úvod</a:t>
            </a:r>
          </a:p>
          <a:p>
            <a:pPr marL="715963" lvl="1" indent="-358775" algn="just">
              <a:lnSpc>
                <a:spcPct val="120000"/>
              </a:lnSpc>
              <a:spcBef>
                <a:spcPts val="300"/>
              </a:spcBef>
              <a:buFont typeface="+mj-lt"/>
              <a:buAutoNum type="romanLcPeriod"/>
            </a:pPr>
            <a:r>
              <a:rPr lang="cs-CZ" dirty="0"/>
              <a:t>Historie</a:t>
            </a:r>
          </a:p>
          <a:p>
            <a:pPr marL="715963" lvl="1" indent="-358775" algn="just">
              <a:lnSpc>
                <a:spcPct val="120000"/>
              </a:lnSpc>
              <a:spcBef>
                <a:spcPts val="300"/>
              </a:spcBef>
              <a:buFont typeface="+mj-lt"/>
              <a:buAutoNum type="romanLcPeriod"/>
            </a:pPr>
            <a:r>
              <a:rPr lang="cs-CZ" dirty="0"/>
              <a:t>Definice</a:t>
            </a:r>
          </a:p>
          <a:p>
            <a:pPr marL="358775" indent="-358775" algn="just">
              <a:lnSpc>
                <a:spcPct val="120000"/>
              </a:lnSpc>
              <a:spcBef>
                <a:spcPts val="300"/>
              </a:spcBef>
              <a:buFont typeface="+mj-lt"/>
              <a:buAutoNum type="romanUcPeriod"/>
            </a:pPr>
            <a:r>
              <a:rPr lang="cs-CZ" dirty="0">
                <a:solidFill>
                  <a:srgbClr val="ED1C29"/>
                </a:solidFill>
              </a:rPr>
              <a:t>Teorie</a:t>
            </a:r>
          </a:p>
          <a:p>
            <a:pPr marL="715963" lvl="1" indent="-358775" algn="just">
              <a:lnSpc>
                <a:spcPct val="120000"/>
              </a:lnSpc>
              <a:spcBef>
                <a:spcPts val="300"/>
              </a:spcBef>
              <a:buFont typeface="+mj-lt"/>
              <a:buAutoNum type="romanLcPeriod"/>
            </a:pPr>
            <a:r>
              <a:rPr lang="cs-CZ" dirty="0"/>
              <a:t>Pojmy</a:t>
            </a:r>
          </a:p>
          <a:p>
            <a:pPr marL="715963" lvl="1" indent="-358775" algn="just">
              <a:lnSpc>
                <a:spcPct val="120000"/>
              </a:lnSpc>
              <a:spcBef>
                <a:spcPts val="300"/>
              </a:spcBef>
              <a:buFont typeface="+mj-lt"/>
              <a:buAutoNum type="romanLcPeriod"/>
            </a:pPr>
            <a:r>
              <a:rPr lang="cs-CZ" dirty="0"/>
              <a:t>Psychosomatické myšlení</a:t>
            </a:r>
          </a:p>
          <a:p>
            <a:pPr marL="358775" indent="-358775" algn="just">
              <a:lnSpc>
                <a:spcPct val="120000"/>
              </a:lnSpc>
              <a:spcBef>
                <a:spcPts val="300"/>
              </a:spcBef>
              <a:buFont typeface="+mj-lt"/>
              <a:buAutoNum type="romanUcPeriod"/>
            </a:pPr>
            <a:r>
              <a:rPr lang="cs-CZ" dirty="0">
                <a:solidFill>
                  <a:srgbClr val="ED1C29"/>
                </a:solidFill>
              </a:rPr>
              <a:t>Praxe</a:t>
            </a:r>
          </a:p>
          <a:p>
            <a:pPr marL="715963" lvl="1" indent="-358775" algn="just">
              <a:lnSpc>
                <a:spcPct val="120000"/>
              </a:lnSpc>
              <a:spcBef>
                <a:spcPts val="300"/>
              </a:spcBef>
              <a:buFont typeface="+mj-lt"/>
              <a:buAutoNum type="romanLcPeriod"/>
            </a:pPr>
            <a:r>
              <a:rPr lang="cs-CZ" dirty="0"/>
              <a:t>Choroba</a:t>
            </a:r>
          </a:p>
          <a:p>
            <a:pPr marL="715963" lvl="1" indent="-358775" algn="just">
              <a:lnSpc>
                <a:spcPct val="120000"/>
              </a:lnSpc>
              <a:spcBef>
                <a:spcPts val="300"/>
              </a:spcBef>
              <a:buFont typeface="+mj-lt"/>
              <a:buAutoNum type="romanLcPeriod"/>
            </a:pPr>
            <a:r>
              <a:rPr lang="cs-CZ" dirty="0"/>
              <a:t>Pacient</a:t>
            </a:r>
          </a:p>
          <a:p>
            <a:pPr marL="715963" lvl="1" indent="-358775" algn="just">
              <a:lnSpc>
                <a:spcPct val="120000"/>
              </a:lnSpc>
              <a:spcBef>
                <a:spcPts val="300"/>
              </a:spcBef>
              <a:buFont typeface="+mj-lt"/>
              <a:buAutoNum type="romanLcPeriod"/>
            </a:pPr>
            <a:r>
              <a:rPr lang="cs-CZ" dirty="0"/>
              <a:t>Odborník</a:t>
            </a:r>
          </a:p>
        </p:txBody>
      </p:sp>
    </p:spTree>
    <p:extLst>
      <p:ext uri="{BB962C8B-B14F-4D97-AF65-F5344CB8AC3E}">
        <p14:creationId xmlns:p14="http://schemas.microsoft.com/office/powerpoint/2010/main" val="40122281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F834DB-6545-CD30-CCFC-AA047629970A}"/>
              </a:ext>
            </a:extLst>
          </p:cNvPr>
          <p:cNvSpPr>
            <a:spLocks noGrp="1"/>
          </p:cNvSpPr>
          <p:nvPr>
            <p:ph type="title"/>
          </p:nvPr>
        </p:nvSpPr>
        <p:spPr/>
        <p:txBody>
          <a:bodyPr/>
          <a:lstStyle/>
          <a:p>
            <a:r>
              <a:rPr lang="cs-CZ" dirty="0"/>
              <a:t>Biopsychosociální model</a:t>
            </a:r>
          </a:p>
        </p:txBody>
      </p:sp>
      <p:sp>
        <p:nvSpPr>
          <p:cNvPr id="3" name="Zástupný obsah 2">
            <a:extLst>
              <a:ext uri="{FF2B5EF4-FFF2-40B4-BE49-F238E27FC236}">
                <a16:creationId xmlns:a16="http://schemas.microsoft.com/office/drawing/2014/main" id="{BE445F18-AC9A-AE6D-E062-C40CF174505A}"/>
              </a:ext>
            </a:extLst>
          </p:cNvPr>
          <p:cNvSpPr>
            <a:spLocks noGrp="1"/>
          </p:cNvSpPr>
          <p:nvPr>
            <p:ph idx="1"/>
          </p:nvPr>
        </p:nvSpPr>
        <p:spPr/>
        <p:txBody>
          <a:bodyPr/>
          <a:lstStyle/>
          <a:p>
            <a:pPr marL="0" indent="0">
              <a:buNone/>
            </a:pPr>
            <a:endParaRPr lang="cs-CZ" dirty="0"/>
          </a:p>
        </p:txBody>
      </p:sp>
      <p:grpSp>
        <p:nvGrpSpPr>
          <p:cNvPr id="4" name="Skupina 3">
            <a:extLst>
              <a:ext uri="{FF2B5EF4-FFF2-40B4-BE49-F238E27FC236}">
                <a16:creationId xmlns:a16="http://schemas.microsoft.com/office/drawing/2014/main" id="{DE30DEFD-D144-746E-45EB-F4809736E90F}"/>
              </a:ext>
            </a:extLst>
          </p:cNvPr>
          <p:cNvGrpSpPr/>
          <p:nvPr/>
        </p:nvGrpSpPr>
        <p:grpSpPr>
          <a:xfrm>
            <a:off x="5051897" y="1935899"/>
            <a:ext cx="2198206" cy="1099103"/>
            <a:chOff x="6444752" y="59624"/>
            <a:chExt cx="2198206" cy="1099103"/>
          </a:xfrm>
        </p:grpSpPr>
        <p:sp>
          <p:nvSpPr>
            <p:cNvPr id="20" name="Obdélník: se zakulacenými rohy 19">
              <a:extLst>
                <a:ext uri="{FF2B5EF4-FFF2-40B4-BE49-F238E27FC236}">
                  <a16:creationId xmlns:a16="http://schemas.microsoft.com/office/drawing/2014/main" id="{68B09A3E-3154-4190-802B-F8581ECBBB61}"/>
                </a:ext>
              </a:extLst>
            </p:cNvPr>
            <p:cNvSpPr/>
            <p:nvPr/>
          </p:nvSpPr>
          <p:spPr>
            <a:xfrm>
              <a:off x="6444752" y="59624"/>
              <a:ext cx="2198206" cy="1099103"/>
            </a:xfrm>
            <a:prstGeom prst="roundRect">
              <a:avLst>
                <a:gd name="adj" fmla="val 10000"/>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21" name="Obdélník: se zakulacenými rohy 4">
              <a:extLst>
                <a:ext uri="{FF2B5EF4-FFF2-40B4-BE49-F238E27FC236}">
                  <a16:creationId xmlns:a16="http://schemas.microsoft.com/office/drawing/2014/main" id="{54027C52-71F5-89BF-ACFE-9554C2957A67}"/>
                </a:ext>
              </a:extLst>
            </p:cNvPr>
            <p:cNvSpPr txBox="1"/>
            <p:nvPr/>
          </p:nvSpPr>
          <p:spPr>
            <a:xfrm>
              <a:off x="6476945" y="91816"/>
              <a:ext cx="2133822" cy="103471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7630" tIns="87630" rIns="87630" bIns="87630" numCol="1" spcCol="1270" anchor="ctr" anchorCtr="0">
              <a:noAutofit/>
            </a:bodyPr>
            <a:lstStyle/>
            <a:p>
              <a:pPr marL="0" marR="0" lvl="0" indent="0" algn="ctr" defTabSz="1022350" rtl="0" eaLnBrk="1" fontAlgn="auto" latinLnBrk="0" hangingPunct="1">
                <a:lnSpc>
                  <a:spcPct val="90000"/>
                </a:lnSpc>
                <a:spcBef>
                  <a:spcPct val="0"/>
                </a:spcBef>
                <a:spcAft>
                  <a:spcPct val="35000"/>
                </a:spcAft>
                <a:buClrTx/>
                <a:buSzTx/>
                <a:buFontTx/>
                <a:buNone/>
                <a:tabLst/>
                <a:defRPr/>
              </a:pPr>
              <a:r>
                <a:rPr kumimoji="0" lang="cs-CZ" sz="2300" b="0" i="0" u="none" strike="noStrike" kern="1200" cap="none" spc="0" normalizeH="0" baseline="0" noProof="0" dirty="0">
                  <a:ln>
                    <a:noFill/>
                  </a:ln>
                  <a:solidFill>
                    <a:prstClr val="white"/>
                  </a:solidFill>
                  <a:effectLst/>
                  <a:uLnTx/>
                  <a:uFillTx/>
                  <a:latin typeface="Calibri" panose="020F0502020204030204"/>
                  <a:ea typeface="+mn-ea"/>
                  <a:cs typeface="+mn-cs"/>
                </a:rPr>
                <a:t>Tělo</a:t>
              </a:r>
            </a:p>
          </p:txBody>
        </p:sp>
      </p:grpSp>
      <p:grpSp>
        <p:nvGrpSpPr>
          <p:cNvPr id="5" name="Skupina 4">
            <a:extLst>
              <a:ext uri="{FF2B5EF4-FFF2-40B4-BE49-F238E27FC236}">
                <a16:creationId xmlns:a16="http://schemas.microsoft.com/office/drawing/2014/main" id="{257CECE0-9695-3BDC-BAAF-5D8394AF2D34}"/>
              </a:ext>
            </a:extLst>
          </p:cNvPr>
          <p:cNvGrpSpPr/>
          <p:nvPr/>
        </p:nvGrpSpPr>
        <p:grpSpPr>
          <a:xfrm>
            <a:off x="6865417" y="3372208"/>
            <a:ext cx="384686" cy="1144115"/>
            <a:chOff x="8258588" y="1499369"/>
            <a:chExt cx="384686" cy="1144115"/>
          </a:xfrm>
        </p:grpSpPr>
        <p:sp>
          <p:nvSpPr>
            <p:cNvPr id="18" name="Šipka: obousměrná vodorovná 17">
              <a:extLst>
                <a:ext uri="{FF2B5EF4-FFF2-40B4-BE49-F238E27FC236}">
                  <a16:creationId xmlns:a16="http://schemas.microsoft.com/office/drawing/2014/main" id="{AB15904B-A608-FB9F-863D-649E3063D97B}"/>
                </a:ext>
              </a:extLst>
            </p:cNvPr>
            <p:cNvSpPr/>
            <p:nvPr/>
          </p:nvSpPr>
          <p:spPr>
            <a:xfrm rot="3491252">
              <a:off x="7878873" y="1879084"/>
              <a:ext cx="1144115" cy="384686"/>
            </a:xfrm>
            <a:prstGeom prst="leftRightArrow">
              <a:avLst>
                <a:gd name="adj1" fmla="val 60000"/>
                <a:gd name="adj2" fmla="val 50000"/>
              </a:avLst>
            </a:prstGeom>
          </p:spPr>
          <p:style>
            <a:lnRef idx="0">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19" name="Šipka: obousměrná vodorovná 6">
              <a:extLst>
                <a:ext uri="{FF2B5EF4-FFF2-40B4-BE49-F238E27FC236}">
                  <a16:creationId xmlns:a16="http://schemas.microsoft.com/office/drawing/2014/main" id="{F838DD98-40A8-6E15-1168-60B1F4165609}"/>
                </a:ext>
              </a:extLst>
            </p:cNvPr>
            <p:cNvSpPr txBox="1"/>
            <p:nvPr/>
          </p:nvSpPr>
          <p:spPr>
            <a:xfrm rot="3491252">
              <a:off x="7994279" y="1956021"/>
              <a:ext cx="913303" cy="23081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marR="0" lvl="0" indent="0" algn="ctr" defTabSz="711200" rtl="0" eaLnBrk="1" fontAlgn="auto" latinLnBrk="0" hangingPunct="1">
                <a:lnSpc>
                  <a:spcPct val="90000"/>
                </a:lnSpc>
                <a:spcBef>
                  <a:spcPct val="0"/>
                </a:spcBef>
                <a:spcAft>
                  <a:spcPct val="35000"/>
                </a:spcAft>
                <a:buClrTx/>
                <a:buSzTx/>
                <a:buFontTx/>
                <a:buNone/>
                <a:tabLst/>
                <a:defRPr/>
              </a:pPr>
              <a:endParaRPr kumimoji="0" lang="cs-CZ" sz="16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6" name="Skupina 5">
            <a:extLst>
              <a:ext uri="{FF2B5EF4-FFF2-40B4-BE49-F238E27FC236}">
                <a16:creationId xmlns:a16="http://schemas.microsoft.com/office/drawing/2014/main" id="{D6FE7F1C-6C4D-1F32-4ECF-1BAA5865C2A5}"/>
              </a:ext>
            </a:extLst>
          </p:cNvPr>
          <p:cNvGrpSpPr/>
          <p:nvPr/>
        </p:nvGrpSpPr>
        <p:grpSpPr>
          <a:xfrm>
            <a:off x="6865730" y="4856965"/>
            <a:ext cx="2198206" cy="1099103"/>
            <a:chOff x="8258901" y="2984126"/>
            <a:chExt cx="2198206" cy="1099103"/>
          </a:xfrm>
        </p:grpSpPr>
        <p:sp>
          <p:nvSpPr>
            <p:cNvPr id="16" name="Obdélník: se zakulacenými rohy 15">
              <a:extLst>
                <a:ext uri="{FF2B5EF4-FFF2-40B4-BE49-F238E27FC236}">
                  <a16:creationId xmlns:a16="http://schemas.microsoft.com/office/drawing/2014/main" id="{90B61AFC-A43B-F16E-3F92-8D52519F5464}"/>
                </a:ext>
              </a:extLst>
            </p:cNvPr>
            <p:cNvSpPr/>
            <p:nvPr/>
          </p:nvSpPr>
          <p:spPr>
            <a:xfrm>
              <a:off x="8258901" y="2984126"/>
              <a:ext cx="2198206" cy="1099103"/>
            </a:xfrm>
            <a:prstGeom prst="roundRect">
              <a:avLst>
                <a:gd name="adj" fmla="val 10000"/>
              </a:avLst>
            </a:prstGeom>
          </p:spPr>
          <p:style>
            <a:lnRef idx="2">
              <a:schemeClr val="lt1">
                <a:hueOff val="0"/>
                <a:satOff val="0"/>
                <a:lumOff val="0"/>
                <a:alphaOff val="0"/>
              </a:schemeClr>
            </a:lnRef>
            <a:fillRef idx="1">
              <a:schemeClr val="accent4">
                <a:hueOff val="978231"/>
                <a:satOff val="4583"/>
                <a:lumOff val="-8823"/>
                <a:alphaOff val="0"/>
              </a:schemeClr>
            </a:fillRef>
            <a:effectRef idx="0">
              <a:schemeClr val="accent4">
                <a:hueOff val="978231"/>
                <a:satOff val="4583"/>
                <a:lumOff val="-8823"/>
                <a:alphaOff val="0"/>
              </a:schemeClr>
            </a:effectRef>
            <a:fontRef idx="minor">
              <a:schemeClr val="lt1"/>
            </a:fontRef>
          </p:style>
        </p:sp>
        <p:sp>
          <p:nvSpPr>
            <p:cNvPr id="17" name="Obdélník: se zakulacenými rohy 8">
              <a:extLst>
                <a:ext uri="{FF2B5EF4-FFF2-40B4-BE49-F238E27FC236}">
                  <a16:creationId xmlns:a16="http://schemas.microsoft.com/office/drawing/2014/main" id="{2D5894B8-2B53-59EB-89EA-F4FA530D34BC}"/>
                </a:ext>
              </a:extLst>
            </p:cNvPr>
            <p:cNvSpPr txBox="1"/>
            <p:nvPr/>
          </p:nvSpPr>
          <p:spPr>
            <a:xfrm>
              <a:off x="8291093" y="3016318"/>
              <a:ext cx="2133822" cy="103471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7630" tIns="87630" rIns="87630" bIns="87630" numCol="1" spcCol="1270" anchor="ctr" anchorCtr="0">
              <a:noAutofit/>
            </a:bodyPr>
            <a:lstStyle/>
            <a:p>
              <a:pPr marL="0" marR="0" lvl="0" indent="0" algn="ctr" defTabSz="1022350" rtl="0" eaLnBrk="1" fontAlgn="auto" latinLnBrk="0" hangingPunct="1">
                <a:lnSpc>
                  <a:spcPct val="90000"/>
                </a:lnSpc>
                <a:spcBef>
                  <a:spcPct val="0"/>
                </a:spcBef>
                <a:spcAft>
                  <a:spcPct val="35000"/>
                </a:spcAft>
                <a:buClrTx/>
                <a:buSzTx/>
                <a:buFontTx/>
                <a:buNone/>
                <a:tabLst/>
                <a:defRPr/>
              </a:pPr>
              <a:r>
                <a:rPr kumimoji="0" lang="cs-CZ" sz="2300" b="0" i="0" u="none" strike="noStrike" kern="1200" cap="none" spc="0" normalizeH="0" baseline="0" noProof="0" dirty="0">
                  <a:ln>
                    <a:noFill/>
                  </a:ln>
                  <a:solidFill>
                    <a:prstClr val="white"/>
                  </a:solidFill>
                  <a:effectLst/>
                  <a:uLnTx/>
                  <a:uFillTx/>
                  <a:latin typeface="Calibri" panose="020F0502020204030204"/>
                  <a:ea typeface="+mn-ea"/>
                  <a:cs typeface="+mn-cs"/>
                </a:rPr>
                <a:t>Duše</a:t>
              </a:r>
            </a:p>
          </p:txBody>
        </p:sp>
      </p:grpSp>
      <p:grpSp>
        <p:nvGrpSpPr>
          <p:cNvPr id="7" name="Skupina 6">
            <a:extLst>
              <a:ext uri="{FF2B5EF4-FFF2-40B4-BE49-F238E27FC236}">
                <a16:creationId xmlns:a16="http://schemas.microsoft.com/office/drawing/2014/main" id="{4BE7F4C6-5380-C9D5-80B6-5877C189DDFB}"/>
              </a:ext>
            </a:extLst>
          </p:cNvPr>
          <p:cNvGrpSpPr/>
          <p:nvPr/>
        </p:nvGrpSpPr>
        <p:grpSpPr>
          <a:xfrm>
            <a:off x="5578600" y="5214186"/>
            <a:ext cx="1144115" cy="384686"/>
            <a:chOff x="6971771" y="3341347"/>
            <a:chExt cx="1144115" cy="384686"/>
          </a:xfrm>
        </p:grpSpPr>
        <p:sp>
          <p:nvSpPr>
            <p:cNvPr id="14" name="Šipka: obousměrná vodorovná 13">
              <a:extLst>
                <a:ext uri="{FF2B5EF4-FFF2-40B4-BE49-F238E27FC236}">
                  <a16:creationId xmlns:a16="http://schemas.microsoft.com/office/drawing/2014/main" id="{3E855E0E-80E5-4BA6-1EC8-A051D41EE193}"/>
                </a:ext>
              </a:extLst>
            </p:cNvPr>
            <p:cNvSpPr/>
            <p:nvPr/>
          </p:nvSpPr>
          <p:spPr>
            <a:xfrm rot="10799977">
              <a:off x="6971771" y="3341347"/>
              <a:ext cx="1144115" cy="384686"/>
            </a:xfrm>
            <a:prstGeom prst="leftRightArrow">
              <a:avLst>
                <a:gd name="adj1" fmla="val 60000"/>
                <a:gd name="adj2" fmla="val 50000"/>
              </a:avLst>
            </a:prstGeom>
          </p:spPr>
          <p:style>
            <a:lnRef idx="0">
              <a:schemeClr val="lt1">
                <a:hueOff val="0"/>
                <a:satOff val="0"/>
                <a:lumOff val="0"/>
                <a:alphaOff val="0"/>
              </a:schemeClr>
            </a:lnRef>
            <a:fillRef idx="1">
              <a:schemeClr val="accent4">
                <a:hueOff val="978231"/>
                <a:satOff val="4583"/>
                <a:lumOff val="-8823"/>
                <a:alphaOff val="0"/>
              </a:schemeClr>
            </a:fillRef>
            <a:effectRef idx="0">
              <a:schemeClr val="accent4">
                <a:hueOff val="978231"/>
                <a:satOff val="4583"/>
                <a:lumOff val="-8823"/>
                <a:alphaOff val="0"/>
              </a:schemeClr>
            </a:effectRef>
            <a:fontRef idx="minor">
              <a:schemeClr val="lt1"/>
            </a:fontRef>
          </p:style>
        </p:sp>
        <p:sp>
          <p:nvSpPr>
            <p:cNvPr id="15" name="Šipka: obousměrná vodorovná 10">
              <a:extLst>
                <a:ext uri="{FF2B5EF4-FFF2-40B4-BE49-F238E27FC236}">
                  <a16:creationId xmlns:a16="http://schemas.microsoft.com/office/drawing/2014/main" id="{0781C0CC-34D9-7470-CE56-E3E19378DD86}"/>
                </a:ext>
              </a:extLst>
            </p:cNvPr>
            <p:cNvSpPr txBox="1"/>
            <p:nvPr/>
          </p:nvSpPr>
          <p:spPr>
            <a:xfrm rot="21599977">
              <a:off x="7087177" y="3418284"/>
              <a:ext cx="913303" cy="23081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marR="0" lvl="0" indent="0" algn="ctr" defTabSz="711200" rtl="0" eaLnBrk="1" fontAlgn="auto" latinLnBrk="0" hangingPunct="1">
                <a:lnSpc>
                  <a:spcPct val="90000"/>
                </a:lnSpc>
                <a:spcBef>
                  <a:spcPct val="0"/>
                </a:spcBef>
                <a:spcAft>
                  <a:spcPct val="35000"/>
                </a:spcAft>
                <a:buClrTx/>
                <a:buSzTx/>
                <a:buFontTx/>
                <a:buNone/>
                <a:tabLst/>
                <a:defRPr/>
              </a:pPr>
              <a:endParaRPr kumimoji="0" lang="cs-CZ" sz="16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8" name="Skupina 7">
            <a:extLst>
              <a:ext uri="{FF2B5EF4-FFF2-40B4-BE49-F238E27FC236}">
                <a16:creationId xmlns:a16="http://schemas.microsoft.com/office/drawing/2014/main" id="{4AFF30D6-77D1-2B3F-A557-6DB21B8EE0FD}"/>
              </a:ext>
            </a:extLst>
          </p:cNvPr>
          <p:cNvGrpSpPr/>
          <p:nvPr/>
        </p:nvGrpSpPr>
        <p:grpSpPr>
          <a:xfrm>
            <a:off x="3237379" y="4856989"/>
            <a:ext cx="2198206" cy="1099103"/>
            <a:chOff x="4630550" y="2984150"/>
            <a:chExt cx="2198206" cy="1099103"/>
          </a:xfrm>
        </p:grpSpPr>
        <p:sp>
          <p:nvSpPr>
            <p:cNvPr id="12" name="Obdélník: se zakulacenými rohy 11">
              <a:extLst>
                <a:ext uri="{FF2B5EF4-FFF2-40B4-BE49-F238E27FC236}">
                  <a16:creationId xmlns:a16="http://schemas.microsoft.com/office/drawing/2014/main" id="{7929AE79-C75D-6ED7-F69E-35289D0D45C5}"/>
                </a:ext>
              </a:extLst>
            </p:cNvPr>
            <p:cNvSpPr/>
            <p:nvPr/>
          </p:nvSpPr>
          <p:spPr>
            <a:xfrm>
              <a:off x="4630550" y="2984150"/>
              <a:ext cx="2198206" cy="1099103"/>
            </a:xfrm>
            <a:prstGeom prst="roundRect">
              <a:avLst>
                <a:gd name="adj" fmla="val 10000"/>
              </a:avLst>
            </a:prstGeom>
          </p:spPr>
          <p:style>
            <a:lnRef idx="2">
              <a:schemeClr val="lt1">
                <a:hueOff val="0"/>
                <a:satOff val="0"/>
                <a:lumOff val="0"/>
                <a:alphaOff val="0"/>
              </a:schemeClr>
            </a:lnRef>
            <a:fillRef idx="1">
              <a:schemeClr val="accent4">
                <a:hueOff val="1956463"/>
                <a:satOff val="9166"/>
                <a:lumOff val="-17645"/>
                <a:alphaOff val="0"/>
              </a:schemeClr>
            </a:fillRef>
            <a:effectRef idx="0">
              <a:schemeClr val="accent4">
                <a:hueOff val="1956463"/>
                <a:satOff val="9166"/>
                <a:lumOff val="-17645"/>
                <a:alphaOff val="0"/>
              </a:schemeClr>
            </a:effectRef>
            <a:fontRef idx="minor">
              <a:schemeClr val="lt1"/>
            </a:fontRef>
          </p:style>
        </p:sp>
        <p:sp>
          <p:nvSpPr>
            <p:cNvPr id="13" name="Obdélník: se zakulacenými rohy 12">
              <a:extLst>
                <a:ext uri="{FF2B5EF4-FFF2-40B4-BE49-F238E27FC236}">
                  <a16:creationId xmlns:a16="http://schemas.microsoft.com/office/drawing/2014/main" id="{8C4E6B52-E9B1-3795-38F8-B8C80CF8E6E7}"/>
                </a:ext>
              </a:extLst>
            </p:cNvPr>
            <p:cNvSpPr txBox="1"/>
            <p:nvPr/>
          </p:nvSpPr>
          <p:spPr>
            <a:xfrm>
              <a:off x="4662742" y="3016342"/>
              <a:ext cx="2133822" cy="103471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7630" tIns="87630" rIns="87630" bIns="87630" numCol="1" spcCol="1270" anchor="ctr" anchorCtr="0">
              <a:noAutofit/>
            </a:bodyPr>
            <a:lstStyle/>
            <a:p>
              <a:pPr marL="0" marR="0" lvl="0" indent="0" algn="ctr" defTabSz="1022350" rtl="0" eaLnBrk="1" fontAlgn="auto" latinLnBrk="0" hangingPunct="1">
                <a:lnSpc>
                  <a:spcPct val="90000"/>
                </a:lnSpc>
                <a:spcBef>
                  <a:spcPct val="0"/>
                </a:spcBef>
                <a:spcAft>
                  <a:spcPct val="35000"/>
                </a:spcAft>
                <a:buClrTx/>
                <a:buSzTx/>
                <a:buFontTx/>
                <a:buNone/>
                <a:tabLst/>
                <a:defRPr/>
              </a:pPr>
              <a:r>
                <a:rPr kumimoji="0" lang="cs-CZ" sz="2300" b="0" i="0" u="none" strike="noStrike" kern="1200" cap="none" spc="0" normalizeH="0" baseline="0" noProof="0" dirty="0">
                  <a:ln>
                    <a:noFill/>
                  </a:ln>
                  <a:solidFill>
                    <a:prstClr val="white"/>
                  </a:solidFill>
                  <a:effectLst/>
                  <a:uLnTx/>
                  <a:uFillTx/>
                  <a:latin typeface="Calibri" panose="020F0502020204030204"/>
                  <a:ea typeface="+mn-ea"/>
                  <a:cs typeface="+mn-cs"/>
                </a:rPr>
                <a:t>Společnost</a:t>
              </a:r>
            </a:p>
          </p:txBody>
        </p:sp>
      </p:grpSp>
      <p:grpSp>
        <p:nvGrpSpPr>
          <p:cNvPr id="9" name="Skupina 8">
            <a:extLst>
              <a:ext uri="{FF2B5EF4-FFF2-40B4-BE49-F238E27FC236}">
                <a16:creationId xmlns:a16="http://schemas.microsoft.com/office/drawing/2014/main" id="{C3EF35A8-E1E1-F892-5028-1B461FE49B05}"/>
              </a:ext>
            </a:extLst>
          </p:cNvPr>
          <p:cNvGrpSpPr/>
          <p:nvPr/>
        </p:nvGrpSpPr>
        <p:grpSpPr>
          <a:xfrm>
            <a:off x="5051241" y="3372220"/>
            <a:ext cx="384686" cy="1144115"/>
            <a:chOff x="6444412" y="1499381"/>
            <a:chExt cx="384686" cy="1144115"/>
          </a:xfrm>
        </p:grpSpPr>
        <p:sp>
          <p:nvSpPr>
            <p:cNvPr id="10" name="Šipka: obousměrná vodorovná 9">
              <a:extLst>
                <a:ext uri="{FF2B5EF4-FFF2-40B4-BE49-F238E27FC236}">
                  <a16:creationId xmlns:a16="http://schemas.microsoft.com/office/drawing/2014/main" id="{0F189B5C-8AE1-2F2F-099A-17EE84E43E38}"/>
                </a:ext>
              </a:extLst>
            </p:cNvPr>
            <p:cNvSpPr/>
            <p:nvPr/>
          </p:nvSpPr>
          <p:spPr>
            <a:xfrm rot="18108781">
              <a:off x="6064697" y="1879096"/>
              <a:ext cx="1144115" cy="384686"/>
            </a:xfrm>
            <a:prstGeom prst="leftRightArrow">
              <a:avLst>
                <a:gd name="adj1" fmla="val 60000"/>
                <a:gd name="adj2" fmla="val 50000"/>
              </a:avLst>
            </a:prstGeom>
          </p:spPr>
          <p:style>
            <a:lnRef idx="0">
              <a:schemeClr val="lt1">
                <a:hueOff val="0"/>
                <a:satOff val="0"/>
                <a:lumOff val="0"/>
                <a:alphaOff val="0"/>
              </a:schemeClr>
            </a:lnRef>
            <a:fillRef idx="1">
              <a:schemeClr val="accent4">
                <a:hueOff val="1956463"/>
                <a:satOff val="9166"/>
                <a:lumOff val="-17645"/>
                <a:alphaOff val="0"/>
              </a:schemeClr>
            </a:fillRef>
            <a:effectRef idx="0">
              <a:schemeClr val="accent4">
                <a:hueOff val="1956463"/>
                <a:satOff val="9166"/>
                <a:lumOff val="-17645"/>
                <a:alphaOff val="0"/>
              </a:schemeClr>
            </a:effectRef>
            <a:fontRef idx="minor">
              <a:schemeClr val="lt1"/>
            </a:fontRef>
          </p:style>
        </p:sp>
        <p:sp>
          <p:nvSpPr>
            <p:cNvPr id="11" name="Šipka: obousměrná vodorovná 14">
              <a:extLst>
                <a:ext uri="{FF2B5EF4-FFF2-40B4-BE49-F238E27FC236}">
                  <a16:creationId xmlns:a16="http://schemas.microsoft.com/office/drawing/2014/main" id="{F4ED1942-A8B4-99E3-942E-E65099135A03}"/>
                </a:ext>
              </a:extLst>
            </p:cNvPr>
            <p:cNvSpPr txBox="1"/>
            <p:nvPr/>
          </p:nvSpPr>
          <p:spPr>
            <a:xfrm rot="18108781">
              <a:off x="6180103" y="1956033"/>
              <a:ext cx="913303" cy="23081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marR="0" lvl="0" indent="0" algn="ctr" defTabSz="711200" rtl="0" eaLnBrk="1" fontAlgn="auto" latinLnBrk="0" hangingPunct="1">
                <a:lnSpc>
                  <a:spcPct val="90000"/>
                </a:lnSpc>
                <a:spcBef>
                  <a:spcPct val="0"/>
                </a:spcBef>
                <a:spcAft>
                  <a:spcPct val="35000"/>
                </a:spcAft>
                <a:buClrTx/>
                <a:buSzTx/>
                <a:buFontTx/>
                <a:buNone/>
                <a:tabLst/>
                <a:defRPr/>
              </a:pPr>
              <a:endParaRPr kumimoji="0" lang="cs-CZ" sz="16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25" name="Zástupný symbol pro zápatí 4">
            <a:extLst>
              <a:ext uri="{FF2B5EF4-FFF2-40B4-BE49-F238E27FC236}">
                <a16:creationId xmlns:a16="http://schemas.microsoft.com/office/drawing/2014/main" id="{3E96AF44-C45B-A84F-999E-C422FEEA22D3}"/>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II. Teorie, </a:t>
            </a:r>
            <a:r>
              <a:rPr kumimoji="0" lang="cs-CZ" sz="1400" b="0" i="0" u="none" strike="noStrike" kern="1200" cap="none" spc="0" normalizeH="0" baseline="0" noProof="0" dirty="0" err="1">
                <a:ln>
                  <a:noFill/>
                </a:ln>
                <a:solidFill>
                  <a:prstClr val="white">
                    <a:lumMod val="50000"/>
                  </a:prstClr>
                </a:solidFill>
                <a:effectLst/>
                <a:uLnTx/>
                <a:uFillTx/>
                <a:latin typeface="Corbel" panose="020B0503020204020204" pitchFamily="34" charset="0"/>
                <a:ea typeface="+mn-ea"/>
                <a:cs typeface="+mn-cs"/>
              </a:rPr>
              <a:t>ii</a:t>
            </a: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 Psychosomatické myšlení</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33579315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F834DB-6545-CD30-CCFC-AA047629970A}"/>
              </a:ext>
            </a:extLst>
          </p:cNvPr>
          <p:cNvSpPr>
            <a:spLocks noGrp="1"/>
          </p:cNvSpPr>
          <p:nvPr>
            <p:ph type="title"/>
          </p:nvPr>
        </p:nvSpPr>
        <p:spPr/>
        <p:txBody>
          <a:bodyPr>
            <a:normAutofit/>
          </a:bodyPr>
          <a:lstStyle/>
          <a:p>
            <a:r>
              <a:rPr lang="cs-CZ" dirty="0"/>
              <a:t>Aplikace modelu – příklad 1</a:t>
            </a:r>
          </a:p>
        </p:txBody>
      </p:sp>
      <p:sp>
        <p:nvSpPr>
          <p:cNvPr id="3" name="Zástupný obsah 2">
            <a:extLst>
              <a:ext uri="{FF2B5EF4-FFF2-40B4-BE49-F238E27FC236}">
                <a16:creationId xmlns:a16="http://schemas.microsoft.com/office/drawing/2014/main" id="{BE445F18-AC9A-AE6D-E062-C40CF174505A}"/>
              </a:ext>
            </a:extLst>
          </p:cNvPr>
          <p:cNvSpPr>
            <a:spLocks noGrp="1"/>
          </p:cNvSpPr>
          <p:nvPr>
            <p:ph idx="1"/>
          </p:nvPr>
        </p:nvSpPr>
        <p:spPr/>
        <p:txBody>
          <a:bodyPr/>
          <a:lstStyle/>
          <a:p>
            <a:r>
              <a:rPr lang="cs-CZ" dirty="0"/>
              <a:t>Úzkostný pacient s biologickým defektem</a:t>
            </a:r>
          </a:p>
        </p:txBody>
      </p:sp>
      <p:sp>
        <p:nvSpPr>
          <p:cNvPr id="22" name="TextovéPole 21">
            <a:extLst>
              <a:ext uri="{FF2B5EF4-FFF2-40B4-BE49-F238E27FC236}">
                <a16:creationId xmlns:a16="http://schemas.microsoft.com/office/drawing/2014/main" id="{9110CD62-0F74-106F-4242-424F08D904AF}"/>
              </a:ext>
            </a:extLst>
          </p:cNvPr>
          <p:cNvSpPr txBox="1"/>
          <p:nvPr/>
        </p:nvSpPr>
        <p:spPr>
          <a:xfrm>
            <a:off x="4819827" y="2016807"/>
            <a:ext cx="1922805" cy="258532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prstClr val="black"/>
                </a:solidFill>
                <a:effectLst/>
                <a:uLnTx/>
                <a:uFillTx/>
                <a:latin typeface="Calibri" panose="020F0502020204030204"/>
                <a:ea typeface="+mn-ea"/>
                <a:cs typeface="+mn-cs"/>
              </a:rPr>
              <a:t>Tělo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prstClr val="black"/>
                </a:solidFill>
                <a:effectLst/>
                <a:uLnTx/>
                <a:uFillTx/>
                <a:latin typeface="Calibri" panose="020F0502020204030204"/>
                <a:ea typeface="+mn-ea"/>
                <a:cs typeface="+mn-cs"/>
              </a:rPr>
              <a:t>- zkrácení genu řídícího syntézu transportní molekuly serotoninu = nadbytek serotoninu</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3" name="TextovéPole 22">
            <a:extLst>
              <a:ext uri="{FF2B5EF4-FFF2-40B4-BE49-F238E27FC236}">
                <a16:creationId xmlns:a16="http://schemas.microsoft.com/office/drawing/2014/main" id="{CAFAA561-6753-3251-7E3E-FE292E1DABCE}"/>
              </a:ext>
            </a:extLst>
          </p:cNvPr>
          <p:cNvSpPr txBox="1"/>
          <p:nvPr/>
        </p:nvSpPr>
        <p:spPr>
          <a:xfrm>
            <a:off x="7322321" y="3429000"/>
            <a:ext cx="2257515" cy="258532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prstClr val="black"/>
                </a:solidFill>
                <a:effectLst/>
                <a:uLnTx/>
                <a:uFillTx/>
                <a:latin typeface="Calibri" panose="020F0502020204030204"/>
                <a:ea typeface="+mn-ea"/>
                <a:cs typeface="+mn-cs"/>
              </a:rPr>
              <a:t>Duše </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cs-CZ" sz="1800" b="0" i="0" u="none" strike="noStrike" kern="1200" cap="none" spc="0" normalizeH="0" baseline="0" noProof="0" dirty="0">
                <a:ln>
                  <a:noFill/>
                </a:ln>
                <a:solidFill>
                  <a:prstClr val="black"/>
                </a:solidFill>
                <a:effectLst/>
                <a:uLnTx/>
                <a:uFillTx/>
                <a:latin typeface="Calibri" panose="020F0502020204030204"/>
                <a:ea typeface="+mn-ea"/>
                <a:cs typeface="+mn-cs"/>
              </a:rPr>
              <a:t>Neurastenie </a:t>
            </a:r>
            <a:r>
              <a:rPr lang="cs-CZ" dirty="0">
                <a:solidFill>
                  <a:prstClr val="black"/>
                </a:solidFill>
                <a:latin typeface="Calibri" panose="020F0502020204030204"/>
              </a:rPr>
              <a:t>typ 1</a:t>
            </a:r>
            <a:endParaRPr kumimoji="0" lang="cs-CZ"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kumimoji="0" lang="cs-CZ" sz="1800" b="0" i="0" u="none" strike="noStrike" kern="1200" cap="none" spc="0" normalizeH="0" baseline="0" noProof="0" dirty="0">
                <a:ln>
                  <a:noFill/>
                </a:ln>
                <a:solidFill>
                  <a:prstClr val="black"/>
                </a:solidFill>
                <a:effectLst/>
                <a:uLnTx/>
                <a:uFillTx/>
                <a:latin typeface="Calibri" panose="020F0502020204030204"/>
                <a:ea typeface="+mn-ea"/>
                <a:cs typeface="+mn-cs"/>
              </a:rPr>
              <a:t>Unavitelnost, vyčerpanost, rozvolněné myšlení</a:t>
            </a: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kumimoji="0" lang="cs-CZ" sz="1800" b="0" i="0" u="none" strike="noStrike" kern="1200" cap="none" spc="0" normalizeH="0" baseline="0" noProof="0" dirty="0">
                <a:ln>
                  <a:noFill/>
                </a:ln>
                <a:solidFill>
                  <a:prstClr val="black"/>
                </a:solidFill>
                <a:effectLst/>
                <a:uLnTx/>
                <a:uFillTx/>
                <a:latin typeface="Calibri" panose="020F0502020204030204"/>
                <a:ea typeface="+mn-ea"/>
                <a:cs typeface="+mn-cs"/>
              </a:rPr>
              <a:t>Úzkosti, predispozice ke strachu</a:t>
            </a:r>
          </a:p>
        </p:txBody>
      </p:sp>
      <p:sp>
        <p:nvSpPr>
          <p:cNvPr id="24" name="TextovéPole 23">
            <a:extLst>
              <a:ext uri="{FF2B5EF4-FFF2-40B4-BE49-F238E27FC236}">
                <a16:creationId xmlns:a16="http://schemas.microsoft.com/office/drawing/2014/main" id="{C495E9E9-76F7-0469-07CB-13854F11AF48}"/>
              </a:ext>
            </a:extLst>
          </p:cNvPr>
          <p:cNvSpPr txBox="1"/>
          <p:nvPr/>
        </p:nvSpPr>
        <p:spPr>
          <a:xfrm>
            <a:off x="1483406" y="3863466"/>
            <a:ext cx="2257515" cy="175432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prstClr val="black"/>
                </a:solidFill>
                <a:effectLst/>
                <a:uLnTx/>
                <a:uFillTx/>
                <a:latin typeface="Calibri" panose="020F0502020204030204"/>
                <a:ea typeface="+mn-ea"/>
                <a:cs typeface="+mn-cs"/>
              </a:rPr>
              <a:t>Společnost </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cs-CZ" sz="1800" b="0" i="0" u="none" strike="noStrike" kern="1200" cap="none" spc="0" normalizeH="0" baseline="0" noProof="0" dirty="0">
                <a:ln>
                  <a:noFill/>
                </a:ln>
                <a:solidFill>
                  <a:prstClr val="black"/>
                </a:solidFill>
                <a:effectLst/>
                <a:uLnTx/>
                <a:uFillTx/>
                <a:latin typeface="Calibri" panose="020F0502020204030204"/>
                <a:ea typeface="+mn-ea"/>
                <a:cs typeface="+mn-cs"/>
              </a:rPr>
              <a:t>Sociální selhávání</a:t>
            </a: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kumimoji="0" lang="cs-CZ" sz="1800" b="0" i="0" u="none" strike="noStrike" kern="1200" cap="none" spc="0" normalizeH="0" baseline="0" noProof="0" dirty="0">
                <a:ln>
                  <a:noFill/>
                </a:ln>
                <a:solidFill>
                  <a:prstClr val="black"/>
                </a:solidFill>
                <a:effectLst/>
                <a:uLnTx/>
                <a:uFillTx/>
                <a:latin typeface="Calibri" panose="020F0502020204030204"/>
                <a:ea typeface="+mn-ea"/>
                <a:cs typeface="+mn-cs"/>
              </a:rPr>
              <a:t>Stažení a fobické stavy, ztráta protektorů</a:t>
            </a:r>
          </a:p>
        </p:txBody>
      </p:sp>
      <p:cxnSp>
        <p:nvCxnSpPr>
          <p:cNvPr id="26" name="Přímá spojnice se šipkou 25">
            <a:extLst>
              <a:ext uri="{FF2B5EF4-FFF2-40B4-BE49-F238E27FC236}">
                <a16:creationId xmlns:a16="http://schemas.microsoft.com/office/drawing/2014/main" id="{81E7077C-F846-6AC8-EE1A-E811BE481555}"/>
              </a:ext>
            </a:extLst>
          </p:cNvPr>
          <p:cNvCxnSpPr/>
          <p:nvPr/>
        </p:nvCxnSpPr>
        <p:spPr>
          <a:xfrm flipV="1">
            <a:off x="3691783" y="2743200"/>
            <a:ext cx="863125" cy="68580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7" name="Přímá spojnice se šipkou 26">
            <a:extLst>
              <a:ext uri="{FF2B5EF4-FFF2-40B4-BE49-F238E27FC236}">
                <a16:creationId xmlns:a16="http://schemas.microsoft.com/office/drawing/2014/main" id="{CB85546D-5130-D3FD-726E-62D73CF53023}"/>
              </a:ext>
            </a:extLst>
          </p:cNvPr>
          <p:cNvCxnSpPr>
            <a:cxnSpLocks/>
          </p:cNvCxnSpPr>
          <p:nvPr/>
        </p:nvCxnSpPr>
        <p:spPr>
          <a:xfrm>
            <a:off x="4171157" y="4999849"/>
            <a:ext cx="2759582"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0" name="Přímá spojnice se šipkou 29">
            <a:extLst>
              <a:ext uri="{FF2B5EF4-FFF2-40B4-BE49-F238E27FC236}">
                <a16:creationId xmlns:a16="http://schemas.microsoft.com/office/drawing/2014/main" id="{9830A86B-192C-A435-B24A-B3404E4E72EE}"/>
              </a:ext>
            </a:extLst>
          </p:cNvPr>
          <p:cNvCxnSpPr>
            <a:cxnSpLocks/>
          </p:cNvCxnSpPr>
          <p:nvPr/>
        </p:nvCxnSpPr>
        <p:spPr>
          <a:xfrm>
            <a:off x="6638303" y="2743200"/>
            <a:ext cx="660874" cy="687662"/>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1" name="Zástupný symbol pro zápatí 4">
            <a:extLst>
              <a:ext uri="{FF2B5EF4-FFF2-40B4-BE49-F238E27FC236}">
                <a16:creationId xmlns:a16="http://schemas.microsoft.com/office/drawing/2014/main" id="{8588C304-3AF2-8620-ECB7-759603D6C6E8}"/>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II. Teorie, </a:t>
            </a:r>
            <a:r>
              <a:rPr kumimoji="0" lang="cs-CZ" sz="1400" b="0" i="0" u="none" strike="noStrike" kern="1200" cap="none" spc="0" normalizeH="0" baseline="0" noProof="0" dirty="0" err="1">
                <a:ln>
                  <a:noFill/>
                </a:ln>
                <a:solidFill>
                  <a:prstClr val="white">
                    <a:lumMod val="50000"/>
                  </a:prstClr>
                </a:solidFill>
                <a:effectLst/>
                <a:uLnTx/>
                <a:uFillTx/>
                <a:latin typeface="Corbel" panose="020B0503020204020204" pitchFamily="34" charset="0"/>
                <a:ea typeface="+mn-ea"/>
                <a:cs typeface="+mn-cs"/>
              </a:rPr>
              <a:t>ii</a:t>
            </a: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 Psychosomatické myšlení</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25486078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F834DB-6545-CD30-CCFC-AA047629970A}"/>
              </a:ext>
            </a:extLst>
          </p:cNvPr>
          <p:cNvSpPr>
            <a:spLocks noGrp="1"/>
          </p:cNvSpPr>
          <p:nvPr>
            <p:ph type="title"/>
          </p:nvPr>
        </p:nvSpPr>
        <p:spPr/>
        <p:txBody>
          <a:bodyPr>
            <a:normAutofit/>
          </a:bodyPr>
          <a:lstStyle/>
          <a:p>
            <a:r>
              <a:rPr lang="cs-CZ" dirty="0"/>
              <a:t>Aplikace modelu – příklad 2</a:t>
            </a:r>
          </a:p>
        </p:txBody>
      </p:sp>
      <p:sp>
        <p:nvSpPr>
          <p:cNvPr id="3" name="Zástupný obsah 2">
            <a:extLst>
              <a:ext uri="{FF2B5EF4-FFF2-40B4-BE49-F238E27FC236}">
                <a16:creationId xmlns:a16="http://schemas.microsoft.com/office/drawing/2014/main" id="{BE445F18-AC9A-AE6D-E062-C40CF174505A}"/>
              </a:ext>
            </a:extLst>
          </p:cNvPr>
          <p:cNvSpPr>
            <a:spLocks noGrp="1"/>
          </p:cNvSpPr>
          <p:nvPr>
            <p:ph idx="1"/>
          </p:nvPr>
        </p:nvSpPr>
        <p:spPr/>
        <p:txBody>
          <a:bodyPr/>
          <a:lstStyle/>
          <a:p>
            <a:r>
              <a:rPr lang="cs-CZ" dirty="0"/>
              <a:t>Myalgie</a:t>
            </a:r>
          </a:p>
        </p:txBody>
      </p:sp>
      <p:sp>
        <p:nvSpPr>
          <p:cNvPr id="22" name="TextovéPole 21">
            <a:extLst>
              <a:ext uri="{FF2B5EF4-FFF2-40B4-BE49-F238E27FC236}">
                <a16:creationId xmlns:a16="http://schemas.microsoft.com/office/drawing/2014/main" id="{9110CD62-0F74-106F-4242-424F08D904AF}"/>
              </a:ext>
            </a:extLst>
          </p:cNvPr>
          <p:cNvSpPr txBox="1"/>
          <p:nvPr/>
        </p:nvSpPr>
        <p:spPr>
          <a:xfrm>
            <a:off x="4578053" y="2016807"/>
            <a:ext cx="2164580" cy="258532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prstClr val="black"/>
                </a:solidFill>
                <a:effectLst/>
                <a:uLnTx/>
                <a:uFillTx/>
                <a:latin typeface="Calibri" panose="020F0502020204030204"/>
                <a:ea typeface="+mn-ea"/>
                <a:cs typeface="+mn-cs"/>
              </a:rPr>
              <a:t>Tělo </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cs-CZ" sz="1800" b="0" i="0" u="none" strike="noStrike" kern="1200" cap="none" spc="0" normalizeH="0" baseline="0" noProof="0" dirty="0" err="1">
                <a:ln>
                  <a:noFill/>
                </a:ln>
                <a:solidFill>
                  <a:prstClr val="black"/>
                </a:solidFill>
                <a:effectLst/>
                <a:uLnTx/>
                <a:uFillTx/>
                <a:latin typeface="Calibri" panose="020F0502020204030204"/>
                <a:ea typeface="+mn-ea"/>
                <a:cs typeface="+mn-cs"/>
              </a:rPr>
              <a:t>Nocicepce</a:t>
            </a:r>
            <a:r>
              <a:rPr kumimoji="0" lang="cs-CZ" sz="18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cs-CZ" sz="1800" b="0" i="0" u="none" strike="noStrike" kern="1200" cap="none" spc="0" normalizeH="0" baseline="0" noProof="0" dirty="0">
                <a:ln>
                  <a:noFill/>
                </a:ln>
                <a:solidFill>
                  <a:prstClr val="black"/>
                </a:solidFill>
                <a:effectLst/>
                <a:uLnTx/>
                <a:uFillTx/>
                <a:latin typeface="Calibri" panose="020F0502020204030204"/>
                <a:ea typeface="+mn-ea"/>
                <a:cs typeface="+mn-cs"/>
              </a:rPr>
              <a:t>Křečovité napětí</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cs-CZ" sz="1800" b="0" i="0" u="none" strike="noStrike" kern="1200" cap="none" spc="0" normalizeH="0" baseline="0" noProof="0" dirty="0">
                <a:ln>
                  <a:noFill/>
                </a:ln>
                <a:solidFill>
                  <a:prstClr val="black"/>
                </a:solidFill>
                <a:effectLst/>
                <a:uLnTx/>
                <a:uFillTx/>
                <a:latin typeface="Calibri" panose="020F0502020204030204"/>
                <a:ea typeface="+mn-ea"/>
                <a:cs typeface="+mn-cs"/>
              </a:rPr>
              <a:t>Přetrvávající svalové napětí</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cs-CZ" sz="1800" b="0" i="0" u="none" strike="noStrike" kern="1200" cap="none" spc="0" normalizeH="0" baseline="0" noProof="0" dirty="0" err="1">
                <a:ln>
                  <a:noFill/>
                </a:ln>
                <a:solidFill>
                  <a:prstClr val="black"/>
                </a:solidFill>
                <a:effectLst/>
                <a:uLnTx/>
                <a:uFillTx/>
                <a:latin typeface="Calibri" panose="020F0502020204030204"/>
                <a:ea typeface="+mn-ea"/>
                <a:cs typeface="+mn-cs"/>
              </a:rPr>
              <a:t>Nocicepce</a:t>
            </a:r>
            <a:endParaRPr kumimoji="0" lang="cs-CZ"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cs-CZ" sz="1800" b="0" i="0" u="none" strike="noStrike" kern="1200" cap="none" spc="0" normalizeH="0" baseline="0" noProof="0" dirty="0" err="1">
                <a:ln>
                  <a:noFill/>
                </a:ln>
                <a:solidFill>
                  <a:prstClr val="black"/>
                </a:solidFill>
                <a:effectLst/>
                <a:uLnTx/>
                <a:uFillTx/>
                <a:latin typeface="Calibri" panose="020F0502020204030204"/>
                <a:ea typeface="+mn-ea"/>
                <a:cs typeface="+mn-cs"/>
              </a:rPr>
              <a:t>Superkontrakce</a:t>
            </a:r>
            <a:r>
              <a:rPr kumimoji="0" lang="cs-CZ" sz="18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285750" marR="0" lvl="0" indent="-285750" algn="l" defTabSz="914400" rtl="0" eaLnBrk="1" fontAlgn="auto" latinLnBrk="0" hangingPunct="1">
              <a:lnSpc>
                <a:spcPct val="100000"/>
              </a:lnSpc>
              <a:spcBef>
                <a:spcPts val="0"/>
              </a:spcBef>
              <a:spcAft>
                <a:spcPts val="0"/>
              </a:spcAft>
              <a:buClrTx/>
              <a:buSzTx/>
              <a:buFontTx/>
              <a:buChar char="-"/>
              <a:tabLst/>
              <a:defRPr/>
            </a:pPr>
            <a:endParaRPr kumimoji="0" lang="cs-CZ"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3" name="TextovéPole 22">
            <a:extLst>
              <a:ext uri="{FF2B5EF4-FFF2-40B4-BE49-F238E27FC236}">
                <a16:creationId xmlns:a16="http://schemas.microsoft.com/office/drawing/2014/main" id="{CAFAA561-6753-3251-7E3E-FE292E1DABCE}"/>
              </a:ext>
            </a:extLst>
          </p:cNvPr>
          <p:cNvSpPr txBox="1"/>
          <p:nvPr/>
        </p:nvSpPr>
        <p:spPr>
          <a:xfrm>
            <a:off x="7322321" y="3429000"/>
            <a:ext cx="2257515"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prstClr val="black"/>
                </a:solidFill>
                <a:effectLst/>
                <a:uLnTx/>
                <a:uFillTx/>
                <a:latin typeface="Calibri" panose="020F0502020204030204"/>
                <a:ea typeface="+mn-ea"/>
                <a:cs typeface="+mn-cs"/>
              </a:rPr>
              <a:t>Duše </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cs-CZ" sz="1800" b="0" i="0" u="none" strike="noStrike" kern="1200" cap="none" spc="0" normalizeH="0" baseline="0" noProof="0" dirty="0">
                <a:ln>
                  <a:noFill/>
                </a:ln>
                <a:solidFill>
                  <a:prstClr val="black"/>
                </a:solidFill>
                <a:effectLst/>
                <a:uLnTx/>
                <a:uFillTx/>
                <a:latin typeface="Calibri" panose="020F0502020204030204"/>
                <a:ea typeface="+mn-ea"/>
                <a:cs typeface="+mn-cs"/>
              </a:rPr>
              <a:t>Bolest (stresor)</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cs-CZ" sz="1800" b="0" i="0" u="none" strike="noStrike" kern="1200" cap="none" spc="0" normalizeH="0" baseline="0" noProof="0" dirty="0">
                <a:ln>
                  <a:noFill/>
                </a:ln>
                <a:solidFill>
                  <a:prstClr val="black"/>
                </a:solidFill>
                <a:effectLst/>
                <a:uLnTx/>
                <a:uFillTx/>
                <a:latin typeface="Calibri" panose="020F0502020204030204"/>
                <a:ea typeface="+mn-ea"/>
                <a:cs typeface="+mn-cs"/>
              </a:rPr>
              <a:t>Stres, strach</a:t>
            </a:r>
          </a:p>
        </p:txBody>
      </p:sp>
      <p:sp>
        <p:nvSpPr>
          <p:cNvPr id="24" name="TextovéPole 23">
            <a:extLst>
              <a:ext uri="{FF2B5EF4-FFF2-40B4-BE49-F238E27FC236}">
                <a16:creationId xmlns:a16="http://schemas.microsoft.com/office/drawing/2014/main" id="{C495E9E9-76F7-0469-07CB-13854F11AF48}"/>
              </a:ext>
            </a:extLst>
          </p:cNvPr>
          <p:cNvSpPr txBox="1"/>
          <p:nvPr/>
        </p:nvSpPr>
        <p:spPr>
          <a:xfrm>
            <a:off x="1483406" y="3863466"/>
            <a:ext cx="2257515"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prstClr val="black"/>
                </a:solidFill>
                <a:effectLst/>
                <a:uLnTx/>
                <a:uFillTx/>
                <a:latin typeface="Calibri" panose="020F0502020204030204"/>
                <a:ea typeface="+mn-ea"/>
                <a:cs typeface="+mn-cs"/>
              </a:rPr>
              <a:t>Společnost </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cs-CZ" sz="1800" b="0" i="0" u="none" strike="noStrike" kern="1200" cap="none" spc="0" normalizeH="0" baseline="0" noProof="0" dirty="0">
                <a:ln>
                  <a:noFill/>
                </a:ln>
                <a:solidFill>
                  <a:prstClr val="black"/>
                </a:solidFill>
                <a:effectLst/>
                <a:uLnTx/>
                <a:uFillTx/>
                <a:latin typeface="Calibri" panose="020F0502020204030204"/>
                <a:ea typeface="+mn-ea"/>
                <a:cs typeface="+mn-cs"/>
              </a:rPr>
              <a:t>Nárok (stresor)</a:t>
            </a:r>
          </a:p>
        </p:txBody>
      </p:sp>
      <p:cxnSp>
        <p:nvCxnSpPr>
          <p:cNvPr id="26" name="Přímá spojnice se šipkou 25">
            <a:extLst>
              <a:ext uri="{FF2B5EF4-FFF2-40B4-BE49-F238E27FC236}">
                <a16:creationId xmlns:a16="http://schemas.microsoft.com/office/drawing/2014/main" id="{81E7077C-F846-6AC8-EE1A-E811BE481555}"/>
              </a:ext>
            </a:extLst>
          </p:cNvPr>
          <p:cNvCxnSpPr/>
          <p:nvPr/>
        </p:nvCxnSpPr>
        <p:spPr>
          <a:xfrm flipV="1">
            <a:off x="3425084" y="2890847"/>
            <a:ext cx="863125" cy="68580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7" name="Přímá spojnice se šipkou 26">
            <a:extLst>
              <a:ext uri="{FF2B5EF4-FFF2-40B4-BE49-F238E27FC236}">
                <a16:creationId xmlns:a16="http://schemas.microsoft.com/office/drawing/2014/main" id="{CB85546D-5130-D3FD-726E-62D73CF53023}"/>
              </a:ext>
            </a:extLst>
          </p:cNvPr>
          <p:cNvCxnSpPr>
            <a:cxnSpLocks/>
          </p:cNvCxnSpPr>
          <p:nvPr/>
        </p:nvCxnSpPr>
        <p:spPr>
          <a:xfrm>
            <a:off x="3983051" y="4396226"/>
            <a:ext cx="2759582"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0" name="Přímá spojnice se šipkou 29">
            <a:extLst>
              <a:ext uri="{FF2B5EF4-FFF2-40B4-BE49-F238E27FC236}">
                <a16:creationId xmlns:a16="http://schemas.microsoft.com/office/drawing/2014/main" id="{9830A86B-192C-A435-B24A-B3404E4E72EE}"/>
              </a:ext>
            </a:extLst>
          </p:cNvPr>
          <p:cNvCxnSpPr>
            <a:cxnSpLocks/>
          </p:cNvCxnSpPr>
          <p:nvPr/>
        </p:nvCxnSpPr>
        <p:spPr>
          <a:xfrm>
            <a:off x="6638303" y="2743200"/>
            <a:ext cx="660874" cy="687662"/>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1" name="Zástupný symbol pro zápatí 4">
            <a:extLst>
              <a:ext uri="{FF2B5EF4-FFF2-40B4-BE49-F238E27FC236}">
                <a16:creationId xmlns:a16="http://schemas.microsoft.com/office/drawing/2014/main" id="{9FE37B26-01BB-2405-2F7E-14BD0EA324AA}"/>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II. Teorie, </a:t>
            </a:r>
            <a:r>
              <a:rPr kumimoji="0" lang="cs-CZ" sz="1400" b="0" i="0" u="none" strike="noStrike" kern="1200" cap="none" spc="0" normalizeH="0" baseline="0" noProof="0" dirty="0" err="1">
                <a:ln>
                  <a:noFill/>
                </a:ln>
                <a:solidFill>
                  <a:prstClr val="white">
                    <a:lumMod val="50000"/>
                  </a:prstClr>
                </a:solidFill>
                <a:effectLst/>
                <a:uLnTx/>
                <a:uFillTx/>
                <a:latin typeface="Corbel" panose="020B0503020204020204" pitchFamily="34" charset="0"/>
                <a:ea typeface="+mn-ea"/>
                <a:cs typeface="+mn-cs"/>
              </a:rPr>
              <a:t>ii</a:t>
            </a: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 Psychosomatické myšlení</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2506927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F834DB-6545-CD30-CCFC-AA047629970A}"/>
              </a:ext>
            </a:extLst>
          </p:cNvPr>
          <p:cNvSpPr>
            <a:spLocks noGrp="1"/>
          </p:cNvSpPr>
          <p:nvPr>
            <p:ph type="title"/>
          </p:nvPr>
        </p:nvSpPr>
        <p:spPr/>
        <p:txBody>
          <a:bodyPr>
            <a:normAutofit/>
          </a:bodyPr>
          <a:lstStyle/>
          <a:p>
            <a:r>
              <a:rPr lang="cs-CZ" dirty="0"/>
              <a:t>Příklad 1 – peptické vředy</a:t>
            </a:r>
          </a:p>
        </p:txBody>
      </p:sp>
      <p:sp>
        <p:nvSpPr>
          <p:cNvPr id="3" name="Zástupný obsah 2">
            <a:extLst>
              <a:ext uri="{FF2B5EF4-FFF2-40B4-BE49-F238E27FC236}">
                <a16:creationId xmlns:a16="http://schemas.microsoft.com/office/drawing/2014/main" id="{BE445F18-AC9A-AE6D-E062-C40CF174505A}"/>
              </a:ext>
            </a:extLst>
          </p:cNvPr>
          <p:cNvSpPr>
            <a:spLocks noGrp="1"/>
          </p:cNvSpPr>
          <p:nvPr>
            <p:ph idx="1"/>
          </p:nvPr>
        </p:nvSpPr>
        <p:spPr/>
        <p:txBody>
          <a:bodyPr/>
          <a:lstStyle/>
          <a:p>
            <a:pPr marL="0" indent="0">
              <a:buNone/>
            </a:pPr>
            <a:r>
              <a:rPr lang="cs-CZ" dirty="0"/>
              <a:t>(Tělo) Predispozice předběžným narušením sliznice žaludeční stěny bakteriální infekcí (</a:t>
            </a:r>
            <a:r>
              <a:rPr lang="cs-CZ" dirty="0" err="1"/>
              <a:t>helicobacter</a:t>
            </a:r>
            <a:r>
              <a:rPr lang="cs-CZ" dirty="0"/>
              <a:t> </a:t>
            </a:r>
            <a:r>
              <a:rPr lang="cs-CZ" dirty="0" err="1"/>
              <a:t>pylori</a:t>
            </a:r>
            <a:r>
              <a:rPr lang="cs-CZ" dirty="0"/>
              <a:t>). </a:t>
            </a:r>
          </a:p>
          <a:p>
            <a:pPr marL="0" indent="0">
              <a:buNone/>
            </a:pPr>
            <a:endParaRPr lang="cs-CZ" dirty="0"/>
          </a:p>
          <a:p>
            <a:pPr marL="0" indent="0">
              <a:buNone/>
            </a:pPr>
            <a:r>
              <a:rPr lang="cs-CZ" dirty="0"/>
              <a:t>(Psychosociální situace) Stres zvyšující hladinu kortizolu. </a:t>
            </a:r>
          </a:p>
          <a:p>
            <a:pPr marL="0" indent="0">
              <a:buNone/>
            </a:pPr>
            <a:endParaRPr lang="cs-CZ" dirty="0"/>
          </a:p>
          <a:p>
            <a:pPr marL="0" indent="0">
              <a:buNone/>
            </a:pPr>
            <a:r>
              <a:rPr lang="cs-CZ" dirty="0"/>
              <a:t>Následek: dojde k zvýšení kyseliny žaludku a současně snížení mucinu = vřed.</a:t>
            </a:r>
          </a:p>
        </p:txBody>
      </p:sp>
      <p:sp>
        <p:nvSpPr>
          <p:cNvPr id="5" name="Zástupný symbol pro zápatí 4">
            <a:extLst>
              <a:ext uri="{FF2B5EF4-FFF2-40B4-BE49-F238E27FC236}">
                <a16:creationId xmlns:a16="http://schemas.microsoft.com/office/drawing/2014/main" id="{8AAB0449-81BF-A233-8AD3-D950BB09CD63}"/>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II. Teorie, </a:t>
            </a:r>
            <a:r>
              <a:rPr kumimoji="0" lang="cs-CZ" sz="1400" b="0" i="0" u="none" strike="noStrike" kern="1200" cap="none" spc="0" normalizeH="0" baseline="0" noProof="0" dirty="0" err="1">
                <a:ln>
                  <a:noFill/>
                </a:ln>
                <a:solidFill>
                  <a:prstClr val="white">
                    <a:lumMod val="50000"/>
                  </a:prstClr>
                </a:solidFill>
                <a:effectLst/>
                <a:uLnTx/>
                <a:uFillTx/>
                <a:latin typeface="Corbel" panose="020B0503020204020204" pitchFamily="34" charset="0"/>
                <a:ea typeface="+mn-ea"/>
                <a:cs typeface="+mn-cs"/>
              </a:rPr>
              <a:t>ii</a:t>
            </a: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 Psychosomatické myšlení</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26923258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F834DB-6545-CD30-CCFC-AA047629970A}"/>
              </a:ext>
            </a:extLst>
          </p:cNvPr>
          <p:cNvSpPr>
            <a:spLocks noGrp="1"/>
          </p:cNvSpPr>
          <p:nvPr>
            <p:ph type="title"/>
          </p:nvPr>
        </p:nvSpPr>
        <p:spPr/>
        <p:txBody>
          <a:bodyPr>
            <a:normAutofit/>
          </a:bodyPr>
          <a:lstStyle/>
          <a:p>
            <a:r>
              <a:rPr lang="cs-CZ" dirty="0"/>
              <a:t>Příklad 2 – gastrointestinální obtíže</a:t>
            </a:r>
          </a:p>
        </p:txBody>
      </p:sp>
      <p:sp>
        <p:nvSpPr>
          <p:cNvPr id="3" name="Zástupný obsah 2">
            <a:extLst>
              <a:ext uri="{FF2B5EF4-FFF2-40B4-BE49-F238E27FC236}">
                <a16:creationId xmlns:a16="http://schemas.microsoft.com/office/drawing/2014/main" id="{BE445F18-AC9A-AE6D-E062-C40CF174505A}"/>
              </a:ext>
            </a:extLst>
          </p:cNvPr>
          <p:cNvSpPr>
            <a:spLocks noGrp="1"/>
          </p:cNvSpPr>
          <p:nvPr>
            <p:ph idx="1"/>
          </p:nvPr>
        </p:nvSpPr>
        <p:spPr/>
        <p:txBody>
          <a:bodyPr>
            <a:normAutofit fontScale="85000" lnSpcReduction="10000"/>
          </a:bodyPr>
          <a:lstStyle/>
          <a:p>
            <a:pPr marL="0" indent="0">
              <a:buNone/>
            </a:pPr>
            <a:r>
              <a:rPr lang="cs-CZ" dirty="0"/>
              <a:t>Analogie tvář/trávicí trubice – začervenání tváře při vzteku jako mimovolní prokrvení hladkého svalstva/“začervenání“ trávicí  trubice</a:t>
            </a:r>
          </a:p>
          <a:p>
            <a:pPr lvl="1"/>
            <a:r>
              <a:rPr lang="cs-CZ" dirty="0"/>
              <a:t>Přestože předpokládáme významnou kontrolu nad střevem „břišním mozkem“, nepopírá možnosti intervence limbického systému na fungování střev. Možnosti reakce na emoční zátěž v projevu změny peristaltiky střev až k průjmu. </a:t>
            </a:r>
          </a:p>
          <a:p>
            <a:pPr lvl="1"/>
            <a:endParaRPr lang="cs-CZ" dirty="0"/>
          </a:p>
          <a:p>
            <a:pPr lvl="1"/>
            <a:r>
              <a:rPr lang="cs-CZ" dirty="0"/>
              <a:t>Nejčastěji se jedná o vliv kortizolu a aktivitu bloudivého nervu. V případě střeva aktivace parasympatiku vede k vagotonii a zvýšení motility střeva a relaxaci konečníku.</a:t>
            </a:r>
          </a:p>
          <a:p>
            <a:pPr lvl="2"/>
            <a:r>
              <a:rPr lang="cs-CZ" dirty="0"/>
              <a:t>V duševní rovině aktivace založené především na silně vzrušující/rozrušující emoci: strach, radost, zlost</a:t>
            </a:r>
          </a:p>
          <a:p>
            <a:pPr lvl="1"/>
            <a:r>
              <a:rPr lang="cs-CZ" dirty="0">
                <a:solidFill>
                  <a:srgbClr val="FF0000"/>
                </a:solidFill>
              </a:rPr>
              <a:t>mluvíme o tzv. VEGETATIVNÍ LABILITĚ </a:t>
            </a:r>
          </a:p>
          <a:p>
            <a:pPr marL="914400" lvl="2" indent="0">
              <a:buNone/>
            </a:pPr>
            <a:r>
              <a:rPr lang="cs-CZ" dirty="0"/>
              <a:t>Biopsychosociální model na příkladu vegetativní lability:</a:t>
            </a:r>
          </a:p>
          <a:p>
            <a:pPr lvl="2"/>
            <a:r>
              <a:rPr lang="cs-CZ" dirty="0">
                <a:solidFill>
                  <a:srgbClr val="FF0000"/>
                </a:solidFill>
              </a:rPr>
              <a:t>Psychicky: </a:t>
            </a:r>
            <a:r>
              <a:rPr lang="cs-CZ" dirty="0"/>
              <a:t>jsem na někoho rozčílený, ale nemohu afekt odehrát, čili zůstává v podobě napětí (tj. psychický konflikt). </a:t>
            </a:r>
            <a:r>
              <a:rPr lang="cs-CZ" i="1" dirty="0"/>
              <a:t>Proč nemohu?</a:t>
            </a:r>
            <a:r>
              <a:rPr lang="cs-CZ" dirty="0"/>
              <a:t> </a:t>
            </a:r>
          </a:p>
          <a:p>
            <a:pPr lvl="2"/>
            <a:r>
              <a:rPr lang="cs-CZ" dirty="0">
                <a:solidFill>
                  <a:srgbClr val="FF0000"/>
                </a:solidFill>
              </a:rPr>
              <a:t>Sociálně: </a:t>
            </a:r>
            <a:r>
              <a:rPr lang="cs-CZ" dirty="0"/>
              <a:t>protože sociální konvence velí, že se se např. nemohu poprat s kolegou, jinak přijdu o práci. </a:t>
            </a:r>
            <a:r>
              <a:rPr lang="cs-CZ" i="1" dirty="0"/>
              <a:t>Co to znamená pro vegetativní </a:t>
            </a:r>
            <a:r>
              <a:rPr lang="cs-CZ" i="1" dirty="0" err="1"/>
              <a:t>ns</a:t>
            </a:r>
            <a:r>
              <a:rPr lang="cs-CZ" i="1" dirty="0"/>
              <a:t>?</a:t>
            </a:r>
            <a:endParaRPr lang="cs-CZ" dirty="0"/>
          </a:p>
          <a:p>
            <a:pPr lvl="2"/>
            <a:r>
              <a:rPr lang="cs-CZ" dirty="0">
                <a:solidFill>
                  <a:srgbClr val="FF0000"/>
                </a:solidFill>
              </a:rPr>
              <a:t>Biologicky: </a:t>
            </a:r>
            <a:r>
              <a:rPr lang="cs-CZ" dirty="0"/>
              <a:t>dysbalanci jedné složky (např. parasympatiku) = </a:t>
            </a:r>
            <a:r>
              <a:rPr lang="cs-CZ" dirty="0">
                <a:solidFill>
                  <a:srgbClr val="ED1C29"/>
                </a:solidFill>
              </a:rPr>
              <a:t>vegetativní labilita </a:t>
            </a:r>
            <a:r>
              <a:rPr lang="cs-CZ" dirty="0"/>
              <a:t>s vlivem na fyziologické procesy do doby stabilizace. </a:t>
            </a:r>
          </a:p>
          <a:p>
            <a:pPr marL="0" indent="0">
              <a:buNone/>
            </a:pPr>
            <a:endParaRPr lang="cs-CZ" dirty="0"/>
          </a:p>
        </p:txBody>
      </p:sp>
      <p:sp>
        <p:nvSpPr>
          <p:cNvPr id="5" name="Zástupný symbol pro zápatí 4">
            <a:extLst>
              <a:ext uri="{FF2B5EF4-FFF2-40B4-BE49-F238E27FC236}">
                <a16:creationId xmlns:a16="http://schemas.microsoft.com/office/drawing/2014/main" id="{F227F0B2-7570-9620-5533-6B254ECC49C4}"/>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II. Teorie, </a:t>
            </a:r>
            <a:r>
              <a:rPr kumimoji="0" lang="cs-CZ" sz="1400" b="0" i="0" u="none" strike="noStrike" kern="1200" cap="none" spc="0" normalizeH="0" baseline="0" noProof="0" dirty="0" err="1">
                <a:ln>
                  <a:noFill/>
                </a:ln>
                <a:solidFill>
                  <a:prstClr val="white">
                    <a:lumMod val="50000"/>
                  </a:prstClr>
                </a:solidFill>
                <a:effectLst/>
                <a:uLnTx/>
                <a:uFillTx/>
                <a:latin typeface="Corbel" panose="020B0503020204020204" pitchFamily="34" charset="0"/>
                <a:ea typeface="+mn-ea"/>
                <a:cs typeface="+mn-cs"/>
              </a:rPr>
              <a:t>ii</a:t>
            </a: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 Psychosomatické myšlení</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30837620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Šipka: zahnutá doprava 8">
            <a:extLst>
              <a:ext uri="{FF2B5EF4-FFF2-40B4-BE49-F238E27FC236}">
                <a16:creationId xmlns:a16="http://schemas.microsoft.com/office/drawing/2014/main" id="{F4A75DCF-8E25-C060-BFE1-FF4CE20C8736}"/>
              </a:ext>
            </a:extLst>
          </p:cNvPr>
          <p:cNvSpPr/>
          <p:nvPr/>
        </p:nvSpPr>
        <p:spPr>
          <a:xfrm rot="11707380">
            <a:off x="11060085" y="1541310"/>
            <a:ext cx="804134" cy="231887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2" name="Nadpis 1">
            <a:extLst>
              <a:ext uri="{FF2B5EF4-FFF2-40B4-BE49-F238E27FC236}">
                <a16:creationId xmlns:a16="http://schemas.microsoft.com/office/drawing/2014/main" id="{5CF834DB-6545-CD30-CCFC-AA047629970A}"/>
              </a:ext>
            </a:extLst>
          </p:cNvPr>
          <p:cNvSpPr>
            <a:spLocks noGrp="1"/>
          </p:cNvSpPr>
          <p:nvPr>
            <p:ph type="title"/>
          </p:nvPr>
        </p:nvSpPr>
        <p:spPr/>
        <p:txBody>
          <a:bodyPr>
            <a:normAutofit/>
          </a:bodyPr>
          <a:lstStyle/>
          <a:p>
            <a:r>
              <a:rPr lang="cs-CZ" dirty="0"/>
              <a:t>Příklad 3 – hyperventilace a panická ataka</a:t>
            </a:r>
          </a:p>
        </p:txBody>
      </p:sp>
      <p:sp>
        <p:nvSpPr>
          <p:cNvPr id="3" name="Zástupný obsah 2">
            <a:extLst>
              <a:ext uri="{FF2B5EF4-FFF2-40B4-BE49-F238E27FC236}">
                <a16:creationId xmlns:a16="http://schemas.microsoft.com/office/drawing/2014/main" id="{BE445F18-AC9A-AE6D-E062-C40CF174505A}"/>
              </a:ext>
            </a:extLst>
          </p:cNvPr>
          <p:cNvSpPr>
            <a:spLocks noGrp="1"/>
          </p:cNvSpPr>
          <p:nvPr>
            <p:ph idx="1"/>
          </p:nvPr>
        </p:nvSpPr>
        <p:spPr/>
        <p:txBody>
          <a:bodyPr>
            <a:normAutofit fontScale="85000" lnSpcReduction="20000"/>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cs-CZ" sz="26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rPr>
              <a:t>1. Úzkost/strach </a:t>
            </a:r>
            <a:r>
              <a:rPr lang="cs-CZ" sz="2400" dirty="0">
                <a:cs typeface="Calibri" panose="020F0502020204030204" pitchFamily="34" charset="0"/>
              </a:rPr>
              <a:t>→</a:t>
            </a:r>
            <a:r>
              <a:rPr kumimoji="0" lang="cs-CZ" sz="26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rPr>
              <a:t> hyperventilace </a:t>
            </a:r>
            <a:r>
              <a:rPr lang="cs-CZ" sz="2400" dirty="0">
                <a:cs typeface="Calibri" panose="020F0502020204030204" pitchFamily="34" charset="0"/>
              </a:rPr>
              <a:t>→</a:t>
            </a:r>
            <a:r>
              <a:rPr kumimoji="0" lang="cs-CZ" sz="26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rPr>
              <a:t> hyperventilační syndrom – zvýšení zásaditosti krve –&gt; mozková aktivita – otupělost, závrať, brnění rukou</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cs-CZ" sz="26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cs-CZ" sz="26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rPr>
              <a:t>2. Úzkost ze stavu hyperventilace vede k dalšímu  posilování hyperventilace a zhoršení projevů.</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cs-CZ" sz="26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cs-CZ" sz="26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rPr>
              <a:t>3. Současně aktivace vegetativního nervového sytému – adrenalin – tachykardie.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cs-CZ" sz="26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cs-CZ" sz="26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rPr>
              <a:t>Vznik:</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cs-CZ" sz="26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rPr>
              <a:t>a) vědomý – reakce na bolest, stres, strach</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cs-CZ" sz="26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rPr>
              <a:t>b) nevědomý – spouštěč neuvědomovaný v reakci na </a:t>
            </a:r>
            <a:r>
              <a:rPr lang="cs-CZ" sz="2600" dirty="0">
                <a:solidFill>
                  <a:prstClr val="black"/>
                </a:solidFill>
              </a:rPr>
              <a:t>nezpracované</a:t>
            </a:r>
            <a:r>
              <a:rPr kumimoji="0" lang="cs-CZ" sz="26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rPr>
              <a:t> trauma (globálně přítomný faktor: </a:t>
            </a:r>
            <a:r>
              <a:rPr kumimoji="0" lang="cs-CZ" sz="2600" b="0" i="0" u="none" strike="noStrike" kern="1200" cap="none" spc="0" normalizeH="0" baseline="0" noProof="0" dirty="0" err="1">
                <a:ln>
                  <a:noFill/>
                </a:ln>
                <a:solidFill>
                  <a:prstClr val="black"/>
                </a:solidFill>
                <a:effectLst/>
                <a:uLnTx/>
                <a:uFillTx/>
                <a:latin typeface="Corbel" panose="020B0503020204020204" pitchFamily="34" charset="0"/>
                <a:ea typeface="+mn-ea"/>
                <a:cs typeface="+mn-cs"/>
              </a:rPr>
              <a:t>attachment</a:t>
            </a:r>
            <a:r>
              <a:rPr kumimoji="0" lang="cs-CZ" sz="26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rPr>
              <a:t> matka–dítě v rané emocionální paměti = stresor/protektor)</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cs-CZ" sz="26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rPr>
              <a:t>	</a:t>
            </a:r>
          </a:p>
        </p:txBody>
      </p:sp>
      <p:sp>
        <p:nvSpPr>
          <p:cNvPr id="5" name="Zástupný symbol pro zápatí 4">
            <a:extLst>
              <a:ext uri="{FF2B5EF4-FFF2-40B4-BE49-F238E27FC236}">
                <a16:creationId xmlns:a16="http://schemas.microsoft.com/office/drawing/2014/main" id="{9FA72059-07DA-0FDB-5E40-48BA0FCA6BD7}"/>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II. Teorie, </a:t>
            </a:r>
            <a:r>
              <a:rPr kumimoji="0" lang="cs-CZ" sz="1400" b="0" i="0" u="none" strike="noStrike" kern="1200" cap="none" spc="0" normalizeH="0" baseline="0" noProof="0" dirty="0" err="1">
                <a:ln>
                  <a:noFill/>
                </a:ln>
                <a:solidFill>
                  <a:prstClr val="white">
                    <a:lumMod val="50000"/>
                  </a:prstClr>
                </a:solidFill>
                <a:effectLst/>
                <a:uLnTx/>
                <a:uFillTx/>
                <a:latin typeface="Corbel" panose="020B0503020204020204" pitchFamily="34" charset="0"/>
                <a:ea typeface="+mn-ea"/>
                <a:cs typeface="+mn-cs"/>
              </a:rPr>
              <a:t>ii</a:t>
            </a: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 Psychosomatické myšlení</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
        <p:nvSpPr>
          <p:cNvPr id="6" name="Šipka: zahnutá doprava 5">
            <a:extLst>
              <a:ext uri="{FF2B5EF4-FFF2-40B4-BE49-F238E27FC236}">
                <a16:creationId xmlns:a16="http://schemas.microsoft.com/office/drawing/2014/main" id="{A746C3B2-B489-713C-2328-A0B23FD66291}"/>
              </a:ext>
            </a:extLst>
          </p:cNvPr>
          <p:cNvSpPr/>
          <p:nvPr/>
        </p:nvSpPr>
        <p:spPr>
          <a:xfrm>
            <a:off x="179294" y="1607671"/>
            <a:ext cx="731520" cy="121615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7" name="Šipka: zahnutá doprava 6">
            <a:extLst>
              <a:ext uri="{FF2B5EF4-FFF2-40B4-BE49-F238E27FC236}">
                <a16:creationId xmlns:a16="http://schemas.microsoft.com/office/drawing/2014/main" id="{07C42326-1499-0C03-6B22-21A6636FF2B7}"/>
              </a:ext>
            </a:extLst>
          </p:cNvPr>
          <p:cNvSpPr/>
          <p:nvPr/>
        </p:nvSpPr>
        <p:spPr>
          <a:xfrm>
            <a:off x="106680" y="1607671"/>
            <a:ext cx="804134" cy="2186148"/>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8" name="Šipka: zahnutá doprava 7">
            <a:extLst>
              <a:ext uri="{FF2B5EF4-FFF2-40B4-BE49-F238E27FC236}">
                <a16:creationId xmlns:a16="http://schemas.microsoft.com/office/drawing/2014/main" id="{F2E551F1-2159-50A3-23C7-8AF622EF0F68}"/>
              </a:ext>
            </a:extLst>
          </p:cNvPr>
          <p:cNvSpPr/>
          <p:nvPr/>
        </p:nvSpPr>
        <p:spPr>
          <a:xfrm rot="11500313">
            <a:off x="11170720" y="1547074"/>
            <a:ext cx="858884" cy="1305523"/>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Tree>
    <p:extLst>
      <p:ext uri="{BB962C8B-B14F-4D97-AF65-F5344CB8AC3E}">
        <p14:creationId xmlns:p14="http://schemas.microsoft.com/office/powerpoint/2010/main" val="32853390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F834DB-6545-CD30-CCFC-AA047629970A}"/>
              </a:ext>
            </a:extLst>
          </p:cNvPr>
          <p:cNvSpPr>
            <a:spLocks noGrp="1"/>
          </p:cNvSpPr>
          <p:nvPr>
            <p:ph type="title"/>
          </p:nvPr>
        </p:nvSpPr>
        <p:spPr/>
        <p:txBody>
          <a:bodyPr>
            <a:normAutofit/>
          </a:bodyPr>
          <a:lstStyle/>
          <a:p>
            <a:r>
              <a:rPr lang="cs-CZ" dirty="0"/>
              <a:t>Příklad 4 – astma bronchiale</a:t>
            </a:r>
          </a:p>
        </p:txBody>
      </p:sp>
      <p:sp>
        <p:nvSpPr>
          <p:cNvPr id="3" name="Zástupný obsah 2">
            <a:extLst>
              <a:ext uri="{FF2B5EF4-FFF2-40B4-BE49-F238E27FC236}">
                <a16:creationId xmlns:a16="http://schemas.microsoft.com/office/drawing/2014/main" id="{BE445F18-AC9A-AE6D-E062-C40CF174505A}"/>
              </a:ext>
            </a:extLst>
          </p:cNvPr>
          <p:cNvSpPr>
            <a:spLocks noGrp="1"/>
          </p:cNvSpPr>
          <p:nvPr>
            <p:ph idx="1"/>
          </p:nvPr>
        </p:nvSpPr>
        <p:spPr/>
        <p:txBody>
          <a:bodyPr>
            <a:normAutofit lnSpcReduction="10000"/>
          </a:bodyPr>
          <a:lstStyle/>
          <a:p>
            <a:pPr marL="514350" indent="-514350">
              <a:buAutoNum type="arabicPeriod"/>
            </a:pPr>
            <a:r>
              <a:rPr lang="cs-CZ" dirty="0"/>
              <a:t>Kaskáda: stres – reakce vegetativní </a:t>
            </a:r>
            <a:r>
              <a:rPr lang="cs-CZ" dirty="0" err="1"/>
              <a:t>ns</a:t>
            </a:r>
            <a:r>
              <a:rPr lang="cs-CZ" dirty="0"/>
              <a:t> </a:t>
            </a:r>
            <a:r>
              <a:rPr lang="cs-CZ" dirty="0">
                <a:cs typeface="Calibri" panose="020F0502020204030204" pitchFamily="34" charset="0"/>
              </a:rPr>
              <a:t>→</a:t>
            </a:r>
            <a:r>
              <a:rPr lang="cs-CZ" dirty="0"/>
              <a:t> ovlivnění imunitní reakce + spouštěč </a:t>
            </a:r>
            <a:r>
              <a:rPr lang="cs-CZ" dirty="0">
                <a:cs typeface="Calibri" panose="020F0502020204030204" pitchFamily="34" charset="0"/>
              </a:rPr>
              <a:t>→</a:t>
            </a:r>
            <a:r>
              <a:rPr lang="cs-CZ" dirty="0"/>
              <a:t> projev</a:t>
            </a:r>
          </a:p>
          <a:p>
            <a:pPr marL="514350" indent="-514350">
              <a:buAutoNum type="arabicPeriod"/>
            </a:pPr>
            <a:endParaRPr lang="cs-CZ" dirty="0"/>
          </a:p>
          <a:p>
            <a:pPr marL="514350" indent="-514350">
              <a:buAutoNum type="arabicPeriod"/>
            </a:pPr>
            <a:r>
              <a:rPr lang="cs-CZ" dirty="0"/>
              <a:t>V </a:t>
            </a:r>
            <a:r>
              <a:rPr lang="cs-CZ" b="1" dirty="0"/>
              <a:t>psychosomatice</a:t>
            </a:r>
            <a:r>
              <a:rPr lang="cs-CZ" dirty="0"/>
              <a:t> tři obvyklé typy – úzkostný, depresivní, </a:t>
            </a:r>
            <a:r>
              <a:rPr lang="cs-CZ" dirty="0" err="1"/>
              <a:t>alexitymický</a:t>
            </a:r>
            <a:r>
              <a:rPr lang="cs-CZ" dirty="0"/>
              <a:t> </a:t>
            </a:r>
          </a:p>
          <a:p>
            <a:pPr marL="971550" lvl="1" indent="-514350">
              <a:buAutoNum type="arabicPeriod"/>
            </a:pPr>
            <a:r>
              <a:rPr lang="cs-CZ" dirty="0"/>
              <a:t>Úzkostný – anxiolytika </a:t>
            </a:r>
          </a:p>
          <a:p>
            <a:pPr marL="971550" lvl="1" indent="-514350">
              <a:buAutoNum type="arabicPeriod"/>
            </a:pPr>
            <a:r>
              <a:rPr lang="cs-CZ" dirty="0"/>
              <a:t>Depresivní – antidepresiva</a:t>
            </a:r>
          </a:p>
          <a:p>
            <a:pPr marL="971550" lvl="1" indent="-514350">
              <a:buAutoNum type="arabicPeriod"/>
            </a:pPr>
            <a:r>
              <a:rPr lang="cs-CZ" dirty="0" err="1"/>
              <a:t>Alexitymický</a:t>
            </a:r>
            <a:r>
              <a:rPr lang="cs-CZ" dirty="0"/>
              <a:t> – intervence nejasná, protože pacient se může nacházet v situaci tělesného stresu s jeho somatickými projevy, ale není schopen psychicky tento stav vnímat. </a:t>
            </a:r>
          </a:p>
          <a:p>
            <a:pPr marL="971550" lvl="1" indent="-514350">
              <a:buAutoNum type="arabicPeriod"/>
            </a:pPr>
            <a:endParaRPr lang="cs-CZ" dirty="0"/>
          </a:p>
          <a:p>
            <a:pPr marL="0" indent="0">
              <a:buNone/>
            </a:pPr>
            <a:r>
              <a:rPr lang="cs-CZ" dirty="0"/>
              <a:t>Pozn. Častý souběh astmatu a refluxu. Spojitost nejasná.  </a:t>
            </a:r>
          </a:p>
        </p:txBody>
      </p:sp>
      <p:sp>
        <p:nvSpPr>
          <p:cNvPr id="4" name="Zástupný symbol pro zápatí 4">
            <a:extLst>
              <a:ext uri="{FF2B5EF4-FFF2-40B4-BE49-F238E27FC236}">
                <a16:creationId xmlns:a16="http://schemas.microsoft.com/office/drawing/2014/main" id="{87E7D164-A153-8BCF-1BF4-BF32E236825A}"/>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II. Teorie, </a:t>
            </a:r>
            <a:r>
              <a:rPr kumimoji="0" lang="cs-CZ" sz="1400" b="0" i="0" u="none" strike="noStrike" kern="1200" cap="none" spc="0" normalizeH="0" baseline="0" noProof="0" dirty="0" err="1">
                <a:ln>
                  <a:noFill/>
                </a:ln>
                <a:solidFill>
                  <a:prstClr val="white">
                    <a:lumMod val="50000"/>
                  </a:prstClr>
                </a:solidFill>
                <a:effectLst/>
                <a:uLnTx/>
                <a:uFillTx/>
                <a:latin typeface="Corbel" panose="020B0503020204020204" pitchFamily="34" charset="0"/>
                <a:ea typeface="+mn-ea"/>
                <a:cs typeface="+mn-cs"/>
              </a:rPr>
              <a:t>ii</a:t>
            </a: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 Psychosomatické myšlení</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41328953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DE603B3-0083-4414-B997-7D95A935601A}"/>
              </a:ext>
            </a:extLst>
          </p:cNvPr>
          <p:cNvSpPr>
            <a:spLocks noGrp="1"/>
          </p:cNvSpPr>
          <p:nvPr>
            <p:ph type="title"/>
          </p:nvPr>
        </p:nvSpPr>
        <p:spPr/>
        <p:txBody>
          <a:bodyPr>
            <a:normAutofit/>
          </a:bodyPr>
          <a:lstStyle/>
          <a:p>
            <a:r>
              <a:rPr lang="cs-CZ" dirty="0"/>
              <a:t>III. Praxe</a:t>
            </a:r>
            <a:br>
              <a:rPr lang="cs-CZ" dirty="0"/>
            </a:br>
            <a:endParaRPr lang="en-US" dirty="0"/>
          </a:p>
        </p:txBody>
      </p:sp>
      <p:sp>
        <p:nvSpPr>
          <p:cNvPr id="4" name="Zástupný symbol pro text 3"/>
          <p:cNvSpPr>
            <a:spLocks noGrp="1"/>
          </p:cNvSpPr>
          <p:nvPr>
            <p:ph type="body" idx="1"/>
          </p:nvPr>
        </p:nvSpPr>
        <p:spPr/>
        <p:txBody>
          <a:bodyPr>
            <a:normAutofit fontScale="85000" lnSpcReduction="20000"/>
          </a:bodyPr>
          <a:lstStyle/>
          <a:p>
            <a:pPr marL="715963" indent="-715963">
              <a:lnSpc>
                <a:spcPct val="110000"/>
              </a:lnSpc>
              <a:buFont typeface="+mj-lt"/>
              <a:buAutoNum type="romanLcPeriod"/>
            </a:pPr>
            <a:r>
              <a:rPr lang="cs-CZ" dirty="0">
                <a:solidFill>
                  <a:srgbClr val="ED1C29"/>
                </a:solidFill>
              </a:rPr>
              <a:t>Choroba</a:t>
            </a:r>
          </a:p>
          <a:p>
            <a:pPr marL="715963" indent="-715963">
              <a:lnSpc>
                <a:spcPct val="110000"/>
              </a:lnSpc>
              <a:buFont typeface="+mj-lt"/>
              <a:buAutoNum type="romanLcPeriod"/>
            </a:pPr>
            <a:r>
              <a:rPr lang="cs-CZ" dirty="0">
                <a:solidFill>
                  <a:srgbClr val="ED1C29"/>
                </a:solidFill>
              </a:rPr>
              <a:t>Pacient </a:t>
            </a:r>
          </a:p>
          <a:p>
            <a:pPr marL="715963" indent="-715963">
              <a:lnSpc>
                <a:spcPct val="110000"/>
              </a:lnSpc>
              <a:buFont typeface="+mj-lt"/>
              <a:buAutoNum type="romanLcPeriod"/>
            </a:pPr>
            <a:r>
              <a:rPr lang="cs-CZ" dirty="0">
                <a:solidFill>
                  <a:srgbClr val="ED1C29"/>
                </a:solidFill>
              </a:rPr>
              <a:t>Odborník</a:t>
            </a:r>
          </a:p>
        </p:txBody>
      </p:sp>
    </p:spTree>
    <p:extLst>
      <p:ext uri="{BB962C8B-B14F-4D97-AF65-F5344CB8AC3E}">
        <p14:creationId xmlns:p14="http://schemas.microsoft.com/office/powerpoint/2010/main" val="26552686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8ADE18-B22C-42AE-B574-AFA7E3FFDECE}"/>
              </a:ext>
            </a:extLst>
          </p:cNvPr>
          <p:cNvSpPr>
            <a:spLocks noGrp="1"/>
          </p:cNvSpPr>
          <p:nvPr>
            <p:ph type="title"/>
          </p:nvPr>
        </p:nvSpPr>
        <p:spPr/>
        <p:txBody>
          <a:bodyPr>
            <a:normAutofit fontScale="90000"/>
          </a:bodyPr>
          <a:lstStyle/>
          <a:p>
            <a:r>
              <a:rPr lang="cs-CZ" dirty="0"/>
              <a:t>Choroba – Obraz psychosomatické choroby</a:t>
            </a:r>
            <a:endParaRPr lang="en-US" dirty="0"/>
          </a:p>
        </p:txBody>
      </p:sp>
      <p:sp>
        <p:nvSpPr>
          <p:cNvPr id="3" name="Zástupný symbol pro obsah 2">
            <a:extLst>
              <a:ext uri="{FF2B5EF4-FFF2-40B4-BE49-F238E27FC236}">
                <a16:creationId xmlns:a16="http://schemas.microsoft.com/office/drawing/2014/main" id="{D6D85BE2-CEF1-406D-83BC-D4DF26FD65C1}"/>
              </a:ext>
            </a:extLst>
          </p:cNvPr>
          <p:cNvSpPr>
            <a:spLocks noGrp="1"/>
          </p:cNvSpPr>
          <p:nvPr>
            <p:ph idx="1"/>
          </p:nvPr>
        </p:nvSpPr>
        <p:spPr/>
        <p:txBody>
          <a:bodyPr>
            <a:normAutofit fontScale="77500" lnSpcReduction="20000"/>
          </a:bodyPr>
          <a:lstStyle/>
          <a:p>
            <a:pPr marL="0" indent="0" algn="just">
              <a:lnSpc>
                <a:spcPct val="120000"/>
              </a:lnSpc>
              <a:spcBef>
                <a:spcPts val="300"/>
              </a:spcBef>
              <a:buNone/>
            </a:pPr>
            <a:r>
              <a:rPr lang="cs-CZ" dirty="0"/>
              <a:t>Alespoň 1 podmínka musí být pravda:</a:t>
            </a:r>
          </a:p>
          <a:p>
            <a:pPr marL="357188" indent="-357188" algn="just">
              <a:lnSpc>
                <a:spcPct val="120000"/>
              </a:lnSpc>
              <a:spcBef>
                <a:spcPts val="300"/>
              </a:spcBef>
            </a:pPr>
            <a:r>
              <a:rPr lang="cs-CZ" dirty="0"/>
              <a:t>Etiologie nemoci musí být přímo vztažena k předchozí životní události nebo k osobnostní charakteristice. </a:t>
            </a:r>
          </a:p>
          <a:p>
            <a:pPr marL="814388" lvl="1" indent="-357188" algn="just">
              <a:lnSpc>
                <a:spcPct val="120000"/>
              </a:lnSpc>
              <a:spcBef>
                <a:spcPts val="300"/>
              </a:spcBef>
            </a:pPr>
            <a:r>
              <a:rPr lang="cs-CZ" dirty="0"/>
              <a:t>Např.: Pacient začal během izolace COVID-19 omdlévat a pokračuje i nyní, bez jasné příčiny.  </a:t>
            </a:r>
          </a:p>
          <a:p>
            <a:pPr marL="357188" indent="-357188" algn="just">
              <a:lnSpc>
                <a:spcPct val="120000"/>
              </a:lnSpc>
              <a:spcBef>
                <a:spcPts val="300"/>
              </a:spcBef>
            </a:pPr>
            <a:r>
              <a:rPr lang="cs-CZ" dirty="0"/>
              <a:t>Průběh nemoci je výrazně ovlivňován psychosociálními faktory. </a:t>
            </a:r>
          </a:p>
          <a:p>
            <a:pPr marL="814388" lvl="1" indent="-357188" algn="just">
              <a:lnSpc>
                <a:spcPct val="120000"/>
              </a:lnSpc>
              <a:spcBef>
                <a:spcPts val="300"/>
              </a:spcBef>
            </a:pPr>
            <a:r>
              <a:rPr lang="cs-CZ" dirty="0"/>
              <a:t>Např.: Během docházení do školy se pacientův ekzém výrazně zhoršuje. O prázdninách mizí. </a:t>
            </a:r>
          </a:p>
          <a:p>
            <a:pPr marL="357188" indent="-357188" algn="just">
              <a:lnSpc>
                <a:spcPct val="120000"/>
              </a:lnSpc>
              <a:spcBef>
                <a:spcPts val="300"/>
              </a:spcBef>
            </a:pPr>
            <a:r>
              <a:rPr lang="cs-CZ" dirty="0"/>
              <a:t>Primární příznak má přímý vztah k zásadním psychosociálním faktorům.</a:t>
            </a:r>
          </a:p>
          <a:p>
            <a:pPr marL="814388" lvl="1" indent="-357188" algn="just">
              <a:lnSpc>
                <a:spcPct val="120000"/>
              </a:lnSpc>
              <a:spcBef>
                <a:spcPts val="300"/>
              </a:spcBef>
            </a:pPr>
            <a:r>
              <a:rPr lang="cs-CZ" dirty="0"/>
              <a:t>Např.: Po rozchodu začala mít pacientka migrény.</a:t>
            </a:r>
          </a:p>
          <a:p>
            <a:pPr marL="357188" indent="-357188" algn="just">
              <a:lnSpc>
                <a:spcPct val="120000"/>
              </a:lnSpc>
              <a:spcBef>
                <a:spcPts val="300"/>
              </a:spcBef>
            </a:pPr>
            <a:r>
              <a:rPr lang="cs-CZ" dirty="0"/>
              <a:t>Příznaky jsou neúměrně intenzivní nebo nepřiměřeně protahované a manifestují se v kontextu somatického onemocnění. </a:t>
            </a:r>
          </a:p>
          <a:p>
            <a:pPr marL="814388" lvl="1" indent="-357188" algn="just">
              <a:lnSpc>
                <a:spcPct val="120000"/>
              </a:lnSpc>
              <a:spcBef>
                <a:spcPts val="300"/>
              </a:spcBef>
            </a:pPr>
            <a:r>
              <a:rPr lang="cs-CZ" dirty="0"/>
              <a:t>Např.: Zranění páteře dostatečně nevysvětluje motorické omezení pacienta. </a:t>
            </a:r>
          </a:p>
          <a:p>
            <a:pPr marL="0" indent="0" algn="just">
              <a:lnSpc>
                <a:spcPct val="120000"/>
              </a:lnSpc>
              <a:spcBef>
                <a:spcPts val="300"/>
              </a:spcBef>
              <a:buNone/>
            </a:pPr>
            <a:endParaRPr lang="cs-CZ" dirty="0"/>
          </a:p>
        </p:txBody>
      </p:sp>
      <p:sp>
        <p:nvSpPr>
          <p:cNvPr id="6" name="Zástupný symbol pro zápatí 4">
            <a:extLst>
              <a:ext uri="{FF2B5EF4-FFF2-40B4-BE49-F238E27FC236}">
                <a16:creationId xmlns:a16="http://schemas.microsoft.com/office/drawing/2014/main" id="{BEC427BD-3B3E-D10C-EE5E-8969E5B4D9E7}"/>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III. Praxe, i. Choroba</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3590343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8ADE18-B22C-42AE-B574-AFA7E3FFDECE}"/>
              </a:ext>
            </a:extLst>
          </p:cNvPr>
          <p:cNvSpPr>
            <a:spLocks noGrp="1"/>
          </p:cNvSpPr>
          <p:nvPr>
            <p:ph type="title"/>
          </p:nvPr>
        </p:nvSpPr>
        <p:spPr/>
        <p:txBody>
          <a:bodyPr>
            <a:normAutofit/>
          </a:bodyPr>
          <a:lstStyle/>
          <a:p>
            <a:r>
              <a:rPr lang="cs-CZ" dirty="0"/>
              <a:t>Psychické faktory a spouštěče onemocnění</a:t>
            </a:r>
            <a:endParaRPr lang="en-US" dirty="0"/>
          </a:p>
        </p:txBody>
      </p:sp>
      <p:sp>
        <p:nvSpPr>
          <p:cNvPr id="3" name="Zástupný symbol pro obsah 2">
            <a:extLst>
              <a:ext uri="{FF2B5EF4-FFF2-40B4-BE49-F238E27FC236}">
                <a16:creationId xmlns:a16="http://schemas.microsoft.com/office/drawing/2014/main" id="{D6D85BE2-CEF1-406D-83BC-D4DF26FD65C1}"/>
              </a:ext>
            </a:extLst>
          </p:cNvPr>
          <p:cNvSpPr>
            <a:spLocks noGrp="1"/>
          </p:cNvSpPr>
          <p:nvPr>
            <p:ph idx="1"/>
          </p:nvPr>
        </p:nvSpPr>
        <p:spPr/>
        <p:txBody>
          <a:bodyPr>
            <a:normAutofit lnSpcReduction="10000"/>
          </a:bodyPr>
          <a:lstStyle/>
          <a:p>
            <a:pPr marL="357188" indent="-357188" algn="just">
              <a:lnSpc>
                <a:spcPct val="100000"/>
              </a:lnSpc>
              <a:spcBef>
                <a:spcPts val="300"/>
              </a:spcBef>
            </a:pPr>
            <a:r>
              <a:rPr lang="cs-CZ" dirty="0">
                <a:solidFill>
                  <a:srgbClr val="ED1C29"/>
                </a:solidFill>
              </a:rPr>
              <a:t>Emoce </a:t>
            </a:r>
            <a:r>
              <a:rPr lang="cs-CZ" dirty="0"/>
              <a:t>– neodžité, neintegrované, záporné, dysforické</a:t>
            </a:r>
          </a:p>
          <a:p>
            <a:pPr marL="357188" indent="-357188" algn="just">
              <a:lnSpc>
                <a:spcPct val="100000"/>
              </a:lnSpc>
              <a:spcBef>
                <a:spcPts val="300"/>
              </a:spcBef>
            </a:pPr>
            <a:r>
              <a:rPr lang="cs-CZ" dirty="0"/>
              <a:t>Dlouhodobý nadměrný stres</a:t>
            </a:r>
          </a:p>
          <a:p>
            <a:pPr marL="357188" indent="-357188" algn="just">
              <a:lnSpc>
                <a:spcPct val="100000"/>
              </a:lnSpc>
              <a:spcBef>
                <a:spcPts val="300"/>
              </a:spcBef>
            </a:pPr>
            <a:r>
              <a:rPr lang="cs-CZ" dirty="0"/>
              <a:t>Rané citově závažné zkušenosti v primární rodině</a:t>
            </a:r>
          </a:p>
          <a:p>
            <a:pPr marL="357188" indent="-357188" algn="just">
              <a:lnSpc>
                <a:spcPct val="100000"/>
              </a:lnSpc>
              <a:spcBef>
                <a:spcPts val="300"/>
              </a:spcBef>
            </a:pPr>
            <a:r>
              <a:rPr lang="cs-CZ" dirty="0"/>
              <a:t>Psychické trauma</a:t>
            </a:r>
          </a:p>
          <a:p>
            <a:pPr marL="357188" indent="-357188" algn="just">
              <a:lnSpc>
                <a:spcPct val="100000"/>
              </a:lnSpc>
              <a:spcBef>
                <a:spcPts val="300"/>
              </a:spcBef>
            </a:pPr>
            <a:r>
              <a:rPr lang="cs-CZ" dirty="0"/>
              <a:t>Psychosociální selhání (rozchod, pracovní/školní neúspěch,…)</a:t>
            </a:r>
          </a:p>
          <a:p>
            <a:pPr marL="357188" indent="-357188" algn="just">
              <a:lnSpc>
                <a:spcPct val="100000"/>
              </a:lnSpc>
              <a:spcBef>
                <a:spcPts val="300"/>
              </a:spcBef>
            </a:pPr>
            <a:endParaRPr lang="cs-CZ" dirty="0"/>
          </a:p>
          <a:p>
            <a:pPr marL="357188" indent="-357188" algn="just">
              <a:lnSpc>
                <a:spcPct val="100000"/>
              </a:lnSpc>
              <a:spcBef>
                <a:spcPts val="300"/>
              </a:spcBef>
            </a:pPr>
            <a:r>
              <a:rPr lang="cs-CZ" dirty="0"/>
              <a:t>Problémy jsou prvně funkční a potom se stávají strukturálními – </a:t>
            </a:r>
          </a:p>
          <a:p>
            <a:pPr marL="971550" lvl="1" indent="-514350" algn="just">
              <a:lnSpc>
                <a:spcPct val="100000"/>
              </a:lnSpc>
              <a:spcBef>
                <a:spcPts val="300"/>
              </a:spcBef>
              <a:buFont typeface="+mj-lt"/>
              <a:buAutoNum type="arabicPeriod"/>
            </a:pPr>
            <a:r>
              <a:rPr lang="cs-CZ" b="1" dirty="0"/>
              <a:t>signalizace </a:t>
            </a:r>
            <a:r>
              <a:rPr lang="cs-CZ" dirty="0"/>
              <a:t>– pacient buď nepřichází, nebo přichází s akutním problémem (např. průjmy, bolest hlavy)</a:t>
            </a:r>
          </a:p>
          <a:p>
            <a:pPr marL="971550" lvl="1" indent="-514350" algn="just">
              <a:lnSpc>
                <a:spcPct val="100000"/>
              </a:lnSpc>
              <a:spcBef>
                <a:spcPts val="300"/>
              </a:spcBef>
              <a:buFont typeface="+mj-lt"/>
              <a:buAutoNum type="arabicPeriod"/>
            </a:pPr>
            <a:r>
              <a:rPr lang="cs-CZ" b="1" dirty="0"/>
              <a:t>fixace</a:t>
            </a:r>
            <a:r>
              <a:rPr lang="cs-CZ" dirty="0"/>
              <a:t> – pacient nereaguje na léčení a dochází ke strukturálním změnám (např. vředy)</a:t>
            </a:r>
          </a:p>
        </p:txBody>
      </p:sp>
      <p:sp>
        <p:nvSpPr>
          <p:cNvPr id="6" name="Zástupný symbol pro zápatí 4">
            <a:extLst>
              <a:ext uri="{FF2B5EF4-FFF2-40B4-BE49-F238E27FC236}">
                <a16:creationId xmlns:a16="http://schemas.microsoft.com/office/drawing/2014/main" id="{0634328F-104A-F96E-D5B1-28FFFFF94CB6}"/>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III. Praxe, i. Choroba</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3091886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DE603B3-0083-4414-B997-7D95A935601A}"/>
              </a:ext>
            </a:extLst>
          </p:cNvPr>
          <p:cNvSpPr>
            <a:spLocks noGrp="1"/>
          </p:cNvSpPr>
          <p:nvPr>
            <p:ph type="title"/>
          </p:nvPr>
        </p:nvSpPr>
        <p:spPr/>
        <p:txBody>
          <a:bodyPr>
            <a:normAutofit/>
          </a:bodyPr>
          <a:lstStyle/>
          <a:p>
            <a:r>
              <a:rPr lang="cs-CZ" dirty="0"/>
              <a:t>I. Úvod</a:t>
            </a:r>
            <a:br>
              <a:rPr lang="cs-CZ" dirty="0"/>
            </a:br>
            <a:endParaRPr lang="en-US" dirty="0"/>
          </a:p>
        </p:txBody>
      </p:sp>
      <p:sp>
        <p:nvSpPr>
          <p:cNvPr id="4" name="Zástupný symbol pro text 3"/>
          <p:cNvSpPr>
            <a:spLocks noGrp="1"/>
          </p:cNvSpPr>
          <p:nvPr>
            <p:ph type="body" idx="1"/>
          </p:nvPr>
        </p:nvSpPr>
        <p:spPr/>
        <p:txBody>
          <a:bodyPr>
            <a:normAutofit/>
          </a:bodyPr>
          <a:lstStyle/>
          <a:p>
            <a:pPr marL="715963" indent="-715963">
              <a:lnSpc>
                <a:spcPct val="110000"/>
              </a:lnSpc>
              <a:buFont typeface="+mj-lt"/>
              <a:buAutoNum type="romanLcPeriod"/>
            </a:pPr>
            <a:r>
              <a:rPr lang="cs-CZ" dirty="0">
                <a:solidFill>
                  <a:srgbClr val="ED1C29"/>
                </a:solidFill>
              </a:rPr>
              <a:t>Historie</a:t>
            </a:r>
          </a:p>
          <a:p>
            <a:pPr marL="715963" indent="-715963">
              <a:lnSpc>
                <a:spcPct val="110000"/>
              </a:lnSpc>
              <a:buFont typeface="+mj-lt"/>
              <a:buAutoNum type="romanLcPeriod"/>
            </a:pPr>
            <a:r>
              <a:rPr lang="cs-CZ" dirty="0">
                <a:solidFill>
                  <a:srgbClr val="ED1C29"/>
                </a:solidFill>
              </a:rPr>
              <a:t>Definice</a:t>
            </a:r>
          </a:p>
          <a:p>
            <a:pPr marL="715963" indent="-715963">
              <a:lnSpc>
                <a:spcPct val="110000"/>
              </a:lnSpc>
              <a:buFont typeface="+mj-lt"/>
              <a:buAutoNum type="romanLcPeriod"/>
            </a:pPr>
            <a:endParaRPr lang="cs-CZ" dirty="0">
              <a:solidFill>
                <a:srgbClr val="ED1C29"/>
              </a:solidFill>
            </a:endParaRPr>
          </a:p>
        </p:txBody>
      </p:sp>
    </p:spTree>
    <p:extLst>
      <p:ext uri="{BB962C8B-B14F-4D97-AF65-F5344CB8AC3E}">
        <p14:creationId xmlns:p14="http://schemas.microsoft.com/office/powerpoint/2010/main" val="32172980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8ADE18-B22C-42AE-B574-AFA7E3FFDECE}"/>
              </a:ext>
            </a:extLst>
          </p:cNvPr>
          <p:cNvSpPr>
            <a:spLocks noGrp="1"/>
          </p:cNvSpPr>
          <p:nvPr>
            <p:ph type="title"/>
          </p:nvPr>
        </p:nvSpPr>
        <p:spPr/>
        <p:txBody>
          <a:bodyPr>
            <a:normAutofit/>
          </a:bodyPr>
          <a:lstStyle/>
          <a:p>
            <a:r>
              <a:rPr lang="cs-CZ" dirty="0"/>
              <a:t>Shrnutí „vztahu“ těla a duše – emoce</a:t>
            </a:r>
            <a:endParaRPr lang="en-US" dirty="0"/>
          </a:p>
        </p:txBody>
      </p:sp>
      <p:sp>
        <p:nvSpPr>
          <p:cNvPr id="5" name="Zástupný symbol pro obsah 4">
            <a:extLst>
              <a:ext uri="{FF2B5EF4-FFF2-40B4-BE49-F238E27FC236}">
                <a16:creationId xmlns:a16="http://schemas.microsoft.com/office/drawing/2014/main" id="{2ABA56DD-9EC2-4A6B-B18F-FF6C8610CCDF}"/>
              </a:ext>
            </a:extLst>
          </p:cNvPr>
          <p:cNvSpPr>
            <a:spLocks noGrp="1"/>
          </p:cNvSpPr>
          <p:nvPr>
            <p:ph idx="1"/>
          </p:nvPr>
        </p:nvSpPr>
        <p:spPr/>
        <p:txBody>
          <a:bodyPr>
            <a:normAutofit fontScale="77500" lnSpcReduction="20000"/>
          </a:bodyPr>
          <a:lstStyle/>
          <a:p>
            <a:pPr marL="0" indent="0" algn="just">
              <a:lnSpc>
                <a:spcPct val="100000"/>
              </a:lnSpc>
              <a:spcBef>
                <a:spcPts val="300"/>
              </a:spcBef>
              <a:buNone/>
            </a:pPr>
            <a:r>
              <a:rPr lang="cs-CZ" dirty="0"/>
              <a:t>Je spojnice mezi psychickým a somatickým světem: </a:t>
            </a:r>
          </a:p>
          <a:p>
            <a:pPr marL="357188" indent="-357188" algn="just">
              <a:lnSpc>
                <a:spcPct val="100000"/>
              </a:lnSpc>
              <a:spcBef>
                <a:spcPts val="300"/>
              </a:spcBef>
            </a:pPr>
            <a:r>
              <a:rPr lang="cs-CZ" dirty="0"/>
              <a:t>fenomenologická komponenta – </a:t>
            </a:r>
            <a:r>
              <a:rPr lang="cs-CZ" i="1" dirty="0"/>
              <a:t>nějak se cítíme,</a:t>
            </a:r>
          </a:p>
          <a:p>
            <a:pPr marL="357188" indent="-357188" algn="just">
              <a:lnSpc>
                <a:spcPct val="100000"/>
              </a:lnSpc>
              <a:spcBef>
                <a:spcPts val="300"/>
              </a:spcBef>
            </a:pPr>
            <a:r>
              <a:rPr lang="cs-CZ" dirty="0"/>
              <a:t>fyziologická komponenta – </a:t>
            </a:r>
            <a:r>
              <a:rPr lang="cs-CZ" i="1" dirty="0"/>
              <a:t>něco to dělá s tělem</a:t>
            </a:r>
            <a:r>
              <a:rPr lang="cs-CZ" dirty="0"/>
              <a:t>.</a:t>
            </a:r>
          </a:p>
          <a:p>
            <a:pPr marL="0" indent="0" algn="just">
              <a:lnSpc>
                <a:spcPct val="100000"/>
              </a:lnSpc>
              <a:spcBef>
                <a:spcPts val="300"/>
              </a:spcBef>
              <a:buNone/>
            </a:pPr>
            <a:endParaRPr lang="cs-CZ" dirty="0"/>
          </a:p>
          <a:p>
            <a:pPr marL="0" indent="0" algn="just">
              <a:lnSpc>
                <a:spcPct val="100000"/>
              </a:lnSpc>
              <a:spcBef>
                <a:spcPts val="300"/>
              </a:spcBef>
              <a:buNone/>
            </a:pPr>
            <a:r>
              <a:rPr lang="cs-CZ" dirty="0">
                <a:solidFill>
                  <a:srgbClr val="ED1C29"/>
                </a:solidFill>
              </a:rPr>
              <a:t>Mechanismus vzniku psychosomatického onemocnění:</a:t>
            </a:r>
          </a:p>
          <a:p>
            <a:pPr marL="0" indent="0" algn="just">
              <a:lnSpc>
                <a:spcPct val="100000"/>
              </a:lnSpc>
              <a:spcBef>
                <a:spcPts val="300"/>
              </a:spcBef>
              <a:buNone/>
            </a:pPr>
            <a:r>
              <a:rPr lang="cs-CZ" dirty="0"/>
              <a:t>Zvýšení vnitřního emočního napětí tedy ovlivňuje jak tělo, tak duši </a:t>
            </a:r>
            <a:r>
              <a:rPr lang="cs-CZ" dirty="0">
                <a:cs typeface="Calibri" panose="020F0502020204030204" pitchFamily="34" charset="0"/>
              </a:rPr>
              <a:t>→</a:t>
            </a:r>
            <a:r>
              <a:rPr lang="cs-CZ" dirty="0">
                <a:latin typeface="Calibri" panose="020F0502020204030204" pitchFamily="34" charset="0"/>
                <a:cs typeface="Calibri" panose="020F0502020204030204" pitchFamily="34" charset="0"/>
              </a:rPr>
              <a:t> </a:t>
            </a:r>
            <a:r>
              <a:rPr lang="cs-CZ" dirty="0">
                <a:cs typeface="Calibri" panose="020F0502020204030204" pitchFamily="34" charset="0"/>
              </a:rPr>
              <a:t>vznik signální tělesné reakce (např. tělesná póza / tachykardie / stažení hrdla) →</a:t>
            </a:r>
            <a:r>
              <a:rPr lang="cs-CZ" dirty="0">
                <a:latin typeface="Calibri" panose="020F0502020204030204" pitchFamily="34" charset="0"/>
                <a:cs typeface="Calibri" panose="020F0502020204030204" pitchFamily="34" charset="0"/>
              </a:rPr>
              <a:t> </a:t>
            </a:r>
            <a:r>
              <a:rPr lang="cs-CZ" dirty="0">
                <a:cs typeface="Calibri" panose="020F0502020204030204" pitchFamily="34" charset="0"/>
              </a:rPr>
              <a:t>pokud se emoce cyklicky opakuje, tak</a:t>
            </a:r>
            <a:r>
              <a:rPr lang="cs-CZ" dirty="0">
                <a:latin typeface="Calibri" panose="020F0502020204030204" pitchFamily="34" charset="0"/>
                <a:cs typeface="Calibri" panose="020F0502020204030204" pitchFamily="34" charset="0"/>
              </a:rPr>
              <a:t> </a:t>
            </a:r>
            <a:r>
              <a:rPr lang="cs-CZ" dirty="0">
                <a:cs typeface="Calibri" panose="020F0502020204030204" pitchFamily="34" charset="0"/>
              </a:rPr>
              <a:t>fixace tělesné reakce. </a:t>
            </a:r>
          </a:p>
          <a:p>
            <a:pPr marL="357188" indent="-357188" algn="just">
              <a:lnSpc>
                <a:spcPct val="100000"/>
              </a:lnSpc>
              <a:spcBef>
                <a:spcPts val="300"/>
              </a:spcBef>
            </a:pPr>
            <a:r>
              <a:rPr lang="cs-CZ" dirty="0">
                <a:cs typeface="Calibri" panose="020F0502020204030204" pitchFamily="34" charset="0"/>
              </a:rPr>
              <a:t>Somatické predispozice výrazně určují projev psychosomatické choroby. </a:t>
            </a:r>
          </a:p>
          <a:p>
            <a:pPr marL="0" indent="0" algn="just">
              <a:lnSpc>
                <a:spcPct val="120000"/>
              </a:lnSpc>
              <a:spcBef>
                <a:spcPts val="300"/>
              </a:spcBef>
              <a:buNone/>
            </a:pPr>
            <a:r>
              <a:rPr lang="cs-CZ" dirty="0">
                <a:solidFill>
                  <a:srgbClr val="ED1C29"/>
                </a:solidFill>
                <a:cs typeface="Calibri" panose="020F0502020204030204" pitchFamily="34" charset="0"/>
              </a:rPr>
              <a:t>=&gt; Nejzranitelnější systém pod vlivem zatěžující tělesné reakce vyvolané příslušnou emocí selže první.</a:t>
            </a:r>
          </a:p>
          <a:p>
            <a:pPr marL="0" indent="0" algn="just">
              <a:lnSpc>
                <a:spcPct val="120000"/>
              </a:lnSpc>
              <a:spcBef>
                <a:spcPts val="300"/>
              </a:spcBef>
              <a:buNone/>
            </a:pPr>
            <a:r>
              <a:rPr lang="cs-CZ" dirty="0">
                <a:solidFill>
                  <a:srgbClr val="ED1C29"/>
                </a:solidFill>
                <a:cs typeface="Calibri" panose="020F0502020204030204" pitchFamily="34" charset="0"/>
              </a:rPr>
              <a:t>=&gt; Celá kaskáda vypadá následovně: </a:t>
            </a:r>
            <a:r>
              <a:rPr lang="cs-CZ" dirty="0">
                <a:cs typeface="Calibri" panose="020F0502020204030204" pitchFamily="34" charset="0"/>
              </a:rPr>
              <a:t>afekt →</a:t>
            </a:r>
            <a:r>
              <a:rPr lang="cs-CZ" dirty="0">
                <a:latin typeface="Calibri" panose="020F0502020204030204" pitchFamily="34" charset="0"/>
                <a:cs typeface="Calibri" panose="020F0502020204030204" pitchFamily="34" charset="0"/>
              </a:rPr>
              <a:t> (nezpracovaná) </a:t>
            </a:r>
            <a:r>
              <a:rPr lang="cs-CZ" dirty="0">
                <a:cs typeface="Calibri" panose="020F0502020204030204" pitchFamily="34" charset="0"/>
              </a:rPr>
              <a:t>emoce →</a:t>
            </a:r>
            <a:r>
              <a:rPr lang="cs-CZ" dirty="0">
                <a:latin typeface="Calibri" panose="020F0502020204030204" pitchFamily="34" charset="0"/>
                <a:cs typeface="Calibri" panose="020F0502020204030204" pitchFamily="34" charset="0"/>
              </a:rPr>
              <a:t> </a:t>
            </a:r>
            <a:r>
              <a:rPr lang="cs-CZ" dirty="0">
                <a:cs typeface="Calibri" panose="020F0502020204030204" pitchFamily="34" charset="0"/>
              </a:rPr>
              <a:t>psychosomatická zátěž → tělesná odpověď v podobě signalizace →</a:t>
            </a:r>
            <a:r>
              <a:rPr lang="cs-CZ" dirty="0">
                <a:latin typeface="Calibri" panose="020F0502020204030204" pitchFamily="34" charset="0"/>
                <a:cs typeface="Calibri" panose="020F0502020204030204" pitchFamily="34" charset="0"/>
              </a:rPr>
              <a:t> </a:t>
            </a:r>
            <a:r>
              <a:rPr lang="cs-CZ" dirty="0">
                <a:cs typeface="Calibri" panose="020F0502020204030204" pitchFamily="34" charset="0"/>
              </a:rPr>
              <a:t>(v případě chronického opakování a ohrožení pod vlivem somatické predispozice) tělesná fixace → psychosomatická choroba.</a:t>
            </a:r>
          </a:p>
        </p:txBody>
      </p:sp>
      <p:sp>
        <p:nvSpPr>
          <p:cNvPr id="6" name="Zástupný symbol pro zápatí 4">
            <a:extLst>
              <a:ext uri="{FF2B5EF4-FFF2-40B4-BE49-F238E27FC236}">
                <a16:creationId xmlns:a16="http://schemas.microsoft.com/office/drawing/2014/main" id="{C99AA67F-0CF7-CAE4-89B7-BD7E79BC5654}"/>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III. Praxe, i. Choroba</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3427126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8ADE18-B22C-42AE-B574-AFA7E3FFDECE}"/>
              </a:ext>
            </a:extLst>
          </p:cNvPr>
          <p:cNvSpPr>
            <a:spLocks noGrp="1"/>
          </p:cNvSpPr>
          <p:nvPr>
            <p:ph type="title"/>
          </p:nvPr>
        </p:nvSpPr>
        <p:spPr/>
        <p:txBody>
          <a:bodyPr>
            <a:normAutofit/>
          </a:bodyPr>
          <a:lstStyle/>
          <a:p>
            <a:r>
              <a:rPr lang="cs-CZ" dirty="0"/>
              <a:t>Nejčastější psychosomatické poruchy</a:t>
            </a:r>
            <a:endParaRPr lang="en-US" dirty="0"/>
          </a:p>
        </p:txBody>
      </p:sp>
      <p:sp>
        <p:nvSpPr>
          <p:cNvPr id="5" name="Zástupný symbol pro obsah 4">
            <a:extLst>
              <a:ext uri="{FF2B5EF4-FFF2-40B4-BE49-F238E27FC236}">
                <a16:creationId xmlns:a16="http://schemas.microsoft.com/office/drawing/2014/main" id="{2ABA56DD-9EC2-4A6B-B18F-FF6C8610CCDF}"/>
              </a:ext>
            </a:extLst>
          </p:cNvPr>
          <p:cNvSpPr>
            <a:spLocks noGrp="1"/>
          </p:cNvSpPr>
          <p:nvPr>
            <p:ph idx="1"/>
          </p:nvPr>
        </p:nvSpPr>
        <p:spPr/>
        <p:txBody>
          <a:bodyPr>
            <a:normAutofit fontScale="62500" lnSpcReduction="20000"/>
          </a:bodyPr>
          <a:lstStyle/>
          <a:p>
            <a:pPr marL="357188" lvl="0" indent="-357188" algn="just">
              <a:lnSpc>
                <a:spcPct val="120000"/>
              </a:lnSpc>
              <a:spcBef>
                <a:spcPts val="300"/>
              </a:spcBef>
            </a:pPr>
            <a:r>
              <a:rPr lang="cs-CZ" dirty="0"/>
              <a:t>Bolest hlavy, migréna </a:t>
            </a:r>
          </a:p>
          <a:p>
            <a:pPr marL="357188" lvl="0" indent="-357188" algn="just">
              <a:lnSpc>
                <a:spcPct val="120000"/>
              </a:lnSpc>
              <a:spcBef>
                <a:spcPts val="300"/>
              </a:spcBef>
            </a:pPr>
            <a:r>
              <a:rPr lang="cs-CZ" dirty="0"/>
              <a:t>Poruchy spánku </a:t>
            </a:r>
          </a:p>
          <a:p>
            <a:pPr marL="357188" lvl="0" indent="-357188" algn="just">
              <a:lnSpc>
                <a:spcPct val="120000"/>
              </a:lnSpc>
              <a:spcBef>
                <a:spcPts val="300"/>
              </a:spcBef>
            </a:pPr>
            <a:r>
              <a:rPr lang="cs-CZ" dirty="0"/>
              <a:t>Bolesti zad </a:t>
            </a:r>
          </a:p>
          <a:p>
            <a:pPr marL="357188" lvl="0" indent="-357188" algn="just">
              <a:lnSpc>
                <a:spcPct val="120000"/>
              </a:lnSpc>
              <a:spcBef>
                <a:spcPts val="300"/>
              </a:spcBef>
            </a:pPr>
            <a:r>
              <a:rPr lang="cs-CZ" dirty="0"/>
              <a:t>Únavový syndrom </a:t>
            </a:r>
          </a:p>
          <a:p>
            <a:pPr marL="357188" lvl="0" indent="-357188" algn="just">
              <a:lnSpc>
                <a:spcPct val="120000"/>
              </a:lnSpc>
              <a:spcBef>
                <a:spcPts val="300"/>
              </a:spcBef>
            </a:pPr>
            <a:r>
              <a:rPr lang="cs-CZ" dirty="0"/>
              <a:t>Chronické choroby zažívacího traktu (průjmy, vředová choroba, ulcerózní kolitida, Crohnova choroba) </a:t>
            </a:r>
          </a:p>
          <a:p>
            <a:pPr marL="357188" lvl="0" indent="-357188" algn="just">
              <a:lnSpc>
                <a:spcPct val="120000"/>
              </a:lnSpc>
              <a:spcBef>
                <a:spcPts val="300"/>
              </a:spcBef>
            </a:pPr>
            <a:r>
              <a:rPr lang="cs-CZ" dirty="0"/>
              <a:t>Chronická kožní onemocnění (lupénka, akné, atopický ekzém, chronické svědění, nezdravá, unavená pokožka) </a:t>
            </a:r>
          </a:p>
          <a:p>
            <a:pPr marL="357188" lvl="0" indent="-357188" algn="just">
              <a:lnSpc>
                <a:spcPct val="120000"/>
              </a:lnSpc>
              <a:spcBef>
                <a:spcPts val="300"/>
              </a:spcBef>
            </a:pPr>
            <a:r>
              <a:rPr lang="cs-CZ" dirty="0"/>
              <a:t>Oběhový systém (hypertenze, bušení u srdce, pocity nepravidelnosti srdečního rytmu) </a:t>
            </a:r>
          </a:p>
          <a:p>
            <a:pPr marL="357188" lvl="0" indent="-357188" algn="just">
              <a:lnSpc>
                <a:spcPct val="120000"/>
              </a:lnSpc>
              <a:spcBef>
                <a:spcPts val="300"/>
              </a:spcBef>
            </a:pPr>
            <a:r>
              <a:rPr lang="cs-CZ" dirty="0"/>
              <a:t>Alergie, astma </a:t>
            </a:r>
          </a:p>
          <a:p>
            <a:pPr marL="357188" lvl="0" indent="-357188" algn="just">
              <a:lnSpc>
                <a:spcPct val="120000"/>
              </a:lnSpc>
              <a:spcBef>
                <a:spcPts val="300"/>
              </a:spcBef>
            </a:pPr>
            <a:r>
              <a:rPr lang="cs-CZ" dirty="0"/>
              <a:t>Závrať, nemožnost promluvit, pocit sevřeného hrdla </a:t>
            </a:r>
          </a:p>
          <a:p>
            <a:pPr marL="357188" lvl="0" indent="-357188" algn="just">
              <a:lnSpc>
                <a:spcPct val="120000"/>
              </a:lnSpc>
              <a:spcBef>
                <a:spcPts val="300"/>
              </a:spcBef>
            </a:pPr>
            <a:r>
              <a:rPr lang="cs-CZ" dirty="0"/>
              <a:t>Poruchy příjmu potravy (přejídání se, obezita, mentální anorexie) </a:t>
            </a:r>
          </a:p>
          <a:p>
            <a:pPr marL="357188" lvl="0" indent="-357188" algn="just">
              <a:lnSpc>
                <a:spcPct val="120000"/>
              </a:lnSpc>
              <a:spcBef>
                <a:spcPts val="300"/>
              </a:spcBef>
            </a:pPr>
            <a:r>
              <a:rPr lang="cs-CZ" dirty="0"/>
              <a:t>Gynekologické obtíže (funkční neplodnost bez organické příčiny, poruchy sexuálního prožívání, poruchy menstruačního cyklu, premenstruační syndrom, problémy v klimakteriu) </a:t>
            </a:r>
          </a:p>
          <a:p>
            <a:pPr marL="357188" lvl="0" indent="-357188" algn="just">
              <a:lnSpc>
                <a:spcPct val="120000"/>
              </a:lnSpc>
              <a:spcBef>
                <a:spcPts val="300"/>
              </a:spcBef>
            </a:pPr>
            <a:r>
              <a:rPr lang="cs-CZ" dirty="0"/>
              <a:t>Těhotenské obtíže, poporodní výkyvy </a:t>
            </a:r>
          </a:p>
        </p:txBody>
      </p:sp>
      <p:sp>
        <p:nvSpPr>
          <p:cNvPr id="6" name="Zástupný symbol pro zápatí 4">
            <a:extLst>
              <a:ext uri="{FF2B5EF4-FFF2-40B4-BE49-F238E27FC236}">
                <a16:creationId xmlns:a16="http://schemas.microsoft.com/office/drawing/2014/main" id="{0D0970FE-8AFC-B33D-C467-01DCBD23DEF1}"/>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III. Praxe, i. Choroba</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20113751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54F69AF-14E2-6914-BD11-49A81B041E72}"/>
              </a:ext>
            </a:extLst>
          </p:cNvPr>
          <p:cNvSpPr>
            <a:spLocks noGrp="1"/>
          </p:cNvSpPr>
          <p:nvPr>
            <p:ph type="title"/>
          </p:nvPr>
        </p:nvSpPr>
        <p:spPr/>
        <p:txBody>
          <a:bodyPr/>
          <a:lstStyle/>
          <a:p>
            <a:r>
              <a:rPr lang="cs-CZ" dirty="0"/>
              <a:t>Pacient – Prevalence</a:t>
            </a:r>
          </a:p>
        </p:txBody>
      </p:sp>
      <p:sp>
        <p:nvSpPr>
          <p:cNvPr id="3" name="Zástupný obsah 2">
            <a:extLst>
              <a:ext uri="{FF2B5EF4-FFF2-40B4-BE49-F238E27FC236}">
                <a16:creationId xmlns:a16="http://schemas.microsoft.com/office/drawing/2014/main" id="{72524836-31F1-8A13-D4E6-CCFFA4B5CF53}"/>
              </a:ext>
            </a:extLst>
          </p:cNvPr>
          <p:cNvSpPr>
            <a:spLocks noGrp="1"/>
          </p:cNvSpPr>
          <p:nvPr>
            <p:ph idx="1"/>
          </p:nvPr>
        </p:nvSpPr>
        <p:spPr/>
        <p:txBody>
          <a:bodyPr>
            <a:normAutofit fontScale="92500" lnSpcReduction="20000"/>
          </a:bodyPr>
          <a:lstStyle/>
          <a:p>
            <a:r>
              <a:rPr lang="cs-CZ" dirty="0"/>
              <a:t>Vysoce nejasná v populaci. Mnoho faktorů pro stanovení jasného podílu. Např.:</a:t>
            </a:r>
          </a:p>
          <a:p>
            <a:pPr lvl="1"/>
            <a:r>
              <a:rPr lang="cs-CZ" dirty="0"/>
              <a:t>V USA kolem 7 % vzhledem k úhradovému systému</a:t>
            </a:r>
          </a:p>
          <a:p>
            <a:pPr lvl="1"/>
            <a:r>
              <a:rPr lang="cs-CZ" dirty="0"/>
              <a:t>V Německu zhruba 2x více lidí než v ČR věří na psychické (stresové) vlivy na somatické choroby, proto častěji uvádějí psychosomatiku (cca 90% k 45%). </a:t>
            </a:r>
          </a:p>
          <a:p>
            <a:pPr lvl="1"/>
            <a:r>
              <a:rPr lang="cs-CZ" dirty="0"/>
              <a:t>Oproti tomu přes 2x více lidí v ČR než v Německu věří, že jim v léčení pomohou nejlépe léky (cca 50% oproti 20%).</a:t>
            </a:r>
          </a:p>
          <a:p>
            <a:pPr lvl="1"/>
            <a:endParaRPr lang="cs-CZ" dirty="0"/>
          </a:p>
          <a:p>
            <a:r>
              <a:rPr lang="cs-CZ" dirty="0"/>
              <a:t>Určit podíl jedinců v populaci pacientů v ČR je náročné nejenom kvůli následujícím faktorům: </a:t>
            </a:r>
          </a:p>
          <a:p>
            <a:pPr marL="914400" lvl="1" indent="-457200">
              <a:buFont typeface="+mj-lt"/>
              <a:buAutoNum type="arabicPeriod"/>
            </a:pPr>
            <a:r>
              <a:rPr lang="cs-CZ" dirty="0"/>
              <a:t>Typ zdravotní péče, </a:t>
            </a:r>
          </a:p>
          <a:p>
            <a:pPr marL="914400" lvl="1" indent="-457200">
              <a:buFont typeface="+mj-lt"/>
              <a:buAutoNum type="arabicPeriod"/>
            </a:pPr>
            <a:r>
              <a:rPr lang="cs-CZ" dirty="0"/>
              <a:t>subjektivní vnímání pacientů konceptu zdraví, </a:t>
            </a:r>
          </a:p>
          <a:p>
            <a:pPr marL="914400" lvl="1" indent="-457200">
              <a:buFont typeface="+mj-lt"/>
              <a:buAutoNum type="arabicPeriod"/>
            </a:pPr>
            <a:r>
              <a:rPr lang="cs-CZ" dirty="0"/>
              <a:t>nestandardizován pojem „psychosomatika“, </a:t>
            </a:r>
          </a:p>
          <a:p>
            <a:pPr marL="914400" lvl="1" indent="-457200">
              <a:buFont typeface="+mj-lt"/>
              <a:buAutoNum type="arabicPeriod"/>
            </a:pPr>
            <a:r>
              <a:rPr lang="cs-CZ" dirty="0" err="1"/>
              <a:t>dif</a:t>
            </a:r>
            <a:r>
              <a:rPr lang="cs-CZ" dirty="0"/>
              <a:t>. dg. schopnosti zdravotníků v oblasti psychosomatiky.</a:t>
            </a:r>
          </a:p>
        </p:txBody>
      </p:sp>
      <p:sp>
        <p:nvSpPr>
          <p:cNvPr id="5" name="Zástupný symbol pro zápatí 4">
            <a:extLst>
              <a:ext uri="{FF2B5EF4-FFF2-40B4-BE49-F238E27FC236}">
                <a16:creationId xmlns:a16="http://schemas.microsoft.com/office/drawing/2014/main" id="{673B07B5-D1F7-60D0-C7F7-1F4A6057F323}"/>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III. Praxe, </a:t>
            </a:r>
            <a:r>
              <a:rPr kumimoji="0" lang="cs-CZ" sz="1400" b="0" i="0" u="none" strike="noStrike" kern="1200" cap="none" spc="0" normalizeH="0" baseline="0" noProof="0" dirty="0" err="1">
                <a:ln>
                  <a:noFill/>
                </a:ln>
                <a:solidFill>
                  <a:prstClr val="white">
                    <a:lumMod val="50000"/>
                  </a:prstClr>
                </a:solidFill>
                <a:effectLst/>
                <a:uLnTx/>
                <a:uFillTx/>
                <a:latin typeface="Corbel" panose="020B0503020204020204" pitchFamily="34" charset="0"/>
                <a:ea typeface="+mn-ea"/>
                <a:cs typeface="+mn-cs"/>
              </a:rPr>
              <a:t>ii</a:t>
            </a: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 Pacient</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7577777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8ADE18-B22C-42AE-B574-AFA7E3FFDECE}"/>
              </a:ext>
            </a:extLst>
          </p:cNvPr>
          <p:cNvSpPr>
            <a:spLocks noGrp="1"/>
          </p:cNvSpPr>
          <p:nvPr>
            <p:ph type="title"/>
          </p:nvPr>
        </p:nvSpPr>
        <p:spPr/>
        <p:txBody>
          <a:bodyPr>
            <a:normAutofit/>
          </a:bodyPr>
          <a:lstStyle/>
          <a:p>
            <a:r>
              <a:rPr lang="cs-CZ" dirty="0"/>
              <a:t>Obraz psychosomatického pacienta</a:t>
            </a:r>
            <a:endParaRPr lang="en-US" dirty="0"/>
          </a:p>
        </p:txBody>
      </p:sp>
      <p:sp>
        <p:nvSpPr>
          <p:cNvPr id="3" name="Zástupný symbol pro obsah 2">
            <a:extLst>
              <a:ext uri="{FF2B5EF4-FFF2-40B4-BE49-F238E27FC236}">
                <a16:creationId xmlns:a16="http://schemas.microsoft.com/office/drawing/2014/main" id="{D6D85BE2-CEF1-406D-83BC-D4DF26FD65C1}"/>
              </a:ext>
            </a:extLst>
          </p:cNvPr>
          <p:cNvSpPr>
            <a:spLocks noGrp="1"/>
          </p:cNvSpPr>
          <p:nvPr>
            <p:ph idx="1"/>
          </p:nvPr>
        </p:nvSpPr>
        <p:spPr/>
        <p:txBody>
          <a:bodyPr>
            <a:normAutofit/>
          </a:bodyPr>
          <a:lstStyle/>
          <a:p>
            <a:pPr marL="357188" lvl="0" indent="-357188">
              <a:lnSpc>
                <a:spcPct val="100000"/>
              </a:lnSpc>
              <a:spcBef>
                <a:spcPts val="300"/>
              </a:spcBef>
            </a:pPr>
            <a:r>
              <a:rPr lang="cs-CZ" dirty="0"/>
              <a:t>Různý</a:t>
            </a:r>
          </a:p>
          <a:p>
            <a:pPr marL="357188" lvl="0" indent="-357188">
              <a:lnSpc>
                <a:spcPct val="100000"/>
              </a:lnSpc>
              <a:spcBef>
                <a:spcPts val="300"/>
              </a:spcBef>
            </a:pPr>
            <a:endParaRPr lang="cs-CZ" dirty="0"/>
          </a:p>
          <a:p>
            <a:pPr marL="357188" lvl="0" indent="-357188">
              <a:lnSpc>
                <a:spcPct val="100000"/>
              </a:lnSpc>
              <a:spcBef>
                <a:spcPts val="300"/>
              </a:spcBef>
            </a:pPr>
            <a:r>
              <a:rPr lang="cs-CZ" dirty="0"/>
              <a:t>Z pozorování: </a:t>
            </a:r>
          </a:p>
          <a:p>
            <a:pPr marL="914400" lvl="1" indent="-457200">
              <a:lnSpc>
                <a:spcPct val="100000"/>
              </a:lnSpc>
              <a:spcBef>
                <a:spcPts val="300"/>
              </a:spcBef>
              <a:buFont typeface="+mj-lt"/>
              <a:buAutoNum type="arabicPeriod"/>
            </a:pPr>
            <a:r>
              <a:rPr lang="cs-CZ" dirty="0"/>
              <a:t>Dobré šance na léčení: vysokofunkční a adaptivní jedinci. Choroby z úspěchu (přepracovávání se, neschopnost odpočívat, příliš velké nároky, příliš velká ochota snášet stres). „Psychika dlouhodobě přetěžuje tělo.“</a:t>
            </a:r>
          </a:p>
          <a:p>
            <a:pPr marL="914400" lvl="1" indent="-457200">
              <a:lnSpc>
                <a:spcPct val="100000"/>
              </a:lnSpc>
              <a:spcBef>
                <a:spcPts val="300"/>
              </a:spcBef>
              <a:buFont typeface="+mj-lt"/>
              <a:buAutoNum type="arabicPeriod"/>
            </a:pPr>
            <a:r>
              <a:rPr lang="cs-CZ" dirty="0"/>
              <a:t>Střední a nižší šance na léčení: pacienti, kteří jsou přesvědčeni, že „psycho“ znamená „blázen“. Dále pacienti, kteří jsou zaměřeni na symptom, nikoliv na příčinu – nejsou ochotni měnit život. A nakonec pacienti, kteří více, či méně vědomě, nechtějí o nemoc přijít (patofilie – nemoc jako moc, např.: můžu chodit po doktorech, můžu být na nemocenské,…)</a:t>
            </a:r>
          </a:p>
          <a:p>
            <a:pPr marL="914400" lvl="1" indent="-457200">
              <a:lnSpc>
                <a:spcPct val="100000"/>
              </a:lnSpc>
              <a:spcBef>
                <a:spcPts val="300"/>
              </a:spcBef>
              <a:buFont typeface="+mj-lt"/>
              <a:buAutoNum type="arabicPeriod"/>
            </a:pPr>
            <a:endParaRPr lang="cs-CZ" dirty="0"/>
          </a:p>
          <a:p>
            <a:pPr marL="357188" lvl="0" indent="-357188">
              <a:lnSpc>
                <a:spcPct val="100000"/>
              </a:lnSpc>
              <a:spcBef>
                <a:spcPts val="300"/>
              </a:spcBef>
            </a:pPr>
            <a:endParaRPr lang="cs-CZ" dirty="0"/>
          </a:p>
        </p:txBody>
      </p:sp>
      <p:sp>
        <p:nvSpPr>
          <p:cNvPr id="5" name="Zástupný symbol pro zápatí 4">
            <a:extLst>
              <a:ext uri="{FF2B5EF4-FFF2-40B4-BE49-F238E27FC236}">
                <a16:creationId xmlns:a16="http://schemas.microsoft.com/office/drawing/2014/main" id="{7EB46639-4521-754C-5783-DACC3E3944A7}"/>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III. Praxe, </a:t>
            </a:r>
            <a:r>
              <a:rPr kumimoji="0" lang="cs-CZ" sz="1400" b="0" i="0" u="none" strike="noStrike" kern="1200" cap="none" spc="0" normalizeH="0" baseline="0" noProof="0" dirty="0" err="1">
                <a:ln>
                  <a:noFill/>
                </a:ln>
                <a:solidFill>
                  <a:prstClr val="white">
                    <a:lumMod val="50000"/>
                  </a:prstClr>
                </a:solidFill>
                <a:effectLst/>
                <a:uLnTx/>
                <a:uFillTx/>
                <a:latin typeface="Corbel" panose="020B0503020204020204" pitchFamily="34" charset="0"/>
                <a:ea typeface="+mn-ea"/>
                <a:cs typeface="+mn-cs"/>
              </a:rPr>
              <a:t>ii</a:t>
            </a: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 Pacient</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32812496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8ADE18-B22C-42AE-B574-AFA7E3FFDECE}"/>
              </a:ext>
            </a:extLst>
          </p:cNvPr>
          <p:cNvSpPr>
            <a:spLocks noGrp="1"/>
          </p:cNvSpPr>
          <p:nvPr>
            <p:ph type="title"/>
          </p:nvPr>
        </p:nvSpPr>
        <p:spPr>
          <a:xfrm>
            <a:off x="838200" y="282436"/>
            <a:ext cx="10515600" cy="926576"/>
          </a:xfrm>
        </p:spPr>
        <p:txBody>
          <a:bodyPr/>
          <a:lstStyle/>
          <a:p>
            <a:r>
              <a:rPr lang="cs-CZ" dirty="0">
                <a:solidFill>
                  <a:srgbClr val="ED1C29"/>
                </a:solidFill>
              </a:rPr>
              <a:t>Odborník – Interdisciplinarita </a:t>
            </a:r>
            <a:endParaRPr lang="en-US" dirty="0">
              <a:solidFill>
                <a:srgbClr val="ED1C29"/>
              </a:solidFill>
            </a:endParaRPr>
          </a:p>
        </p:txBody>
      </p:sp>
      <p:sp>
        <p:nvSpPr>
          <p:cNvPr id="5" name="Zástupný obsah 4">
            <a:extLst>
              <a:ext uri="{FF2B5EF4-FFF2-40B4-BE49-F238E27FC236}">
                <a16:creationId xmlns:a16="http://schemas.microsoft.com/office/drawing/2014/main" id="{E5A390FC-821A-FD46-C28E-8D0533FA0DF2}"/>
              </a:ext>
            </a:extLst>
          </p:cNvPr>
          <p:cNvSpPr>
            <a:spLocks noGrp="1"/>
          </p:cNvSpPr>
          <p:nvPr>
            <p:ph idx="1"/>
          </p:nvPr>
        </p:nvSpPr>
        <p:spPr/>
        <p:txBody>
          <a:bodyPr>
            <a:normAutofit lnSpcReduction="10000"/>
          </a:bodyPr>
          <a:lstStyle/>
          <a:p>
            <a:r>
              <a:rPr lang="cs-CZ" dirty="0"/>
              <a:t>Praktické lékařství</a:t>
            </a:r>
          </a:p>
          <a:p>
            <a:r>
              <a:rPr lang="cs-CZ" dirty="0"/>
              <a:t>Psychiatrie</a:t>
            </a:r>
          </a:p>
          <a:p>
            <a:r>
              <a:rPr lang="cs-CZ" dirty="0"/>
              <a:t>Pediatrie</a:t>
            </a:r>
          </a:p>
          <a:p>
            <a:r>
              <a:rPr lang="cs-CZ" dirty="0"/>
              <a:t>Neurologie</a:t>
            </a:r>
          </a:p>
          <a:p>
            <a:r>
              <a:rPr lang="cs-CZ" dirty="0"/>
              <a:t>Klinická psychologie</a:t>
            </a:r>
          </a:p>
          <a:p>
            <a:r>
              <a:rPr lang="cs-CZ" dirty="0"/>
              <a:t>Fyzioterapie</a:t>
            </a:r>
          </a:p>
          <a:p>
            <a:r>
              <a:rPr lang="cs-CZ" dirty="0"/>
              <a:t>Expresivní terapie – muzikoterapie, arteterapie, dramaterapie,…</a:t>
            </a:r>
          </a:p>
          <a:p>
            <a:endParaRPr lang="cs-CZ" dirty="0"/>
          </a:p>
          <a:p>
            <a:r>
              <a:rPr lang="cs-CZ" dirty="0"/>
              <a:t>„lakmusový papírek“ psychosomatické odbornosti: kdo tvrdí, že jeho odbornost postačuje, nedělá psychosomatiku. </a:t>
            </a:r>
          </a:p>
        </p:txBody>
      </p:sp>
      <p:sp>
        <p:nvSpPr>
          <p:cNvPr id="4" name="Zástupný symbol pro zápatí 4">
            <a:extLst>
              <a:ext uri="{FF2B5EF4-FFF2-40B4-BE49-F238E27FC236}">
                <a16:creationId xmlns:a16="http://schemas.microsoft.com/office/drawing/2014/main" id="{CC879D40-CFE1-6475-6858-F4BF6FE8FEFD}"/>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III. Praxe, </a:t>
            </a:r>
            <a:r>
              <a:rPr kumimoji="0" lang="cs-CZ" sz="1400" b="0" i="0" u="none" strike="noStrike" kern="1200" cap="none" spc="0" normalizeH="0" baseline="0" noProof="0" dirty="0" err="1">
                <a:ln>
                  <a:noFill/>
                </a:ln>
                <a:solidFill>
                  <a:prstClr val="white">
                    <a:lumMod val="50000"/>
                  </a:prstClr>
                </a:solidFill>
                <a:effectLst/>
                <a:uLnTx/>
                <a:uFillTx/>
                <a:latin typeface="Corbel" panose="020B0503020204020204" pitchFamily="34" charset="0"/>
                <a:ea typeface="+mn-ea"/>
                <a:cs typeface="+mn-cs"/>
              </a:rPr>
              <a:t>iii</a:t>
            </a: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 </a:t>
            </a:r>
            <a:r>
              <a:rPr lang="cs-CZ" sz="1400" dirty="0">
                <a:solidFill>
                  <a:prstClr val="white">
                    <a:lumMod val="50000"/>
                  </a:prstClr>
                </a:solidFill>
                <a:latin typeface="Corbel" panose="020B0503020204020204" pitchFamily="34" charset="0"/>
              </a:rPr>
              <a:t>Odborník</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31994593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8ADE18-B22C-42AE-B574-AFA7E3FFDECE}"/>
              </a:ext>
            </a:extLst>
          </p:cNvPr>
          <p:cNvSpPr>
            <a:spLocks noGrp="1"/>
          </p:cNvSpPr>
          <p:nvPr>
            <p:ph type="title"/>
          </p:nvPr>
        </p:nvSpPr>
        <p:spPr/>
        <p:txBody>
          <a:bodyPr>
            <a:normAutofit/>
          </a:bodyPr>
          <a:lstStyle/>
          <a:p>
            <a:r>
              <a:rPr lang="cs-CZ" dirty="0"/>
              <a:t>Problém – pojem „Psychosomatika“</a:t>
            </a:r>
            <a:endParaRPr lang="en-US" dirty="0"/>
          </a:p>
        </p:txBody>
      </p:sp>
      <p:sp>
        <p:nvSpPr>
          <p:cNvPr id="3" name="Zástupný symbol pro obsah 2">
            <a:extLst>
              <a:ext uri="{FF2B5EF4-FFF2-40B4-BE49-F238E27FC236}">
                <a16:creationId xmlns:a16="http://schemas.microsoft.com/office/drawing/2014/main" id="{D6D85BE2-CEF1-406D-83BC-D4DF26FD65C1}"/>
              </a:ext>
            </a:extLst>
          </p:cNvPr>
          <p:cNvSpPr>
            <a:spLocks noGrp="1"/>
          </p:cNvSpPr>
          <p:nvPr>
            <p:ph idx="1"/>
          </p:nvPr>
        </p:nvSpPr>
        <p:spPr/>
        <p:txBody>
          <a:bodyPr>
            <a:normAutofit/>
          </a:bodyPr>
          <a:lstStyle/>
          <a:p>
            <a:pPr marL="357188" indent="-357188" algn="just"/>
            <a:r>
              <a:rPr lang="cs-CZ" dirty="0"/>
              <a:t>Všezahrnující pojem, kterému někdy nerozumí zdravotníci a skoro nikdy pacienti. </a:t>
            </a:r>
          </a:p>
          <a:p>
            <a:pPr marL="357188" indent="-357188" algn="just"/>
            <a:r>
              <a:rPr lang="cs-CZ" dirty="0"/>
              <a:t>Lehce zneužitelný</a:t>
            </a:r>
          </a:p>
          <a:p>
            <a:pPr marL="357188" indent="-357188" algn="just"/>
            <a:r>
              <a:rPr lang="cs-CZ" dirty="0"/>
              <a:t>„Psycho“ v pacientech vyvolává negativní pocit. Představa psychiatrie a psychiatrických nemocí. </a:t>
            </a:r>
          </a:p>
          <a:p>
            <a:pPr marL="357188" indent="-357188" algn="just"/>
            <a:r>
              <a:rPr lang="cs-CZ" dirty="0"/>
              <a:t>Ideálně nenaznačujeme pacientovy, že psychosomatika je „alternativa normální medicíny“, když si s ním nevíme rady. </a:t>
            </a:r>
          </a:p>
          <a:p>
            <a:pPr marL="0" indent="0" algn="just">
              <a:buNone/>
            </a:pPr>
            <a:r>
              <a:rPr lang="cs-CZ" dirty="0"/>
              <a:t>=&gt; Nutná kvalitní edukace pacienta.</a:t>
            </a:r>
          </a:p>
        </p:txBody>
      </p:sp>
      <p:sp>
        <p:nvSpPr>
          <p:cNvPr id="6" name="Zástupný symbol pro zápatí 4">
            <a:extLst>
              <a:ext uri="{FF2B5EF4-FFF2-40B4-BE49-F238E27FC236}">
                <a16:creationId xmlns:a16="http://schemas.microsoft.com/office/drawing/2014/main" id="{A76CD5FA-86F0-568C-B28B-0569A780D4BC}"/>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III. Praxe, </a:t>
            </a:r>
            <a:r>
              <a:rPr kumimoji="0" lang="cs-CZ" sz="1400" b="0" i="0" u="none" strike="noStrike" kern="1200" cap="none" spc="0" normalizeH="0" baseline="0" noProof="0" dirty="0" err="1">
                <a:ln>
                  <a:noFill/>
                </a:ln>
                <a:solidFill>
                  <a:prstClr val="white">
                    <a:lumMod val="50000"/>
                  </a:prstClr>
                </a:solidFill>
                <a:effectLst/>
                <a:uLnTx/>
                <a:uFillTx/>
                <a:latin typeface="Corbel" panose="020B0503020204020204" pitchFamily="34" charset="0"/>
                <a:ea typeface="+mn-ea"/>
                <a:cs typeface="+mn-cs"/>
              </a:rPr>
              <a:t>iii</a:t>
            </a: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 </a:t>
            </a:r>
            <a:r>
              <a:rPr lang="cs-CZ" sz="1400" dirty="0">
                <a:solidFill>
                  <a:prstClr val="white">
                    <a:lumMod val="50000"/>
                  </a:prstClr>
                </a:solidFill>
                <a:latin typeface="Corbel" panose="020B0503020204020204" pitchFamily="34" charset="0"/>
              </a:rPr>
              <a:t>Odborník</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9566253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8ADE18-B22C-42AE-B574-AFA7E3FFDECE}"/>
              </a:ext>
            </a:extLst>
          </p:cNvPr>
          <p:cNvSpPr>
            <a:spLocks noGrp="1"/>
          </p:cNvSpPr>
          <p:nvPr>
            <p:ph type="title"/>
          </p:nvPr>
        </p:nvSpPr>
        <p:spPr/>
        <p:txBody>
          <a:bodyPr>
            <a:normAutofit/>
          </a:bodyPr>
          <a:lstStyle/>
          <a:p>
            <a:r>
              <a:rPr lang="cs-CZ" dirty="0"/>
              <a:t>Diagnostika a terapie</a:t>
            </a:r>
            <a:endParaRPr lang="en-US" dirty="0"/>
          </a:p>
        </p:txBody>
      </p:sp>
      <p:sp>
        <p:nvSpPr>
          <p:cNvPr id="5" name="Zástupný symbol pro obsah 4">
            <a:extLst>
              <a:ext uri="{FF2B5EF4-FFF2-40B4-BE49-F238E27FC236}">
                <a16:creationId xmlns:a16="http://schemas.microsoft.com/office/drawing/2014/main" id="{2ABA56DD-9EC2-4A6B-B18F-FF6C8610CCDF}"/>
              </a:ext>
            </a:extLst>
          </p:cNvPr>
          <p:cNvSpPr>
            <a:spLocks noGrp="1"/>
          </p:cNvSpPr>
          <p:nvPr>
            <p:ph idx="1"/>
          </p:nvPr>
        </p:nvSpPr>
        <p:spPr/>
        <p:txBody>
          <a:bodyPr>
            <a:normAutofit fontScale="92500" lnSpcReduction="10000"/>
          </a:bodyPr>
          <a:lstStyle/>
          <a:p>
            <a:pPr algn="just">
              <a:lnSpc>
                <a:spcPct val="100000"/>
              </a:lnSpc>
              <a:spcBef>
                <a:spcPts val="300"/>
              </a:spcBef>
            </a:pPr>
            <a:r>
              <a:rPr lang="cs-CZ" dirty="0"/>
              <a:t>Klíčový je anamnestický rozhovor</a:t>
            </a:r>
          </a:p>
          <a:p>
            <a:pPr lvl="1" algn="just">
              <a:lnSpc>
                <a:spcPct val="100000"/>
              </a:lnSpc>
              <a:spcBef>
                <a:spcPts val="300"/>
              </a:spcBef>
            </a:pPr>
            <a:r>
              <a:rPr lang="cs-CZ" dirty="0"/>
              <a:t>Máme na mysli fakt, že pacientovi je reálně somaticky špatně, ale současně nechápe proč. Obvykle si neuvědomuje, že je ve stresu nebo depresi. Nebojíme se být </a:t>
            </a:r>
            <a:r>
              <a:rPr lang="cs-CZ" b="1" dirty="0"/>
              <a:t>zvědaví</a:t>
            </a:r>
            <a:r>
              <a:rPr lang="cs-CZ" dirty="0"/>
              <a:t>, protože potřebujeme představu pacientovy každodennosti.</a:t>
            </a:r>
          </a:p>
          <a:p>
            <a:pPr lvl="1" algn="just">
              <a:lnSpc>
                <a:spcPct val="100000"/>
              </a:lnSpc>
              <a:spcBef>
                <a:spcPts val="300"/>
              </a:spcBef>
            </a:pPr>
            <a:r>
              <a:rPr lang="cs-CZ" dirty="0"/>
              <a:t>Na první pohled pacient může vypadat psychosociálně v pořádku: nechce abychom o něm mysleli zle, nechce zatěžovat svými emocemi, nerozumí, co po něm chceme, nebo je to obvykle úspěšný muž ve středních letech. Pozorujeme vztah popisované </a:t>
            </a:r>
            <a:r>
              <a:rPr lang="cs-CZ" b="1" dirty="0"/>
              <a:t>nálady </a:t>
            </a:r>
            <a:r>
              <a:rPr lang="cs-CZ" dirty="0"/>
              <a:t>a projevy </a:t>
            </a:r>
            <a:r>
              <a:rPr lang="cs-CZ" b="1" dirty="0"/>
              <a:t>emotivity</a:t>
            </a:r>
            <a:r>
              <a:rPr lang="cs-CZ" dirty="0"/>
              <a:t>.</a:t>
            </a:r>
          </a:p>
          <a:p>
            <a:pPr algn="just">
              <a:lnSpc>
                <a:spcPct val="100000"/>
              </a:lnSpc>
              <a:spcBef>
                <a:spcPts val="300"/>
              </a:spcBef>
            </a:pPr>
            <a:r>
              <a:rPr lang="cs-CZ" dirty="0"/>
              <a:t>Dbáme na omezení naší odbornosti a na spolupráci s kolegy. </a:t>
            </a:r>
          </a:p>
          <a:p>
            <a:pPr algn="just">
              <a:lnSpc>
                <a:spcPct val="100000"/>
              </a:lnSpc>
              <a:spcBef>
                <a:spcPts val="300"/>
              </a:spcBef>
            </a:pPr>
            <a:r>
              <a:rPr lang="cs-CZ" dirty="0"/>
              <a:t>Postup léčby je obvykle sestavován v rámci týmu a zařízení – často není možné provádět psychosomatiku ambulantně. Vytváříme tedy adekvátní cíle léčby a cílíme na mezioborovou spolupráci. </a:t>
            </a:r>
          </a:p>
          <a:p>
            <a:pPr algn="just">
              <a:lnSpc>
                <a:spcPct val="100000"/>
              </a:lnSpc>
              <a:spcBef>
                <a:spcPts val="300"/>
              </a:spcBef>
            </a:pPr>
            <a:r>
              <a:rPr lang="cs-CZ" dirty="0"/>
              <a:t>V terapii cílit na všechny typy zranitelnosti: </a:t>
            </a:r>
            <a:r>
              <a:rPr lang="cs-CZ" b="1" dirty="0" err="1"/>
              <a:t>biopsychosociálně</a:t>
            </a:r>
            <a:endParaRPr lang="cs-CZ" b="1" dirty="0"/>
          </a:p>
          <a:p>
            <a:pPr algn="just">
              <a:lnSpc>
                <a:spcPct val="100000"/>
              </a:lnSpc>
              <a:spcBef>
                <a:spcPts val="300"/>
              </a:spcBef>
            </a:pPr>
            <a:endParaRPr lang="cs-CZ" dirty="0"/>
          </a:p>
        </p:txBody>
      </p:sp>
      <p:sp>
        <p:nvSpPr>
          <p:cNvPr id="7" name="Zástupný symbol pro zápatí 4">
            <a:extLst>
              <a:ext uri="{FF2B5EF4-FFF2-40B4-BE49-F238E27FC236}">
                <a16:creationId xmlns:a16="http://schemas.microsoft.com/office/drawing/2014/main" id="{3563A7E1-53A8-22D0-CD76-7CBF08DA77DB}"/>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III. Praxe, </a:t>
            </a:r>
            <a:r>
              <a:rPr kumimoji="0" lang="cs-CZ" sz="1400" b="0" i="0" u="none" strike="noStrike" kern="1200" cap="none" spc="0" normalizeH="0" baseline="0" noProof="0" dirty="0" err="1">
                <a:ln>
                  <a:noFill/>
                </a:ln>
                <a:solidFill>
                  <a:prstClr val="white">
                    <a:lumMod val="50000"/>
                  </a:prstClr>
                </a:solidFill>
                <a:effectLst/>
                <a:uLnTx/>
                <a:uFillTx/>
                <a:latin typeface="Corbel" panose="020B0503020204020204" pitchFamily="34" charset="0"/>
                <a:ea typeface="+mn-ea"/>
                <a:cs typeface="+mn-cs"/>
              </a:rPr>
              <a:t>iii</a:t>
            </a: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 </a:t>
            </a:r>
            <a:r>
              <a:rPr lang="cs-CZ" sz="1400" dirty="0">
                <a:solidFill>
                  <a:prstClr val="white">
                    <a:lumMod val="50000"/>
                  </a:prstClr>
                </a:solidFill>
                <a:latin typeface="Corbel" panose="020B0503020204020204" pitchFamily="34" charset="0"/>
              </a:rPr>
              <a:t>Odborník</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3792861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8ADE18-B22C-42AE-B574-AFA7E3FFDECE}"/>
              </a:ext>
            </a:extLst>
          </p:cNvPr>
          <p:cNvSpPr>
            <a:spLocks noGrp="1"/>
          </p:cNvSpPr>
          <p:nvPr>
            <p:ph type="title"/>
          </p:nvPr>
        </p:nvSpPr>
        <p:spPr/>
        <p:txBody>
          <a:bodyPr>
            <a:normAutofit/>
          </a:bodyPr>
          <a:lstStyle/>
          <a:p>
            <a:r>
              <a:rPr lang="cs-CZ" dirty="0"/>
              <a:t>Příklad 1 – rozhovor (pouze úryvky)</a:t>
            </a:r>
            <a:endParaRPr lang="en-US" dirty="0"/>
          </a:p>
        </p:txBody>
      </p:sp>
      <p:sp>
        <p:nvSpPr>
          <p:cNvPr id="5" name="Zástupný symbol pro obsah 4">
            <a:extLst>
              <a:ext uri="{FF2B5EF4-FFF2-40B4-BE49-F238E27FC236}">
                <a16:creationId xmlns:a16="http://schemas.microsoft.com/office/drawing/2014/main" id="{2ABA56DD-9EC2-4A6B-B18F-FF6C8610CCDF}"/>
              </a:ext>
            </a:extLst>
          </p:cNvPr>
          <p:cNvSpPr>
            <a:spLocks noGrp="1"/>
          </p:cNvSpPr>
          <p:nvPr>
            <p:ph idx="1"/>
          </p:nvPr>
        </p:nvSpPr>
        <p:spPr/>
        <p:txBody>
          <a:bodyPr>
            <a:normAutofit fontScale="62500" lnSpcReduction="20000"/>
          </a:bodyPr>
          <a:lstStyle/>
          <a:p>
            <a:pPr marL="0" indent="0" algn="just">
              <a:lnSpc>
                <a:spcPct val="100000"/>
              </a:lnSpc>
              <a:spcBef>
                <a:spcPts val="300"/>
              </a:spcBef>
              <a:buNone/>
            </a:pPr>
            <a:r>
              <a:rPr lang="cs-CZ" b="1" dirty="0"/>
              <a:t>Pac</a:t>
            </a:r>
            <a:r>
              <a:rPr lang="cs-CZ" dirty="0"/>
              <a:t> (17, m)</a:t>
            </a:r>
            <a:r>
              <a:rPr lang="cs-CZ" b="1" dirty="0"/>
              <a:t>.:</a:t>
            </a:r>
            <a:r>
              <a:rPr lang="cs-CZ" dirty="0"/>
              <a:t> </a:t>
            </a:r>
            <a:r>
              <a:rPr lang="cs-CZ" i="1" dirty="0"/>
              <a:t>Takže mám migrény a nikdo </a:t>
            </a:r>
            <a:r>
              <a:rPr lang="cs-CZ" i="1" u="sng" dirty="0"/>
              <a:t>si s tím neví rady</a:t>
            </a:r>
            <a:r>
              <a:rPr lang="cs-CZ" i="1" dirty="0"/>
              <a:t>. Už jsem měl i </a:t>
            </a:r>
            <a:r>
              <a:rPr lang="cs-CZ" i="1" dirty="0" err="1"/>
              <a:t>fMRI</a:t>
            </a:r>
            <a:r>
              <a:rPr lang="cs-CZ" i="1" dirty="0"/>
              <a:t> a doktoři mi řekli, </a:t>
            </a:r>
            <a:r>
              <a:rPr lang="cs-CZ" i="1" u="sng" dirty="0"/>
              <a:t>že to bude asi v hlavě</a:t>
            </a:r>
            <a:r>
              <a:rPr lang="cs-CZ" i="1" dirty="0"/>
              <a:t>. Tak jsem tady. </a:t>
            </a:r>
            <a:r>
              <a:rPr lang="cs-CZ" dirty="0"/>
              <a:t>[Pacientovi je tak špatně, že je ochotný přijít i po takové informaci.]</a:t>
            </a:r>
          </a:p>
          <a:p>
            <a:pPr marL="0" indent="0" algn="just">
              <a:lnSpc>
                <a:spcPct val="100000"/>
              </a:lnSpc>
              <a:spcBef>
                <a:spcPts val="300"/>
              </a:spcBef>
              <a:buNone/>
            </a:pPr>
            <a:endParaRPr lang="cs-CZ" i="1" dirty="0"/>
          </a:p>
          <a:p>
            <a:pPr marL="0" indent="0" algn="just">
              <a:lnSpc>
                <a:spcPct val="100000"/>
              </a:lnSpc>
              <a:spcBef>
                <a:spcPts val="300"/>
              </a:spcBef>
              <a:buNone/>
            </a:pPr>
            <a:r>
              <a:rPr lang="cs-CZ" dirty="0" err="1"/>
              <a:t>Zdr</a:t>
            </a:r>
            <a:r>
              <a:rPr lang="cs-CZ" dirty="0"/>
              <a:t>.: </a:t>
            </a:r>
            <a:r>
              <a:rPr lang="cs-CZ" i="1" dirty="0"/>
              <a:t>Kdy to podle Vás začalo, napadá Vás něco? </a:t>
            </a:r>
          </a:p>
          <a:p>
            <a:pPr marL="0" indent="0" algn="just">
              <a:lnSpc>
                <a:spcPct val="100000"/>
              </a:lnSpc>
              <a:spcBef>
                <a:spcPts val="300"/>
              </a:spcBef>
              <a:buNone/>
            </a:pPr>
            <a:endParaRPr lang="cs-CZ" i="1" dirty="0"/>
          </a:p>
          <a:p>
            <a:pPr marL="0" indent="0" algn="just">
              <a:lnSpc>
                <a:spcPct val="100000"/>
              </a:lnSpc>
              <a:spcBef>
                <a:spcPts val="300"/>
              </a:spcBef>
              <a:buNone/>
            </a:pPr>
            <a:r>
              <a:rPr lang="cs-CZ" b="1" dirty="0"/>
              <a:t>Pac.:</a:t>
            </a:r>
            <a:r>
              <a:rPr lang="cs-CZ" dirty="0"/>
              <a:t> </a:t>
            </a:r>
            <a:r>
              <a:rPr lang="cs-CZ" i="1" dirty="0"/>
              <a:t>Tak bylo to během izolace. Nemohl jsem do školy. Ale tak aspoň jsem hrál na počítači. Moc se </a:t>
            </a:r>
            <a:r>
              <a:rPr lang="cs-CZ" i="1" u="sng" dirty="0"/>
              <a:t>mi toho nechtělo</a:t>
            </a:r>
            <a:r>
              <a:rPr lang="cs-CZ" i="1" dirty="0"/>
              <a:t>, </a:t>
            </a:r>
            <a:r>
              <a:rPr lang="cs-CZ" i="1" u="sng" dirty="0"/>
              <a:t>neměl jsem hlad</a:t>
            </a:r>
            <a:r>
              <a:rPr lang="cs-CZ" i="1" dirty="0"/>
              <a:t>, moc jsem </a:t>
            </a:r>
            <a:r>
              <a:rPr lang="cs-CZ" i="1" u="sng" dirty="0"/>
              <a:t>nespal </a:t>
            </a:r>
            <a:r>
              <a:rPr lang="cs-CZ" i="1" dirty="0"/>
              <a:t>a přes den jsem byl </a:t>
            </a:r>
            <a:r>
              <a:rPr lang="cs-CZ" i="1" u="sng" dirty="0"/>
              <a:t>unavený</a:t>
            </a:r>
            <a:r>
              <a:rPr lang="cs-CZ" i="1" dirty="0"/>
              <a:t>. </a:t>
            </a:r>
            <a:r>
              <a:rPr lang="cs-CZ" dirty="0"/>
              <a:t> [Rozhovor směrem k </a:t>
            </a:r>
            <a:r>
              <a:rPr lang="cs-CZ" dirty="0" err="1"/>
              <a:t>dif.dg</a:t>
            </a:r>
            <a:r>
              <a:rPr lang="cs-CZ" dirty="0"/>
              <a:t>. depresivní fáze x osobnostní nastavení.]</a:t>
            </a:r>
            <a:endParaRPr lang="cs-CZ" i="1" dirty="0"/>
          </a:p>
          <a:p>
            <a:pPr marL="0" indent="0" algn="just">
              <a:lnSpc>
                <a:spcPct val="100000"/>
              </a:lnSpc>
              <a:spcBef>
                <a:spcPts val="300"/>
              </a:spcBef>
              <a:buNone/>
            </a:pPr>
            <a:endParaRPr lang="cs-CZ" dirty="0"/>
          </a:p>
          <a:p>
            <a:pPr marL="0" indent="0" algn="just">
              <a:lnSpc>
                <a:spcPct val="100000"/>
              </a:lnSpc>
              <a:spcBef>
                <a:spcPts val="300"/>
              </a:spcBef>
              <a:buNone/>
            </a:pPr>
            <a:r>
              <a:rPr lang="cs-CZ" dirty="0" err="1"/>
              <a:t>Zdr</a:t>
            </a:r>
            <a:r>
              <a:rPr lang="cs-CZ" dirty="0"/>
              <a:t>.: </a:t>
            </a:r>
            <a:r>
              <a:rPr lang="cs-CZ" i="1" dirty="0"/>
              <a:t>Měl jste pro sebe prostor? </a:t>
            </a:r>
          </a:p>
          <a:p>
            <a:pPr marL="0" indent="0" algn="just">
              <a:lnSpc>
                <a:spcPct val="100000"/>
              </a:lnSpc>
              <a:spcBef>
                <a:spcPts val="300"/>
              </a:spcBef>
              <a:buNone/>
            </a:pPr>
            <a:endParaRPr lang="cs-CZ" i="1" dirty="0"/>
          </a:p>
          <a:p>
            <a:pPr marL="0" indent="0" algn="just">
              <a:lnSpc>
                <a:spcPct val="100000"/>
              </a:lnSpc>
              <a:spcBef>
                <a:spcPts val="300"/>
              </a:spcBef>
              <a:buNone/>
            </a:pPr>
            <a:r>
              <a:rPr lang="cs-CZ" b="1" dirty="0"/>
              <a:t>Pac.: </a:t>
            </a:r>
            <a:r>
              <a:rPr lang="cs-CZ" i="1" dirty="0"/>
              <a:t>Táta a máma byli v obýváku, já jsem byl se sestrou, ta teď dálkově studuje VŠ. </a:t>
            </a:r>
          </a:p>
          <a:p>
            <a:pPr marL="0" indent="0" algn="just">
              <a:lnSpc>
                <a:spcPct val="100000"/>
              </a:lnSpc>
              <a:spcBef>
                <a:spcPts val="300"/>
              </a:spcBef>
              <a:buNone/>
            </a:pPr>
            <a:endParaRPr lang="cs-CZ" i="1" dirty="0"/>
          </a:p>
          <a:p>
            <a:pPr marL="0" indent="0" algn="just">
              <a:lnSpc>
                <a:spcPct val="100000"/>
              </a:lnSpc>
              <a:spcBef>
                <a:spcPts val="300"/>
              </a:spcBef>
              <a:buNone/>
            </a:pPr>
            <a:r>
              <a:rPr lang="cs-CZ" dirty="0"/>
              <a:t>Ke zvážení: 1. vývojová psychologie (puberťák rok doma)?, 2. reakce na stres (vyčerpání)?, 3. přítomnost reaktivní deprese?, 4. </a:t>
            </a:r>
            <a:r>
              <a:rPr lang="cs-CZ" dirty="0" err="1"/>
              <a:t>psychosomatóza</a:t>
            </a:r>
            <a:r>
              <a:rPr lang="cs-CZ" dirty="0"/>
              <a:t> (potlačování agrese, aby „přežil“)?, 5. absence psychohygieny? </a:t>
            </a:r>
          </a:p>
          <a:p>
            <a:pPr marL="0" indent="0" algn="just">
              <a:lnSpc>
                <a:spcPct val="100000"/>
              </a:lnSpc>
              <a:spcBef>
                <a:spcPts val="300"/>
              </a:spcBef>
              <a:buNone/>
            </a:pPr>
            <a:r>
              <a:rPr lang="cs-CZ" dirty="0"/>
              <a:t>Jak tomu rozumíte? </a:t>
            </a:r>
            <a:endParaRPr lang="cs-CZ" i="1" dirty="0"/>
          </a:p>
        </p:txBody>
      </p:sp>
      <p:sp>
        <p:nvSpPr>
          <p:cNvPr id="7" name="Zástupný symbol pro zápatí 4">
            <a:extLst>
              <a:ext uri="{FF2B5EF4-FFF2-40B4-BE49-F238E27FC236}">
                <a16:creationId xmlns:a16="http://schemas.microsoft.com/office/drawing/2014/main" id="{3563A7E1-53A8-22D0-CD76-7CBF08DA77DB}"/>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III. Praxe, </a:t>
            </a:r>
            <a:r>
              <a:rPr kumimoji="0" lang="cs-CZ" sz="1400" b="0" i="0" u="none" strike="noStrike" kern="1200" cap="none" spc="0" normalizeH="0" baseline="0" noProof="0" dirty="0" err="1">
                <a:ln>
                  <a:noFill/>
                </a:ln>
                <a:solidFill>
                  <a:prstClr val="white">
                    <a:lumMod val="50000"/>
                  </a:prstClr>
                </a:solidFill>
                <a:effectLst/>
                <a:uLnTx/>
                <a:uFillTx/>
                <a:latin typeface="Corbel" panose="020B0503020204020204" pitchFamily="34" charset="0"/>
                <a:ea typeface="+mn-ea"/>
                <a:cs typeface="+mn-cs"/>
              </a:rPr>
              <a:t>iii</a:t>
            </a: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 </a:t>
            </a:r>
            <a:r>
              <a:rPr lang="cs-CZ" sz="1400" dirty="0">
                <a:solidFill>
                  <a:prstClr val="white">
                    <a:lumMod val="50000"/>
                  </a:prstClr>
                </a:solidFill>
                <a:latin typeface="Corbel" panose="020B0503020204020204" pitchFamily="34" charset="0"/>
              </a:rPr>
              <a:t>Odborník</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3499062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8ADE18-B22C-42AE-B574-AFA7E3FFDECE}"/>
              </a:ext>
            </a:extLst>
          </p:cNvPr>
          <p:cNvSpPr>
            <a:spLocks noGrp="1"/>
          </p:cNvSpPr>
          <p:nvPr>
            <p:ph type="title"/>
          </p:nvPr>
        </p:nvSpPr>
        <p:spPr/>
        <p:txBody>
          <a:bodyPr>
            <a:normAutofit/>
          </a:bodyPr>
          <a:lstStyle/>
          <a:p>
            <a:r>
              <a:rPr lang="cs-CZ" dirty="0"/>
              <a:t>Příklad 2 – rozhovor</a:t>
            </a:r>
            <a:endParaRPr lang="en-US" dirty="0"/>
          </a:p>
        </p:txBody>
      </p:sp>
      <p:sp>
        <p:nvSpPr>
          <p:cNvPr id="5" name="Zástupný symbol pro obsah 4">
            <a:extLst>
              <a:ext uri="{FF2B5EF4-FFF2-40B4-BE49-F238E27FC236}">
                <a16:creationId xmlns:a16="http://schemas.microsoft.com/office/drawing/2014/main" id="{2ABA56DD-9EC2-4A6B-B18F-FF6C8610CCDF}"/>
              </a:ext>
            </a:extLst>
          </p:cNvPr>
          <p:cNvSpPr>
            <a:spLocks noGrp="1"/>
          </p:cNvSpPr>
          <p:nvPr>
            <p:ph idx="1"/>
          </p:nvPr>
        </p:nvSpPr>
        <p:spPr/>
        <p:txBody>
          <a:bodyPr>
            <a:normAutofit fontScale="70000" lnSpcReduction="20000"/>
          </a:bodyPr>
          <a:lstStyle/>
          <a:p>
            <a:pPr marL="0" indent="0" algn="just">
              <a:lnSpc>
                <a:spcPct val="100000"/>
              </a:lnSpc>
              <a:spcBef>
                <a:spcPts val="300"/>
              </a:spcBef>
              <a:buNone/>
            </a:pPr>
            <a:r>
              <a:rPr lang="cs-CZ" b="1" dirty="0"/>
              <a:t>Pac </a:t>
            </a:r>
            <a:r>
              <a:rPr lang="cs-CZ" dirty="0"/>
              <a:t>(35, ž)</a:t>
            </a:r>
            <a:r>
              <a:rPr lang="cs-CZ" b="1" dirty="0"/>
              <a:t>.:</a:t>
            </a:r>
            <a:r>
              <a:rPr lang="cs-CZ" dirty="0"/>
              <a:t> </a:t>
            </a:r>
            <a:r>
              <a:rPr lang="cs-CZ" i="1" dirty="0"/>
              <a:t>Já jsem tak </a:t>
            </a:r>
            <a:r>
              <a:rPr lang="cs-CZ" i="1" u="sng" dirty="0"/>
              <a:t>strašně rozčílená</a:t>
            </a:r>
            <a:r>
              <a:rPr lang="cs-CZ" i="1" dirty="0"/>
              <a:t> </a:t>
            </a:r>
            <a:r>
              <a:rPr lang="cs-CZ" dirty="0"/>
              <a:t>[nadává a zoufale u toho brečí]</a:t>
            </a:r>
            <a:r>
              <a:rPr lang="cs-CZ" i="1" dirty="0"/>
              <a:t>, furt na to myslím a </a:t>
            </a:r>
            <a:r>
              <a:rPr lang="cs-CZ" i="1" u="sng" dirty="0"/>
              <a:t>nemůžu pořádně ven</a:t>
            </a:r>
            <a:r>
              <a:rPr lang="cs-CZ" i="1" dirty="0"/>
              <a:t>, protože se bojím, že se </a:t>
            </a:r>
            <a:r>
              <a:rPr lang="cs-CZ" i="1" u="sng" dirty="0"/>
              <a:t>pozvracím</a:t>
            </a:r>
            <a:r>
              <a:rPr lang="cs-CZ" i="1" dirty="0"/>
              <a:t>. Nadávám na to a hlídám se a raději pak nejdu. Ty prášky na ten reflux už taky přestaly zabírat. </a:t>
            </a:r>
          </a:p>
          <a:p>
            <a:pPr marL="0" indent="0" algn="just">
              <a:lnSpc>
                <a:spcPct val="100000"/>
              </a:lnSpc>
              <a:spcBef>
                <a:spcPts val="300"/>
              </a:spcBef>
              <a:buNone/>
            </a:pPr>
            <a:endParaRPr lang="cs-CZ" dirty="0"/>
          </a:p>
          <a:p>
            <a:pPr marL="0" indent="0" algn="just">
              <a:lnSpc>
                <a:spcPct val="100000"/>
              </a:lnSpc>
              <a:spcBef>
                <a:spcPts val="300"/>
              </a:spcBef>
              <a:buNone/>
            </a:pPr>
            <a:r>
              <a:rPr lang="cs-CZ" dirty="0" err="1"/>
              <a:t>Zdr</a:t>
            </a:r>
            <a:r>
              <a:rPr lang="cs-CZ" dirty="0"/>
              <a:t>.: </a:t>
            </a:r>
            <a:r>
              <a:rPr lang="cs-CZ" i="1" dirty="0"/>
              <a:t>Jste naštvaná, že nemáte tělo pod kontrolou. </a:t>
            </a:r>
          </a:p>
          <a:p>
            <a:pPr marL="0" indent="0" algn="just">
              <a:lnSpc>
                <a:spcPct val="100000"/>
              </a:lnSpc>
              <a:spcBef>
                <a:spcPts val="300"/>
              </a:spcBef>
              <a:buNone/>
            </a:pPr>
            <a:endParaRPr lang="cs-CZ" dirty="0"/>
          </a:p>
          <a:p>
            <a:pPr marL="0" indent="0" algn="just">
              <a:lnSpc>
                <a:spcPct val="100000"/>
              </a:lnSpc>
              <a:spcBef>
                <a:spcPts val="300"/>
              </a:spcBef>
              <a:buNone/>
            </a:pPr>
            <a:r>
              <a:rPr lang="cs-CZ" b="1" dirty="0"/>
              <a:t>Pac.: </a:t>
            </a:r>
            <a:r>
              <a:rPr lang="cs-CZ" i="1" dirty="0"/>
              <a:t>Nejhorší na tom je, </a:t>
            </a:r>
            <a:r>
              <a:rPr lang="cs-CZ" i="1" u="sng" dirty="0"/>
              <a:t>že když na to zapomenu</a:t>
            </a:r>
            <a:r>
              <a:rPr lang="cs-CZ" i="1" dirty="0"/>
              <a:t>, tak se mi to neděje. Tak jsem magor? </a:t>
            </a:r>
          </a:p>
          <a:p>
            <a:pPr marL="0" indent="0" algn="just">
              <a:lnSpc>
                <a:spcPct val="100000"/>
              </a:lnSpc>
              <a:spcBef>
                <a:spcPts val="300"/>
              </a:spcBef>
              <a:buNone/>
            </a:pPr>
            <a:endParaRPr lang="cs-CZ" i="1" dirty="0"/>
          </a:p>
          <a:p>
            <a:pPr marL="0" indent="0" algn="just">
              <a:lnSpc>
                <a:spcPct val="100000"/>
              </a:lnSpc>
              <a:spcBef>
                <a:spcPts val="300"/>
              </a:spcBef>
              <a:buNone/>
            </a:pPr>
            <a:r>
              <a:rPr lang="cs-CZ" dirty="0" err="1"/>
              <a:t>Zdr</a:t>
            </a:r>
            <a:r>
              <a:rPr lang="cs-CZ" dirty="0"/>
              <a:t>.: </a:t>
            </a:r>
            <a:r>
              <a:rPr lang="cs-CZ" i="1" dirty="0"/>
              <a:t>Při nejhorším se pozvracíte před </a:t>
            </a:r>
            <a:r>
              <a:rPr lang="cs-CZ" i="1" dirty="0" err="1"/>
              <a:t>lidma</a:t>
            </a:r>
            <a:r>
              <a:rPr lang="cs-CZ" i="1" dirty="0"/>
              <a:t>… ať si myslí, co chtějí. Ale ta otrava, ten stres, který z toho máte. To je beze všeho náročné. </a:t>
            </a:r>
          </a:p>
          <a:p>
            <a:pPr marL="0" indent="0" algn="just">
              <a:lnSpc>
                <a:spcPct val="100000"/>
              </a:lnSpc>
              <a:spcBef>
                <a:spcPts val="300"/>
              </a:spcBef>
              <a:buNone/>
            </a:pPr>
            <a:endParaRPr lang="cs-CZ" i="1" dirty="0"/>
          </a:p>
          <a:p>
            <a:pPr marL="0" indent="0" algn="just">
              <a:lnSpc>
                <a:spcPct val="100000"/>
              </a:lnSpc>
              <a:spcBef>
                <a:spcPts val="300"/>
              </a:spcBef>
              <a:buNone/>
            </a:pPr>
            <a:r>
              <a:rPr lang="cs-CZ" b="1" dirty="0"/>
              <a:t>Pac.: </a:t>
            </a:r>
            <a:r>
              <a:rPr lang="cs-CZ" i="1" dirty="0"/>
              <a:t>Jo, já už se </a:t>
            </a:r>
            <a:r>
              <a:rPr lang="cs-CZ" i="1" u="sng" dirty="0"/>
              <a:t>stresuji jenom z toho stresu</a:t>
            </a:r>
            <a:r>
              <a:rPr lang="cs-CZ" i="1" dirty="0"/>
              <a:t>.</a:t>
            </a:r>
          </a:p>
          <a:p>
            <a:pPr marL="0" indent="0" algn="just">
              <a:lnSpc>
                <a:spcPct val="100000"/>
              </a:lnSpc>
              <a:spcBef>
                <a:spcPts val="300"/>
              </a:spcBef>
              <a:buNone/>
            </a:pPr>
            <a:endParaRPr lang="cs-CZ" i="1" dirty="0"/>
          </a:p>
          <a:p>
            <a:pPr marL="0" indent="0" algn="just">
              <a:lnSpc>
                <a:spcPct val="100000"/>
              </a:lnSpc>
              <a:spcBef>
                <a:spcPts val="300"/>
              </a:spcBef>
              <a:buNone/>
            </a:pPr>
            <a:r>
              <a:rPr lang="cs-CZ" dirty="0"/>
              <a:t>Ke zvážení: 1. vegetativní labilita?,  2. bludný kruh (stres-zvracení-stres)?, 3. psychický konflikt?</a:t>
            </a:r>
          </a:p>
          <a:p>
            <a:pPr marL="0" indent="0" algn="just">
              <a:lnSpc>
                <a:spcPct val="100000"/>
              </a:lnSpc>
              <a:spcBef>
                <a:spcPts val="300"/>
              </a:spcBef>
              <a:buNone/>
            </a:pPr>
            <a:r>
              <a:rPr lang="cs-CZ" dirty="0"/>
              <a:t>Jak tomu rozumíte? </a:t>
            </a:r>
          </a:p>
        </p:txBody>
      </p:sp>
      <p:sp>
        <p:nvSpPr>
          <p:cNvPr id="7" name="Zástupný symbol pro zápatí 4">
            <a:extLst>
              <a:ext uri="{FF2B5EF4-FFF2-40B4-BE49-F238E27FC236}">
                <a16:creationId xmlns:a16="http://schemas.microsoft.com/office/drawing/2014/main" id="{3563A7E1-53A8-22D0-CD76-7CBF08DA77DB}"/>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III. Praxe, </a:t>
            </a:r>
            <a:r>
              <a:rPr kumimoji="0" lang="cs-CZ" sz="1400" b="0" i="0" u="none" strike="noStrike" kern="1200" cap="none" spc="0" normalizeH="0" baseline="0" noProof="0" dirty="0" err="1">
                <a:ln>
                  <a:noFill/>
                </a:ln>
                <a:solidFill>
                  <a:prstClr val="white">
                    <a:lumMod val="50000"/>
                  </a:prstClr>
                </a:solidFill>
                <a:effectLst/>
                <a:uLnTx/>
                <a:uFillTx/>
                <a:latin typeface="Corbel" panose="020B0503020204020204" pitchFamily="34" charset="0"/>
                <a:ea typeface="+mn-ea"/>
                <a:cs typeface="+mn-cs"/>
              </a:rPr>
              <a:t>iii</a:t>
            </a: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 </a:t>
            </a:r>
            <a:r>
              <a:rPr lang="cs-CZ" sz="1400" dirty="0">
                <a:solidFill>
                  <a:prstClr val="white">
                    <a:lumMod val="50000"/>
                  </a:prstClr>
                </a:solidFill>
                <a:latin typeface="Corbel" panose="020B0503020204020204" pitchFamily="34" charset="0"/>
              </a:rPr>
              <a:t>Odborník</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3689327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8ADE18-B22C-42AE-B574-AFA7E3FFDECE}"/>
              </a:ext>
            </a:extLst>
          </p:cNvPr>
          <p:cNvSpPr>
            <a:spLocks noGrp="1"/>
          </p:cNvSpPr>
          <p:nvPr>
            <p:ph type="title"/>
          </p:nvPr>
        </p:nvSpPr>
        <p:spPr/>
        <p:txBody>
          <a:bodyPr>
            <a:normAutofit/>
          </a:bodyPr>
          <a:lstStyle/>
          <a:p>
            <a:r>
              <a:rPr lang="cs-CZ" dirty="0"/>
              <a:t>Příklad 3 – rozhovor</a:t>
            </a:r>
            <a:endParaRPr lang="en-US" dirty="0"/>
          </a:p>
        </p:txBody>
      </p:sp>
      <p:sp>
        <p:nvSpPr>
          <p:cNvPr id="5" name="Zástupný symbol pro obsah 4">
            <a:extLst>
              <a:ext uri="{FF2B5EF4-FFF2-40B4-BE49-F238E27FC236}">
                <a16:creationId xmlns:a16="http://schemas.microsoft.com/office/drawing/2014/main" id="{2ABA56DD-9EC2-4A6B-B18F-FF6C8610CCDF}"/>
              </a:ext>
            </a:extLst>
          </p:cNvPr>
          <p:cNvSpPr>
            <a:spLocks noGrp="1"/>
          </p:cNvSpPr>
          <p:nvPr>
            <p:ph idx="1"/>
          </p:nvPr>
        </p:nvSpPr>
        <p:spPr/>
        <p:txBody>
          <a:bodyPr>
            <a:normAutofit fontScale="62500" lnSpcReduction="20000"/>
          </a:bodyPr>
          <a:lstStyle/>
          <a:p>
            <a:pPr marL="0" indent="0" algn="just">
              <a:lnSpc>
                <a:spcPct val="100000"/>
              </a:lnSpc>
              <a:spcBef>
                <a:spcPts val="300"/>
              </a:spcBef>
              <a:buNone/>
            </a:pPr>
            <a:r>
              <a:rPr lang="cs-CZ" b="1" dirty="0"/>
              <a:t>Pac</a:t>
            </a:r>
            <a:r>
              <a:rPr lang="cs-CZ" dirty="0"/>
              <a:t> (45, ž)</a:t>
            </a:r>
            <a:r>
              <a:rPr lang="cs-CZ" b="1" dirty="0"/>
              <a:t>.:</a:t>
            </a:r>
            <a:r>
              <a:rPr lang="cs-CZ" dirty="0"/>
              <a:t> </a:t>
            </a:r>
            <a:r>
              <a:rPr lang="cs-CZ" i="1" dirty="0"/>
              <a:t>Mně teď říkali, ať jdu k Vám, že mám jako </a:t>
            </a:r>
            <a:r>
              <a:rPr lang="cs-CZ" i="1" u="sng" dirty="0"/>
              <a:t>motání hlavy</a:t>
            </a:r>
            <a:r>
              <a:rPr lang="cs-CZ" i="1" dirty="0"/>
              <a:t>, ale hlavně ty </a:t>
            </a:r>
            <a:r>
              <a:rPr lang="cs-CZ" i="1" u="sng" dirty="0"/>
              <a:t>úzkosti a deprese</a:t>
            </a:r>
            <a:r>
              <a:rPr lang="cs-CZ" i="1" dirty="0"/>
              <a:t>. Od té doby před rokem, co jsem se </a:t>
            </a:r>
            <a:r>
              <a:rPr lang="cs-CZ" i="1" u="sng" dirty="0"/>
              <a:t>rozešla</a:t>
            </a:r>
            <a:r>
              <a:rPr lang="cs-CZ" i="1" dirty="0"/>
              <a:t>, tak prostě </a:t>
            </a:r>
            <a:r>
              <a:rPr lang="cs-CZ" i="1" u="sng" dirty="0"/>
              <a:t>depresivní ladění </a:t>
            </a:r>
            <a:r>
              <a:rPr lang="cs-CZ" i="1" dirty="0"/>
              <a:t>a k tomu se občas přidá </a:t>
            </a:r>
            <a:r>
              <a:rPr lang="cs-CZ" i="1" u="sng" dirty="0"/>
              <a:t>panická ataka</a:t>
            </a:r>
            <a:r>
              <a:rPr lang="cs-CZ" i="1" dirty="0"/>
              <a:t>.  </a:t>
            </a:r>
          </a:p>
          <a:p>
            <a:pPr marL="0" indent="0" algn="just">
              <a:lnSpc>
                <a:spcPct val="100000"/>
              </a:lnSpc>
              <a:spcBef>
                <a:spcPts val="300"/>
              </a:spcBef>
              <a:buNone/>
            </a:pPr>
            <a:endParaRPr lang="cs-CZ" dirty="0"/>
          </a:p>
          <a:p>
            <a:pPr marL="0" indent="0" algn="just">
              <a:lnSpc>
                <a:spcPct val="100000"/>
              </a:lnSpc>
              <a:spcBef>
                <a:spcPts val="300"/>
              </a:spcBef>
              <a:buNone/>
            </a:pPr>
            <a:r>
              <a:rPr lang="cs-CZ" dirty="0" err="1"/>
              <a:t>Zdr</a:t>
            </a:r>
            <a:r>
              <a:rPr lang="cs-CZ" dirty="0"/>
              <a:t>.: </a:t>
            </a:r>
            <a:r>
              <a:rPr lang="cs-CZ" i="1" dirty="0"/>
              <a:t>To je dost věcí. A takové závažné pojmy. Mohla byste mi ale trochu přiblížit, jak ta vaše deprese vypadá? </a:t>
            </a:r>
            <a:endParaRPr lang="cs-CZ" dirty="0"/>
          </a:p>
          <a:p>
            <a:pPr marL="0" indent="0" algn="just">
              <a:lnSpc>
                <a:spcPct val="100000"/>
              </a:lnSpc>
              <a:spcBef>
                <a:spcPts val="300"/>
              </a:spcBef>
              <a:buNone/>
            </a:pPr>
            <a:endParaRPr lang="cs-CZ" dirty="0"/>
          </a:p>
          <a:p>
            <a:pPr marL="0" indent="0" algn="just">
              <a:lnSpc>
                <a:spcPct val="100000"/>
              </a:lnSpc>
              <a:spcBef>
                <a:spcPts val="300"/>
              </a:spcBef>
              <a:buNone/>
            </a:pPr>
            <a:r>
              <a:rPr lang="cs-CZ" b="1" dirty="0"/>
              <a:t>Pac.: </a:t>
            </a:r>
            <a:r>
              <a:rPr lang="cs-CZ" i="1" dirty="0"/>
              <a:t>To víte, cítím se prostě zle, jsem naštvaná a pak akorát nadávám lidem. Je mi jasné, že za to někdy nemůžou, ale mám jich plné zuby. </a:t>
            </a:r>
          </a:p>
          <a:p>
            <a:pPr marL="0" indent="0" algn="just">
              <a:lnSpc>
                <a:spcPct val="100000"/>
              </a:lnSpc>
              <a:spcBef>
                <a:spcPts val="300"/>
              </a:spcBef>
              <a:buNone/>
            </a:pPr>
            <a:endParaRPr lang="cs-CZ" i="1" dirty="0"/>
          </a:p>
          <a:p>
            <a:pPr marL="0" indent="0" algn="just">
              <a:lnSpc>
                <a:spcPct val="100000"/>
              </a:lnSpc>
              <a:spcBef>
                <a:spcPts val="300"/>
              </a:spcBef>
              <a:buNone/>
            </a:pPr>
            <a:r>
              <a:rPr lang="cs-CZ" dirty="0" err="1"/>
              <a:t>Zdr</a:t>
            </a:r>
            <a:r>
              <a:rPr lang="cs-CZ" dirty="0"/>
              <a:t>.: </a:t>
            </a:r>
            <a:r>
              <a:rPr lang="cs-CZ" i="1" dirty="0"/>
              <a:t>Co spánek?  </a:t>
            </a:r>
          </a:p>
          <a:p>
            <a:pPr marL="0" indent="0" algn="just">
              <a:lnSpc>
                <a:spcPct val="100000"/>
              </a:lnSpc>
              <a:spcBef>
                <a:spcPts val="300"/>
              </a:spcBef>
              <a:buNone/>
            </a:pPr>
            <a:endParaRPr lang="cs-CZ" i="1" dirty="0"/>
          </a:p>
          <a:p>
            <a:pPr marL="0" indent="0" algn="just">
              <a:lnSpc>
                <a:spcPct val="100000"/>
              </a:lnSpc>
              <a:spcBef>
                <a:spcPts val="300"/>
              </a:spcBef>
              <a:buNone/>
            </a:pPr>
            <a:r>
              <a:rPr lang="cs-CZ" b="1" dirty="0"/>
              <a:t>Pac.: </a:t>
            </a:r>
            <a:r>
              <a:rPr lang="cs-CZ" i="1" dirty="0"/>
              <a:t>To je v pohodě, jenom </a:t>
            </a:r>
            <a:r>
              <a:rPr lang="cs-CZ" i="1" dirty="0" err="1"/>
              <a:t>tý</a:t>
            </a:r>
            <a:r>
              <a:rPr lang="cs-CZ" i="1" dirty="0"/>
              <a:t> práce je po tom covidu teď moc. Najeli jsme na nějaký scénář a vůbec se nezvolnilo, furt se to opakuje. </a:t>
            </a:r>
          </a:p>
          <a:p>
            <a:pPr marL="0" indent="0" algn="just">
              <a:lnSpc>
                <a:spcPct val="100000"/>
              </a:lnSpc>
              <a:spcBef>
                <a:spcPts val="300"/>
              </a:spcBef>
              <a:buNone/>
            </a:pPr>
            <a:r>
              <a:rPr lang="cs-CZ" i="1" dirty="0"/>
              <a:t>[…]</a:t>
            </a:r>
          </a:p>
          <a:p>
            <a:pPr marL="0" indent="0" algn="just">
              <a:lnSpc>
                <a:spcPct val="100000"/>
              </a:lnSpc>
              <a:spcBef>
                <a:spcPts val="300"/>
              </a:spcBef>
              <a:buNone/>
            </a:pPr>
            <a:endParaRPr lang="cs-CZ" i="1" dirty="0"/>
          </a:p>
          <a:p>
            <a:pPr marL="0" indent="0" algn="just">
              <a:lnSpc>
                <a:spcPct val="100000"/>
              </a:lnSpc>
              <a:spcBef>
                <a:spcPts val="300"/>
              </a:spcBef>
              <a:buNone/>
            </a:pPr>
            <a:r>
              <a:rPr lang="cs-CZ" dirty="0"/>
              <a:t>Ke zvážení: 1. Sociální stresor práce?,  2. Slovo „deprese“ vystupuje jako signál nepohodlí?, 3. Množství </a:t>
            </a:r>
            <a:r>
              <a:rPr lang="cs-CZ" dirty="0" err="1"/>
              <a:t>sebediagnóz</a:t>
            </a:r>
            <a:r>
              <a:rPr lang="cs-CZ" dirty="0"/>
              <a:t> jako snaha legitimovat návštěvu, nebo neschopnost </a:t>
            </a:r>
            <a:r>
              <a:rPr lang="cs-CZ" dirty="0" err="1"/>
              <a:t>mentalizovat</a:t>
            </a:r>
            <a:r>
              <a:rPr lang="cs-CZ" dirty="0"/>
              <a:t>?</a:t>
            </a:r>
          </a:p>
          <a:p>
            <a:pPr marL="0" indent="0" algn="just">
              <a:lnSpc>
                <a:spcPct val="100000"/>
              </a:lnSpc>
              <a:spcBef>
                <a:spcPts val="300"/>
              </a:spcBef>
              <a:buNone/>
            </a:pPr>
            <a:r>
              <a:rPr lang="cs-CZ" dirty="0"/>
              <a:t>Jak tomu rozumíte? </a:t>
            </a:r>
          </a:p>
        </p:txBody>
      </p:sp>
      <p:sp>
        <p:nvSpPr>
          <p:cNvPr id="7" name="Zástupný symbol pro zápatí 4">
            <a:extLst>
              <a:ext uri="{FF2B5EF4-FFF2-40B4-BE49-F238E27FC236}">
                <a16:creationId xmlns:a16="http://schemas.microsoft.com/office/drawing/2014/main" id="{3563A7E1-53A8-22D0-CD76-7CBF08DA77DB}"/>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III. Praxe, </a:t>
            </a:r>
            <a:r>
              <a:rPr kumimoji="0" lang="cs-CZ" sz="1400" b="0" i="0" u="none" strike="noStrike" kern="1200" cap="none" spc="0" normalizeH="0" baseline="0" noProof="0" dirty="0" err="1">
                <a:ln>
                  <a:noFill/>
                </a:ln>
                <a:solidFill>
                  <a:prstClr val="white">
                    <a:lumMod val="50000"/>
                  </a:prstClr>
                </a:solidFill>
                <a:effectLst/>
                <a:uLnTx/>
                <a:uFillTx/>
                <a:latin typeface="Corbel" panose="020B0503020204020204" pitchFamily="34" charset="0"/>
                <a:ea typeface="+mn-ea"/>
                <a:cs typeface="+mn-cs"/>
              </a:rPr>
              <a:t>iii</a:t>
            </a: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 </a:t>
            </a:r>
            <a:r>
              <a:rPr lang="cs-CZ" sz="1400" dirty="0">
                <a:solidFill>
                  <a:prstClr val="white">
                    <a:lumMod val="50000"/>
                  </a:prstClr>
                </a:solidFill>
                <a:latin typeface="Corbel" panose="020B0503020204020204" pitchFamily="34" charset="0"/>
              </a:rPr>
              <a:t>Odborník</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4133391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11" end="1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8ADE18-B22C-42AE-B574-AFA7E3FFDECE}"/>
              </a:ext>
            </a:extLst>
          </p:cNvPr>
          <p:cNvSpPr>
            <a:spLocks noGrp="1"/>
          </p:cNvSpPr>
          <p:nvPr>
            <p:ph type="title"/>
          </p:nvPr>
        </p:nvSpPr>
        <p:spPr>
          <a:xfrm>
            <a:off x="838200" y="282436"/>
            <a:ext cx="10515600" cy="926576"/>
          </a:xfrm>
        </p:spPr>
        <p:txBody>
          <a:bodyPr>
            <a:normAutofit/>
          </a:bodyPr>
          <a:lstStyle/>
          <a:p>
            <a:r>
              <a:rPr lang="cs-CZ" dirty="0">
                <a:solidFill>
                  <a:srgbClr val="ED1C29"/>
                </a:solidFill>
              </a:rPr>
              <a:t>Historie </a:t>
            </a:r>
            <a:r>
              <a:rPr lang="cs-CZ" dirty="0"/>
              <a:t>1/2 20. století</a:t>
            </a:r>
            <a:endParaRPr lang="en-US" dirty="0">
              <a:solidFill>
                <a:srgbClr val="ED1C29"/>
              </a:solidFill>
            </a:endParaRPr>
          </a:p>
        </p:txBody>
      </p:sp>
      <p:sp>
        <p:nvSpPr>
          <p:cNvPr id="5" name="Zástupný obsah 4">
            <a:extLst>
              <a:ext uri="{FF2B5EF4-FFF2-40B4-BE49-F238E27FC236}">
                <a16:creationId xmlns:a16="http://schemas.microsoft.com/office/drawing/2014/main" id="{E5A390FC-821A-FD46-C28E-8D0533FA0DF2}"/>
              </a:ext>
            </a:extLst>
          </p:cNvPr>
          <p:cNvSpPr>
            <a:spLocks noGrp="1"/>
          </p:cNvSpPr>
          <p:nvPr>
            <p:ph idx="1"/>
          </p:nvPr>
        </p:nvSpPr>
        <p:spPr/>
        <p:txBody>
          <a:bodyPr>
            <a:normAutofit lnSpcReduction="10000"/>
          </a:bodyPr>
          <a:lstStyle/>
          <a:p>
            <a:r>
              <a:rPr lang="cs-CZ" dirty="0"/>
              <a:t>Poprvé pojmenoval Johann Christian  </a:t>
            </a:r>
            <a:r>
              <a:rPr lang="cs-CZ" dirty="0" err="1"/>
              <a:t>Heinroth</a:t>
            </a:r>
            <a:r>
              <a:rPr lang="cs-CZ" dirty="0"/>
              <a:t> 1818, v úvaze o významu psychiky u insomnie. Ale koncepce teprve v 20. století</a:t>
            </a:r>
          </a:p>
          <a:p>
            <a:r>
              <a:rPr lang="cs-CZ" dirty="0"/>
              <a:t>Psychosomatika původně především jako hermeneutická věda. Významný vliv psychoanalýzy. </a:t>
            </a:r>
          </a:p>
          <a:p>
            <a:pPr marL="457200" lvl="1" indent="0">
              <a:buNone/>
            </a:pPr>
            <a:r>
              <a:rPr lang="cs-CZ" dirty="0"/>
              <a:t>=&gt; Duševní konflikty </a:t>
            </a:r>
            <a:r>
              <a:rPr lang="cs-CZ" dirty="0">
                <a:solidFill>
                  <a:srgbClr val="ED1C29"/>
                </a:solidFill>
              </a:rPr>
              <a:t>překládány</a:t>
            </a:r>
            <a:r>
              <a:rPr lang="cs-CZ" dirty="0"/>
              <a:t> do „řeči orgánů“. Např.: </a:t>
            </a:r>
            <a:r>
              <a:rPr lang="cs-CZ" i="1" dirty="0"/>
              <a:t>Bolí vás záda, protože toho hodně nesete. </a:t>
            </a:r>
          </a:p>
          <a:p>
            <a:pPr lvl="1"/>
            <a:r>
              <a:rPr lang="cs-CZ" dirty="0"/>
              <a:t>Sigmund Freud </a:t>
            </a:r>
          </a:p>
          <a:p>
            <a:pPr lvl="1"/>
            <a:r>
              <a:rPr lang="cs-CZ" dirty="0"/>
              <a:t>Viktor von </a:t>
            </a:r>
            <a:r>
              <a:rPr lang="cs-CZ" dirty="0" err="1"/>
              <a:t>Weizsäcker</a:t>
            </a:r>
            <a:r>
              <a:rPr lang="cs-CZ" dirty="0"/>
              <a:t> (</a:t>
            </a:r>
            <a:r>
              <a:rPr lang="cs-CZ" dirty="0" err="1"/>
              <a:t>Gestaltkreis</a:t>
            </a:r>
            <a:r>
              <a:rPr lang="cs-CZ" dirty="0"/>
              <a:t> – biologické procesy a stavy jsou závislé a proměňují se pod vlivem zkušenosti)</a:t>
            </a:r>
          </a:p>
          <a:p>
            <a:pPr lvl="1"/>
            <a:r>
              <a:rPr lang="cs-CZ" dirty="0"/>
              <a:t>Alexander </a:t>
            </a:r>
            <a:r>
              <a:rPr lang="cs-CZ" dirty="0" err="1"/>
              <a:t>Mitscherlich</a:t>
            </a:r>
            <a:r>
              <a:rPr lang="cs-CZ" dirty="0"/>
              <a:t> (Klinika psychosomatické medicíny, 1949) </a:t>
            </a:r>
          </a:p>
          <a:p>
            <a:pPr lvl="1"/>
            <a:r>
              <a:rPr lang="cs-CZ" dirty="0" err="1"/>
              <a:t>Thure</a:t>
            </a:r>
            <a:r>
              <a:rPr lang="cs-CZ" dirty="0"/>
              <a:t> von </a:t>
            </a:r>
            <a:r>
              <a:rPr lang="cs-CZ" dirty="0" err="1"/>
              <a:t>Uexküll</a:t>
            </a:r>
            <a:endParaRPr lang="cs-CZ" dirty="0"/>
          </a:p>
          <a:p>
            <a:pPr lvl="1"/>
            <a:r>
              <a:rPr lang="cs-CZ" b="1" dirty="0"/>
              <a:t>Franz Alexander (Chicagská 7)</a:t>
            </a:r>
          </a:p>
          <a:p>
            <a:pPr lvl="1"/>
            <a:endParaRPr lang="cs-CZ" dirty="0"/>
          </a:p>
          <a:p>
            <a:endParaRPr lang="cs-CZ" dirty="0"/>
          </a:p>
        </p:txBody>
      </p:sp>
      <p:sp>
        <p:nvSpPr>
          <p:cNvPr id="4" name="Zástupný symbol pro zápatí 4">
            <a:extLst>
              <a:ext uri="{FF2B5EF4-FFF2-40B4-BE49-F238E27FC236}">
                <a16:creationId xmlns:a16="http://schemas.microsoft.com/office/drawing/2014/main" id="{60EDD338-52F4-C413-8897-DEBE896C5224}"/>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 </a:t>
            </a:r>
            <a:r>
              <a:rPr lang="cs-CZ" sz="1400" dirty="0">
                <a:solidFill>
                  <a:prstClr val="white">
                    <a:lumMod val="50000"/>
                  </a:prstClr>
                </a:solidFill>
                <a:latin typeface="Corbel" panose="020B0503020204020204" pitchFamily="34" charset="0"/>
              </a:rPr>
              <a:t>Úvod</a:t>
            </a: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 i. </a:t>
            </a:r>
            <a:r>
              <a:rPr lang="cs-CZ" sz="1400" dirty="0">
                <a:solidFill>
                  <a:prstClr val="white">
                    <a:lumMod val="50000"/>
                  </a:prstClr>
                </a:solidFill>
                <a:latin typeface="Corbel" panose="020B0503020204020204" pitchFamily="34" charset="0"/>
              </a:rPr>
              <a:t>Historie</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42264213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8ADE18-B22C-42AE-B574-AFA7E3FFDECE}"/>
              </a:ext>
            </a:extLst>
          </p:cNvPr>
          <p:cNvSpPr>
            <a:spLocks noGrp="1"/>
          </p:cNvSpPr>
          <p:nvPr>
            <p:ph type="title"/>
          </p:nvPr>
        </p:nvSpPr>
        <p:spPr/>
        <p:txBody>
          <a:bodyPr>
            <a:normAutofit/>
          </a:bodyPr>
          <a:lstStyle/>
          <a:p>
            <a:r>
              <a:rPr lang="cs-CZ" dirty="0"/>
              <a:t>Příklad 4 – rozhovor</a:t>
            </a:r>
            <a:endParaRPr lang="en-US" dirty="0"/>
          </a:p>
        </p:txBody>
      </p:sp>
      <p:sp>
        <p:nvSpPr>
          <p:cNvPr id="5" name="Zástupný symbol pro obsah 4">
            <a:extLst>
              <a:ext uri="{FF2B5EF4-FFF2-40B4-BE49-F238E27FC236}">
                <a16:creationId xmlns:a16="http://schemas.microsoft.com/office/drawing/2014/main" id="{2ABA56DD-9EC2-4A6B-B18F-FF6C8610CCDF}"/>
              </a:ext>
            </a:extLst>
          </p:cNvPr>
          <p:cNvSpPr>
            <a:spLocks noGrp="1"/>
          </p:cNvSpPr>
          <p:nvPr>
            <p:ph idx="1"/>
          </p:nvPr>
        </p:nvSpPr>
        <p:spPr/>
        <p:txBody>
          <a:bodyPr>
            <a:normAutofit fontScale="55000" lnSpcReduction="20000"/>
          </a:bodyPr>
          <a:lstStyle/>
          <a:p>
            <a:pPr marL="0" indent="0" algn="just">
              <a:lnSpc>
                <a:spcPct val="100000"/>
              </a:lnSpc>
              <a:spcBef>
                <a:spcPts val="300"/>
              </a:spcBef>
              <a:buNone/>
            </a:pPr>
            <a:r>
              <a:rPr lang="cs-CZ" b="1" dirty="0"/>
              <a:t>Pac</a:t>
            </a:r>
            <a:r>
              <a:rPr lang="cs-CZ" dirty="0"/>
              <a:t> (60, m)</a:t>
            </a:r>
            <a:r>
              <a:rPr lang="cs-CZ" b="1" dirty="0"/>
              <a:t>.: </a:t>
            </a:r>
            <a:r>
              <a:rPr lang="cs-CZ" i="1" dirty="0"/>
              <a:t>Já teda nevím, co tady dělám, ale už je mi přes dva roky blbě a doktoři nějak nevědí. Já sem nechtěl, ale dostal jsem doporučení, tak co už. […] Hlavně tedy přicházím s </a:t>
            </a:r>
            <a:r>
              <a:rPr lang="cs-CZ" i="1" dirty="0" err="1"/>
              <a:t>bolestma</a:t>
            </a:r>
            <a:r>
              <a:rPr lang="cs-CZ" i="1" dirty="0"/>
              <a:t> kloubů. Jinak jsem ale spokojený. Dětství skvělé, super žena, děcka, práce taky dobrá, koníčky mám. Přijde mi blbost, že je to v hlavě, ale vy jste odborník. Nic mě ale natrápí.</a:t>
            </a:r>
          </a:p>
          <a:p>
            <a:pPr marL="0" indent="0" algn="just">
              <a:lnSpc>
                <a:spcPct val="100000"/>
              </a:lnSpc>
              <a:spcBef>
                <a:spcPts val="300"/>
              </a:spcBef>
              <a:buNone/>
            </a:pPr>
            <a:endParaRPr lang="cs-CZ" dirty="0"/>
          </a:p>
          <a:p>
            <a:pPr marL="0" indent="0" algn="just">
              <a:lnSpc>
                <a:spcPct val="100000"/>
              </a:lnSpc>
              <a:spcBef>
                <a:spcPts val="300"/>
              </a:spcBef>
              <a:buNone/>
            </a:pPr>
            <a:r>
              <a:rPr lang="cs-CZ" dirty="0" err="1"/>
              <a:t>Zdr</a:t>
            </a:r>
            <a:r>
              <a:rPr lang="cs-CZ" dirty="0"/>
              <a:t>.: </a:t>
            </a:r>
            <a:r>
              <a:rPr lang="cs-CZ" i="1" dirty="0"/>
              <a:t>To zní skoro ideálně. Co děláte za práci?</a:t>
            </a:r>
          </a:p>
          <a:p>
            <a:pPr marL="0" indent="0" algn="just">
              <a:lnSpc>
                <a:spcPct val="100000"/>
              </a:lnSpc>
              <a:spcBef>
                <a:spcPts val="300"/>
              </a:spcBef>
              <a:buNone/>
            </a:pPr>
            <a:endParaRPr lang="cs-CZ" i="1" dirty="0"/>
          </a:p>
          <a:p>
            <a:pPr marL="0" indent="0" algn="just">
              <a:lnSpc>
                <a:spcPct val="100000"/>
              </a:lnSpc>
              <a:spcBef>
                <a:spcPts val="300"/>
              </a:spcBef>
              <a:buNone/>
            </a:pPr>
            <a:r>
              <a:rPr lang="cs-CZ" b="1" dirty="0"/>
              <a:t>Pac.: </a:t>
            </a:r>
            <a:r>
              <a:rPr lang="cs-CZ" i="1" dirty="0"/>
              <a:t>Mám firmu stavební. To je takový hlavní, co nás živí</a:t>
            </a:r>
            <a:r>
              <a:rPr lang="cs-CZ" dirty="0"/>
              <a:t>. </a:t>
            </a:r>
          </a:p>
          <a:p>
            <a:pPr marL="0" indent="0" algn="just">
              <a:lnSpc>
                <a:spcPct val="100000"/>
              </a:lnSpc>
              <a:spcBef>
                <a:spcPts val="300"/>
              </a:spcBef>
              <a:buNone/>
            </a:pPr>
            <a:endParaRPr lang="cs-CZ" dirty="0"/>
          </a:p>
          <a:p>
            <a:pPr marL="0" indent="0" algn="just">
              <a:lnSpc>
                <a:spcPct val="100000"/>
              </a:lnSpc>
              <a:spcBef>
                <a:spcPts val="300"/>
              </a:spcBef>
              <a:buNone/>
            </a:pPr>
            <a:r>
              <a:rPr lang="cs-CZ" dirty="0" err="1"/>
              <a:t>Zdr</a:t>
            </a:r>
            <a:r>
              <a:rPr lang="cs-CZ" dirty="0"/>
              <a:t>.: </a:t>
            </a:r>
            <a:r>
              <a:rPr lang="cs-CZ" i="1" dirty="0"/>
              <a:t>Hlavní? </a:t>
            </a:r>
          </a:p>
          <a:p>
            <a:pPr marL="0" indent="0" algn="just">
              <a:lnSpc>
                <a:spcPct val="100000"/>
              </a:lnSpc>
              <a:spcBef>
                <a:spcPts val="300"/>
              </a:spcBef>
              <a:buNone/>
            </a:pPr>
            <a:endParaRPr lang="cs-CZ" i="1" dirty="0"/>
          </a:p>
          <a:p>
            <a:pPr marL="0" indent="0" algn="just">
              <a:lnSpc>
                <a:spcPct val="100000"/>
              </a:lnSpc>
              <a:spcBef>
                <a:spcPts val="300"/>
              </a:spcBef>
              <a:buNone/>
            </a:pPr>
            <a:r>
              <a:rPr lang="cs-CZ" b="1" dirty="0"/>
              <a:t>Pac.: </a:t>
            </a:r>
            <a:r>
              <a:rPr lang="cs-CZ" i="1" dirty="0"/>
              <a:t>No ještě mám dvě další, takový menší, ale to je pro radost. </a:t>
            </a:r>
          </a:p>
          <a:p>
            <a:pPr marL="0" indent="0" algn="just">
              <a:lnSpc>
                <a:spcPct val="100000"/>
              </a:lnSpc>
              <a:spcBef>
                <a:spcPts val="300"/>
              </a:spcBef>
              <a:buNone/>
            </a:pPr>
            <a:endParaRPr lang="cs-CZ" i="1" dirty="0"/>
          </a:p>
          <a:p>
            <a:pPr marL="0" indent="0" algn="just">
              <a:lnSpc>
                <a:spcPct val="100000"/>
              </a:lnSpc>
              <a:spcBef>
                <a:spcPts val="300"/>
              </a:spcBef>
              <a:buNone/>
            </a:pPr>
            <a:r>
              <a:rPr lang="cs-CZ" dirty="0" err="1"/>
              <a:t>Zdr</a:t>
            </a:r>
            <a:r>
              <a:rPr lang="cs-CZ" dirty="0"/>
              <a:t>.: </a:t>
            </a:r>
            <a:r>
              <a:rPr lang="cs-CZ" i="1" dirty="0"/>
              <a:t>Jak to stíháte? </a:t>
            </a:r>
          </a:p>
          <a:p>
            <a:pPr marL="0" indent="0" algn="just">
              <a:lnSpc>
                <a:spcPct val="100000"/>
              </a:lnSpc>
              <a:spcBef>
                <a:spcPts val="300"/>
              </a:spcBef>
              <a:buNone/>
            </a:pPr>
            <a:endParaRPr lang="cs-CZ" dirty="0"/>
          </a:p>
          <a:p>
            <a:pPr marL="0" indent="0" algn="just">
              <a:lnSpc>
                <a:spcPct val="100000"/>
              </a:lnSpc>
              <a:spcBef>
                <a:spcPts val="300"/>
              </a:spcBef>
              <a:buNone/>
            </a:pPr>
            <a:r>
              <a:rPr lang="cs-CZ" b="1" dirty="0"/>
              <a:t>Pac.: </a:t>
            </a:r>
            <a:r>
              <a:rPr lang="cs-CZ" i="1" dirty="0"/>
              <a:t>Kde je vůle, tam je cesta… hold musíte vstát v ty dvě ráno a makat. </a:t>
            </a:r>
          </a:p>
          <a:p>
            <a:pPr marL="0" indent="0" algn="just">
              <a:lnSpc>
                <a:spcPct val="100000"/>
              </a:lnSpc>
              <a:spcBef>
                <a:spcPts val="300"/>
              </a:spcBef>
              <a:buNone/>
            </a:pPr>
            <a:endParaRPr lang="cs-CZ" dirty="0"/>
          </a:p>
          <a:p>
            <a:pPr marL="0" indent="0" algn="just">
              <a:lnSpc>
                <a:spcPct val="100000"/>
              </a:lnSpc>
              <a:spcBef>
                <a:spcPts val="300"/>
              </a:spcBef>
              <a:buNone/>
            </a:pPr>
            <a:r>
              <a:rPr lang="cs-CZ" dirty="0" err="1"/>
              <a:t>Zdr</a:t>
            </a:r>
            <a:r>
              <a:rPr lang="cs-CZ" dirty="0"/>
              <a:t>.: </a:t>
            </a:r>
            <a:r>
              <a:rPr lang="cs-CZ" i="1" dirty="0"/>
              <a:t>A pak rodina, koníčky,…</a:t>
            </a:r>
          </a:p>
          <a:p>
            <a:pPr marL="0" indent="0" algn="just">
              <a:lnSpc>
                <a:spcPct val="100000"/>
              </a:lnSpc>
              <a:spcBef>
                <a:spcPts val="300"/>
              </a:spcBef>
              <a:buNone/>
            </a:pPr>
            <a:endParaRPr lang="cs-CZ" dirty="0"/>
          </a:p>
          <a:p>
            <a:pPr marL="0" indent="0" algn="just">
              <a:lnSpc>
                <a:spcPct val="100000"/>
              </a:lnSpc>
              <a:spcBef>
                <a:spcPts val="300"/>
              </a:spcBef>
              <a:buNone/>
            </a:pPr>
            <a:r>
              <a:rPr lang="cs-CZ" b="1" dirty="0"/>
              <a:t>Pac.: </a:t>
            </a:r>
            <a:r>
              <a:rPr lang="cs-CZ" i="1" dirty="0"/>
              <a:t>Jo, zdraví životní styl je potřeba. Tak si pak jedu na kolo nebo zaběhat. A aby žena neřekla, tak pak ještě s ní něco… </a:t>
            </a:r>
          </a:p>
          <a:p>
            <a:pPr marL="0" indent="0" algn="just">
              <a:lnSpc>
                <a:spcPct val="100000"/>
              </a:lnSpc>
              <a:spcBef>
                <a:spcPts val="300"/>
              </a:spcBef>
              <a:buNone/>
            </a:pPr>
            <a:endParaRPr lang="cs-CZ" i="1" dirty="0"/>
          </a:p>
          <a:p>
            <a:pPr marL="0" indent="0" algn="just">
              <a:lnSpc>
                <a:spcPct val="100000"/>
              </a:lnSpc>
              <a:spcBef>
                <a:spcPts val="300"/>
              </a:spcBef>
              <a:buNone/>
            </a:pPr>
            <a:r>
              <a:rPr lang="cs-CZ" dirty="0" err="1"/>
              <a:t>Zdr</a:t>
            </a:r>
            <a:r>
              <a:rPr lang="cs-CZ" dirty="0"/>
              <a:t>.: </a:t>
            </a:r>
            <a:r>
              <a:rPr lang="cs-CZ" i="1" dirty="0"/>
              <a:t>Víte, že je Vám 60? Máte tři firmy, spíte 4 hodiny denně a nikoho nenecháte pomoct v domácnosti? </a:t>
            </a:r>
          </a:p>
          <a:p>
            <a:pPr marL="0" indent="0" algn="just">
              <a:lnSpc>
                <a:spcPct val="100000"/>
              </a:lnSpc>
              <a:spcBef>
                <a:spcPts val="300"/>
              </a:spcBef>
              <a:buNone/>
            </a:pPr>
            <a:endParaRPr lang="cs-CZ" i="1" dirty="0"/>
          </a:p>
        </p:txBody>
      </p:sp>
      <p:sp>
        <p:nvSpPr>
          <p:cNvPr id="7" name="Zástupný symbol pro zápatí 4">
            <a:extLst>
              <a:ext uri="{FF2B5EF4-FFF2-40B4-BE49-F238E27FC236}">
                <a16:creationId xmlns:a16="http://schemas.microsoft.com/office/drawing/2014/main" id="{3563A7E1-53A8-22D0-CD76-7CBF08DA77DB}"/>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III. Praxe, </a:t>
            </a:r>
            <a:r>
              <a:rPr kumimoji="0" lang="cs-CZ" sz="1400" b="0" i="0" u="none" strike="noStrike" kern="1200" cap="none" spc="0" normalizeH="0" baseline="0" noProof="0" dirty="0" err="1">
                <a:ln>
                  <a:noFill/>
                </a:ln>
                <a:solidFill>
                  <a:prstClr val="white">
                    <a:lumMod val="50000"/>
                  </a:prstClr>
                </a:solidFill>
                <a:effectLst/>
                <a:uLnTx/>
                <a:uFillTx/>
                <a:latin typeface="Corbel" panose="020B0503020204020204" pitchFamily="34" charset="0"/>
                <a:ea typeface="+mn-ea"/>
                <a:cs typeface="+mn-cs"/>
              </a:rPr>
              <a:t>iii</a:t>
            </a: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 </a:t>
            </a:r>
            <a:r>
              <a:rPr lang="cs-CZ" sz="1400" dirty="0">
                <a:solidFill>
                  <a:prstClr val="white">
                    <a:lumMod val="50000"/>
                  </a:prstClr>
                </a:solidFill>
                <a:latin typeface="Corbel" panose="020B0503020204020204" pitchFamily="34" charset="0"/>
              </a:rPr>
              <a:t>Odborník</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3895127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12" end="1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14" end="14"/>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
                                            <p:txEl>
                                              <p:pRg st="16" end="16"/>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
                                            <p:txEl>
                                              <p:pRg st="18" end="1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CE7B281-50E7-255D-B174-A9BD98AC2C42}"/>
              </a:ext>
            </a:extLst>
          </p:cNvPr>
          <p:cNvSpPr>
            <a:spLocks noGrp="1"/>
          </p:cNvSpPr>
          <p:nvPr>
            <p:ph type="title"/>
          </p:nvPr>
        </p:nvSpPr>
        <p:spPr/>
        <p:txBody>
          <a:bodyPr/>
          <a:lstStyle/>
          <a:p>
            <a:r>
              <a:rPr lang="cs-CZ" dirty="0"/>
              <a:t>Doporučená literatura</a:t>
            </a:r>
          </a:p>
        </p:txBody>
      </p:sp>
      <p:sp>
        <p:nvSpPr>
          <p:cNvPr id="8" name="Zástupný symbol pro obsah 7"/>
          <p:cNvSpPr>
            <a:spLocks noGrp="1"/>
          </p:cNvSpPr>
          <p:nvPr>
            <p:ph idx="1"/>
          </p:nvPr>
        </p:nvSpPr>
        <p:spPr/>
        <p:txBody>
          <a:bodyPr>
            <a:normAutofit fontScale="62500" lnSpcReduction="20000"/>
          </a:bodyPr>
          <a:lstStyle/>
          <a:p>
            <a:pPr>
              <a:lnSpc>
                <a:spcPct val="120000"/>
              </a:lnSpc>
            </a:pPr>
            <a:r>
              <a:rPr lang="cs-CZ" dirty="0"/>
              <a:t>Kuchař, J. (4. duben 2016). </a:t>
            </a:r>
            <a:r>
              <a:rPr lang="cs-CZ" i="1" dirty="0" err="1"/>
              <a:t>Mentalizace</a:t>
            </a:r>
            <a:r>
              <a:rPr lang="cs-CZ" dirty="0"/>
              <a:t>. Načteno z Psychoanalýza Dnes: https://psychoanalyzadnes.cz/2016/04/04/mentalizace-aneb-schopnost-rozumet-sobe-a-ostatnim/</a:t>
            </a:r>
          </a:p>
          <a:p>
            <a:pPr>
              <a:lnSpc>
                <a:spcPct val="120000"/>
              </a:lnSpc>
            </a:pPr>
            <a:r>
              <a:rPr lang="cs-CZ" dirty="0" err="1"/>
              <a:t>McDougall</a:t>
            </a:r>
            <a:r>
              <a:rPr lang="cs-CZ" dirty="0"/>
              <a:t>, J. (1989). </a:t>
            </a:r>
            <a:r>
              <a:rPr lang="cs-CZ" i="1" dirty="0" err="1"/>
              <a:t>Theatres</a:t>
            </a:r>
            <a:r>
              <a:rPr lang="cs-CZ" i="1" dirty="0"/>
              <a:t> </a:t>
            </a:r>
            <a:r>
              <a:rPr lang="cs-CZ" i="1" dirty="0" err="1"/>
              <a:t>of</a:t>
            </a:r>
            <a:r>
              <a:rPr lang="cs-CZ" i="1" dirty="0"/>
              <a:t> </a:t>
            </a:r>
            <a:r>
              <a:rPr lang="cs-CZ" i="1" dirty="0" err="1"/>
              <a:t>the</a:t>
            </a:r>
            <a:r>
              <a:rPr lang="cs-CZ" i="1" dirty="0"/>
              <a:t> Body: </a:t>
            </a:r>
            <a:r>
              <a:rPr lang="cs-CZ" i="1" dirty="0" err="1"/>
              <a:t>Psychoanalytic</a:t>
            </a:r>
            <a:r>
              <a:rPr lang="cs-CZ" i="1" dirty="0"/>
              <a:t> </a:t>
            </a:r>
            <a:r>
              <a:rPr lang="cs-CZ" i="1" dirty="0" err="1"/>
              <a:t>Approach</a:t>
            </a:r>
            <a:r>
              <a:rPr lang="cs-CZ" i="1" dirty="0"/>
              <a:t> to </a:t>
            </a:r>
            <a:r>
              <a:rPr lang="cs-CZ" i="1" dirty="0" err="1"/>
              <a:t>Psychosomatic</a:t>
            </a:r>
            <a:r>
              <a:rPr lang="cs-CZ" i="1" dirty="0"/>
              <a:t> </a:t>
            </a:r>
            <a:r>
              <a:rPr lang="cs-CZ" i="1" dirty="0" err="1"/>
              <a:t>Illness</a:t>
            </a:r>
            <a:r>
              <a:rPr lang="cs-CZ" i="1" dirty="0"/>
              <a:t>.</a:t>
            </a:r>
            <a:r>
              <a:rPr lang="cs-CZ" dirty="0"/>
              <a:t> London: Free </a:t>
            </a:r>
            <a:r>
              <a:rPr lang="cs-CZ" dirty="0" err="1"/>
              <a:t>Association</a:t>
            </a:r>
            <a:r>
              <a:rPr lang="cs-CZ" dirty="0"/>
              <a:t> </a:t>
            </a:r>
            <a:r>
              <a:rPr lang="cs-CZ" dirty="0" err="1"/>
              <a:t>Books</a:t>
            </a:r>
            <a:r>
              <a:rPr lang="cs-CZ" dirty="0"/>
              <a:t>.</a:t>
            </a:r>
          </a:p>
          <a:p>
            <a:pPr>
              <a:lnSpc>
                <a:spcPct val="120000"/>
              </a:lnSpc>
            </a:pPr>
            <a:r>
              <a:rPr lang="cs-CZ" dirty="0" err="1"/>
              <a:t>Poněšický</a:t>
            </a:r>
            <a:r>
              <a:rPr lang="cs-CZ" dirty="0"/>
              <a:t>, J. (2002). </a:t>
            </a:r>
            <a:r>
              <a:rPr lang="cs-CZ" i="1" dirty="0"/>
              <a:t>Psychosomatika pro lékaře, psychoterapeuty i laiky.</a:t>
            </a:r>
            <a:r>
              <a:rPr lang="cs-CZ" dirty="0"/>
              <a:t> Praha: Triton.</a:t>
            </a:r>
          </a:p>
          <a:p>
            <a:pPr>
              <a:lnSpc>
                <a:spcPct val="120000"/>
              </a:lnSpc>
            </a:pPr>
            <a:r>
              <a:rPr lang="cs-CZ" dirty="0" err="1"/>
              <a:t>Ruesch</a:t>
            </a:r>
            <a:r>
              <a:rPr lang="cs-CZ" dirty="0"/>
              <a:t>, J. (1948). </a:t>
            </a:r>
            <a:r>
              <a:rPr lang="cs-CZ" dirty="0" err="1"/>
              <a:t>The</a:t>
            </a:r>
            <a:r>
              <a:rPr lang="cs-CZ" dirty="0"/>
              <a:t> </a:t>
            </a:r>
            <a:r>
              <a:rPr lang="cs-CZ" dirty="0" err="1"/>
              <a:t>infantile</a:t>
            </a:r>
            <a:r>
              <a:rPr lang="cs-CZ" dirty="0"/>
              <a:t> personality. </a:t>
            </a:r>
            <a:r>
              <a:rPr lang="cs-CZ" dirty="0" err="1"/>
              <a:t>The</a:t>
            </a:r>
            <a:r>
              <a:rPr lang="cs-CZ" dirty="0"/>
              <a:t> </a:t>
            </a:r>
            <a:r>
              <a:rPr lang="cs-CZ" dirty="0" err="1"/>
              <a:t>core</a:t>
            </a:r>
            <a:r>
              <a:rPr lang="cs-CZ" dirty="0"/>
              <a:t> </a:t>
            </a:r>
            <a:r>
              <a:rPr lang="cs-CZ" dirty="0" err="1"/>
              <a:t>problem</a:t>
            </a:r>
            <a:r>
              <a:rPr lang="cs-CZ" dirty="0"/>
              <a:t> </a:t>
            </a:r>
            <a:r>
              <a:rPr lang="cs-CZ" dirty="0" err="1"/>
              <a:t>of</a:t>
            </a:r>
            <a:r>
              <a:rPr lang="cs-CZ" dirty="0"/>
              <a:t> </a:t>
            </a:r>
            <a:r>
              <a:rPr lang="cs-CZ" dirty="0" err="1"/>
              <a:t>psychosomatic</a:t>
            </a:r>
            <a:r>
              <a:rPr lang="cs-CZ" dirty="0"/>
              <a:t> </a:t>
            </a:r>
            <a:r>
              <a:rPr lang="cs-CZ" dirty="0" err="1"/>
              <a:t>medicine</a:t>
            </a:r>
            <a:r>
              <a:rPr lang="cs-CZ" dirty="0"/>
              <a:t>. </a:t>
            </a:r>
            <a:r>
              <a:rPr lang="cs-CZ" i="1" dirty="0" err="1"/>
              <a:t>Psychosom</a:t>
            </a:r>
            <a:r>
              <a:rPr lang="cs-CZ" i="1" dirty="0"/>
              <a:t> Med, </a:t>
            </a:r>
            <a:r>
              <a:rPr lang="cs-CZ" dirty="0"/>
              <a:t>(10), stránky 134-144.</a:t>
            </a:r>
          </a:p>
          <a:p>
            <a:pPr>
              <a:lnSpc>
                <a:spcPct val="120000"/>
              </a:lnSpc>
            </a:pPr>
            <a:r>
              <a:rPr lang="cs-CZ" dirty="0" err="1"/>
              <a:t>Seligman</a:t>
            </a:r>
            <a:r>
              <a:rPr lang="cs-CZ" dirty="0"/>
              <a:t>, M. (1975). </a:t>
            </a:r>
            <a:r>
              <a:rPr lang="cs-CZ" i="1" dirty="0" err="1"/>
              <a:t>Helplessness</a:t>
            </a:r>
            <a:r>
              <a:rPr lang="cs-CZ" i="1" dirty="0"/>
              <a:t>: On </a:t>
            </a:r>
            <a:r>
              <a:rPr lang="cs-CZ" i="1" dirty="0" err="1"/>
              <a:t>Depresion</a:t>
            </a:r>
            <a:r>
              <a:rPr lang="cs-CZ" i="1" dirty="0"/>
              <a:t>, </a:t>
            </a:r>
            <a:r>
              <a:rPr lang="cs-CZ" i="1" dirty="0" err="1"/>
              <a:t>Development</a:t>
            </a:r>
            <a:r>
              <a:rPr lang="cs-CZ" i="1" dirty="0"/>
              <a:t> and </a:t>
            </a:r>
            <a:r>
              <a:rPr lang="cs-CZ" i="1" dirty="0" err="1"/>
              <a:t>Death</a:t>
            </a:r>
            <a:r>
              <a:rPr lang="cs-CZ" dirty="0"/>
              <a:t>. San Francisco : </a:t>
            </a:r>
            <a:r>
              <a:rPr lang="cs-CZ" dirty="0" err="1"/>
              <a:t>Freeman</a:t>
            </a:r>
            <a:r>
              <a:rPr lang="cs-CZ" dirty="0"/>
              <a:t>.</a:t>
            </a:r>
          </a:p>
          <a:p>
            <a:pPr>
              <a:lnSpc>
                <a:spcPct val="120000"/>
              </a:lnSpc>
            </a:pPr>
            <a:r>
              <a:rPr lang="cs-CZ" dirty="0" err="1"/>
              <a:t>Siang</a:t>
            </a:r>
            <a:r>
              <a:rPr lang="cs-CZ" dirty="0"/>
              <a:t>, Y. T., &amp; A, Y. (2018). Hans </a:t>
            </a:r>
            <a:r>
              <a:rPr lang="cs-CZ" dirty="0" err="1"/>
              <a:t>Selye</a:t>
            </a:r>
            <a:r>
              <a:rPr lang="cs-CZ" dirty="0"/>
              <a:t> (1907-1982): </a:t>
            </a:r>
            <a:r>
              <a:rPr lang="cs-CZ" dirty="0" err="1"/>
              <a:t>Founder</a:t>
            </a:r>
            <a:r>
              <a:rPr lang="cs-CZ" dirty="0"/>
              <a:t> </a:t>
            </a:r>
            <a:r>
              <a:rPr lang="cs-CZ" dirty="0" err="1"/>
              <a:t>of</a:t>
            </a:r>
            <a:r>
              <a:rPr lang="cs-CZ" dirty="0"/>
              <a:t> </a:t>
            </a:r>
            <a:r>
              <a:rPr lang="cs-CZ" dirty="0" err="1"/>
              <a:t>the</a:t>
            </a:r>
            <a:r>
              <a:rPr lang="cs-CZ" dirty="0"/>
              <a:t> stress </a:t>
            </a:r>
            <a:r>
              <a:rPr lang="cs-CZ" dirty="0" err="1"/>
              <a:t>theory</a:t>
            </a:r>
            <a:r>
              <a:rPr lang="cs-CZ" dirty="0"/>
              <a:t>. </a:t>
            </a:r>
            <a:r>
              <a:rPr lang="cs-CZ" i="1" dirty="0"/>
              <a:t>Singapore Med. </a:t>
            </a:r>
            <a:r>
              <a:rPr lang="cs-CZ" i="1" dirty="0" err="1"/>
              <a:t>Journal</a:t>
            </a:r>
            <a:r>
              <a:rPr lang="cs-CZ" dirty="0"/>
              <a:t>, 59(4), 170-171. Načteno z https://www.ncbi.nlm.nih.gov/pmc/articles/PMC5915631/</a:t>
            </a:r>
          </a:p>
          <a:p>
            <a:pPr>
              <a:lnSpc>
                <a:spcPct val="120000"/>
              </a:lnSpc>
            </a:pPr>
            <a:r>
              <a:rPr lang="cs-CZ" dirty="0" err="1"/>
              <a:t>Uexküll</a:t>
            </a:r>
            <a:r>
              <a:rPr lang="cs-CZ" dirty="0"/>
              <a:t>, T. von (Editor). (1997). </a:t>
            </a:r>
            <a:r>
              <a:rPr lang="cs-CZ" i="1" dirty="0" err="1"/>
              <a:t>Psychosomatic</a:t>
            </a:r>
            <a:r>
              <a:rPr lang="cs-CZ" i="1" dirty="0"/>
              <a:t> </a:t>
            </a:r>
            <a:r>
              <a:rPr lang="cs-CZ" i="1" dirty="0" err="1"/>
              <a:t>Medicine</a:t>
            </a:r>
            <a:r>
              <a:rPr lang="cs-CZ" i="1" dirty="0"/>
              <a:t>. </a:t>
            </a:r>
            <a:r>
              <a:rPr lang="cs-CZ" dirty="0" err="1"/>
              <a:t>München</a:t>
            </a:r>
            <a:r>
              <a:rPr lang="cs-CZ" dirty="0"/>
              <a:t>: Urban &amp; Schwarzenberg.</a:t>
            </a:r>
          </a:p>
          <a:p>
            <a:endParaRPr lang="cs-CZ" dirty="0"/>
          </a:p>
          <a:p>
            <a:endParaRPr lang="cs-CZ" dirty="0"/>
          </a:p>
        </p:txBody>
      </p:sp>
    </p:spTree>
    <p:extLst>
      <p:ext uri="{BB962C8B-B14F-4D97-AF65-F5344CB8AC3E}">
        <p14:creationId xmlns:p14="http://schemas.microsoft.com/office/powerpoint/2010/main" val="44240870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43E7116-5441-475C-9635-B72B933ED88E}"/>
              </a:ext>
            </a:extLst>
          </p:cNvPr>
          <p:cNvSpPr>
            <a:spLocks noGrp="1"/>
          </p:cNvSpPr>
          <p:nvPr>
            <p:ph type="ctrTitle"/>
          </p:nvPr>
        </p:nvSpPr>
        <p:spPr/>
        <p:txBody>
          <a:bodyPr/>
          <a:lstStyle/>
          <a:p>
            <a:r>
              <a:rPr lang="cs-CZ" dirty="0"/>
              <a:t>Děkuji za pozornost</a:t>
            </a:r>
            <a:endParaRPr lang="en-US" dirty="0"/>
          </a:p>
        </p:txBody>
      </p:sp>
      <p:sp>
        <p:nvSpPr>
          <p:cNvPr id="3" name="Podnadpis 2">
            <a:extLst>
              <a:ext uri="{FF2B5EF4-FFF2-40B4-BE49-F238E27FC236}">
                <a16:creationId xmlns:a16="http://schemas.microsoft.com/office/drawing/2014/main" id="{83FB24E4-693B-46C0-832F-0099355DB522}"/>
              </a:ext>
            </a:extLst>
          </p:cNvPr>
          <p:cNvSpPr>
            <a:spLocks noGrp="1"/>
          </p:cNvSpPr>
          <p:nvPr>
            <p:ph type="subTitle" idx="1"/>
          </p:nvPr>
        </p:nvSpPr>
        <p:spPr/>
        <p:txBody>
          <a:bodyPr>
            <a:normAutofit/>
          </a:bodyPr>
          <a:lstStyle/>
          <a:p>
            <a:r>
              <a:rPr lang="cs-CZ" b="0" dirty="0"/>
              <a:t>Psychosomatika</a:t>
            </a:r>
            <a:endParaRPr lang="en-US" b="0" dirty="0"/>
          </a:p>
        </p:txBody>
      </p:sp>
      <p:sp>
        <p:nvSpPr>
          <p:cNvPr id="4" name="Zástupný symbol pro text 3">
            <a:extLst>
              <a:ext uri="{FF2B5EF4-FFF2-40B4-BE49-F238E27FC236}">
                <a16:creationId xmlns:a16="http://schemas.microsoft.com/office/drawing/2014/main" id="{6D49333D-B614-4165-9048-8F2DEAA35176}"/>
              </a:ext>
            </a:extLst>
          </p:cNvPr>
          <p:cNvSpPr>
            <a:spLocks noGrp="1"/>
          </p:cNvSpPr>
          <p:nvPr>
            <p:ph type="body" sz="quarter" idx="13"/>
          </p:nvPr>
        </p:nvSpPr>
        <p:spPr>
          <a:xfrm>
            <a:off x="661309" y="4902200"/>
            <a:ext cx="11398929" cy="951948"/>
          </a:xfrm>
        </p:spPr>
        <p:txBody>
          <a:bodyPr>
            <a:normAutofit lnSpcReduction="10000"/>
          </a:bodyPr>
          <a:lstStyle/>
          <a:p>
            <a:r>
              <a:rPr lang="cs-CZ" dirty="0"/>
              <a:t>Mgr. &amp; Mgr. Jaromír Škoda </a:t>
            </a:r>
          </a:p>
          <a:p>
            <a:r>
              <a:rPr lang="cs-CZ" dirty="0"/>
              <a:t>| jaromir.skoda@lfmotol.cuni.cz</a:t>
            </a:r>
            <a:endParaRPr lang="en-US" dirty="0"/>
          </a:p>
        </p:txBody>
      </p:sp>
    </p:spTree>
    <p:extLst>
      <p:ext uri="{BB962C8B-B14F-4D97-AF65-F5344CB8AC3E}">
        <p14:creationId xmlns:p14="http://schemas.microsoft.com/office/powerpoint/2010/main" val="859798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8ADE18-B22C-42AE-B574-AFA7E3FFDECE}"/>
              </a:ext>
            </a:extLst>
          </p:cNvPr>
          <p:cNvSpPr>
            <a:spLocks noGrp="1"/>
          </p:cNvSpPr>
          <p:nvPr>
            <p:ph type="title"/>
          </p:nvPr>
        </p:nvSpPr>
        <p:spPr>
          <a:xfrm>
            <a:off x="838199" y="282436"/>
            <a:ext cx="10515600" cy="926576"/>
          </a:xfrm>
        </p:spPr>
        <p:txBody>
          <a:bodyPr>
            <a:normAutofit/>
          </a:bodyPr>
          <a:lstStyle/>
          <a:p>
            <a:r>
              <a:rPr lang="cs-CZ" dirty="0"/>
              <a:t>Franz Alexander a Chicagská </a:t>
            </a:r>
            <a:r>
              <a:rPr lang="cs-CZ" dirty="0">
                <a:latin typeface="+mn-lt"/>
              </a:rPr>
              <a:t>7</a:t>
            </a:r>
            <a:endParaRPr lang="en-US" dirty="0">
              <a:latin typeface="+mn-lt"/>
            </a:endParaRPr>
          </a:p>
        </p:txBody>
      </p:sp>
      <p:sp>
        <p:nvSpPr>
          <p:cNvPr id="5" name="Zástupný symbol pro obsah 4">
            <a:extLst>
              <a:ext uri="{FF2B5EF4-FFF2-40B4-BE49-F238E27FC236}">
                <a16:creationId xmlns:a16="http://schemas.microsoft.com/office/drawing/2014/main" id="{2ABA56DD-9EC2-4A6B-B18F-FF6C8610CCDF}"/>
              </a:ext>
            </a:extLst>
          </p:cNvPr>
          <p:cNvSpPr>
            <a:spLocks noGrp="1"/>
          </p:cNvSpPr>
          <p:nvPr>
            <p:ph idx="1"/>
          </p:nvPr>
        </p:nvSpPr>
        <p:spPr/>
        <p:txBody>
          <a:bodyPr>
            <a:normAutofit fontScale="85000" lnSpcReduction="20000"/>
          </a:bodyPr>
          <a:lstStyle/>
          <a:p>
            <a:pPr marL="0" indent="0">
              <a:lnSpc>
                <a:spcPct val="100000"/>
              </a:lnSpc>
              <a:spcBef>
                <a:spcPts val="300"/>
              </a:spcBef>
              <a:buNone/>
            </a:pPr>
            <a:r>
              <a:rPr lang="cs-CZ" dirty="0" err="1"/>
              <a:t>Psychosomatózy</a:t>
            </a:r>
            <a:endParaRPr lang="cs-CZ" dirty="0"/>
          </a:p>
          <a:p>
            <a:pPr marL="357188" indent="-357188">
              <a:lnSpc>
                <a:spcPct val="100000"/>
              </a:lnSpc>
              <a:spcBef>
                <a:spcPts val="300"/>
              </a:spcBef>
            </a:pPr>
            <a:r>
              <a:rPr lang="cs-CZ" dirty="0"/>
              <a:t>Revmatoidní artritida  </a:t>
            </a:r>
          </a:p>
          <a:p>
            <a:pPr marL="357188" indent="-357188">
              <a:lnSpc>
                <a:spcPct val="100000"/>
              </a:lnSpc>
              <a:spcBef>
                <a:spcPts val="300"/>
              </a:spcBef>
            </a:pPr>
            <a:r>
              <a:rPr lang="cs-CZ" dirty="0"/>
              <a:t>Hypertenze</a:t>
            </a:r>
          </a:p>
          <a:p>
            <a:pPr marL="357188" indent="-357188">
              <a:lnSpc>
                <a:spcPct val="100000"/>
              </a:lnSpc>
              <a:spcBef>
                <a:spcPts val="300"/>
              </a:spcBef>
            </a:pPr>
            <a:r>
              <a:rPr lang="cs-CZ" dirty="0" err="1"/>
              <a:t>Neurodermatitida</a:t>
            </a:r>
            <a:r>
              <a:rPr lang="cs-CZ" dirty="0"/>
              <a:t>		      blokace agresivních impulzů</a:t>
            </a:r>
          </a:p>
          <a:p>
            <a:pPr marL="357188" indent="-357188">
              <a:lnSpc>
                <a:spcPct val="100000"/>
              </a:lnSpc>
              <a:spcBef>
                <a:spcPts val="300"/>
              </a:spcBef>
            </a:pPr>
            <a:r>
              <a:rPr lang="cs-CZ" dirty="0"/>
              <a:t>Tyreotoxikóza		       – aktivace sympatiku </a:t>
            </a:r>
          </a:p>
          <a:p>
            <a:pPr marL="357188" indent="-357188">
              <a:lnSpc>
                <a:spcPct val="100000"/>
              </a:lnSpc>
              <a:spcBef>
                <a:spcPts val="300"/>
              </a:spcBef>
            </a:pPr>
            <a:r>
              <a:rPr lang="cs-CZ" dirty="0"/>
              <a:t>Dvanáctníkový vřed</a:t>
            </a:r>
          </a:p>
          <a:p>
            <a:pPr marL="357188" indent="-357188">
              <a:lnSpc>
                <a:spcPct val="100000"/>
              </a:lnSpc>
              <a:spcBef>
                <a:spcPts val="300"/>
              </a:spcBef>
            </a:pPr>
            <a:r>
              <a:rPr lang="cs-CZ" dirty="0"/>
              <a:t>Astma bronchiale</a:t>
            </a:r>
          </a:p>
          <a:p>
            <a:pPr marL="357188" indent="-357188">
              <a:lnSpc>
                <a:spcPct val="100000"/>
              </a:lnSpc>
              <a:spcBef>
                <a:spcPts val="300"/>
              </a:spcBef>
            </a:pPr>
            <a:r>
              <a:rPr lang="cs-CZ" dirty="0"/>
              <a:t>Ulcerózní kolitida		      blokace potřeb péče – aktivace parasympatiku </a:t>
            </a:r>
          </a:p>
          <a:p>
            <a:pPr marL="0" indent="0">
              <a:lnSpc>
                <a:spcPct val="100000"/>
              </a:lnSpc>
              <a:spcBef>
                <a:spcPts val="300"/>
              </a:spcBef>
              <a:buNone/>
            </a:pPr>
            <a:endParaRPr lang="cs-CZ" dirty="0"/>
          </a:p>
          <a:p>
            <a:pPr marL="0" indent="0">
              <a:lnSpc>
                <a:spcPct val="100000"/>
              </a:lnSpc>
              <a:spcBef>
                <a:spcPts val="300"/>
              </a:spcBef>
              <a:buNone/>
            </a:pPr>
            <a:r>
              <a:rPr lang="cs-CZ" dirty="0"/>
              <a:t>Chápal jako psychogenezi:</a:t>
            </a:r>
          </a:p>
          <a:p>
            <a:pPr marL="0" indent="0">
              <a:lnSpc>
                <a:spcPct val="100000"/>
              </a:lnSpc>
              <a:spcBef>
                <a:spcPts val="300"/>
              </a:spcBef>
              <a:buNone/>
            </a:pPr>
            <a:r>
              <a:rPr lang="cs-CZ" dirty="0"/>
              <a:t>Následky chronické vegetativní napjatosti, tj. reakce/řeč těla na konfliktní prožívání mezi sebeprosazením (agrese) a péčí (odložení agrese) ve vztahu k odpovídající tělesné predispozici.</a:t>
            </a:r>
          </a:p>
          <a:p>
            <a:pPr marL="0" indent="0">
              <a:lnSpc>
                <a:spcPct val="100000"/>
              </a:lnSpc>
              <a:spcBef>
                <a:spcPts val="300"/>
              </a:spcBef>
              <a:buNone/>
            </a:pPr>
            <a:endParaRPr lang="cs-CZ" dirty="0"/>
          </a:p>
        </p:txBody>
      </p:sp>
      <p:pic>
        <p:nvPicPr>
          <p:cNvPr id="6" name="Zástupný symbol pro obsah 5">
            <a:extLst>
              <a:ext uri="{FF2B5EF4-FFF2-40B4-BE49-F238E27FC236}">
                <a16:creationId xmlns:a16="http://schemas.microsoft.com/office/drawing/2014/main" id="{D6925200-E22B-41B8-88A8-9D5F645D1B3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00847" y="721057"/>
            <a:ext cx="2893463" cy="2680708"/>
          </a:xfrm>
          <a:prstGeom prst="rect">
            <a:avLst/>
          </a:prstGeom>
        </p:spPr>
      </p:pic>
      <p:sp>
        <p:nvSpPr>
          <p:cNvPr id="3" name="Pravá složená závorka 2">
            <a:extLst>
              <a:ext uri="{FF2B5EF4-FFF2-40B4-BE49-F238E27FC236}">
                <a16:creationId xmlns:a16="http://schemas.microsoft.com/office/drawing/2014/main" id="{C95C9C7E-1CCF-6DA8-E168-6D9A79F378CC}"/>
              </a:ext>
            </a:extLst>
          </p:cNvPr>
          <p:cNvSpPr/>
          <p:nvPr/>
        </p:nvSpPr>
        <p:spPr>
          <a:xfrm>
            <a:off x="4252575" y="3457489"/>
            <a:ext cx="465222" cy="611866"/>
          </a:xfrm>
          <a:prstGeom prst="rightBrace">
            <a:avLst>
              <a:gd name="adj1" fmla="val 8333"/>
              <a:gd name="adj2" fmla="val 81668"/>
            </a:avLst>
          </a:prstGeom>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Pravá složená závorka 6">
            <a:extLst>
              <a:ext uri="{FF2B5EF4-FFF2-40B4-BE49-F238E27FC236}">
                <a16:creationId xmlns:a16="http://schemas.microsoft.com/office/drawing/2014/main" id="{65BCD2A3-AAAD-8425-7DD4-86D226E273DD}"/>
              </a:ext>
            </a:extLst>
          </p:cNvPr>
          <p:cNvSpPr/>
          <p:nvPr/>
        </p:nvSpPr>
        <p:spPr>
          <a:xfrm>
            <a:off x="4251159" y="1796730"/>
            <a:ext cx="465221" cy="1519989"/>
          </a:xfrm>
          <a:prstGeom prst="rightBrace">
            <a:avLst>
              <a:gd name="adj1" fmla="val 8333"/>
              <a:gd name="adj2" fmla="val 57037"/>
            </a:avLst>
          </a:prstGeom>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 name="Zástupný symbol pro zápatí 4">
            <a:extLst>
              <a:ext uri="{FF2B5EF4-FFF2-40B4-BE49-F238E27FC236}">
                <a16:creationId xmlns:a16="http://schemas.microsoft.com/office/drawing/2014/main" id="{728CCD23-3B27-F19E-CD34-1DD496C36AF6}"/>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 </a:t>
            </a:r>
            <a:r>
              <a:rPr lang="cs-CZ" sz="1400" dirty="0">
                <a:solidFill>
                  <a:prstClr val="white">
                    <a:lumMod val="50000"/>
                  </a:prstClr>
                </a:solidFill>
                <a:latin typeface="Corbel" panose="020B0503020204020204" pitchFamily="34" charset="0"/>
              </a:rPr>
              <a:t>Úvod</a:t>
            </a: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 i. </a:t>
            </a:r>
            <a:r>
              <a:rPr lang="cs-CZ" sz="1400" dirty="0">
                <a:solidFill>
                  <a:prstClr val="white">
                    <a:lumMod val="50000"/>
                  </a:prstClr>
                </a:solidFill>
                <a:latin typeface="Corbel" panose="020B0503020204020204" pitchFamily="34" charset="0"/>
              </a:rPr>
              <a:t>Historie</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26279932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8ADE18-B22C-42AE-B574-AFA7E3FFDECE}"/>
              </a:ext>
            </a:extLst>
          </p:cNvPr>
          <p:cNvSpPr>
            <a:spLocks noGrp="1"/>
          </p:cNvSpPr>
          <p:nvPr>
            <p:ph type="title"/>
          </p:nvPr>
        </p:nvSpPr>
        <p:spPr>
          <a:xfrm>
            <a:off x="838200" y="282436"/>
            <a:ext cx="10515600" cy="926576"/>
          </a:xfrm>
        </p:spPr>
        <p:txBody>
          <a:bodyPr>
            <a:normAutofit/>
          </a:bodyPr>
          <a:lstStyle/>
          <a:p>
            <a:r>
              <a:rPr lang="cs-CZ" dirty="0">
                <a:solidFill>
                  <a:srgbClr val="ED1C29"/>
                </a:solidFill>
              </a:rPr>
              <a:t>Historie 2/2 20. století</a:t>
            </a:r>
            <a:endParaRPr lang="en-US" dirty="0">
              <a:solidFill>
                <a:srgbClr val="ED1C29"/>
              </a:solidFill>
            </a:endParaRPr>
          </a:p>
        </p:txBody>
      </p:sp>
      <p:sp>
        <p:nvSpPr>
          <p:cNvPr id="5" name="Zástupný obsah 4">
            <a:extLst>
              <a:ext uri="{FF2B5EF4-FFF2-40B4-BE49-F238E27FC236}">
                <a16:creationId xmlns:a16="http://schemas.microsoft.com/office/drawing/2014/main" id="{E5A390FC-821A-FD46-C28E-8D0533FA0DF2}"/>
              </a:ext>
            </a:extLst>
          </p:cNvPr>
          <p:cNvSpPr>
            <a:spLocks noGrp="1"/>
          </p:cNvSpPr>
          <p:nvPr>
            <p:ph idx="1"/>
          </p:nvPr>
        </p:nvSpPr>
        <p:spPr/>
        <p:txBody>
          <a:bodyPr>
            <a:normAutofit lnSpcReduction="10000"/>
          </a:bodyPr>
          <a:lstStyle/>
          <a:p>
            <a:r>
              <a:rPr lang="cs-CZ" dirty="0"/>
              <a:t>Proměna z hermeneutické na přírodní vědu – doba empirických výzkumů. </a:t>
            </a:r>
          </a:p>
          <a:p>
            <a:r>
              <a:rPr lang="cs-CZ" dirty="0" err="1"/>
              <a:t>Multifaktorové</a:t>
            </a:r>
            <a:r>
              <a:rPr lang="cs-CZ" dirty="0"/>
              <a:t> podmínění (somatická, psychická a sociální interakce)</a:t>
            </a:r>
          </a:p>
          <a:p>
            <a:pPr lvl="1"/>
            <a:r>
              <a:rPr lang="cs-CZ" b="1" dirty="0"/>
              <a:t>Biopsychosociální model</a:t>
            </a:r>
          </a:p>
          <a:p>
            <a:r>
              <a:rPr lang="cs-CZ" dirty="0"/>
              <a:t>Nová odvětví psychosomatiky, např: </a:t>
            </a:r>
          </a:p>
          <a:p>
            <a:pPr lvl="1"/>
            <a:r>
              <a:rPr lang="cs-CZ" dirty="0" err="1"/>
              <a:t>psychoneuroimunologie</a:t>
            </a:r>
            <a:r>
              <a:rPr lang="cs-CZ" dirty="0"/>
              <a:t>,</a:t>
            </a:r>
          </a:p>
          <a:p>
            <a:pPr lvl="1"/>
            <a:r>
              <a:rPr lang="cs-CZ" dirty="0" err="1"/>
              <a:t>psychoonkologie</a:t>
            </a:r>
            <a:r>
              <a:rPr lang="cs-CZ" dirty="0"/>
              <a:t>,</a:t>
            </a:r>
          </a:p>
          <a:p>
            <a:pPr lvl="1"/>
            <a:r>
              <a:rPr lang="cs-CZ" dirty="0" err="1"/>
              <a:t>psychoendokrinologie</a:t>
            </a:r>
            <a:r>
              <a:rPr lang="cs-CZ" dirty="0"/>
              <a:t>.</a:t>
            </a:r>
          </a:p>
          <a:p>
            <a:r>
              <a:rPr lang="cs-CZ" dirty="0"/>
              <a:t>Interdisciplinarita, především s psychologií.</a:t>
            </a:r>
          </a:p>
          <a:p>
            <a:pPr lvl="1"/>
            <a:r>
              <a:rPr lang="cs-CZ" dirty="0"/>
              <a:t>Otázky korelace psychických stavů k fyziologickým procesům. Např.: </a:t>
            </a:r>
            <a:r>
              <a:rPr lang="cs-CZ" i="1" dirty="0"/>
              <a:t>Jak vypadá fyziologický proces psychického zážitku dlouhodobého stresu? </a:t>
            </a:r>
          </a:p>
        </p:txBody>
      </p:sp>
      <p:sp>
        <p:nvSpPr>
          <p:cNvPr id="4" name="Zástupný symbol pro zápatí 4">
            <a:extLst>
              <a:ext uri="{FF2B5EF4-FFF2-40B4-BE49-F238E27FC236}">
                <a16:creationId xmlns:a16="http://schemas.microsoft.com/office/drawing/2014/main" id="{2B555C0C-43F8-8E09-B20E-041FAA78E429}"/>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 </a:t>
            </a:r>
            <a:r>
              <a:rPr lang="cs-CZ" sz="1400" dirty="0">
                <a:solidFill>
                  <a:prstClr val="white">
                    <a:lumMod val="50000"/>
                  </a:prstClr>
                </a:solidFill>
                <a:latin typeface="Corbel" panose="020B0503020204020204" pitchFamily="34" charset="0"/>
              </a:rPr>
              <a:t>Úvod</a:t>
            </a: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 i. </a:t>
            </a:r>
            <a:r>
              <a:rPr lang="cs-CZ" sz="1400" dirty="0">
                <a:solidFill>
                  <a:prstClr val="white">
                    <a:lumMod val="50000"/>
                  </a:prstClr>
                </a:solidFill>
                <a:latin typeface="Corbel" panose="020B0503020204020204" pitchFamily="34" charset="0"/>
              </a:rPr>
              <a:t>Historie</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911603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8ADE18-B22C-42AE-B574-AFA7E3FFDECE}"/>
              </a:ext>
            </a:extLst>
          </p:cNvPr>
          <p:cNvSpPr>
            <a:spLocks noGrp="1"/>
          </p:cNvSpPr>
          <p:nvPr>
            <p:ph type="title"/>
          </p:nvPr>
        </p:nvSpPr>
        <p:spPr>
          <a:xfrm>
            <a:off x="838200" y="282436"/>
            <a:ext cx="10515600" cy="926576"/>
          </a:xfrm>
        </p:spPr>
        <p:txBody>
          <a:bodyPr/>
          <a:lstStyle/>
          <a:p>
            <a:r>
              <a:rPr lang="cs-CZ" dirty="0">
                <a:solidFill>
                  <a:srgbClr val="ED1C29"/>
                </a:solidFill>
              </a:rPr>
              <a:t>Definice</a:t>
            </a:r>
            <a:endParaRPr lang="en-US" dirty="0">
              <a:solidFill>
                <a:srgbClr val="ED1C29"/>
              </a:solidFill>
            </a:endParaRPr>
          </a:p>
        </p:txBody>
      </p:sp>
      <p:sp>
        <p:nvSpPr>
          <p:cNvPr id="5" name="Zástupný obsah 4">
            <a:extLst>
              <a:ext uri="{FF2B5EF4-FFF2-40B4-BE49-F238E27FC236}">
                <a16:creationId xmlns:a16="http://schemas.microsoft.com/office/drawing/2014/main" id="{E5A390FC-821A-FD46-C28E-8D0533FA0DF2}"/>
              </a:ext>
            </a:extLst>
          </p:cNvPr>
          <p:cNvSpPr>
            <a:spLocks noGrp="1"/>
          </p:cNvSpPr>
          <p:nvPr>
            <p:ph idx="1"/>
          </p:nvPr>
        </p:nvSpPr>
        <p:spPr/>
        <p:txBody>
          <a:bodyPr>
            <a:normAutofit lnSpcReduction="10000"/>
          </a:bodyPr>
          <a:lstStyle/>
          <a:p>
            <a:pPr marL="0" indent="0">
              <a:buNone/>
            </a:pPr>
            <a:r>
              <a:rPr lang="cs-CZ" dirty="0"/>
              <a:t>Různé definiční přístupy, které se proměňují: </a:t>
            </a:r>
          </a:p>
          <a:p>
            <a:r>
              <a:rPr lang="cs-CZ" sz="2500" i="1" dirty="0"/>
              <a:t>„Psychosomatika se zabývá vztahy mezi duševnem a tělesnem, které nechápe jako dvě nezávislé oblasti, nýbrž jako spojené nádoby či jako vzájemné propojené systémy.“ </a:t>
            </a:r>
            <a:r>
              <a:rPr lang="cs-CZ" sz="2500" dirty="0"/>
              <a:t>(</a:t>
            </a:r>
            <a:r>
              <a:rPr lang="cs-CZ" sz="2500" dirty="0" err="1"/>
              <a:t>Poněšický</a:t>
            </a:r>
            <a:r>
              <a:rPr lang="cs-CZ" sz="2500" dirty="0"/>
              <a:t>, 2002)</a:t>
            </a:r>
            <a:endParaRPr lang="cs-CZ" sz="2500" dirty="0">
              <a:effectLst/>
              <a:ea typeface="Calibri" panose="020F0502020204030204" pitchFamily="34" charset="0"/>
              <a:cs typeface="Times New Roman" panose="02020603050405020304" pitchFamily="18" charset="0"/>
            </a:endParaRPr>
          </a:p>
          <a:p>
            <a:pPr>
              <a:lnSpc>
                <a:spcPct val="107000"/>
              </a:lnSpc>
              <a:spcAft>
                <a:spcPts val="800"/>
              </a:spcAft>
            </a:pPr>
            <a:r>
              <a:rPr lang="cs-CZ" sz="2500" i="1" dirty="0">
                <a:effectLst/>
                <a:ea typeface="Calibri" panose="020F0502020204030204" pitchFamily="34" charset="0"/>
                <a:cs typeface="Times New Roman" panose="02020603050405020304" pitchFamily="18" charset="0"/>
              </a:rPr>
              <a:t>„Psychosomatická medicína je interdisciplinární lékařský obor zkoumající vztahy mezi sociálními, psychologickými a behaviorálními faktory na tělesné procesy a kvalitu života lidí a zvířat.“ </a:t>
            </a:r>
            <a:r>
              <a:rPr lang="cs-CZ" sz="2500" dirty="0">
                <a:effectLst/>
                <a:ea typeface="Calibri" panose="020F0502020204030204" pitchFamily="34" charset="0"/>
                <a:cs typeface="Times New Roman" panose="02020603050405020304" pitchFamily="18" charset="0"/>
              </a:rPr>
              <a:t>(</a:t>
            </a:r>
            <a:r>
              <a:rPr lang="cs-CZ" sz="2500" dirty="0" err="1">
                <a:effectLst/>
                <a:ea typeface="Calibri" panose="020F0502020204030204" pitchFamily="34" charset="0"/>
                <a:cs typeface="Times New Roman" panose="02020603050405020304" pitchFamily="18" charset="0"/>
              </a:rPr>
              <a:t>Uexküll</a:t>
            </a:r>
            <a:r>
              <a:rPr lang="cs-CZ" sz="2500" dirty="0">
                <a:effectLst/>
                <a:ea typeface="Calibri" panose="020F0502020204030204" pitchFamily="34" charset="0"/>
                <a:cs typeface="Times New Roman" panose="02020603050405020304" pitchFamily="18" charset="0"/>
              </a:rPr>
              <a:t>, 1997)</a:t>
            </a:r>
          </a:p>
          <a:p>
            <a:pPr>
              <a:lnSpc>
                <a:spcPct val="107000"/>
              </a:lnSpc>
              <a:spcAft>
                <a:spcPts val="800"/>
              </a:spcAft>
            </a:pPr>
            <a:r>
              <a:rPr lang="cs-CZ" sz="2500" dirty="0"/>
              <a:t>Vesměs </a:t>
            </a:r>
            <a:r>
              <a:rPr lang="cs-CZ" sz="2500" dirty="0" err="1"/>
              <a:t>esencialistické</a:t>
            </a:r>
            <a:r>
              <a:rPr lang="cs-CZ" sz="2500" dirty="0"/>
              <a:t> pojetí (předpokládající, že duše a tělo jsou jiné podstaty, přestože deklarují nezávislost)</a:t>
            </a:r>
          </a:p>
          <a:p>
            <a:pPr marL="0" indent="0">
              <a:lnSpc>
                <a:spcPct val="107000"/>
              </a:lnSpc>
              <a:spcAft>
                <a:spcPts val="800"/>
              </a:spcAft>
              <a:buNone/>
            </a:pPr>
            <a:r>
              <a:rPr lang="cs-CZ" sz="2100" i="1" dirty="0">
                <a:effectLst/>
                <a:ea typeface="Calibri" panose="020F0502020204030204" pitchFamily="34" charset="0"/>
                <a:cs typeface="Times New Roman" panose="02020603050405020304" pitchFamily="18" charset="0"/>
              </a:rPr>
              <a:t>Pozn. K diskuzi je otázka, zda má smysl odlišovat somatickou, psychickou a sociální složku z jiných než pedagogických důvodů?</a:t>
            </a:r>
          </a:p>
          <a:p>
            <a:endParaRPr lang="cs-CZ" dirty="0"/>
          </a:p>
        </p:txBody>
      </p:sp>
      <p:sp>
        <p:nvSpPr>
          <p:cNvPr id="4" name="Zástupný symbol pro zápatí 4">
            <a:extLst>
              <a:ext uri="{FF2B5EF4-FFF2-40B4-BE49-F238E27FC236}">
                <a16:creationId xmlns:a16="http://schemas.microsoft.com/office/drawing/2014/main" id="{8FA52679-C3A7-4591-6883-35970C3016F3}"/>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 </a:t>
            </a:r>
            <a:r>
              <a:rPr lang="cs-CZ" sz="1400" dirty="0">
                <a:solidFill>
                  <a:prstClr val="white">
                    <a:lumMod val="50000"/>
                  </a:prstClr>
                </a:solidFill>
                <a:latin typeface="Corbel" panose="020B0503020204020204" pitchFamily="34" charset="0"/>
              </a:rPr>
              <a:t>Úvod</a:t>
            </a: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 </a:t>
            </a:r>
            <a:r>
              <a:rPr kumimoji="0" lang="cs-CZ" sz="1400" b="0" i="0" u="none" strike="noStrike" kern="1200" cap="none" spc="0" normalizeH="0" baseline="0" noProof="0" dirty="0" err="1">
                <a:ln>
                  <a:noFill/>
                </a:ln>
                <a:solidFill>
                  <a:prstClr val="white">
                    <a:lumMod val="50000"/>
                  </a:prstClr>
                </a:solidFill>
                <a:effectLst/>
                <a:uLnTx/>
                <a:uFillTx/>
                <a:latin typeface="Corbel" panose="020B0503020204020204" pitchFamily="34" charset="0"/>
                <a:ea typeface="+mn-ea"/>
                <a:cs typeface="+mn-cs"/>
              </a:rPr>
              <a:t>ii</a:t>
            </a: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 Definice</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41133281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DE603B3-0083-4414-B997-7D95A935601A}"/>
              </a:ext>
            </a:extLst>
          </p:cNvPr>
          <p:cNvSpPr>
            <a:spLocks noGrp="1"/>
          </p:cNvSpPr>
          <p:nvPr>
            <p:ph type="title"/>
          </p:nvPr>
        </p:nvSpPr>
        <p:spPr/>
        <p:txBody>
          <a:bodyPr>
            <a:normAutofit/>
          </a:bodyPr>
          <a:lstStyle/>
          <a:p>
            <a:r>
              <a:rPr lang="cs-CZ" dirty="0"/>
              <a:t>II. Teorie</a:t>
            </a:r>
            <a:br>
              <a:rPr lang="cs-CZ" dirty="0"/>
            </a:br>
            <a:endParaRPr lang="en-US" dirty="0"/>
          </a:p>
        </p:txBody>
      </p:sp>
      <p:sp>
        <p:nvSpPr>
          <p:cNvPr id="4" name="Zástupný symbol pro text 3"/>
          <p:cNvSpPr>
            <a:spLocks noGrp="1"/>
          </p:cNvSpPr>
          <p:nvPr>
            <p:ph type="body" idx="1"/>
          </p:nvPr>
        </p:nvSpPr>
        <p:spPr/>
        <p:txBody>
          <a:bodyPr>
            <a:normAutofit/>
          </a:bodyPr>
          <a:lstStyle/>
          <a:p>
            <a:pPr marL="715963" indent="-715963">
              <a:lnSpc>
                <a:spcPct val="110000"/>
              </a:lnSpc>
              <a:buFont typeface="+mj-lt"/>
              <a:buAutoNum type="romanLcPeriod"/>
            </a:pPr>
            <a:r>
              <a:rPr lang="cs-CZ" dirty="0">
                <a:solidFill>
                  <a:srgbClr val="ED1C29"/>
                </a:solidFill>
              </a:rPr>
              <a:t>Pojmy</a:t>
            </a:r>
          </a:p>
          <a:p>
            <a:pPr marL="715963" indent="-715963">
              <a:lnSpc>
                <a:spcPct val="110000"/>
              </a:lnSpc>
              <a:buFont typeface="+mj-lt"/>
              <a:buAutoNum type="romanLcPeriod"/>
            </a:pPr>
            <a:r>
              <a:rPr lang="cs-CZ" dirty="0">
                <a:solidFill>
                  <a:srgbClr val="ED1C29"/>
                </a:solidFill>
              </a:rPr>
              <a:t>Psychosomatické myšlení</a:t>
            </a:r>
          </a:p>
        </p:txBody>
      </p:sp>
    </p:spTree>
    <p:extLst>
      <p:ext uri="{BB962C8B-B14F-4D97-AF65-F5344CB8AC3E}">
        <p14:creationId xmlns:p14="http://schemas.microsoft.com/office/powerpoint/2010/main" val="18790728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8ADE18-B22C-42AE-B574-AFA7E3FFDECE}"/>
              </a:ext>
            </a:extLst>
          </p:cNvPr>
          <p:cNvSpPr>
            <a:spLocks noGrp="1"/>
          </p:cNvSpPr>
          <p:nvPr>
            <p:ph type="title"/>
          </p:nvPr>
        </p:nvSpPr>
        <p:spPr>
          <a:xfrm>
            <a:off x="838200" y="282436"/>
            <a:ext cx="10515600" cy="926576"/>
          </a:xfrm>
        </p:spPr>
        <p:txBody>
          <a:bodyPr/>
          <a:lstStyle/>
          <a:p>
            <a:r>
              <a:rPr lang="cs-CZ" dirty="0">
                <a:solidFill>
                  <a:srgbClr val="ED1C29"/>
                </a:solidFill>
              </a:rPr>
              <a:t>I. Pojmy</a:t>
            </a:r>
            <a:endParaRPr lang="en-US" dirty="0">
              <a:solidFill>
                <a:srgbClr val="ED1C29"/>
              </a:solidFill>
            </a:endParaRPr>
          </a:p>
        </p:txBody>
      </p:sp>
      <p:sp>
        <p:nvSpPr>
          <p:cNvPr id="5" name="Zástupný obsah 4">
            <a:extLst>
              <a:ext uri="{FF2B5EF4-FFF2-40B4-BE49-F238E27FC236}">
                <a16:creationId xmlns:a16="http://schemas.microsoft.com/office/drawing/2014/main" id="{E5A390FC-821A-FD46-C28E-8D0533FA0DF2}"/>
              </a:ext>
            </a:extLst>
          </p:cNvPr>
          <p:cNvSpPr>
            <a:spLocks noGrp="1"/>
          </p:cNvSpPr>
          <p:nvPr>
            <p:ph idx="1"/>
          </p:nvPr>
        </p:nvSpPr>
        <p:spPr/>
        <p:txBody>
          <a:bodyPr>
            <a:normAutofit/>
          </a:bodyPr>
          <a:lstStyle/>
          <a:p>
            <a:r>
              <a:rPr lang="cs-CZ" dirty="0"/>
              <a:t>Mentalizace </a:t>
            </a:r>
          </a:p>
          <a:p>
            <a:r>
              <a:rPr lang="cs-CZ" dirty="0" err="1"/>
              <a:t>Alexitymie</a:t>
            </a:r>
            <a:endParaRPr lang="cs-CZ" dirty="0"/>
          </a:p>
          <a:p>
            <a:r>
              <a:rPr lang="cs-CZ" dirty="0"/>
              <a:t>Stres</a:t>
            </a:r>
          </a:p>
          <a:p>
            <a:r>
              <a:rPr lang="cs-CZ" dirty="0"/>
              <a:t>Úzkost a strach</a:t>
            </a:r>
          </a:p>
          <a:p>
            <a:r>
              <a:rPr lang="cs-CZ" dirty="0"/>
              <a:t>Psychické trauma</a:t>
            </a:r>
          </a:p>
          <a:p>
            <a:r>
              <a:rPr lang="cs-CZ" dirty="0"/>
              <a:t>Somatizace a konverze</a:t>
            </a:r>
          </a:p>
          <a:p>
            <a:r>
              <a:rPr lang="cs-CZ" dirty="0" err="1"/>
              <a:t>Somatopsychika</a:t>
            </a:r>
            <a:endParaRPr lang="cs-CZ" dirty="0"/>
          </a:p>
          <a:p>
            <a:r>
              <a:rPr lang="cs-CZ" dirty="0"/>
              <a:t>Naučená bezmocnost a reaktivní deprese</a:t>
            </a:r>
          </a:p>
        </p:txBody>
      </p:sp>
      <p:sp>
        <p:nvSpPr>
          <p:cNvPr id="4" name="Zástupný symbol pro zápatí 4">
            <a:extLst>
              <a:ext uri="{FF2B5EF4-FFF2-40B4-BE49-F238E27FC236}">
                <a16:creationId xmlns:a16="http://schemas.microsoft.com/office/drawing/2014/main" id="{AA68B552-0668-AFF0-D1EB-E5A099DAD0F1}"/>
              </a:ext>
            </a:extLst>
          </p:cNvPr>
          <p:cNvSpPr>
            <a:spLocks noGrp="1"/>
          </p:cNvSpPr>
          <p:nvPr>
            <p:ph type="ftr" sz="quarter" idx="11"/>
          </p:nvPr>
        </p:nvSpPr>
        <p:spPr>
          <a:xfrm>
            <a:off x="3191152" y="6336945"/>
            <a:ext cx="5809695"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rPr>
              <a:t>II. Teorie, i. Pojmy</a:t>
            </a:r>
            <a:endParaRPr kumimoji="0" lang="en-US" sz="1400" b="0" i="0" u="none" strike="noStrike" kern="1200" cap="none" spc="0" normalizeH="0" baseline="0" noProof="0" dirty="0">
              <a:ln>
                <a:noFill/>
              </a:ln>
              <a:solidFill>
                <a:prstClr val="white">
                  <a:lumMod val="50000"/>
                </a:prstClr>
              </a:solidFill>
              <a:effectLst/>
              <a:uLnTx/>
              <a:uFillTx/>
              <a:latin typeface="Corbel" panose="020B0503020204020204" pitchFamily="34" charset="0"/>
              <a:ea typeface="+mn-ea"/>
              <a:cs typeface="+mn-cs"/>
            </a:endParaRPr>
          </a:p>
        </p:txBody>
      </p:sp>
    </p:spTree>
    <p:extLst>
      <p:ext uri="{BB962C8B-B14F-4D97-AF65-F5344CB8AC3E}">
        <p14:creationId xmlns:p14="http://schemas.microsoft.com/office/powerpoint/2010/main" val="3388621438"/>
      </p:ext>
    </p:extLst>
  </p:cSld>
  <p:clrMapOvr>
    <a:masterClrMapping/>
  </p:clrMapOvr>
</p:sld>
</file>

<file path=ppt/theme/theme1.xml><?xml version="1.0" encoding="utf-8"?>
<a:theme xmlns:a="http://schemas.openxmlformats.org/drawingml/2006/main" name="1_Motiv Office">
  <a:themeElements>
    <a:clrScheme name="2LF">
      <a:dk1>
        <a:sysClr val="windowText" lastClr="000000"/>
      </a:dk1>
      <a:lt1>
        <a:sysClr val="window" lastClr="FFFFFF"/>
      </a:lt1>
      <a:dk2>
        <a:srgbClr val="44546A"/>
      </a:dk2>
      <a:lt2>
        <a:srgbClr val="E7E6E6"/>
      </a:lt2>
      <a:accent1>
        <a:srgbClr val="ED1C29"/>
      </a:accent1>
      <a:accent2>
        <a:srgbClr val="616161"/>
      </a:accent2>
      <a:accent3>
        <a:srgbClr val="E6E6E6"/>
      </a:accent3>
      <a:accent4>
        <a:srgbClr val="F57373"/>
      </a:accent4>
      <a:accent5>
        <a:srgbClr val="FA9114"/>
      </a:accent5>
      <a:accent6>
        <a:srgbClr val="914B05"/>
      </a:accent6>
      <a:hlink>
        <a:srgbClr val="ED1C29"/>
      </a:hlink>
      <a:folHlink>
        <a:srgbClr val="B41B1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448</TotalTime>
  <Words>4196</Words>
  <Application>Microsoft Office PowerPoint</Application>
  <PresentationFormat>Širokoúhlá obrazovka</PresentationFormat>
  <Paragraphs>453</Paragraphs>
  <Slides>42</Slides>
  <Notes>28</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42</vt:i4>
      </vt:variant>
    </vt:vector>
  </HeadingPairs>
  <TitlesOfParts>
    <vt:vector size="46" baseType="lpstr">
      <vt:lpstr>Arial</vt:lpstr>
      <vt:lpstr>Calibri</vt:lpstr>
      <vt:lpstr>Corbel</vt:lpstr>
      <vt:lpstr>1_Motiv Office</vt:lpstr>
      <vt:lpstr>Psychosomatika</vt:lpstr>
      <vt:lpstr>Osnova</vt:lpstr>
      <vt:lpstr>I. Úvod </vt:lpstr>
      <vt:lpstr>Historie 1/2 20. století</vt:lpstr>
      <vt:lpstr>Franz Alexander a Chicagská 7</vt:lpstr>
      <vt:lpstr>Historie 2/2 20. století</vt:lpstr>
      <vt:lpstr>Definice</vt:lpstr>
      <vt:lpstr>II. Teorie </vt:lpstr>
      <vt:lpstr>I. Pojmy</vt:lpstr>
      <vt:lpstr>Mentalizace</vt:lpstr>
      <vt:lpstr>Alexitymie</vt:lpstr>
      <vt:lpstr>Stres</vt:lpstr>
      <vt:lpstr>Úzkost a strach</vt:lpstr>
      <vt:lpstr>Psychické trauma</vt:lpstr>
      <vt:lpstr>Somatizace</vt:lpstr>
      <vt:lpstr>Konverze</vt:lpstr>
      <vt:lpstr>Somatopsychika </vt:lpstr>
      <vt:lpstr>Naučená bezmocnost a reaktivní deprese </vt:lpstr>
      <vt:lpstr>Psychosomatické myšlení</vt:lpstr>
      <vt:lpstr>Biopsychosociální model</vt:lpstr>
      <vt:lpstr>Aplikace modelu – příklad 1</vt:lpstr>
      <vt:lpstr>Aplikace modelu – příklad 2</vt:lpstr>
      <vt:lpstr>Příklad 1 – peptické vředy</vt:lpstr>
      <vt:lpstr>Příklad 2 – gastrointestinální obtíže</vt:lpstr>
      <vt:lpstr>Příklad 3 – hyperventilace a panická ataka</vt:lpstr>
      <vt:lpstr>Příklad 4 – astma bronchiale</vt:lpstr>
      <vt:lpstr>III. Praxe </vt:lpstr>
      <vt:lpstr>Choroba – Obraz psychosomatické choroby</vt:lpstr>
      <vt:lpstr>Psychické faktory a spouštěče onemocnění</vt:lpstr>
      <vt:lpstr>Shrnutí „vztahu“ těla a duše – emoce</vt:lpstr>
      <vt:lpstr>Nejčastější psychosomatické poruchy</vt:lpstr>
      <vt:lpstr>Pacient – Prevalence</vt:lpstr>
      <vt:lpstr>Obraz psychosomatického pacienta</vt:lpstr>
      <vt:lpstr>Odborník – Interdisciplinarita </vt:lpstr>
      <vt:lpstr>Problém – pojem „Psychosomatika“</vt:lpstr>
      <vt:lpstr>Diagnostika a terapie</vt:lpstr>
      <vt:lpstr>Příklad 1 – rozhovor (pouze úryvky)</vt:lpstr>
      <vt:lpstr>Příklad 2 – rozhovor</vt:lpstr>
      <vt:lpstr>Příklad 3 – rozhovor</vt:lpstr>
      <vt:lpstr>Příklad 4 – rozhovor</vt:lpstr>
      <vt:lpstr>Doporučená literatura</vt:lpstr>
      <vt:lpstr>Děkuji za pozornost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Psychosomatika</dc:title>
  <dc:creator>Jaromír Škoda</dc:creator>
  <cp:lastModifiedBy>Jaromír Škoda</cp:lastModifiedBy>
  <cp:revision>15</cp:revision>
  <dcterms:created xsi:type="dcterms:W3CDTF">2022-07-31T13:34:49Z</dcterms:created>
  <dcterms:modified xsi:type="dcterms:W3CDTF">2022-10-10T17:21:55Z</dcterms:modified>
</cp:coreProperties>
</file>