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86" r:id="rId20"/>
    <p:sldId id="275" r:id="rId21"/>
    <p:sldId id="276" r:id="rId22"/>
    <p:sldId id="277" r:id="rId23"/>
    <p:sldId id="280" r:id="rId24"/>
    <p:sldId id="281" r:id="rId25"/>
    <p:sldId id="282" r:id="rId26"/>
    <p:sldId id="283" r:id="rId27"/>
    <p:sldId id="284" r:id="rId28"/>
    <p:sldId id="279" r:id="rId29"/>
    <p:sldId id="28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98BF-66CC-45E2-B3C0-3A693657EF2C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9826-FE69-4FEC-ABE1-1219A6297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1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98BF-66CC-45E2-B3C0-3A693657EF2C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9826-FE69-4FEC-ABE1-1219A6297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59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98BF-66CC-45E2-B3C0-3A693657EF2C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9826-FE69-4FEC-ABE1-1219A6297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03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98BF-66CC-45E2-B3C0-3A693657EF2C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9826-FE69-4FEC-ABE1-1219A6297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465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98BF-66CC-45E2-B3C0-3A693657EF2C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9826-FE69-4FEC-ABE1-1219A6297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30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98BF-66CC-45E2-B3C0-3A693657EF2C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9826-FE69-4FEC-ABE1-1219A6297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13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98BF-66CC-45E2-B3C0-3A693657EF2C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9826-FE69-4FEC-ABE1-1219A6297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0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98BF-66CC-45E2-B3C0-3A693657EF2C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9826-FE69-4FEC-ABE1-1219A6297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57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98BF-66CC-45E2-B3C0-3A693657EF2C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9826-FE69-4FEC-ABE1-1219A6297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5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98BF-66CC-45E2-B3C0-3A693657EF2C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9826-FE69-4FEC-ABE1-1219A6297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95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98BF-66CC-45E2-B3C0-3A693657EF2C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9826-FE69-4FEC-ABE1-1219A6297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2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998BF-66CC-45E2-B3C0-3A693657EF2C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99826-FE69-4FEC-ABE1-1219A6297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60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476673"/>
            <a:ext cx="8064896" cy="1872207"/>
          </a:xfrm>
        </p:spPr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564904"/>
            <a:ext cx="6296744" cy="1080120"/>
          </a:xfrm>
        </p:spPr>
        <p:txBody>
          <a:bodyPr/>
          <a:lstStyle/>
          <a:p>
            <a:r>
              <a:rPr lang="cs-CZ" dirty="0" smtClean="0"/>
              <a:t>geriatrie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480" y="3501008"/>
            <a:ext cx="5319645" cy="2736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65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Teorie stárnutí</a:t>
            </a:r>
          </a:p>
          <a:p>
            <a:r>
              <a:rPr lang="cs-CZ" dirty="0" smtClean="0"/>
              <a:t>1. </a:t>
            </a:r>
            <a:r>
              <a:rPr lang="cs-CZ" b="1" dirty="0" smtClean="0"/>
              <a:t>Teorie volných radikálů</a:t>
            </a:r>
            <a:r>
              <a:rPr lang="cs-CZ" dirty="0" smtClean="0"/>
              <a:t>: zdroj v lidském těle při produkci uvnitř buněk při buněčném dýchání (</a:t>
            </a:r>
            <a:r>
              <a:rPr lang="cs-CZ" dirty="0" err="1" smtClean="0"/>
              <a:t>mitichondrie</a:t>
            </a:r>
            <a:r>
              <a:rPr lang="cs-CZ" dirty="0" smtClean="0"/>
              <a:t>), při homolytickém štěpení chemické vazby, důsledkem je ztráta enzymatické aktivity bílkovin, které neplní svojí funkci, poškození DNA tzn. Poškození a zánik buňky.</a:t>
            </a:r>
          </a:p>
          <a:p>
            <a:r>
              <a:rPr lang="cs-CZ" dirty="0" smtClean="0"/>
              <a:t>2. </a:t>
            </a:r>
            <a:r>
              <a:rPr lang="cs-CZ" b="1" dirty="0" smtClean="0"/>
              <a:t>Neuro-endokrinní teorie</a:t>
            </a:r>
            <a:r>
              <a:rPr lang="cs-CZ" dirty="0" smtClean="0"/>
              <a:t>: rozhodujícím mechanismem, který je zodpovědný za stárnutí je součástí endokrinního systému – epifýza a </a:t>
            </a:r>
            <a:r>
              <a:rPr lang="cs-CZ" dirty="0" err="1" smtClean="0"/>
              <a:t>působkem</a:t>
            </a:r>
            <a:r>
              <a:rPr lang="cs-CZ" dirty="0" smtClean="0"/>
              <a:t> melatonin (tzv. </a:t>
            </a:r>
            <a:r>
              <a:rPr lang="cs-CZ" dirty="0" err="1" smtClean="0"/>
              <a:t>pacemakerové</a:t>
            </a:r>
            <a:r>
              <a:rPr lang="cs-CZ" dirty="0" smtClean="0"/>
              <a:t> teorie)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55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r>
              <a:rPr lang="cs-CZ" b="1" dirty="0" smtClean="0"/>
              <a:t>Genetické teorie</a:t>
            </a:r>
            <a:r>
              <a:rPr lang="cs-CZ" dirty="0" smtClean="0"/>
              <a:t>: během života dochází v somatických buňkách k </a:t>
            </a:r>
            <a:r>
              <a:rPr lang="cs-CZ" b="1" dirty="0" smtClean="0"/>
              <a:t>hromadění mutací</a:t>
            </a:r>
            <a:r>
              <a:rPr lang="cs-CZ" dirty="0" smtClean="0"/>
              <a:t>, které vedou ke stárnutí buněk a organismu. </a:t>
            </a:r>
            <a:r>
              <a:rPr lang="cs-CZ" b="1" dirty="0" smtClean="0"/>
              <a:t>Teorie programovaného stárnutí </a:t>
            </a:r>
            <a:r>
              <a:rPr lang="cs-CZ" dirty="0" smtClean="0"/>
              <a:t>udává, že funkce jednotlivých genů či skupin genů je předem naprogramována, stárnutí je výsledkem uplatnění genetického programu.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14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Stárnutí</a:t>
            </a:r>
            <a:r>
              <a:rPr lang="cs-CZ" dirty="0" smtClean="0"/>
              <a:t>: pokles vitality s věkem a vzestup náchylnosti k různým chorobám, univerzální děj , který probíhá u všech organismů stejně, pouze jinou rychlostí. Molekulárně jde o neschopnost obnovovat správnou strukturu biomolekul neomezeně dlouho.</a:t>
            </a:r>
          </a:p>
          <a:p>
            <a:pPr marL="0" indent="0">
              <a:buNone/>
            </a:pPr>
            <a:r>
              <a:rPr lang="cs-CZ" dirty="0" smtClean="0"/>
              <a:t>Stáří je přirozenou a závěrečnou etapou v rámci ontogenetického vývoje člověka</a:t>
            </a:r>
          </a:p>
          <a:p>
            <a:r>
              <a:rPr lang="cs-CZ" b="1" dirty="0" smtClean="0"/>
              <a:t>Senioři:</a:t>
            </a:r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Zdatný senior</a:t>
            </a:r>
            <a:r>
              <a:rPr lang="cs-CZ" dirty="0" smtClean="0"/>
              <a:t>: jedinci s výbornou výkonností, kteří nepotřebují geriatrickou péči, ale měli by se podrobovat preventivním prohlídkám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2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b="1" dirty="0" smtClean="0"/>
              <a:t>. Nezávislý senior</a:t>
            </a:r>
            <a:r>
              <a:rPr lang="cs-CZ" dirty="0" smtClean="0"/>
              <a:t>: nepotřebuje za normálních okolností dispenzarizaci ani žádnou pečovatelskou či ošetřovatelskou péči. Ke zhoršení kondice dochází vlivem zátěže (operace, </a:t>
            </a:r>
            <a:r>
              <a:rPr lang="cs-CZ" dirty="0" err="1" smtClean="0"/>
              <a:t>infekt</a:t>
            </a:r>
            <a:r>
              <a:rPr lang="cs-CZ" dirty="0" smtClean="0"/>
              <a:t>, závažné onemocnění)</a:t>
            </a:r>
          </a:p>
          <a:p>
            <a:pPr marL="0" indent="0">
              <a:buNone/>
            </a:pPr>
            <a:r>
              <a:rPr lang="cs-CZ" dirty="0" smtClean="0"/>
              <a:t>3. </a:t>
            </a:r>
            <a:r>
              <a:rPr lang="cs-CZ" b="1" dirty="0" smtClean="0"/>
              <a:t>Křehký senior</a:t>
            </a:r>
            <a:r>
              <a:rPr lang="cs-CZ" dirty="0" smtClean="0"/>
              <a:t>: potřebuje dispenzarizaci, využívá služby zdravotní, sociální. Je ohrožen rizikem pádů, snížením kognitivních funkcí, onemocněním kardiovaskulárního systému, depresemi.</a:t>
            </a:r>
          </a:p>
          <a:p>
            <a:pPr marL="0" indent="0">
              <a:buNone/>
            </a:pPr>
            <a:r>
              <a:rPr lang="cs-CZ" dirty="0" smtClean="0"/>
              <a:t>4. </a:t>
            </a:r>
            <a:r>
              <a:rPr lang="cs-CZ" b="1" dirty="0" smtClean="0"/>
              <a:t>Zcela závislý senior</a:t>
            </a:r>
            <a:r>
              <a:rPr lang="cs-CZ" dirty="0" smtClean="0"/>
              <a:t>: nesoběstační jedinci, vyžadující nepřetržitou pomoc (rodina, pečovatelská služba, odlehčovací pobyty, pobyty v LDN), může dojít kdykoli k dekompenzaci jejich 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1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ve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Somatické </a:t>
            </a:r>
            <a:r>
              <a:rPr lang="cs-CZ" dirty="0" smtClean="0"/>
              <a:t>– snížení postavy, změna tváře (špičatější nos, vystupující brada), snížení zrakové percepce, </a:t>
            </a:r>
            <a:r>
              <a:rPr lang="cs-CZ" dirty="0" err="1" smtClean="0"/>
              <a:t>presbyacuse</a:t>
            </a:r>
            <a:r>
              <a:rPr lang="cs-CZ" dirty="0" smtClean="0"/>
              <a:t> – pokles výkonnosti, ale i možnosti adekvátních reakcí, snížení adaptačních schopností, zhoršená funkce srdeční činnosti i vaskulárního systému, respiračního systému, GIT, pohybového systému, vylučovacího, změny hormonální.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33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ve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Psychické</a:t>
            </a:r>
            <a:r>
              <a:rPr lang="cs-CZ" dirty="0" smtClean="0"/>
              <a:t> – stáří s sebou nese moudrost a nárůst obecných vědomostí, delší dobu, po kterou je třeba věci promýšlet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zpomalení psychomotorického tempa (změny reakčního času), snadná psychická unavitelnost, </a:t>
            </a:r>
            <a:r>
              <a:rPr lang="cs-CZ" dirty="0" err="1" smtClean="0"/>
              <a:t>zabíhavé</a:t>
            </a:r>
            <a:r>
              <a:rPr lang="cs-CZ" dirty="0" smtClean="0"/>
              <a:t> myšlení, </a:t>
            </a:r>
            <a:r>
              <a:rPr lang="cs-CZ" b="1" dirty="0" smtClean="0"/>
              <a:t>poruchy krátkodobé paměti </a:t>
            </a:r>
            <a:r>
              <a:rPr lang="cs-CZ" dirty="0" smtClean="0"/>
              <a:t>– problém vštípivosti a zapomnětlivosti</a:t>
            </a:r>
          </a:p>
          <a:p>
            <a:pPr marL="0" indent="0">
              <a:buNone/>
            </a:pPr>
            <a:r>
              <a:rPr lang="cs-CZ" b="1" dirty="0" smtClean="0"/>
              <a:t>Dlouhodobá paměť </a:t>
            </a:r>
            <a:r>
              <a:rPr lang="cs-CZ" dirty="0" smtClean="0"/>
              <a:t>– dlouho funkční, lepší vybavení dlouhodobých vzpomínek</a:t>
            </a:r>
          </a:p>
          <a:p>
            <a:pPr marL="0" indent="0">
              <a:buNone/>
            </a:pPr>
            <a:r>
              <a:rPr lang="cs-CZ" dirty="0" smtClean="0"/>
              <a:t>Trénink paměti, trénink řečových schopností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6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ve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600" dirty="0" smtClean="0"/>
              <a:t>Soběstačnost seniorů</a:t>
            </a:r>
          </a:p>
          <a:p>
            <a:r>
              <a:rPr lang="cs-CZ" b="1" dirty="0" smtClean="0"/>
              <a:t>Základní </a:t>
            </a:r>
            <a:r>
              <a:rPr lang="cs-CZ" b="1" dirty="0" err="1" smtClean="0"/>
              <a:t>sebeobslužné</a:t>
            </a:r>
            <a:r>
              <a:rPr lang="cs-CZ" b="1" dirty="0" smtClean="0"/>
              <a:t> aktivity</a:t>
            </a:r>
            <a:r>
              <a:rPr lang="cs-CZ" dirty="0" smtClean="0"/>
              <a:t>: samostatné provedení hygieny, samostatné oblékání, použití toalety, kontinence, schopnost přesunu a pohybu, samostatné jídlo – vypovídají o základní </a:t>
            </a:r>
            <a:r>
              <a:rPr lang="cs-CZ" dirty="0" err="1" smtClean="0"/>
              <a:t>sebobsluze</a:t>
            </a:r>
            <a:r>
              <a:rPr lang="cs-CZ" dirty="0" smtClean="0"/>
              <a:t>, ale nikoli o schopnosti žít samostatně</a:t>
            </a:r>
          </a:p>
          <a:p>
            <a:r>
              <a:rPr lang="cs-CZ" b="1" dirty="0" smtClean="0"/>
              <a:t>Instrumentální aktivity denního života</a:t>
            </a:r>
            <a:r>
              <a:rPr lang="cs-CZ" dirty="0" smtClean="0"/>
              <a:t>: příprava jídla, nakupování, vedení domácnosti, užívání léků, nakládání s penězi, praní, telefonování, samostatnou dopravu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08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soběstačnosti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Katzův</a:t>
            </a:r>
            <a:r>
              <a:rPr lang="cs-CZ" dirty="0" smtClean="0"/>
              <a:t> test činnosti</a:t>
            </a:r>
          </a:p>
          <a:p>
            <a:r>
              <a:rPr lang="cs-CZ" dirty="0" smtClean="0"/>
              <a:t>Test ADL dle </a:t>
            </a:r>
            <a:r>
              <a:rPr lang="cs-CZ" dirty="0" err="1" smtClean="0"/>
              <a:t>Barthelové</a:t>
            </a:r>
            <a:endParaRPr lang="cs-CZ" dirty="0" smtClean="0"/>
          </a:p>
          <a:p>
            <a:r>
              <a:rPr lang="cs-CZ" dirty="0" smtClean="0"/>
              <a:t>Test funkční soběstačnosti</a:t>
            </a:r>
          </a:p>
          <a:p>
            <a:r>
              <a:rPr lang="cs-CZ" dirty="0" smtClean="0"/>
              <a:t>Test instrumentálních všedních činností</a:t>
            </a:r>
          </a:p>
          <a:p>
            <a:r>
              <a:rPr lang="cs-CZ" dirty="0" smtClean="0"/>
              <a:t>Test aktivit</a:t>
            </a:r>
          </a:p>
          <a:p>
            <a:r>
              <a:rPr lang="cs-CZ" dirty="0" smtClean="0"/>
              <a:t>MMSE test</a:t>
            </a:r>
          </a:p>
          <a:p>
            <a:r>
              <a:rPr lang="cs-CZ" dirty="0" err="1" smtClean="0"/>
              <a:t>Get</a:t>
            </a:r>
            <a:r>
              <a:rPr lang="cs-CZ" dirty="0" smtClean="0"/>
              <a:t> up and go test</a:t>
            </a:r>
          </a:p>
        </p:txBody>
      </p:sp>
    </p:spTree>
    <p:extLst>
      <p:ext uri="{BB962C8B-B14F-4D97-AF65-F5344CB8AC3E}">
        <p14:creationId xmlns:p14="http://schemas.microsoft.com/office/powerpoint/2010/main" val="404799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3" y="332656"/>
            <a:ext cx="4676775" cy="582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097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>
            <a:normAutofit/>
          </a:bodyPr>
          <a:lstStyle/>
          <a:p>
            <a:r>
              <a:rPr lang="en-US" sz="3200" dirty="0"/>
              <a:t>GET UP AND GO TEST- </a:t>
            </a:r>
            <a:r>
              <a:rPr lang="en-US" sz="3200" dirty="0" err="1"/>
              <a:t>Vstaňte</a:t>
            </a:r>
            <a:r>
              <a:rPr lang="en-US" sz="3200" dirty="0"/>
              <a:t>, </a:t>
            </a:r>
            <a:r>
              <a:rPr lang="en-US" sz="3200" dirty="0" err="1"/>
              <a:t>jděte</a:t>
            </a:r>
            <a:r>
              <a:rPr lang="en-US" sz="3200" dirty="0"/>
              <a:t>, </a:t>
            </a:r>
            <a:r>
              <a:rPr lang="en-US" sz="3200" dirty="0" err="1"/>
              <a:t>otočte</a:t>
            </a:r>
            <a:r>
              <a:rPr lang="en-US" sz="3200" dirty="0"/>
              <a:t> se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 </a:t>
            </a:r>
            <a:r>
              <a:rPr lang="cs-CZ" sz="2400" dirty="0"/>
              <a:t>slouží k získání informací o hybnosti a stabilitě </a:t>
            </a:r>
            <a:r>
              <a:rPr lang="cs-CZ" sz="2400" dirty="0" smtClean="0"/>
              <a:t>pacienta</a:t>
            </a:r>
          </a:p>
          <a:p>
            <a:r>
              <a:rPr lang="cs-CZ" sz="2400" dirty="0"/>
              <a:t>Pacienta posadíme na přiměřeně vysokou židli (výška je taková, aby při flexi cca 90 </a:t>
            </a:r>
            <a:r>
              <a:rPr lang="cs-CZ" sz="2400" dirty="0" smtClean="0"/>
              <a:t>stupňů </a:t>
            </a:r>
            <a:r>
              <a:rPr lang="cs-CZ" sz="2400" dirty="0"/>
              <a:t>v kolenech spočívala jeho chodidla pohodlně na podložce). Požádáme jej, </a:t>
            </a:r>
            <a:r>
              <a:rPr lang="cs-CZ" sz="2400" dirty="0" smtClean="0"/>
              <a:t>aby </a:t>
            </a:r>
            <a:r>
              <a:rPr lang="cs-CZ" sz="2400" dirty="0"/>
              <a:t>vstal, ušel cca 5 metrů k vyznačenému místu, otočil se, vrátil se a znovu se </a:t>
            </a:r>
            <a:r>
              <a:rPr lang="cs-CZ" sz="2400" dirty="0" smtClean="0"/>
              <a:t>posadil </a:t>
            </a:r>
            <a:r>
              <a:rPr lang="cs-CZ" sz="2400" dirty="0"/>
              <a:t>na židli. </a:t>
            </a:r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CELKEM</a:t>
            </a:r>
            <a:r>
              <a:rPr lang="cs-CZ" sz="2400" dirty="0"/>
              <a:t>: ……………………………..(max. 12 bodů)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207052"/>
              </p:ext>
            </p:extLst>
          </p:nvPr>
        </p:nvGraphicFramePr>
        <p:xfrm>
          <a:off x="827584" y="2924944"/>
          <a:ext cx="7704856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3 body 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2 body 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1 bod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ysClr val="windowText" lastClr="000000"/>
                          </a:solidFill>
                        </a:rPr>
                        <a:t>0 bodů </a:t>
                      </a:r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/>
                        <a:t>Vstane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bez pomoci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 pomocí rukou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pouze s dopomocí 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nesvede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Chůze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stabilní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pomůckou nebo vrávorá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pouze s dopomocí, výr. nestabilita 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nesvede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Otočení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jisté 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nejisté, zavrávorání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výrazně nejisté, potřeba dopomoci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nesvede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040">
                <a:tc>
                  <a:txBody>
                    <a:bodyPr/>
                    <a:lstStyle/>
                    <a:p>
                      <a:r>
                        <a:rPr lang="cs-CZ" dirty="0" smtClean="0"/>
                        <a:t>Usednutí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 pomoci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 pomocí rukou či opření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výrazně nejisté, potřeba dopomoci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nesvede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76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Obecný pojem pro nauku o stárnutí a stáří</a:t>
            </a:r>
          </a:p>
          <a:p>
            <a:r>
              <a:rPr lang="cs-CZ" dirty="0" smtClean="0"/>
              <a:t>Zkoumá stáří z hlediska biologického, demografického a sociálního</a:t>
            </a:r>
          </a:p>
          <a:p>
            <a:pPr marL="0" indent="0">
              <a:buNone/>
            </a:pPr>
            <a:r>
              <a:rPr lang="cs-CZ" b="1" dirty="0" smtClean="0"/>
              <a:t>Geriatrie</a:t>
            </a:r>
            <a:r>
              <a:rPr lang="cs-CZ" dirty="0" smtClean="0"/>
              <a:t> (klinická gerontologie) je medicína stáří, je to lékařský obor, který se zabývá diagnostikou a </a:t>
            </a:r>
            <a:r>
              <a:rPr lang="cs-CZ" dirty="0" err="1" smtClean="0"/>
              <a:t>managmentem</a:t>
            </a:r>
            <a:r>
              <a:rPr lang="cs-CZ" dirty="0" smtClean="0"/>
              <a:t> onemocnění ve stáří, ale také širšími souvislostmi z pohledu veřejného </a:t>
            </a:r>
            <a:r>
              <a:rPr lang="cs-CZ" dirty="0" err="1" smtClean="0"/>
              <a:t>zdravotictví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67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Komplexní hodnocení geriatrického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Klinické vyšetření</a:t>
            </a:r>
          </a:p>
          <a:p>
            <a:r>
              <a:rPr lang="cs-CZ" dirty="0" smtClean="0"/>
              <a:t>Hodnocení fyzické výkonnosti a soběstačnosti</a:t>
            </a:r>
          </a:p>
          <a:p>
            <a:r>
              <a:rPr lang="cs-CZ" dirty="0" smtClean="0"/>
              <a:t>Posouzení duševního stavu</a:t>
            </a:r>
          </a:p>
          <a:p>
            <a:r>
              <a:rPr lang="cs-CZ" dirty="0" smtClean="0"/>
              <a:t>Objektivní šetření v místě bydliště (sociální vztahy, </a:t>
            </a:r>
            <a:r>
              <a:rPr lang="cs-CZ" dirty="0" err="1" smtClean="0"/>
              <a:t>úrověň</a:t>
            </a:r>
            <a:r>
              <a:rPr lang="cs-CZ" dirty="0" smtClean="0"/>
              <a:t> bydlení)</a:t>
            </a:r>
          </a:p>
          <a:p>
            <a:pPr marL="0" indent="0">
              <a:buNone/>
            </a:pPr>
            <a:r>
              <a:rPr lang="cs-CZ" dirty="0" err="1" smtClean="0"/>
              <a:t>Multirezortní</a:t>
            </a:r>
            <a:r>
              <a:rPr lang="cs-CZ" dirty="0" smtClean="0"/>
              <a:t>, nelze rozdělovat zdravotní a sociální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23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Nejčastější onemocnění seniorského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Adaptační schopnost</a:t>
            </a:r>
            <a:r>
              <a:rPr lang="cs-CZ" dirty="0" smtClean="0"/>
              <a:t>: Snížení s věkem, souvisí se zpomalením psychomotorického tempa, nutný delší čas pro stanovenou činnost</a:t>
            </a:r>
          </a:p>
          <a:p>
            <a:r>
              <a:rPr lang="cs-CZ" b="1" dirty="0" smtClean="0"/>
              <a:t>Kardiovaskulární systém</a:t>
            </a:r>
            <a:r>
              <a:rPr lang="cs-CZ" dirty="0" smtClean="0"/>
              <a:t>: nejčastější příčina úmrtí, snížení pružnosti cév a snížení průtoku krve jednotlivými systémy, ubývání </a:t>
            </a:r>
            <a:r>
              <a:rPr lang="cs-CZ" dirty="0" err="1" smtClean="0"/>
              <a:t>kardiomyocytů</a:t>
            </a:r>
            <a:r>
              <a:rPr lang="cs-CZ" dirty="0" smtClean="0"/>
              <a:t> i kontraktilních buněčných elementů, pokles srdeční frekvence, pokles tepové frekvence při zátěži, klesá maximální spotřeba O2 každou dekádu o 8-10%, zánik svalových buněk a jejich náhrada vazivovým </a:t>
            </a:r>
            <a:r>
              <a:rPr lang="cs-CZ" dirty="0" err="1" smtClean="0"/>
              <a:t>intersticiem</a:t>
            </a:r>
            <a:r>
              <a:rPr lang="cs-CZ" dirty="0" smtClean="0"/>
              <a:t>, klesá poddajnost myokardu,</a:t>
            </a:r>
          </a:p>
          <a:p>
            <a:r>
              <a:rPr lang="cs-CZ" dirty="0" smtClean="0"/>
              <a:t>V cévním řečišti: arterie úbytek elastinu, přibývání kolagenu ve stěně, snížení pružnosti cév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5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Nejčastější onemocnění seniorského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Hypertenze</a:t>
            </a:r>
            <a:r>
              <a:rPr lang="cs-CZ" dirty="0" smtClean="0"/>
              <a:t>: více než 60% populace nad 60let, komplikace hypertenze</a:t>
            </a:r>
          </a:p>
          <a:p>
            <a:r>
              <a:rPr lang="cs-CZ" b="1" dirty="0" err="1" smtClean="0"/>
              <a:t>Ateroskleroza</a:t>
            </a:r>
            <a:endParaRPr lang="cs-CZ" b="1" dirty="0" smtClean="0"/>
          </a:p>
          <a:p>
            <a:r>
              <a:rPr lang="cs-CZ" b="1" dirty="0" smtClean="0"/>
              <a:t>Ischemická choroba srdeční</a:t>
            </a:r>
            <a:r>
              <a:rPr lang="cs-CZ" dirty="0" smtClean="0"/>
              <a:t>: nedostatečné prokrvení myokardu, arytmická forma FS stoupá ve věku nad 65let, s tím souvisí </a:t>
            </a:r>
            <a:r>
              <a:rPr lang="cs-CZ" dirty="0" err="1" smtClean="0"/>
              <a:t>kardioembolizační</a:t>
            </a:r>
            <a:r>
              <a:rPr lang="cs-CZ" dirty="0" smtClean="0"/>
              <a:t> komplikace, vznik embolií (CMP, PE)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02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Nejčastější onemocnění seniorského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Respirační systém</a:t>
            </a:r>
            <a:r>
              <a:rPr lang="cs-CZ" dirty="0" smtClean="0"/>
              <a:t>: zhoršená samočistící schopnost řasinkového epitelu, vývoj stařeckého hrudníku vlivem </a:t>
            </a:r>
            <a:r>
              <a:rPr lang="cs-CZ" dirty="0" err="1" smtClean="0"/>
              <a:t>osteoporozy</a:t>
            </a:r>
            <a:r>
              <a:rPr lang="cs-CZ" dirty="0" smtClean="0"/>
              <a:t>, ochablost </a:t>
            </a:r>
            <a:r>
              <a:rPr lang="cs-CZ" dirty="0" smtClean="0"/>
              <a:t>mezižeberních </a:t>
            </a:r>
            <a:r>
              <a:rPr lang="cs-CZ" dirty="0" smtClean="0"/>
              <a:t>svalů, bránice – pokles inspiračního a expiračního tlaku, pokles vitální kapacity plic, snížená reakce na hypoxii a </a:t>
            </a:r>
            <a:r>
              <a:rPr lang="cs-CZ" dirty="0" err="1" smtClean="0"/>
              <a:t>hyperkapnii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066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Nejčastější onemocnění seniorského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Gastrointestinální trakt</a:t>
            </a:r>
            <a:r>
              <a:rPr lang="cs-CZ" dirty="0" smtClean="0"/>
              <a:t>: ztráta dentice, snížení množství slin, poruchy polykání, pokles horního tonu </a:t>
            </a:r>
            <a:r>
              <a:rPr lang="cs-CZ" dirty="0" err="1" smtClean="0"/>
              <a:t>esofageálního</a:t>
            </a:r>
            <a:r>
              <a:rPr lang="cs-CZ" dirty="0" smtClean="0"/>
              <a:t> svěrače, snížená produkce trávicích šťáv, hiátová hernie, bakteriální </a:t>
            </a:r>
            <a:r>
              <a:rPr lang="cs-CZ" dirty="0" err="1" smtClean="0"/>
              <a:t>dysbalance</a:t>
            </a:r>
            <a:r>
              <a:rPr lang="cs-CZ" dirty="0" smtClean="0"/>
              <a:t> intestinálního traktu, snížené vnímání tonu rektálního svěrače, zácpa, </a:t>
            </a:r>
            <a:r>
              <a:rPr lang="cs-CZ" dirty="0" err="1" smtClean="0"/>
              <a:t>hypohydratace</a:t>
            </a:r>
            <a:r>
              <a:rPr lang="cs-CZ" dirty="0" smtClean="0"/>
              <a:t> až dehydratace, ztráta elasticity stěny žlučníku a žlučovodů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84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Nejčastější onemocnění seniorského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Hormonální změny</a:t>
            </a:r>
            <a:r>
              <a:rPr lang="cs-CZ" dirty="0" smtClean="0"/>
              <a:t>: pokles </a:t>
            </a:r>
            <a:r>
              <a:rPr lang="cs-CZ" b="1" dirty="0" smtClean="0"/>
              <a:t>androgenů</a:t>
            </a:r>
            <a:r>
              <a:rPr lang="cs-CZ" dirty="0" smtClean="0"/>
              <a:t>, u </a:t>
            </a:r>
            <a:r>
              <a:rPr lang="cs-CZ" b="1" dirty="0" smtClean="0"/>
              <a:t>mužů</a:t>
            </a:r>
            <a:r>
              <a:rPr lang="cs-CZ" dirty="0" smtClean="0"/>
              <a:t> mezi 30-70 rokem pokles </a:t>
            </a:r>
            <a:r>
              <a:rPr lang="cs-CZ" b="1" dirty="0" smtClean="0"/>
              <a:t>testosteronu</a:t>
            </a:r>
            <a:r>
              <a:rPr lang="cs-CZ" dirty="0" smtClean="0"/>
              <a:t> o 1,2% za rok, u </a:t>
            </a:r>
            <a:r>
              <a:rPr lang="cs-CZ" b="1" dirty="0" smtClean="0"/>
              <a:t>žen</a:t>
            </a:r>
            <a:r>
              <a:rPr lang="cs-CZ" dirty="0" smtClean="0"/>
              <a:t> nízká tvorba </a:t>
            </a:r>
            <a:r>
              <a:rPr lang="cs-CZ" b="1" dirty="0" smtClean="0"/>
              <a:t>estrogenů</a:t>
            </a:r>
            <a:r>
              <a:rPr lang="cs-CZ" dirty="0" smtClean="0"/>
              <a:t>, zvýšení hladiny </a:t>
            </a:r>
            <a:r>
              <a:rPr lang="cs-CZ" dirty="0" err="1" smtClean="0"/>
              <a:t>terstosteronu</a:t>
            </a:r>
            <a:r>
              <a:rPr lang="cs-CZ" dirty="0" smtClean="0"/>
              <a:t> – poruchy metabolismu kostí (</a:t>
            </a:r>
            <a:r>
              <a:rPr lang="cs-CZ" dirty="0" err="1" smtClean="0"/>
              <a:t>osteoporoza</a:t>
            </a:r>
            <a:r>
              <a:rPr lang="cs-CZ" dirty="0" smtClean="0"/>
              <a:t>), atrofie sliznic pohlavního ústrojí a uretrálního traktu, pokles dna pánevního – </a:t>
            </a:r>
            <a:r>
              <a:rPr lang="cs-CZ" dirty="0" err="1" smtClean="0"/>
              <a:t>inkontinence,dehiscence</a:t>
            </a:r>
            <a:r>
              <a:rPr lang="cs-CZ" dirty="0" smtClean="0"/>
              <a:t> dělohy,  pokles </a:t>
            </a:r>
            <a:r>
              <a:rPr lang="cs-CZ" b="1" dirty="0" smtClean="0"/>
              <a:t>růstového hormonu </a:t>
            </a:r>
            <a:r>
              <a:rPr lang="cs-CZ" dirty="0" smtClean="0"/>
              <a:t>a růstových faktorů – snížení celkové výkonnosti, kardiovaskulárního systému,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4444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Nejčastější onemocnění seniorského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Pohybový aparát</a:t>
            </a:r>
            <a:r>
              <a:rPr lang="cs-CZ" dirty="0" smtClean="0"/>
              <a:t>: úbytek svalové hmoty – </a:t>
            </a:r>
            <a:r>
              <a:rPr lang="cs-CZ" dirty="0" err="1" smtClean="0"/>
              <a:t>sarkopenie</a:t>
            </a:r>
            <a:r>
              <a:rPr lang="cs-CZ" dirty="0" smtClean="0"/>
              <a:t>, úbytek kostní </a:t>
            </a:r>
            <a:r>
              <a:rPr lang="cs-CZ" dirty="0" err="1" smtClean="0"/>
              <a:t>denzity</a:t>
            </a:r>
            <a:r>
              <a:rPr lang="cs-CZ" dirty="0" smtClean="0"/>
              <a:t> – </a:t>
            </a:r>
            <a:r>
              <a:rPr lang="cs-CZ" dirty="0" err="1" smtClean="0"/>
              <a:t>osteoporoza</a:t>
            </a:r>
            <a:r>
              <a:rPr lang="cs-CZ" dirty="0" smtClean="0"/>
              <a:t>, zvýšená lámavost kostí (obratle, distální předloktí, proximální femur), změna postavy v důsledku převahy flexorů nad extenzory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6955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Nejčastější onemocnění seniorského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Výživa: </a:t>
            </a:r>
            <a:r>
              <a:rPr lang="cs-CZ" dirty="0" smtClean="0"/>
              <a:t>střední věk obezita, vysoký věk spíše podvýživa – faktory zdravotní (involuce zažívacího traktu, chronická onemocnění) i sociální </a:t>
            </a:r>
            <a:r>
              <a:rPr lang="cs-CZ" dirty="0" err="1" smtClean="0"/>
              <a:t>ař</a:t>
            </a:r>
            <a:r>
              <a:rPr lang="cs-CZ" dirty="0" smtClean="0"/>
              <a:t> kachexie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4460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Osteoporoza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339752" y="2564904"/>
            <a:ext cx="3456384" cy="315781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468" y="1440611"/>
            <a:ext cx="4980780" cy="4436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949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Nejčastější onemocnění seniorského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Kožní systém</a:t>
            </a:r>
          </a:p>
          <a:p>
            <a:r>
              <a:rPr lang="cs-CZ" dirty="0" smtClean="0"/>
              <a:t>Smyslové poruchy</a:t>
            </a:r>
          </a:p>
          <a:p>
            <a:r>
              <a:rPr lang="cs-CZ" dirty="0" smtClean="0"/>
              <a:t>Hypotermie</a:t>
            </a:r>
          </a:p>
          <a:p>
            <a:r>
              <a:rPr lang="cs-CZ" dirty="0" smtClean="0"/>
              <a:t>Ohrožení pády - </a:t>
            </a:r>
            <a:r>
              <a:rPr lang="cs-CZ" smtClean="0"/>
              <a:t>instabilita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906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Americká geriatrická společnost založena r. 1942 a v r. 1946 byla založena v </a:t>
            </a:r>
            <a:r>
              <a:rPr lang="cs-CZ" dirty="0" err="1" smtClean="0"/>
              <a:t>National</a:t>
            </a:r>
            <a:r>
              <a:rPr lang="cs-CZ" dirty="0" smtClean="0"/>
              <a:t> Institute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v </a:t>
            </a:r>
            <a:r>
              <a:rPr lang="cs-CZ" dirty="0" err="1" smtClean="0"/>
              <a:t>Bethesdě</a:t>
            </a:r>
            <a:r>
              <a:rPr lang="cs-CZ" dirty="0" smtClean="0"/>
              <a:t> první gerontologická jednotka.</a:t>
            </a:r>
          </a:p>
          <a:p>
            <a:r>
              <a:rPr lang="cs-CZ" dirty="0" smtClean="0"/>
              <a:t>Mezinárodní gerontologická asociace (IAG) založena r. 1953.</a:t>
            </a:r>
          </a:p>
          <a:p>
            <a:r>
              <a:rPr lang="cs-CZ" dirty="0" smtClean="0"/>
              <a:t>Československá gerontologická společnost založena 1962.</a:t>
            </a:r>
          </a:p>
          <a:p>
            <a:r>
              <a:rPr lang="cs-CZ" dirty="0" smtClean="0"/>
              <a:t>1983 se geriatrie stala samostatným nástavbovým atestačním lékařským oborem.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8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Stárnutí populace </a:t>
            </a:r>
            <a:r>
              <a:rPr lang="cs-CZ" dirty="0" smtClean="0"/>
              <a:t>– je jev, který spočívá ve zvyšování podílu starých lidí v populaci. Příčinou tohoto jevu je pokles porodnosti a současně prodlužování střední délky života. Měří se za pomoci indexu stáří, což je podíl </a:t>
            </a:r>
            <a:r>
              <a:rPr lang="cs-CZ" dirty="0" err="1" smtClean="0"/>
              <a:t>postreprodukční</a:t>
            </a:r>
            <a:r>
              <a:rPr lang="cs-CZ" dirty="0" smtClean="0"/>
              <a:t> a dětské složky uváděný v procentech.</a:t>
            </a:r>
          </a:p>
          <a:p>
            <a:r>
              <a:rPr lang="cs-CZ" dirty="0" smtClean="0"/>
              <a:t>Důvodem pro sledování jsou sociální a ekonomické důsledky tohoto jevu. (zvýšení podílu ekonomicky neaktivních osob v populaci)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252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Demografické stárnutí </a:t>
            </a:r>
            <a:r>
              <a:rPr lang="cs-CZ" dirty="0" smtClean="0"/>
              <a:t>- zvyšování poměru obyvatel ve věku 65 a více let na obyvatele ve věku 20-65 let. V roce 2000 byl v EU 30%, očekává se nárůst v roce 2025 40% a v roce 2050 55%. (podle OECD, Organizace pro hospodářskou spolupráci a rozvoj)</a:t>
            </a:r>
          </a:p>
          <a:p>
            <a:r>
              <a:rPr lang="cs-CZ" dirty="0" smtClean="0"/>
              <a:t>V České republice nárůst mezi lety 2011-2017, silné poválečné ročníky překročí 65let. Pak by průměrný věk obyvatelstva v r. 2050 byl 48 až 50 let. To znamená, že na 1,5 člověka v ekonomicky aktivním věku připadne jedna osoba nad 65let. (v roce 2003 byl tento poměr 5/1)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96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Hranice stáří</a:t>
            </a:r>
          </a:p>
          <a:p>
            <a:r>
              <a:rPr lang="cs-CZ" dirty="0" smtClean="0"/>
              <a:t>65 – 74 let mladí senioři</a:t>
            </a:r>
          </a:p>
          <a:p>
            <a:r>
              <a:rPr lang="cs-CZ" dirty="0" smtClean="0"/>
              <a:t>75 – 89 let staří senioři</a:t>
            </a:r>
          </a:p>
          <a:p>
            <a:r>
              <a:rPr lang="cs-CZ" dirty="0" smtClean="0"/>
              <a:t>85 a více velmi staří senioři</a:t>
            </a:r>
          </a:p>
          <a:p>
            <a:pPr marL="0" indent="0">
              <a:buNone/>
            </a:pPr>
            <a:r>
              <a:rPr lang="cs-CZ" dirty="0" smtClean="0"/>
              <a:t>Nebo také se jako počátek stáři bere doba ukončení pracovního poměru a odchod do důchodu. Vzniká </a:t>
            </a:r>
            <a:r>
              <a:rPr lang="cs-CZ" b="1" dirty="0" smtClean="0"/>
              <a:t>sociální kategorie starých osob</a:t>
            </a:r>
            <a:r>
              <a:rPr lang="cs-CZ" dirty="0" smtClean="0"/>
              <a:t>, kteří by již neměli pracovat, ale kteří potřebují ekonomickou a společenskou asistenci poskytovanou mladšími členy společnosti.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78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R. 2010 1/3(33%) seniorů ve věku 65-69 let</a:t>
            </a:r>
          </a:p>
          <a:p>
            <a:r>
              <a:rPr lang="cs-CZ" dirty="0" smtClean="0"/>
              <a:t>R. 2065 bude tato skupina zaujímat pouze 15%,</a:t>
            </a:r>
          </a:p>
          <a:p>
            <a:pPr marL="0" indent="0">
              <a:buNone/>
            </a:pPr>
            <a:r>
              <a:rPr lang="cs-CZ" dirty="0" smtClean="0"/>
              <a:t>To znamená, že věková skupina 70-79 let by měla vzrůst dvojnásobně a skupina 80 let a více by měla narůst čtyřnásobně.</a:t>
            </a:r>
          </a:p>
          <a:p>
            <a:pPr marL="0" indent="0">
              <a:buNone/>
            </a:pPr>
            <a:r>
              <a:rPr lang="cs-CZ" dirty="0" smtClean="0"/>
              <a:t>Dožití při narození</a:t>
            </a:r>
          </a:p>
          <a:p>
            <a:pPr marL="0" indent="0">
              <a:buNone/>
            </a:pPr>
            <a:r>
              <a:rPr lang="cs-CZ" dirty="0" smtClean="0"/>
              <a:t>Muži                                                  Ženy</a:t>
            </a:r>
          </a:p>
          <a:p>
            <a:pPr marL="0" indent="0">
              <a:buNone/>
            </a:pPr>
            <a:r>
              <a:rPr lang="cs-CZ" dirty="0" smtClean="0"/>
              <a:t>r.2000 – 71,7                                   78,4</a:t>
            </a:r>
          </a:p>
          <a:p>
            <a:pPr marL="0" indent="0">
              <a:buNone/>
            </a:pPr>
            <a:r>
              <a:rPr lang="cs-CZ" dirty="0" smtClean="0"/>
              <a:t>r.2010 -  74,4                                    80,6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51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Co dělá Česká republika</a:t>
            </a:r>
            <a:r>
              <a:rPr lang="cs-CZ" dirty="0" smtClean="0"/>
              <a:t>.</a:t>
            </a:r>
          </a:p>
          <a:p>
            <a:r>
              <a:rPr lang="cs-CZ" dirty="0" smtClean="0"/>
              <a:t>Zřízení </a:t>
            </a:r>
            <a:r>
              <a:rPr lang="cs-CZ" b="1" dirty="0" smtClean="0"/>
              <a:t>Rady vlády pro seniory a stárnutí populace </a:t>
            </a:r>
            <a:r>
              <a:rPr lang="cs-CZ" dirty="0" smtClean="0"/>
              <a:t>v roce 2006 (v návaznosti na Mezinárodní akční plán pro problematiku stárnutí přijatý OSN na konferenci v Madridu v r. 2002) </a:t>
            </a:r>
          </a:p>
          <a:p>
            <a:r>
              <a:rPr lang="cs-CZ" b="1" dirty="0" smtClean="0"/>
              <a:t>Národní akční plán podporující pozitivní stárnutí</a:t>
            </a:r>
            <a:r>
              <a:rPr lang="cs-CZ" dirty="0" smtClean="0"/>
              <a:t> pro období let 2013 – 2017</a:t>
            </a:r>
          </a:p>
          <a:p>
            <a:r>
              <a:rPr lang="cs-CZ" dirty="0"/>
              <a:t> </a:t>
            </a:r>
            <a:r>
              <a:rPr lang="cs-CZ" dirty="0" smtClean="0"/>
              <a:t>www.mpsv.cz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60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Gerontologie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Stárnutí: 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Kalendářní </a:t>
            </a:r>
            <a:r>
              <a:rPr lang="cs-CZ" dirty="0" smtClean="0"/>
              <a:t>– je dané věkem, jednoznačně vymezitelné, nepostihuje individuální rozdíly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Sociální</a:t>
            </a:r>
            <a:r>
              <a:rPr lang="cs-CZ" dirty="0" smtClean="0"/>
              <a:t> – proměna sociálních rolí a potřeb, životního stylu, ekonomického zajištění, za počátek je obvykle považován odchod do důchodu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Biologické</a:t>
            </a:r>
            <a:r>
              <a:rPr lang="cs-CZ" dirty="0" smtClean="0"/>
              <a:t> – označení pro konkrétní míru involučních změn u daného jednotlivce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35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1564</Words>
  <Application>Microsoft Office PowerPoint</Application>
  <PresentationFormat>Předvádění na obrazovce (4:3)</PresentationFormat>
  <Paragraphs>142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Arial</vt:lpstr>
      <vt:lpstr>Calibri</vt:lpstr>
      <vt:lpstr>Motiv systému Office</vt:lpstr>
      <vt:lpstr>Gerontologie</vt:lpstr>
      <vt:lpstr>Gerontologie</vt:lpstr>
      <vt:lpstr>Gerontologie</vt:lpstr>
      <vt:lpstr>Gerontologie</vt:lpstr>
      <vt:lpstr>Gerontologie</vt:lpstr>
      <vt:lpstr>Gerontologie</vt:lpstr>
      <vt:lpstr>Gerontologie</vt:lpstr>
      <vt:lpstr>Gerontologie</vt:lpstr>
      <vt:lpstr>Gerontologie</vt:lpstr>
      <vt:lpstr>Gerontologie</vt:lpstr>
      <vt:lpstr>Gerontologie</vt:lpstr>
      <vt:lpstr>Gerontologie</vt:lpstr>
      <vt:lpstr>Gerontologie</vt:lpstr>
      <vt:lpstr>Změny ve stáří</vt:lpstr>
      <vt:lpstr>Změny ve stáří</vt:lpstr>
      <vt:lpstr>Změny ve stáří</vt:lpstr>
      <vt:lpstr>Testování soběstačnosti</vt:lpstr>
      <vt:lpstr>Prezentace aplikace PowerPoint</vt:lpstr>
      <vt:lpstr>GET UP AND GO TEST- Vstaňte, jděte, otočte se</vt:lpstr>
      <vt:lpstr>Komplexní hodnocení geriatrického pacienta</vt:lpstr>
      <vt:lpstr>Nejčastější onemocnění seniorského věku</vt:lpstr>
      <vt:lpstr>Nejčastější onemocnění seniorského věku</vt:lpstr>
      <vt:lpstr>Nejčastější onemocnění seniorského věku</vt:lpstr>
      <vt:lpstr>Nejčastější onemocnění seniorského věku</vt:lpstr>
      <vt:lpstr>Nejčastější onemocnění seniorského věku</vt:lpstr>
      <vt:lpstr>Nejčastější onemocnění seniorského věku</vt:lpstr>
      <vt:lpstr>Nejčastější onemocnění seniorského věku</vt:lpstr>
      <vt:lpstr>Osteoporoza</vt:lpstr>
      <vt:lpstr>Nejčastější onemocnění seniorského věku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Gerontologie</dc:title>
  <dc:creator>Stankova</dc:creator>
  <cp:lastModifiedBy>Stankova</cp:lastModifiedBy>
  <cp:revision>33</cp:revision>
  <dcterms:created xsi:type="dcterms:W3CDTF">2015-02-19T20:11:02Z</dcterms:created>
  <dcterms:modified xsi:type="dcterms:W3CDTF">2019-10-24T14:47:13Z</dcterms:modified>
</cp:coreProperties>
</file>