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29-Apr-19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29-Apr-19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http://journals.sagepub.com/doi/abs/10.1177/0956797610374741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577F40-97DA-4043-AF9D-1FC2F5D511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29.04.2019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9. Skupinové procesy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Posun k riziku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Wallach</a:t>
            </a:r>
            <a:r>
              <a:rPr lang="cs-CZ" dirty="0"/>
              <a:t>, </a:t>
            </a:r>
            <a:r>
              <a:rPr lang="cs-CZ" dirty="0" err="1"/>
              <a:t>Kogan</a:t>
            </a:r>
            <a:r>
              <a:rPr lang="cs-CZ" dirty="0"/>
              <a:t>, &amp; </a:t>
            </a:r>
            <a:r>
              <a:rPr lang="cs-CZ" dirty="0" err="1"/>
              <a:t>Bem</a:t>
            </a:r>
            <a:r>
              <a:rPr lang="cs-CZ" dirty="0"/>
              <a:t>, 1962</a:t>
            </a:r>
          </a:p>
          <a:p>
            <a:pPr lvl="1"/>
            <a:r>
              <a:rPr lang="cs-CZ" dirty="0"/>
              <a:t>série úkolů jako byla ta šachovým turnajem</a:t>
            </a:r>
          </a:p>
          <a:p>
            <a:pPr lvl="1"/>
            <a:r>
              <a:rPr lang="cs-CZ" dirty="0"/>
              <a:t>demonstrován posun k riziku – individuálně v průměru vyžadovali aspoň 30% šanci na úspěch, po skupinové diskusi se snížila k 10%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Názorová polarizace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záleží na převládajícím názoru na začátku diskuse</a:t>
            </a:r>
          </a:p>
          <a:p>
            <a:r>
              <a:rPr lang="cs-CZ" dirty="0"/>
              <a:t>tedy když individuálně lidé volí spíš riskantní volby, po skupinové diskusi se rozhodnou pro ještě rizikovější</a:t>
            </a:r>
          </a:p>
          <a:p>
            <a:r>
              <a:rPr lang="cs-CZ" dirty="0"/>
              <a:t>když jsou ale spíše konzervativní, bude skupinové rozhodnutí extrémnější v tomto směru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Názorová polarizace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cs-CZ" dirty="0"/>
              <a:t>proč k ní tedy dochází?</a:t>
            </a:r>
          </a:p>
          <a:p>
            <a:pPr lvl="1"/>
            <a:r>
              <a:rPr lang="cs-CZ" dirty="0"/>
              <a:t>regrese k průměru ani vliv emocí fenomén nevysvětlují, naopak</a:t>
            </a:r>
          </a:p>
          <a:p>
            <a:r>
              <a:rPr lang="cs-CZ" dirty="0"/>
              <a:t>hypotéza „přesvědčivých argumentů“</a:t>
            </a:r>
          </a:p>
          <a:p>
            <a:pPr lvl="1"/>
            <a:r>
              <a:rPr lang="cs-CZ" dirty="0"/>
              <a:t>lidé přinášejí do diskuse unikátní argumenty ve prospěch své pozice</a:t>
            </a:r>
          </a:p>
          <a:p>
            <a:r>
              <a:rPr lang="cs-CZ" dirty="0"/>
              <a:t>hypotéza „sociálního srovnávání“</a:t>
            </a:r>
          </a:p>
          <a:p>
            <a:pPr lvl="1"/>
            <a:r>
              <a:rPr lang="cs-CZ" dirty="0"/>
              <a:t>lidé spíše prezentují argumentu v souladu s celkovou „atmosférou“ ve skupině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definice:</a:t>
            </a:r>
          </a:p>
          <a:p>
            <a:pPr lvl="1"/>
            <a:r>
              <a:rPr lang="en-US" dirty="0"/>
              <a:t>A group</a:t>
            </a:r>
            <a:r>
              <a:rPr lang="cs-CZ" dirty="0"/>
              <a:t> </a:t>
            </a:r>
            <a:r>
              <a:rPr lang="en-US" dirty="0"/>
              <a:t>consists of </a:t>
            </a:r>
            <a:r>
              <a:rPr lang="en-US" b="1" dirty="0"/>
              <a:t>three or more</a:t>
            </a:r>
            <a:r>
              <a:rPr lang="en-US" dirty="0"/>
              <a:t> people who interact and are interdependent in the sense that their needs and goals cause them to influence each other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2 osoby = dyáda / dvojice</a:t>
            </a:r>
          </a:p>
          <a:p>
            <a:r>
              <a:rPr lang="cs-CZ" dirty="0" err="1"/>
              <a:t>ingroup</a:t>
            </a:r>
            <a:r>
              <a:rPr lang="cs-CZ" dirty="0"/>
              <a:t> / </a:t>
            </a:r>
            <a:r>
              <a:rPr lang="cs-CZ" dirty="0" err="1"/>
              <a:t>outgrup</a:t>
            </a:r>
            <a:r>
              <a:rPr lang="cs-CZ" dirty="0"/>
              <a:t>, referenční, aspirační skupina</a:t>
            </a:r>
          </a:p>
          <a:p>
            <a:pPr lvl="1"/>
            <a:r>
              <a:rPr lang="cs-CZ" dirty="0"/>
              <a:t>členství v příliš velkých skupinách je prožíváno odlišně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normy</a:t>
            </a:r>
          </a:p>
          <a:p>
            <a:pPr lvl="1"/>
            <a:r>
              <a:rPr lang="cs-CZ" dirty="0"/>
              <a:t>pravidla, které musí členové dodržovat</a:t>
            </a:r>
          </a:p>
          <a:p>
            <a:r>
              <a:rPr lang="cs-CZ" dirty="0"/>
              <a:t>role</a:t>
            </a:r>
          </a:p>
          <a:p>
            <a:pPr lvl="1"/>
            <a:r>
              <a:rPr lang="cs-CZ" dirty="0"/>
              <a:t>sdílené očekávání ohledně chování určitých členů</a:t>
            </a:r>
          </a:p>
          <a:p>
            <a:r>
              <a:rPr lang="cs-CZ" dirty="0"/>
              <a:t>soudržnost</a:t>
            </a:r>
          </a:p>
          <a:p>
            <a:pPr lvl="1"/>
            <a:r>
              <a:rPr lang="cs-CZ" dirty="0"/>
              <a:t>míra, v níž členové mají vzájemně pozitivní vztahy a ochotu podřídit vlastní zájmy udržení skupiny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FFD10-63EE-9C4F-9C69-6B73A8D10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členství ve skupinách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tělesné úrovni – vyloučení  ze skupiny je pociťováno jako fyzický  chladné a bolestivé</a:t>
            </a:r>
          </a:p>
          <a:p>
            <a:pPr lvl="1"/>
            <a:r>
              <a:rPr lang="cs-CZ" dirty="0"/>
              <a:t>lze zmírnit ibuprofenem (</a:t>
            </a:r>
            <a:r>
              <a:rPr lang="cs-CZ" dirty="0" err="1"/>
              <a:t>DeWall</a:t>
            </a:r>
            <a:r>
              <a:rPr lang="cs-CZ" dirty="0"/>
              <a:t>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., 2010)</a:t>
            </a:r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FFD10-63EE-9C4F-9C69-6B73A8D106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groupthink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prediktory</a:t>
            </a:r>
            <a:endParaRPr lang="cs-CZ" dirty="0"/>
          </a:p>
          <a:p>
            <a:pPr lvl="1"/>
            <a:r>
              <a:rPr lang="cs-CZ" dirty="0"/>
              <a:t>silný vůdce</a:t>
            </a:r>
          </a:p>
          <a:p>
            <a:pPr lvl="1"/>
            <a:r>
              <a:rPr lang="cs-CZ" dirty="0"/>
              <a:t>homogenita</a:t>
            </a:r>
          </a:p>
          <a:p>
            <a:pPr lvl="1"/>
            <a:r>
              <a:rPr lang="cs-CZ" dirty="0"/>
              <a:t>izolovanost</a:t>
            </a:r>
          </a:p>
          <a:p>
            <a:pPr lvl="1"/>
            <a:endParaRPr lang="cs-CZ" dirty="0"/>
          </a:p>
          <a:p>
            <a:r>
              <a:rPr lang="cs-CZ" dirty="0"/>
              <a:t>nepotvrzený </a:t>
            </a:r>
            <a:r>
              <a:rPr lang="cs-CZ" dirty="0" err="1"/>
              <a:t>prediktor</a:t>
            </a:r>
            <a:r>
              <a:rPr lang="cs-CZ" dirty="0"/>
              <a:t> – vysoká soudržnost skupiny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nesdílení unikátních informací</a:t>
            </a:r>
          </a:p>
          <a:p>
            <a:pPr lvl="1"/>
            <a:r>
              <a:rPr lang="cs-CZ" dirty="0"/>
              <a:t>posuzování kandidáta, jež má 4 negativní vlastnosti – znají je všichni</a:t>
            </a:r>
          </a:p>
          <a:p>
            <a:pPr lvl="1"/>
            <a:r>
              <a:rPr lang="cs-CZ" dirty="0"/>
              <a:t>každý z 4-členné skupiny zná 2 (různé) pozitivní – tj. celkem jich je 8</a:t>
            </a:r>
          </a:p>
          <a:p>
            <a:pPr lvl="1"/>
            <a:r>
              <a:rPr lang="cs-CZ" dirty="0"/>
              <a:t>i když pozitivních &gt; negativních, více pozornosti je věnováno společným informacím, vzniká dojem, že pozitivních &lt; negativních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Méně zkušený hráč stojí v úvodním kole šachového turnaje proti mnohem zkušenějšímu favoritovi.</a:t>
            </a:r>
          </a:p>
          <a:p>
            <a:pPr>
              <a:buNone/>
            </a:pPr>
            <a:r>
              <a:rPr lang="cs-CZ" dirty="0"/>
              <a:t>Méně zkušený hráč se musí rozhodnout, zda se pokusí o klamlivý riskantní tah, jenž v případě úspěchu povede k rychlému vítězství, v případě neúspěchu však povede téměř s jistotou k prohře.</a:t>
            </a:r>
          </a:p>
          <a:p>
            <a:pPr>
              <a:buNone/>
            </a:pPr>
            <a:r>
              <a:rPr lang="cs-CZ" dirty="0"/>
              <a:t>Při jaké nejmenší šanci na úspěch byste ještě doporučili tah udělat?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Při jaké nejmenší šanci na úspěch byste ještě doporučili tah udělat?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šance na úspěch:</a:t>
            </a:r>
          </a:p>
          <a:p>
            <a:r>
              <a:rPr lang="cs-CZ" dirty="0"/>
              <a:t>1 z 10 </a:t>
            </a:r>
          </a:p>
          <a:p>
            <a:r>
              <a:rPr lang="cs-CZ" dirty="0"/>
              <a:t>3 z 10</a:t>
            </a:r>
          </a:p>
          <a:p>
            <a:r>
              <a:rPr lang="cs-CZ" dirty="0"/>
              <a:t>5 z 10</a:t>
            </a:r>
          </a:p>
          <a:p>
            <a:r>
              <a:rPr lang="cs-CZ" dirty="0"/>
              <a:t>7 z 10</a:t>
            </a:r>
          </a:p>
          <a:p>
            <a:r>
              <a:rPr lang="cs-CZ" dirty="0"/>
              <a:t>9 z 10</a:t>
            </a:r>
          </a:p>
          <a:p>
            <a:r>
              <a:rPr lang="cs-CZ" dirty="0"/>
              <a:t>v žádném případě bych nedoporučil/a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Názorová polarizace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dospěje skupina k extrémnějším rozhodnutím?</a:t>
            </a:r>
          </a:p>
          <a:p>
            <a:r>
              <a:rPr lang="cs-CZ" b="1" dirty="0"/>
              <a:t>úvaha 1</a:t>
            </a:r>
            <a:r>
              <a:rPr lang="cs-CZ" dirty="0"/>
              <a:t> – ne, protože sdílení informací vede k regresi k průměru</a:t>
            </a:r>
          </a:p>
          <a:p>
            <a:r>
              <a:rPr lang="cs-CZ" b="1" dirty="0"/>
              <a:t>úvaha 2</a:t>
            </a:r>
            <a:r>
              <a:rPr lang="cs-CZ" dirty="0"/>
              <a:t> – ano, protože rozhodování se stane méně osobní (menší vliv emoce strachu – větší ochota podstupovat riziko)</a:t>
            </a:r>
          </a:p>
          <a:p>
            <a:r>
              <a:rPr lang="cs-CZ" b="1" dirty="0"/>
              <a:t>úvaha 3</a:t>
            </a:r>
            <a:r>
              <a:rPr lang="cs-CZ" dirty="0"/>
              <a:t> - ???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19944</TotalTime>
  <Words>490</Words>
  <Application>Microsoft Office PowerPoint</Application>
  <PresentationFormat>Předvádění na obrazovce (4:3)</PresentationFormat>
  <Paragraphs>79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JBB225  Sociálně-psychologické aspekty marketingové komunikace  Přednášející: Ing. Mgr. Marek Vranka </vt:lpstr>
      <vt:lpstr>Skupina</vt:lpstr>
      <vt:lpstr>Skupiny</vt:lpstr>
      <vt:lpstr>Význam členství ve skupinách</vt:lpstr>
      <vt:lpstr>Skupinová komunikace</vt:lpstr>
      <vt:lpstr>Problémy</vt:lpstr>
      <vt:lpstr>Úloha</vt:lpstr>
      <vt:lpstr>Úloha</vt:lpstr>
      <vt:lpstr>Názorová polarizace</vt:lpstr>
      <vt:lpstr>Posun k riziku</vt:lpstr>
      <vt:lpstr>Názorová polarizace</vt:lpstr>
      <vt:lpstr>Názorová polarizace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719</cp:revision>
  <dcterms:created xsi:type="dcterms:W3CDTF">2010-04-13T10:47:41Z</dcterms:created>
  <dcterms:modified xsi:type="dcterms:W3CDTF">2019-04-29T00:37:04Z</dcterms:modified>
</cp:coreProperties>
</file>