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2.jpg" ContentType="image/jp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7"/>
  </p:notesMasterIdLst>
  <p:sldIdLst>
    <p:sldId id="257" r:id="rId2"/>
    <p:sldId id="432" r:id="rId3"/>
    <p:sldId id="288" r:id="rId4"/>
    <p:sldId id="433" r:id="rId5"/>
    <p:sldId id="43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83" autoAdjust="0"/>
    <p:restoredTop sz="93931" autoAdjust="0"/>
  </p:normalViewPr>
  <p:slideViewPr>
    <p:cSldViewPr snapToGrid="0">
      <p:cViewPr varScale="1">
        <p:scale>
          <a:sx n="83" d="100"/>
          <a:sy n="83" d="100"/>
        </p:scale>
        <p:origin x="485" y="62"/>
      </p:cViewPr>
      <p:guideLst/>
    </p:cSldViewPr>
  </p:slideViewPr>
  <p:outlineViewPr>
    <p:cViewPr>
      <p:scale>
        <a:sx n="33" d="100"/>
        <a:sy n="33" d="100"/>
      </p:scale>
      <p:origin x="0" y="-2277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2376A2-5B9F-4714-BE59-480B9C86B454}" type="datetimeFigureOut">
              <a:rPr lang="cs-CZ" smtClean="0"/>
              <a:t>24.02.2021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DB1F47-7B68-47F2-9885-4930072E1ECA}" type="slidenum">
              <a:rPr lang="cs-CZ" smtClean="0"/>
              <a:t>‹#›</a:t>
            </a:fld>
            <a:endParaRPr lang="cs-CZ"/>
          </a:p>
        </p:txBody>
      </p:sp>
    </p:spTree>
    <p:extLst>
      <p:ext uri="{BB962C8B-B14F-4D97-AF65-F5344CB8AC3E}">
        <p14:creationId xmlns:p14="http://schemas.microsoft.com/office/powerpoint/2010/main" val="1223358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24/02/2021</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3DBD7419-485E-42C3-A909-099A2AFC010B}"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4947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9382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29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456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6868B32E-9256-4434-A2E6-120418FDE436}"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82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868B32E-9256-4434-A2E6-120418FDE436}"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463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47191" y="2824269"/>
            <a:ext cx="4645152"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412362" y="2821491"/>
            <a:ext cx="4645152"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868B32E-9256-4434-A2E6-120418FDE436}" type="datetimeFigureOut">
              <a:rPr lang="en-GB" smtClean="0"/>
              <a:t>24/02/2021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BD7419-485E-42C3-A909-099A2AFC010B}"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187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868B32E-9256-4434-A2E6-120418FDE436}" type="datetimeFigureOut">
              <a:rPr lang="en-GB" smtClean="0"/>
              <a:t>24/02/2021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BD7419-485E-42C3-A909-099A2AFC010B}"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027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8B32E-9256-4434-A2E6-120418FDE436}" type="datetimeFigureOut">
              <a:rPr lang="en-GB" smtClean="0"/>
              <a:t>24/02/2021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31192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868B32E-9256-4434-A2E6-120418FDE436}"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0389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868B32E-9256-4434-A2E6-120418FDE436}" type="datetimeFigureOut">
              <a:rPr lang="en-GB" smtClean="0"/>
              <a:t>24/02/2021</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312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868B32E-9256-4434-A2E6-120418FDE436}" type="datetimeFigureOut">
              <a:rPr lang="en-GB" smtClean="0"/>
              <a:t>24/02/2021</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DBD7419-485E-42C3-A909-099A2AFC010B}"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16444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hyperlink" Target="http://www.fsv.cuni.cz/" TargetMode="External"/><Relationship Id="rId4" Type="http://schemas.openxmlformats.org/officeDocument/2006/relationships/hyperlink" Target="mailto:iss@fsv.cuni.c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hNXZHF0Nl60&amp;t=18s" TargetMode="External"/><Relationship Id="rId2" Type="http://schemas.openxmlformats.org/officeDocument/2006/relationships/hyperlink" Target="https://www.youtube.com/watch?v=9OWd_ROGkwA&amp;t=64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074" name="Nadpis 1"/>
          <p:cNvSpPr>
            <a:spLocks noGrp="1"/>
          </p:cNvSpPr>
          <p:nvPr>
            <p:ph type="ctrTitle"/>
          </p:nvPr>
        </p:nvSpPr>
        <p:spPr>
          <a:xfrm>
            <a:off x="1446756" y="1463015"/>
            <a:ext cx="5492683" cy="3196668"/>
          </a:xfrm>
        </p:spPr>
        <p:txBody>
          <a:bodyPr anchor="ctr">
            <a:normAutofit fontScale="90000"/>
          </a:bodyPr>
          <a:lstStyle/>
          <a:p>
            <a:pPr algn="ctr"/>
            <a:r>
              <a:rPr lang="cs-CZ" sz="4000" dirty="0" err="1"/>
              <a:t>Nations</a:t>
            </a:r>
            <a:r>
              <a:rPr lang="cs-CZ" sz="4000" dirty="0"/>
              <a:t> and </a:t>
            </a:r>
            <a:r>
              <a:rPr lang="cs-CZ" sz="4000" dirty="0" err="1"/>
              <a:t>Nationalism</a:t>
            </a:r>
            <a:r>
              <a:rPr lang="cs-CZ" sz="4000" dirty="0"/>
              <a:t>: </a:t>
            </a:r>
            <a:br>
              <a:rPr lang="cs-CZ" sz="4000" dirty="0"/>
            </a:br>
            <a:r>
              <a:rPr lang="cs-CZ" sz="4000" dirty="0"/>
              <a:t>Basic </a:t>
            </a:r>
            <a:r>
              <a:rPr lang="cs-CZ" sz="4000" dirty="0" err="1"/>
              <a:t>concepts</a:t>
            </a:r>
            <a:r>
              <a:rPr lang="cs-CZ" sz="4000" dirty="0"/>
              <a:t> I</a:t>
            </a:r>
            <a:br>
              <a:rPr lang="cs-CZ" sz="4000" dirty="0"/>
            </a:br>
            <a:r>
              <a:rPr lang="cs-CZ" sz="4000" dirty="0" err="1"/>
              <a:t>Primordialism</a:t>
            </a:r>
            <a:br>
              <a:rPr lang="cs-CZ" sz="4000" dirty="0"/>
            </a:br>
            <a:r>
              <a:rPr lang="cs-CZ" sz="4000" dirty="0" err="1"/>
              <a:t>SituaTionism</a:t>
            </a:r>
            <a:br>
              <a:rPr lang="cs-CZ" sz="4000" dirty="0"/>
            </a:br>
            <a:r>
              <a:rPr lang="cs-CZ" sz="4000" dirty="0" err="1"/>
              <a:t>Modernism</a:t>
            </a:r>
            <a:endParaRPr lang="cs-CZ" altLang="cs-CZ" sz="4000" dirty="0"/>
          </a:p>
        </p:txBody>
      </p:sp>
      <p:sp>
        <p:nvSpPr>
          <p:cNvPr id="3" name="Podnadpis 2"/>
          <p:cNvSpPr>
            <a:spLocks noGrp="1"/>
          </p:cNvSpPr>
          <p:nvPr>
            <p:ph type="subTitle" idx="1"/>
          </p:nvPr>
        </p:nvSpPr>
        <p:spPr>
          <a:xfrm>
            <a:off x="6939439" y="1463014"/>
            <a:ext cx="4050279" cy="3293053"/>
          </a:xfrm>
        </p:spPr>
        <p:txBody>
          <a:bodyPr rtlCol="0" anchor="ctr">
            <a:normAutofit/>
          </a:bodyPr>
          <a:lstStyle/>
          <a:p>
            <a:pPr>
              <a:defRPr/>
            </a:pPr>
            <a:r>
              <a:rPr lang="cs-CZ" sz="2000" dirty="0"/>
              <a:t>Zdeněk Uherek</a:t>
            </a:r>
          </a:p>
          <a:p>
            <a:pPr>
              <a:defRPr/>
            </a:pPr>
            <a:endParaRPr lang="cs-CZ" sz="2000" dirty="0"/>
          </a:p>
          <a:p>
            <a:pPr>
              <a:defRPr/>
            </a:pPr>
            <a:r>
              <a:rPr lang="cs-CZ" sz="2000" dirty="0"/>
              <a:t>zdenek.uherek@fsv.cuni.cz</a:t>
            </a:r>
          </a:p>
        </p:txBody>
      </p:sp>
      <p:sp>
        <p:nvSpPr>
          <p:cNvPr id="4" name="object 5"/>
          <p:cNvSpPr/>
          <p:nvPr/>
        </p:nvSpPr>
        <p:spPr>
          <a:xfrm>
            <a:off x="1837309" y="153669"/>
            <a:ext cx="3724402" cy="1035050"/>
          </a:xfrm>
          <a:prstGeom prst="rect">
            <a:avLst/>
          </a:prstGeom>
          <a:blipFill>
            <a:blip r:embed="rId2" cstate="print"/>
            <a:stretch>
              <a:fillRect/>
            </a:stretch>
          </a:blipFill>
        </p:spPr>
        <p:txBody>
          <a:bodyPr wrap="square" lIns="0" tIns="0" rIns="0" bIns="0" rtlCol="0"/>
          <a:lstStyle/>
          <a:p>
            <a:endParaRPr/>
          </a:p>
        </p:txBody>
      </p:sp>
      <p:sp>
        <p:nvSpPr>
          <p:cNvPr id="5" name="object 4"/>
          <p:cNvSpPr/>
          <p:nvPr/>
        </p:nvSpPr>
        <p:spPr>
          <a:xfrm>
            <a:off x="8472265" y="548680"/>
            <a:ext cx="1070609" cy="389890"/>
          </a:xfrm>
          <a:prstGeom prst="rect">
            <a:avLst/>
          </a:prstGeom>
          <a:blipFill>
            <a:blip r:embed="rId3" cstate="print"/>
            <a:stretch>
              <a:fillRect/>
            </a:stretch>
          </a:blipFill>
        </p:spPr>
        <p:txBody>
          <a:bodyPr wrap="square" lIns="0" tIns="0" rIns="0" bIns="0" rtlCol="0"/>
          <a:lstStyle/>
          <a:p>
            <a:endParaRPr/>
          </a:p>
        </p:txBody>
      </p:sp>
      <p:sp>
        <p:nvSpPr>
          <p:cNvPr id="8" name="object 2"/>
          <p:cNvSpPr txBox="1"/>
          <p:nvPr/>
        </p:nvSpPr>
        <p:spPr>
          <a:xfrm>
            <a:off x="1991545" y="5668833"/>
            <a:ext cx="4159885" cy="524246"/>
          </a:xfrm>
          <a:prstGeom prst="rect">
            <a:avLst/>
          </a:prstGeom>
        </p:spPr>
        <p:txBody>
          <a:bodyPr vert="horz" wrap="square" lIns="0" tIns="0" rIns="0" bIns="0" rtlCol="0">
            <a:spAutoFit/>
          </a:bodyPr>
          <a:lstStyle/>
          <a:p>
            <a:pPr marL="12700" marR="1669414">
              <a:lnSpc>
                <a:spcPct val="111500"/>
              </a:lnSpc>
            </a:pPr>
            <a:r>
              <a:rPr sz="1000" b="1" dirty="0">
                <a:solidFill>
                  <a:schemeClr val="bg2">
                    <a:lumMod val="25000"/>
                  </a:schemeClr>
                </a:solidFill>
                <a:latin typeface="Times New Roman"/>
                <a:cs typeface="Times New Roman"/>
              </a:rPr>
              <a:t>Charl</a:t>
            </a:r>
            <a:r>
              <a:rPr sz="1000" b="1" spc="-5"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s Un</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v</a:t>
            </a:r>
            <a:r>
              <a:rPr sz="1000" b="1" spc="-5"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rs</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ty,</a:t>
            </a:r>
            <a:r>
              <a:rPr sz="1000" b="1" spc="-5" dirty="0">
                <a:solidFill>
                  <a:schemeClr val="bg2">
                    <a:lumMod val="25000"/>
                  </a:schemeClr>
                </a:solidFill>
                <a:latin typeface="Times New Roman"/>
                <a:cs typeface="Times New Roman"/>
              </a:rPr>
              <a:t> F</a:t>
            </a:r>
            <a:r>
              <a:rPr sz="1000" b="1" dirty="0">
                <a:solidFill>
                  <a:schemeClr val="bg2">
                    <a:lumMod val="25000"/>
                  </a:schemeClr>
                </a:solidFill>
                <a:latin typeface="Times New Roman"/>
                <a:cs typeface="Times New Roman"/>
              </a:rPr>
              <a:t>acul</a:t>
            </a:r>
            <a:r>
              <a:rPr sz="1000" b="1" spc="-5" dirty="0">
                <a:solidFill>
                  <a:schemeClr val="bg2">
                    <a:lumMod val="25000"/>
                  </a:schemeClr>
                </a:solidFill>
                <a:latin typeface="Times New Roman"/>
                <a:cs typeface="Times New Roman"/>
              </a:rPr>
              <a:t>t</a:t>
            </a:r>
            <a:r>
              <a:rPr sz="1000" b="1" dirty="0">
                <a:solidFill>
                  <a:schemeClr val="bg2">
                    <a:lumMod val="25000"/>
                  </a:schemeClr>
                </a:solidFill>
                <a:latin typeface="Times New Roman"/>
                <a:cs typeface="Times New Roman"/>
              </a:rPr>
              <a:t>y of So</a:t>
            </a:r>
            <a:r>
              <a:rPr sz="1000" b="1" spc="-5"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ial Sc</a:t>
            </a:r>
            <a:r>
              <a:rPr sz="1000" b="1" spc="-5" dirty="0">
                <a:solidFill>
                  <a:schemeClr val="bg2">
                    <a:lumMod val="25000"/>
                  </a:schemeClr>
                </a:solidFill>
                <a:latin typeface="Times New Roman"/>
                <a:cs typeface="Times New Roman"/>
              </a:rPr>
              <a:t>i</a:t>
            </a:r>
            <a:r>
              <a:rPr sz="1000" b="1" spc="-10"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nces Insti</a:t>
            </a:r>
            <a:r>
              <a:rPr sz="1000" b="1" spc="-10" dirty="0">
                <a:solidFill>
                  <a:schemeClr val="bg2">
                    <a:lumMod val="25000"/>
                  </a:schemeClr>
                </a:solidFill>
                <a:latin typeface="Times New Roman"/>
                <a:cs typeface="Times New Roman"/>
              </a:rPr>
              <a:t>t</a:t>
            </a:r>
            <a:r>
              <a:rPr sz="1000" b="1" dirty="0">
                <a:solidFill>
                  <a:schemeClr val="bg2">
                    <a:lumMod val="25000"/>
                  </a:schemeClr>
                </a:solidFill>
                <a:latin typeface="Times New Roman"/>
                <a:cs typeface="Times New Roman"/>
              </a:rPr>
              <a:t>ute</a:t>
            </a:r>
            <a:r>
              <a:rPr sz="1000" b="1" spc="-5" dirty="0">
                <a:solidFill>
                  <a:schemeClr val="bg2">
                    <a:lumMod val="25000"/>
                  </a:schemeClr>
                </a:solidFill>
                <a:latin typeface="Times New Roman"/>
                <a:cs typeface="Times New Roman"/>
              </a:rPr>
              <a:t> </a:t>
            </a:r>
            <a:r>
              <a:rPr sz="1000" b="1" dirty="0">
                <a:solidFill>
                  <a:schemeClr val="bg2">
                    <a:lumMod val="25000"/>
                  </a:schemeClr>
                </a:solidFill>
                <a:latin typeface="Times New Roman"/>
                <a:cs typeface="Times New Roman"/>
              </a:rPr>
              <a:t>of </a:t>
            </a:r>
            <a:r>
              <a:rPr sz="1000" b="1" spc="-5" dirty="0">
                <a:solidFill>
                  <a:schemeClr val="bg2">
                    <a:lumMod val="25000"/>
                  </a:schemeClr>
                </a:solidFill>
                <a:latin typeface="Times New Roman"/>
                <a:cs typeface="Times New Roman"/>
              </a:rPr>
              <a:t>S</a:t>
            </a:r>
            <a:r>
              <a:rPr sz="1000" b="1" dirty="0">
                <a:solidFill>
                  <a:schemeClr val="bg2">
                    <a:lumMod val="25000"/>
                  </a:schemeClr>
                </a:solidFill>
                <a:latin typeface="Times New Roman"/>
                <a:cs typeface="Times New Roman"/>
              </a:rPr>
              <a:t>o</a:t>
            </a:r>
            <a:r>
              <a:rPr sz="1000" b="1" spc="-5"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iologi</a:t>
            </a:r>
            <a:r>
              <a:rPr sz="1000" b="1" spc="-10"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al </a:t>
            </a:r>
            <a:r>
              <a:rPr sz="1000" b="1" spc="-5" dirty="0">
                <a:solidFill>
                  <a:schemeClr val="bg2">
                    <a:lumMod val="25000"/>
                  </a:schemeClr>
                </a:solidFill>
                <a:latin typeface="Times New Roman"/>
                <a:cs typeface="Times New Roman"/>
              </a:rPr>
              <a:t>S</a:t>
            </a:r>
            <a:r>
              <a:rPr sz="1000" b="1" dirty="0">
                <a:solidFill>
                  <a:schemeClr val="bg2">
                    <a:lumMod val="25000"/>
                  </a:schemeClr>
                </a:solidFill>
                <a:latin typeface="Times New Roman"/>
                <a:cs typeface="Times New Roman"/>
              </a:rPr>
              <a:t>tud</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es</a:t>
            </a:r>
            <a:endParaRPr sz="1000" dirty="0">
              <a:solidFill>
                <a:schemeClr val="bg2">
                  <a:lumMod val="25000"/>
                </a:schemeClr>
              </a:solidFill>
              <a:latin typeface="Times New Roman"/>
              <a:cs typeface="Times New Roman"/>
            </a:endParaRPr>
          </a:p>
          <a:p>
            <a:pPr marL="12700">
              <a:spcBef>
                <a:spcPts val="165"/>
              </a:spcBef>
            </a:pPr>
            <a:r>
              <a:rPr sz="1000" dirty="0">
                <a:solidFill>
                  <a:schemeClr val="bg2">
                    <a:lumMod val="25000"/>
                  </a:schemeClr>
                </a:solidFill>
                <a:latin typeface="Times New Roman"/>
                <a:cs typeface="Times New Roman"/>
              </a:rPr>
              <a:t>U Kříže</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rPr>
              <a:t>8, 1</a:t>
            </a:r>
            <a:r>
              <a:rPr sz="1000" spc="-10" dirty="0">
                <a:solidFill>
                  <a:schemeClr val="bg2">
                    <a:lumMod val="25000"/>
                  </a:schemeClr>
                </a:solidFill>
                <a:latin typeface="Times New Roman"/>
                <a:cs typeface="Times New Roman"/>
              </a:rPr>
              <a:t>5</a:t>
            </a:r>
            <a:r>
              <a:rPr sz="1000" dirty="0">
                <a:solidFill>
                  <a:schemeClr val="bg2">
                    <a:lumMod val="25000"/>
                  </a:schemeClr>
                </a:solidFill>
                <a:latin typeface="Times New Roman"/>
                <a:cs typeface="Times New Roman"/>
              </a:rPr>
              <a:t>8 </a:t>
            </a:r>
            <a:r>
              <a:rPr sz="1000" spc="-5" dirty="0">
                <a:solidFill>
                  <a:schemeClr val="bg2">
                    <a:lumMod val="25000"/>
                  </a:schemeClr>
                </a:solidFill>
                <a:latin typeface="Times New Roman"/>
                <a:cs typeface="Times New Roman"/>
              </a:rPr>
              <a:t>0</a:t>
            </a:r>
            <a:r>
              <a:rPr sz="1000" dirty="0">
                <a:solidFill>
                  <a:schemeClr val="bg2">
                    <a:lumMod val="25000"/>
                  </a:schemeClr>
                </a:solidFill>
                <a:latin typeface="Times New Roman"/>
                <a:cs typeface="Times New Roman"/>
              </a:rPr>
              <a:t>0 </a:t>
            </a:r>
            <a:r>
              <a:rPr sz="1000" spc="-5" dirty="0">
                <a:solidFill>
                  <a:schemeClr val="bg2">
                    <a:lumMod val="25000"/>
                  </a:schemeClr>
                </a:solidFill>
                <a:latin typeface="Times New Roman"/>
                <a:cs typeface="Times New Roman"/>
              </a:rPr>
              <a:t>P</a:t>
            </a:r>
            <a:r>
              <a:rPr sz="1000" dirty="0">
                <a:solidFill>
                  <a:schemeClr val="bg2">
                    <a:lumMod val="25000"/>
                  </a:schemeClr>
                </a:solidFill>
                <a:latin typeface="Times New Roman"/>
                <a:cs typeface="Times New Roman"/>
              </a:rPr>
              <a:t>r</a:t>
            </a:r>
            <a:r>
              <a:rPr sz="1000" spc="-5" dirty="0">
                <a:solidFill>
                  <a:schemeClr val="bg2">
                    <a:lumMod val="25000"/>
                  </a:schemeClr>
                </a:solidFill>
                <a:latin typeface="Times New Roman"/>
                <a:cs typeface="Times New Roman"/>
              </a:rPr>
              <a:t>a</a:t>
            </a:r>
            <a:r>
              <a:rPr sz="1000" dirty="0">
                <a:solidFill>
                  <a:schemeClr val="bg2">
                    <a:lumMod val="25000"/>
                  </a:schemeClr>
                </a:solidFill>
                <a:latin typeface="Times New Roman"/>
                <a:cs typeface="Times New Roman"/>
              </a:rPr>
              <a:t>g</a:t>
            </a:r>
            <a:r>
              <a:rPr sz="1000" spc="5" dirty="0">
                <a:solidFill>
                  <a:schemeClr val="bg2">
                    <a:lumMod val="25000"/>
                  </a:schemeClr>
                </a:solidFill>
                <a:latin typeface="Times New Roman"/>
                <a:cs typeface="Times New Roman"/>
              </a:rPr>
              <a:t>u</a:t>
            </a:r>
            <a:r>
              <a:rPr sz="1000" dirty="0">
                <a:solidFill>
                  <a:schemeClr val="bg2">
                    <a:lumMod val="25000"/>
                  </a:schemeClr>
                </a:solidFill>
                <a:latin typeface="Times New Roman"/>
                <a:cs typeface="Times New Roman"/>
              </a:rPr>
              <a:t>e</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rPr>
              <a:t>5 / </a:t>
            </a:r>
            <a:r>
              <a:rPr sz="1000" spc="-5" dirty="0">
                <a:solidFill>
                  <a:schemeClr val="bg2">
                    <a:lumMod val="25000"/>
                  </a:schemeClr>
                </a:solidFill>
                <a:latin typeface="Times New Roman"/>
                <a:cs typeface="Times New Roman"/>
              </a:rPr>
              <a:t>i</a:t>
            </a:r>
            <a:r>
              <a:rPr sz="1000" dirty="0">
                <a:solidFill>
                  <a:schemeClr val="bg2">
                    <a:lumMod val="25000"/>
                  </a:schemeClr>
                </a:solidFill>
                <a:latin typeface="Times New Roman"/>
                <a:cs typeface="Times New Roman"/>
              </a:rPr>
              <a:t>ss.f</a:t>
            </a:r>
            <a:r>
              <a:rPr sz="1000" spc="-10" dirty="0">
                <a:solidFill>
                  <a:schemeClr val="bg2">
                    <a:lumMod val="25000"/>
                  </a:schemeClr>
                </a:solidFill>
                <a:latin typeface="Times New Roman"/>
                <a:cs typeface="Times New Roman"/>
              </a:rPr>
              <a:t>s</a:t>
            </a:r>
            <a:r>
              <a:rPr sz="1000" dirty="0">
                <a:solidFill>
                  <a:schemeClr val="bg2">
                    <a:lumMod val="25000"/>
                  </a:schemeClr>
                </a:solidFill>
                <a:latin typeface="Times New Roman"/>
                <a:cs typeface="Times New Roman"/>
              </a:rPr>
              <a:t>v.</a:t>
            </a:r>
            <a:r>
              <a:rPr sz="1000" spc="-10" dirty="0">
                <a:solidFill>
                  <a:schemeClr val="bg2">
                    <a:lumMod val="25000"/>
                  </a:schemeClr>
                </a:solidFill>
                <a:latin typeface="Times New Roman"/>
                <a:cs typeface="Times New Roman"/>
              </a:rPr>
              <a:t>c</a:t>
            </a:r>
            <a:r>
              <a:rPr sz="1000" dirty="0">
                <a:solidFill>
                  <a:schemeClr val="bg2">
                    <a:lumMod val="25000"/>
                  </a:schemeClr>
                </a:solidFill>
                <a:latin typeface="Times New Roman"/>
                <a:cs typeface="Times New Roman"/>
              </a:rPr>
              <a:t>uni.cz /</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hlinkClick r:id="rId4"/>
              </a:rPr>
              <a:t>iss@f</a:t>
            </a:r>
            <a:r>
              <a:rPr sz="1000" spc="-5" dirty="0">
                <a:solidFill>
                  <a:schemeClr val="bg2">
                    <a:lumMod val="25000"/>
                  </a:schemeClr>
                </a:solidFill>
                <a:latin typeface="Times New Roman"/>
                <a:cs typeface="Times New Roman"/>
                <a:hlinkClick r:id="rId4"/>
              </a:rPr>
              <a:t>s</a:t>
            </a:r>
            <a:r>
              <a:rPr sz="1000" dirty="0">
                <a:solidFill>
                  <a:schemeClr val="bg2">
                    <a:lumMod val="25000"/>
                  </a:schemeClr>
                </a:solidFill>
                <a:latin typeface="Times New Roman"/>
                <a:cs typeface="Times New Roman"/>
                <a:hlinkClick r:id="rId4"/>
              </a:rPr>
              <a:t>v.</a:t>
            </a:r>
            <a:r>
              <a:rPr sz="1000" spc="-10" dirty="0">
                <a:solidFill>
                  <a:schemeClr val="bg2">
                    <a:lumMod val="25000"/>
                  </a:schemeClr>
                </a:solidFill>
                <a:latin typeface="Times New Roman"/>
                <a:cs typeface="Times New Roman"/>
                <a:hlinkClick r:id="rId4"/>
              </a:rPr>
              <a:t>c</a:t>
            </a:r>
            <a:r>
              <a:rPr sz="1000" dirty="0">
                <a:solidFill>
                  <a:schemeClr val="bg2">
                    <a:lumMod val="25000"/>
                  </a:schemeClr>
                </a:solidFill>
                <a:latin typeface="Times New Roman"/>
                <a:cs typeface="Times New Roman"/>
                <a:hlinkClick r:id="rId4"/>
              </a:rPr>
              <a:t>uni.</a:t>
            </a:r>
            <a:r>
              <a:rPr sz="1000" spc="-10" dirty="0">
                <a:solidFill>
                  <a:schemeClr val="bg2">
                    <a:lumMod val="25000"/>
                  </a:schemeClr>
                </a:solidFill>
                <a:latin typeface="Times New Roman"/>
                <a:cs typeface="Times New Roman"/>
                <a:hlinkClick r:id="rId4"/>
              </a:rPr>
              <a:t>c</a:t>
            </a:r>
            <a:r>
              <a:rPr sz="1000" dirty="0">
                <a:solidFill>
                  <a:schemeClr val="bg2">
                    <a:lumMod val="25000"/>
                  </a:schemeClr>
                </a:solidFill>
                <a:latin typeface="Times New Roman"/>
                <a:cs typeface="Times New Roman"/>
                <a:hlinkClick r:id="rId4"/>
              </a:rPr>
              <a:t>z </a:t>
            </a:r>
            <a:r>
              <a:rPr sz="1000" dirty="0">
                <a:solidFill>
                  <a:schemeClr val="bg2">
                    <a:lumMod val="25000"/>
                  </a:schemeClr>
                </a:solidFill>
                <a:latin typeface="Times New Roman"/>
                <a:cs typeface="Times New Roman"/>
              </a:rPr>
              <a:t>/ +</a:t>
            </a:r>
            <a:r>
              <a:rPr sz="1000" spc="-5" dirty="0">
                <a:solidFill>
                  <a:schemeClr val="bg2">
                    <a:lumMod val="25000"/>
                  </a:schemeClr>
                </a:solidFill>
                <a:latin typeface="Times New Roman"/>
                <a:cs typeface="Times New Roman"/>
              </a:rPr>
              <a:t>4</a:t>
            </a:r>
            <a:r>
              <a:rPr sz="1000" dirty="0">
                <a:solidFill>
                  <a:schemeClr val="bg2">
                    <a:lumMod val="25000"/>
                  </a:schemeClr>
                </a:solidFill>
                <a:latin typeface="Times New Roman"/>
                <a:cs typeface="Times New Roman"/>
              </a:rPr>
              <a:t>20 2</a:t>
            </a:r>
            <a:r>
              <a:rPr sz="1000" spc="-5" dirty="0">
                <a:solidFill>
                  <a:schemeClr val="bg2">
                    <a:lumMod val="25000"/>
                  </a:schemeClr>
                </a:solidFill>
                <a:latin typeface="Times New Roman"/>
                <a:cs typeface="Times New Roman"/>
              </a:rPr>
              <a:t>5</a:t>
            </a:r>
            <a:r>
              <a:rPr sz="1000" dirty="0">
                <a:solidFill>
                  <a:schemeClr val="bg2">
                    <a:lumMod val="25000"/>
                  </a:schemeClr>
                </a:solidFill>
                <a:latin typeface="Times New Roman"/>
                <a:cs typeface="Times New Roman"/>
              </a:rPr>
              <a:t>1 </a:t>
            </a:r>
            <a:r>
              <a:rPr sz="1000" spc="-5" dirty="0">
                <a:solidFill>
                  <a:schemeClr val="bg2">
                    <a:lumMod val="25000"/>
                  </a:schemeClr>
                </a:solidFill>
                <a:latin typeface="Times New Roman"/>
                <a:cs typeface="Times New Roman"/>
              </a:rPr>
              <a:t>0</a:t>
            </a:r>
            <a:r>
              <a:rPr sz="1000" dirty="0">
                <a:solidFill>
                  <a:schemeClr val="bg2">
                    <a:lumMod val="25000"/>
                  </a:schemeClr>
                </a:solidFill>
                <a:latin typeface="Times New Roman"/>
                <a:cs typeface="Times New Roman"/>
              </a:rPr>
              <a:t>80 2</a:t>
            </a:r>
            <a:r>
              <a:rPr sz="1000" spc="-5" dirty="0">
                <a:solidFill>
                  <a:schemeClr val="bg2">
                    <a:lumMod val="25000"/>
                  </a:schemeClr>
                </a:solidFill>
                <a:latin typeface="Times New Roman"/>
                <a:cs typeface="Times New Roman"/>
              </a:rPr>
              <a:t>1</a:t>
            </a:r>
            <a:r>
              <a:rPr sz="1000" dirty="0">
                <a:solidFill>
                  <a:schemeClr val="bg2">
                    <a:lumMod val="25000"/>
                  </a:schemeClr>
                </a:solidFill>
                <a:latin typeface="Times New Roman"/>
                <a:cs typeface="Times New Roman"/>
              </a:rPr>
              <a:t>6</a:t>
            </a:r>
          </a:p>
        </p:txBody>
      </p:sp>
      <p:sp>
        <p:nvSpPr>
          <p:cNvPr id="9" name="object 3"/>
          <p:cNvSpPr txBox="1"/>
          <p:nvPr/>
        </p:nvSpPr>
        <p:spPr>
          <a:xfrm>
            <a:off x="7530523" y="5818526"/>
            <a:ext cx="1071245" cy="436017"/>
          </a:xfrm>
          <a:prstGeom prst="rect">
            <a:avLst/>
          </a:prstGeom>
        </p:spPr>
        <p:txBody>
          <a:bodyPr vert="horz" wrap="square" lIns="0" tIns="0" rIns="0" bIns="0" rtlCol="0">
            <a:spAutoFit/>
          </a:bodyPr>
          <a:lstStyle/>
          <a:p>
            <a:pPr marR="5080" algn="r">
              <a:lnSpc>
                <a:spcPts val="1405"/>
              </a:lnSpc>
              <a:spcAft>
                <a:spcPts val="600"/>
              </a:spcAft>
            </a:pPr>
            <a:r>
              <a:rPr lang="cs-CZ" sz="1200" b="1" dirty="0">
                <a:solidFill>
                  <a:schemeClr val="accent2">
                    <a:lumMod val="75000"/>
                  </a:schemeClr>
                </a:solidFill>
                <a:latin typeface="Times New Roman"/>
                <a:cs typeface="Times New Roman"/>
                <a:hlinkClick r:id="rId5"/>
              </a:rPr>
              <a:t>w</a:t>
            </a:r>
            <a:r>
              <a:rPr lang="cs-CZ" sz="1200" b="1" spc="-5" dirty="0">
                <a:solidFill>
                  <a:schemeClr val="accent2">
                    <a:lumMod val="75000"/>
                  </a:schemeClr>
                </a:solidFill>
                <a:latin typeface="Times New Roman"/>
                <a:cs typeface="Times New Roman"/>
                <a:hlinkClick r:id="rId5"/>
              </a:rPr>
              <a:t>w</a:t>
            </a:r>
            <a:r>
              <a:rPr lang="cs-CZ" sz="1200" b="1" dirty="0">
                <a:solidFill>
                  <a:schemeClr val="accent2">
                    <a:lumMod val="75000"/>
                  </a:schemeClr>
                </a:solidFill>
                <a:latin typeface="Times New Roman"/>
                <a:cs typeface="Times New Roman"/>
                <a:hlinkClick r:id="rId5"/>
              </a:rPr>
              <a:t>w.fsv.c</a:t>
            </a:r>
            <a:r>
              <a:rPr lang="cs-CZ" sz="1200" b="1" spc="5" dirty="0">
                <a:solidFill>
                  <a:schemeClr val="accent2">
                    <a:lumMod val="75000"/>
                  </a:schemeClr>
                </a:solidFill>
                <a:latin typeface="Times New Roman"/>
                <a:cs typeface="Times New Roman"/>
                <a:hlinkClick r:id="rId5"/>
              </a:rPr>
              <a:t>u</a:t>
            </a:r>
            <a:r>
              <a:rPr lang="cs-CZ" sz="1200" b="1" dirty="0">
                <a:solidFill>
                  <a:schemeClr val="accent2">
                    <a:lumMod val="75000"/>
                  </a:schemeClr>
                </a:solidFill>
                <a:latin typeface="Times New Roman"/>
                <a:cs typeface="Times New Roman"/>
                <a:hlinkClick r:id="rId5"/>
              </a:rPr>
              <a:t>ni.cz</a:t>
            </a:r>
            <a:endParaRPr lang="cs-CZ" sz="1200" dirty="0">
              <a:solidFill>
                <a:schemeClr val="accent2">
                  <a:lumMod val="75000"/>
                </a:schemeClr>
              </a:solidFill>
              <a:latin typeface="Times New Roman"/>
              <a:cs typeface="Times New Roman"/>
            </a:endParaRPr>
          </a:p>
          <a:p>
            <a:pPr marR="5715" algn="r">
              <a:lnSpc>
                <a:spcPts val="1405"/>
              </a:lnSpc>
              <a:spcAft>
                <a:spcPts val="600"/>
              </a:spcAft>
            </a:pPr>
            <a:r>
              <a:rPr lang="cs-CZ" sz="1200" dirty="0">
                <a:solidFill>
                  <a:schemeClr val="accent2">
                    <a:lumMod val="75000"/>
                  </a:schemeClr>
                </a:solidFill>
                <a:latin typeface="Times New Roman"/>
                <a:cs typeface="Times New Roman"/>
              </a:rPr>
              <a:t>1/1</a:t>
            </a:r>
          </a:p>
        </p:txBody>
      </p:sp>
    </p:spTree>
    <p:extLst>
      <p:ext uri="{BB962C8B-B14F-4D97-AF65-F5344CB8AC3E}">
        <p14:creationId xmlns:p14="http://schemas.microsoft.com/office/powerpoint/2010/main" val="3698413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a:t>Nationalism</a:t>
            </a:r>
            <a:r>
              <a:rPr lang="cs-CZ" dirty="0"/>
              <a:t> and </a:t>
            </a:r>
            <a:r>
              <a:rPr lang="cs-CZ" dirty="0" err="1"/>
              <a:t>Ethnicity</a:t>
            </a:r>
            <a:endParaRPr lang="en-US"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a:t>Five</a:t>
            </a:r>
            <a:r>
              <a:rPr lang="en-GB"/>
              <a:t> </a:t>
            </a:r>
            <a:r>
              <a:rPr lang="en-GB" dirty="0"/>
              <a:t>approaches:</a:t>
            </a:r>
            <a:endParaRPr lang="cs-CZ" dirty="0"/>
          </a:p>
          <a:p>
            <a:r>
              <a:rPr lang="en-GB" dirty="0" err="1"/>
              <a:t>Primordialists</a:t>
            </a:r>
            <a:r>
              <a:rPr lang="en-GB" dirty="0"/>
              <a:t> – nationalism is primordial human trait; nations exists from anti</a:t>
            </a:r>
            <a:r>
              <a:rPr lang="cs-CZ" dirty="0"/>
              <a:t>u</a:t>
            </a:r>
            <a:r>
              <a:rPr lang="en-GB" dirty="0"/>
              <a:t>it</a:t>
            </a:r>
            <a:r>
              <a:rPr lang="cs-CZ" dirty="0"/>
              <a:t>y</a:t>
            </a:r>
            <a:r>
              <a:rPr lang="en-GB" dirty="0"/>
              <a:t>; </a:t>
            </a:r>
            <a:r>
              <a:rPr lang="cs-CZ" dirty="0"/>
              <a:t>idea </a:t>
            </a:r>
            <a:r>
              <a:rPr lang="cs-CZ" dirty="0" err="1"/>
              <a:t>of</a:t>
            </a:r>
            <a:r>
              <a:rPr lang="en-GB" dirty="0"/>
              <a:t>  naturalness of nations</a:t>
            </a:r>
            <a:r>
              <a:rPr lang="cs-CZ" dirty="0"/>
              <a:t> – Julian </a:t>
            </a:r>
            <a:r>
              <a:rPr lang="cs-CZ" dirty="0" err="1"/>
              <a:t>Bromley</a:t>
            </a:r>
            <a:endParaRPr lang="cs-CZ" dirty="0"/>
          </a:p>
          <a:p>
            <a:r>
              <a:rPr lang="cs-CZ" dirty="0" err="1"/>
              <a:t>Situationalists</a:t>
            </a:r>
            <a:r>
              <a:rPr lang="cs-CZ" dirty="0"/>
              <a:t> – </a:t>
            </a:r>
            <a:r>
              <a:rPr lang="cs-CZ" dirty="0" err="1"/>
              <a:t>concept</a:t>
            </a:r>
            <a:r>
              <a:rPr lang="cs-CZ" dirty="0"/>
              <a:t> </a:t>
            </a:r>
            <a:r>
              <a:rPr lang="cs-CZ" dirty="0" err="1"/>
              <a:t>of</a:t>
            </a:r>
            <a:r>
              <a:rPr lang="cs-CZ" dirty="0"/>
              <a:t> </a:t>
            </a:r>
            <a:r>
              <a:rPr lang="cs-CZ" dirty="0" err="1"/>
              <a:t>nation</a:t>
            </a:r>
            <a:r>
              <a:rPr lang="cs-CZ" dirty="0"/>
              <a:t> </a:t>
            </a:r>
            <a:r>
              <a:rPr lang="cs-CZ" dirty="0" err="1"/>
              <a:t>is</a:t>
            </a:r>
            <a:r>
              <a:rPr lang="cs-CZ" dirty="0"/>
              <a:t> </a:t>
            </a:r>
            <a:r>
              <a:rPr lang="cs-CZ" dirty="0" err="1"/>
              <a:t>situationally</a:t>
            </a:r>
            <a:r>
              <a:rPr lang="cs-CZ" dirty="0"/>
              <a:t> </a:t>
            </a:r>
            <a:r>
              <a:rPr lang="cs-CZ" dirty="0" err="1"/>
              <a:t>changing</a:t>
            </a:r>
            <a:r>
              <a:rPr lang="cs-CZ" dirty="0"/>
              <a:t> – Nathan </a:t>
            </a:r>
            <a:r>
              <a:rPr lang="cs-CZ" dirty="0" err="1"/>
              <a:t>Glazer</a:t>
            </a:r>
            <a:r>
              <a:rPr lang="cs-CZ" dirty="0"/>
              <a:t>, Daniel </a:t>
            </a:r>
            <a:r>
              <a:rPr lang="cs-CZ" dirty="0" err="1"/>
              <a:t>Moynihan</a:t>
            </a:r>
            <a:endParaRPr lang="en-GB" dirty="0"/>
          </a:p>
          <a:p>
            <a:r>
              <a:rPr lang="en-GB" dirty="0"/>
              <a:t>Modernists - nations and nationalism emerged in Europe for the first time between the sixteenth and nineteenth century (they speak about modern political nations).</a:t>
            </a:r>
          </a:p>
          <a:p>
            <a:r>
              <a:rPr lang="en-US" dirty="0"/>
              <a:t>Ethno-symbolists – modern nations have its cultural past.</a:t>
            </a:r>
            <a:endParaRPr lang="cs-CZ" dirty="0"/>
          </a:p>
          <a:p>
            <a:r>
              <a:rPr lang="cs-CZ" dirty="0" err="1"/>
              <a:t>Social</a:t>
            </a:r>
            <a:r>
              <a:rPr lang="cs-CZ" dirty="0"/>
              <a:t> </a:t>
            </a:r>
            <a:r>
              <a:rPr lang="cs-CZ" dirty="0" err="1"/>
              <a:t>constructivists</a:t>
            </a:r>
            <a:r>
              <a:rPr lang="cs-CZ" dirty="0"/>
              <a:t> – </a:t>
            </a:r>
            <a:r>
              <a:rPr lang="cs-CZ" dirty="0" err="1"/>
              <a:t>nation</a:t>
            </a:r>
            <a:r>
              <a:rPr lang="cs-CZ" dirty="0"/>
              <a:t> </a:t>
            </a:r>
            <a:r>
              <a:rPr lang="cs-CZ" dirty="0" err="1"/>
              <a:t>is</a:t>
            </a:r>
            <a:r>
              <a:rPr lang="cs-CZ" dirty="0"/>
              <a:t> a </a:t>
            </a:r>
            <a:r>
              <a:rPr lang="cs-CZ" dirty="0" err="1"/>
              <a:t>social</a:t>
            </a:r>
            <a:r>
              <a:rPr lang="cs-CZ" dirty="0"/>
              <a:t> </a:t>
            </a:r>
            <a:r>
              <a:rPr lang="cs-CZ" dirty="0" err="1"/>
              <a:t>contruction</a:t>
            </a:r>
            <a:r>
              <a:rPr lang="cs-CZ" dirty="0"/>
              <a:t> </a:t>
            </a:r>
            <a:r>
              <a:rPr lang="cs-CZ" dirty="0" err="1"/>
              <a:t>that</a:t>
            </a:r>
            <a:r>
              <a:rPr lang="cs-CZ" dirty="0"/>
              <a:t> </a:t>
            </a:r>
            <a:r>
              <a:rPr lang="cs-CZ" dirty="0" err="1"/>
              <a:t>cannot</a:t>
            </a:r>
            <a:r>
              <a:rPr lang="cs-CZ" dirty="0"/>
              <a:t> </a:t>
            </a:r>
            <a:r>
              <a:rPr lang="cs-CZ" dirty="0" err="1"/>
              <a:t>be</a:t>
            </a:r>
            <a:r>
              <a:rPr lang="cs-CZ" dirty="0"/>
              <a:t> </a:t>
            </a:r>
            <a:r>
              <a:rPr lang="cs-CZ" dirty="0" err="1"/>
              <a:t>find</a:t>
            </a:r>
            <a:r>
              <a:rPr lang="cs-CZ" dirty="0"/>
              <a:t> </a:t>
            </a:r>
            <a:r>
              <a:rPr lang="cs-CZ" dirty="0" err="1"/>
              <a:t>out</a:t>
            </a:r>
            <a:r>
              <a:rPr lang="cs-CZ" dirty="0"/>
              <a:t> </a:t>
            </a:r>
            <a:r>
              <a:rPr lang="cs-CZ" dirty="0" err="1"/>
              <a:t>of</a:t>
            </a:r>
            <a:r>
              <a:rPr lang="cs-CZ" dirty="0"/>
              <a:t> </a:t>
            </a:r>
            <a:r>
              <a:rPr lang="cs-CZ" dirty="0" err="1"/>
              <a:t>our</a:t>
            </a:r>
            <a:r>
              <a:rPr lang="cs-CZ" dirty="0"/>
              <a:t> mind</a:t>
            </a:r>
            <a:endParaRPr lang="en-US" dirty="0"/>
          </a:p>
          <a:p>
            <a:pPr marL="0" indent="0">
              <a:buNone/>
            </a:pPr>
            <a:endParaRPr lang="en-GB" dirty="0"/>
          </a:p>
        </p:txBody>
      </p:sp>
    </p:spTree>
    <p:extLst>
      <p:ext uri="{BB962C8B-B14F-4D97-AF65-F5344CB8AC3E}">
        <p14:creationId xmlns:p14="http://schemas.microsoft.com/office/powerpoint/2010/main" val="169883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normAutofit fontScale="85000" lnSpcReduction="20000"/>
          </a:bodyPr>
          <a:lstStyle/>
          <a:p>
            <a:r>
              <a:rPr lang="en-GB" dirty="0"/>
              <a:t>Modernists (Gellner, Hobsbawm, Anderson).</a:t>
            </a:r>
            <a:endParaRPr lang="cs-CZ" dirty="0"/>
          </a:p>
          <a:p>
            <a:r>
              <a:rPr lang="cs-CZ" dirty="0"/>
              <a:t>Gellner</a:t>
            </a:r>
          </a:p>
          <a:p>
            <a:r>
              <a:rPr lang="en-GB" dirty="0">
                <a:hlinkClick r:id="rId2"/>
              </a:rPr>
              <a:t>https://www.youtube.com/watch?v=9OWd_ROGkwA&amp;t=64s</a:t>
            </a:r>
            <a:endParaRPr lang="cs-CZ" dirty="0"/>
          </a:p>
          <a:p>
            <a:r>
              <a:rPr lang="cs-CZ" dirty="0"/>
              <a:t>Anderson</a:t>
            </a:r>
          </a:p>
          <a:p>
            <a:r>
              <a:rPr lang="en-GB" dirty="0">
                <a:hlinkClick r:id="rId3"/>
              </a:rPr>
              <a:t>https://www.youtube.com/watch?v=hNXZHF0Nl60&amp;t=18s</a:t>
            </a:r>
            <a:endParaRPr lang="cs-CZ" dirty="0"/>
          </a:p>
          <a:p>
            <a:pPr marL="0" indent="0">
              <a:buNone/>
            </a:pPr>
            <a:endParaRPr lang="cs-CZ" dirty="0"/>
          </a:p>
          <a:p>
            <a:pPr marL="0" indent="0">
              <a:buNone/>
            </a:pPr>
            <a:r>
              <a:rPr lang="en-GB" dirty="0"/>
              <a:t>A key driver of </a:t>
            </a:r>
            <a:r>
              <a:rPr lang="cs-CZ" dirty="0" err="1"/>
              <a:t>nationalism</a:t>
            </a:r>
            <a:r>
              <a:rPr lang="en-GB" dirty="0"/>
              <a:t> was the development of an industrial society that resulted in an unequal distribution of wealth. Moreover, the advent of the modern state brought legislation, regulations and citizenship. In addition, the gradual expansion of common languages and education, raising literacy levels, substantially facilitated the emergence of a mass culture and a common national consciousness</a:t>
            </a:r>
            <a:r>
              <a:rPr lang="cs-CZ" dirty="0"/>
              <a:t>.</a:t>
            </a:r>
            <a:endParaRPr lang="en-GB" dirty="0"/>
          </a:p>
        </p:txBody>
      </p:sp>
    </p:spTree>
    <p:extLst>
      <p:ext uri="{BB962C8B-B14F-4D97-AF65-F5344CB8AC3E}">
        <p14:creationId xmlns:p14="http://schemas.microsoft.com/office/powerpoint/2010/main" val="1459620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algn="ctr" eaLnBrk="1" hangingPunct="1"/>
            <a:r>
              <a:rPr lang="en-GB" altLang="cs-CZ" dirty="0"/>
              <a:t>European Nationalism</a:t>
            </a:r>
          </a:p>
        </p:txBody>
      </p:sp>
      <p:sp>
        <p:nvSpPr>
          <p:cNvPr id="3" name="Zástupný symbol pro obsah 2"/>
          <p:cNvSpPr>
            <a:spLocks noGrp="1"/>
          </p:cNvSpPr>
          <p:nvPr>
            <p:ph idx="1"/>
          </p:nvPr>
        </p:nvSpPr>
        <p:spPr/>
        <p:txBody>
          <a:bodyPr rtlCol="0">
            <a:normAutofit/>
          </a:bodyPr>
          <a:lstStyle/>
          <a:p>
            <a:pPr>
              <a:defRPr/>
            </a:pPr>
            <a:r>
              <a:rPr lang="en-GB" dirty="0"/>
              <a:t>Ernest </a:t>
            </a:r>
            <a:r>
              <a:rPr lang="en-GB" dirty="0" err="1"/>
              <a:t>Gellner</a:t>
            </a:r>
            <a:r>
              <a:rPr lang="en-GB" dirty="0"/>
              <a:t> – Nations and Nationalism.</a:t>
            </a:r>
          </a:p>
          <a:p>
            <a:pPr>
              <a:defRPr/>
            </a:pPr>
            <a:r>
              <a:rPr lang="en-GB" dirty="0"/>
              <a:t>Benedict Anderson – Imagined community.</a:t>
            </a:r>
          </a:p>
          <a:p>
            <a:pPr>
              <a:defRPr/>
            </a:pPr>
            <a:r>
              <a:rPr lang="en-GB" dirty="0"/>
              <a:t>Eric </a:t>
            </a:r>
            <a:r>
              <a:rPr lang="en-GB" dirty="0" err="1"/>
              <a:t>Hobsbawm</a:t>
            </a:r>
            <a:endParaRPr lang="en-GB" dirty="0"/>
          </a:p>
          <a:p>
            <a:pPr>
              <a:defRPr/>
            </a:pPr>
            <a:endParaRPr lang="en-GB" dirty="0"/>
          </a:p>
          <a:p>
            <a:pPr>
              <a:defRPr/>
            </a:pPr>
            <a:r>
              <a:rPr lang="en-GB" dirty="0"/>
              <a:t>Pre-industrial society</a:t>
            </a:r>
          </a:p>
          <a:p>
            <a:pPr>
              <a:defRPr/>
            </a:pPr>
            <a:r>
              <a:rPr lang="en-GB" dirty="0"/>
              <a:t>Dominated identities: - religious, local, family, loyalty to the sovereign, religious identity.</a:t>
            </a:r>
          </a:p>
          <a:p>
            <a:pPr>
              <a:defRPr/>
            </a:pPr>
            <a:r>
              <a:rPr lang="en-GB" dirty="0"/>
              <a:t>Industrial society. National identity. </a:t>
            </a:r>
          </a:p>
          <a:p>
            <a:pPr>
              <a:defRPr/>
            </a:pPr>
            <a:endParaRPr lang="cs-CZ" dirty="0"/>
          </a:p>
        </p:txBody>
      </p:sp>
    </p:spTree>
    <p:extLst>
      <p:ext uri="{BB962C8B-B14F-4D97-AF65-F5344CB8AC3E}">
        <p14:creationId xmlns:p14="http://schemas.microsoft.com/office/powerpoint/2010/main" val="66711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algn="ctr" eaLnBrk="1" hangingPunct="1"/>
            <a:r>
              <a:rPr lang="en-GB" altLang="cs-CZ" dirty="0"/>
              <a:t>National culture</a:t>
            </a:r>
          </a:p>
        </p:txBody>
      </p:sp>
      <p:sp>
        <p:nvSpPr>
          <p:cNvPr id="16387" name="Zástupný symbol pro obsah 2"/>
          <p:cNvSpPr>
            <a:spLocks noGrp="1"/>
          </p:cNvSpPr>
          <p:nvPr>
            <p:ph idx="1"/>
          </p:nvPr>
        </p:nvSpPr>
        <p:spPr/>
        <p:txBody>
          <a:bodyPr>
            <a:normAutofit fontScale="92500" lnSpcReduction="10000"/>
          </a:bodyPr>
          <a:lstStyle/>
          <a:p>
            <a:pPr eaLnBrk="1" hangingPunct="1"/>
            <a:r>
              <a:rPr lang="en-GB" altLang="cs-CZ" dirty="0"/>
              <a:t>Nation-state building efforts</a:t>
            </a:r>
          </a:p>
          <a:p>
            <a:pPr eaLnBrk="1" hangingPunct="1"/>
            <a:endParaRPr lang="en-GB" altLang="cs-CZ" dirty="0"/>
          </a:p>
          <a:p>
            <a:pPr eaLnBrk="1" hangingPunct="1"/>
            <a:r>
              <a:rPr lang="en-GB" altLang="cs-CZ" dirty="0"/>
              <a:t>Eliminate an influence of local cultures</a:t>
            </a:r>
          </a:p>
          <a:p>
            <a:pPr eaLnBrk="1" hangingPunct="1"/>
            <a:r>
              <a:rPr lang="en-GB" altLang="cs-CZ" dirty="0"/>
              <a:t>Unifies language, codifies formal languages</a:t>
            </a:r>
          </a:p>
          <a:p>
            <a:pPr eaLnBrk="1" hangingPunct="1"/>
            <a:r>
              <a:rPr lang="en-GB" altLang="cs-CZ" dirty="0"/>
              <a:t>Makes sense to notion national minority</a:t>
            </a:r>
          </a:p>
          <a:p>
            <a:pPr marL="457200" lvl="1" indent="0" eaLnBrk="1" hangingPunct="1">
              <a:buNone/>
            </a:pPr>
            <a:endParaRPr lang="en-GB" altLang="cs-CZ" dirty="0"/>
          </a:p>
          <a:p>
            <a:r>
              <a:rPr lang="en-GB" dirty="0"/>
              <a:t>Nationalism creates solidarity between people who do not know each other</a:t>
            </a:r>
            <a:endParaRPr lang="en-GB" sz="3600" dirty="0"/>
          </a:p>
          <a:p>
            <a:r>
              <a:rPr lang="en-GB" dirty="0"/>
              <a:t>It leads to a rivalry between residents of different states</a:t>
            </a:r>
            <a:endParaRPr lang="en-GB" sz="3600" dirty="0"/>
          </a:p>
          <a:p>
            <a:pPr lvl="1" eaLnBrk="1" hangingPunct="1"/>
            <a:endParaRPr lang="cs-CZ" altLang="cs-CZ" dirty="0"/>
          </a:p>
          <a:p>
            <a:pPr lvl="1" eaLnBrk="1" hangingPunct="1"/>
            <a:endParaRPr lang="cs-CZ" altLang="cs-CZ" dirty="0"/>
          </a:p>
        </p:txBody>
      </p:sp>
    </p:spTree>
    <p:extLst>
      <p:ext uri="{BB962C8B-B14F-4D97-AF65-F5344CB8AC3E}">
        <p14:creationId xmlns:p14="http://schemas.microsoft.com/office/powerpoint/2010/main" val="2851742286"/>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3626</TotalTime>
  <Words>368</Words>
  <Application>Microsoft Office PowerPoint</Application>
  <PresentationFormat>Širokoúhlá obrazovka</PresentationFormat>
  <Paragraphs>39</Paragraphs>
  <Slides>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vt:i4>
      </vt:variant>
    </vt:vector>
  </HeadingPairs>
  <TitlesOfParts>
    <vt:vector size="10" baseType="lpstr">
      <vt:lpstr>Arial</vt:lpstr>
      <vt:lpstr>Calibri</vt:lpstr>
      <vt:lpstr>Gill Sans MT</vt:lpstr>
      <vt:lpstr>Times New Roman</vt:lpstr>
      <vt:lpstr>Galerie</vt:lpstr>
      <vt:lpstr>Nations and Nationalism:  Basic concepts I Primordialism SituaTionism Modernism</vt:lpstr>
      <vt:lpstr>Nationalism and Ethnicity</vt:lpstr>
      <vt:lpstr>Prezentace aplikace PowerPoint</vt:lpstr>
      <vt:lpstr>European Nationalism</vt:lpstr>
      <vt:lpstr>National culture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Nations and Nationalism: An Advanced Course of Political Anthropology</dc:title>
  <dc:creator>Zdeněk Uherek</dc:creator>
  <cp:lastModifiedBy>Zdeněk Uherek</cp:lastModifiedBy>
  <cp:revision>41</cp:revision>
  <dcterms:created xsi:type="dcterms:W3CDTF">2020-04-27T14:08:24Z</dcterms:created>
  <dcterms:modified xsi:type="dcterms:W3CDTF">2021-02-24T05:06:55Z</dcterms:modified>
</cp:coreProperties>
</file>