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238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FC73E-B08C-4EE0-90C7-5454D1BE24BE}" type="datetimeFigureOut">
              <a:rPr lang="cs-CZ" smtClean="0"/>
              <a:t>04.04.2017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294D0-8DCC-447E-8943-090BB34FA9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433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FC73E-B08C-4EE0-90C7-5454D1BE24BE}" type="datetimeFigureOut">
              <a:rPr lang="cs-CZ" smtClean="0"/>
              <a:t>04.04.2017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4294D0-8DCC-447E-8943-090BB34FA9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431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b="1">
                <a:solidFill>
                  <a:srgbClr val="0000FF"/>
                </a:solidFill>
              </a:rPr>
              <a:t>Prozodie hovorové čínštiny</a:t>
            </a:r>
            <a:r>
              <a:rPr lang="cs-CZ" altLang="en-US" sz="3600"/>
              <a:t> </a:t>
            </a:r>
            <a:br>
              <a:rPr lang="cs-CZ" altLang="en-US" sz="3600"/>
            </a:br>
            <a:r>
              <a:rPr lang="cs-CZ" altLang="en-US" sz="2800"/>
              <a:t>ÚDLV, FF UK Praha, LS 2017</a:t>
            </a:r>
            <a:br>
              <a:rPr lang="cs-CZ" altLang="en-US" sz="3600"/>
            </a:br>
            <a:r>
              <a:rPr lang="cs-CZ" altLang="en-US" sz="1800"/>
              <a:t>pondělí, 15:50 – 17:20, č. 425</a:t>
            </a:r>
            <a:endParaRPr lang="cs-CZ" altLang="en-US" sz="1800" dirty="0"/>
          </a:p>
        </p:txBody>
      </p:sp>
      <p:pic>
        <p:nvPicPr>
          <p:cNvPr id="3" name="Obrázek 2"/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YD064a.cut6.Waitou le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42662" y="57172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40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9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z="4000" b="1"/>
              <a:t>Hlásky</a:t>
            </a: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2549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lnSpc>
                <a:spcPct val="80000"/>
              </a:lnSpc>
            </a:pPr>
            <a:r>
              <a:rPr lang="cs-CZ" altLang="en-US" sz="3200" b="1"/>
              <a:t>Řeč = řetězec slabik </a:t>
            </a:r>
            <a:r>
              <a:rPr lang="cs-CZ" altLang="en-US" sz="3200"/>
              <a:t>(složených z hlásek)</a:t>
            </a:r>
            <a:br>
              <a:rPr lang="cs-CZ" altLang="en-US" sz="3200"/>
            </a:br>
            <a:br>
              <a:rPr lang="cs-CZ" altLang="en-US" sz="3200"/>
            </a:br>
            <a:r>
              <a:rPr lang="cs-CZ" altLang="en-US" sz="3400"/>
              <a:t>Zkuste přeslabikovat:</a:t>
            </a:r>
            <a:br>
              <a:rPr lang="cs-CZ" altLang="en-US" sz="3200"/>
            </a:br>
            <a:r>
              <a:rPr lang="cs-CZ" altLang="en-US" sz="3600" noProof="1">
                <a:solidFill>
                  <a:srgbClr val="D60093"/>
                </a:solidFill>
              </a:rPr>
              <a:t>kdo-se-bo-jí-nes-mí-do-le-sa</a:t>
            </a:r>
            <a:br>
              <a:rPr lang="cs-CZ" altLang="en-US" sz="3600">
                <a:solidFill>
                  <a:srgbClr val="0000FF"/>
                </a:solidFill>
              </a:rPr>
            </a:br>
            <a:br>
              <a:rPr lang="cs-CZ" altLang="en-US" sz="1400"/>
            </a:br>
            <a:br>
              <a:rPr lang="cs-CZ" altLang="en-US" sz="1400"/>
            </a:br>
            <a:r>
              <a:rPr lang="cs-CZ" altLang="en-US" sz="3400"/>
              <a:t>Zkuste to teď říci nahlas jako větu:</a:t>
            </a:r>
            <a:br>
              <a:rPr lang="cs-CZ" altLang="en-US" sz="3400"/>
            </a:br>
            <a:r>
              <a:rPr lang="cs-CZ" altLang="en-US" sz="4800">
                <a:solidFill>
                  <a:srgbClr val="D60093"/>
                </a:solidFill>
              </a:rPr>
              <a:t>Kdo se bojí, nesmí do lesa.</a:t>
            </a: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9071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z="2800" b="1">
                <a:solidFill>
                  <a:srgbClr val="FF0000"/>
                </a:solidFill>
              </a:rPr>
              <a:t>Co je tu tedy „navíc“?</a:t>
            </a:r>
            <a:r>
              <a:rPr lang="cs-CZ" altLang="en-US" sz="2000" b="1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4110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z="3800" b="1"/>
              <a:t>SHRNUTÍ: dvě roviny řeči / jazyka:</a:t>
            </a: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3933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z="3600" b="1" noProof="1"/>
              <a:t>Suprasegmentální (prozodické</a:t>
            </a:r>
            <a:r>
              <a:rPr lang="cs-CZ" altLang="en-US" sz="3600" b="1"/>
              <a:t>) rysy</a:t>
            </a:r>
            <a:endParaRPr lang="cs-CZ" altLang="en-US" sz="2000" b="1">
              <a:solidFill>
                <a:schemeClr val="tx1"/>
              </a:solidFill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8556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z="2800" i="1"/>
              <a:t>pokračování</a:t>
            </a: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2380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z="2800" b="1"/>
              <a:t>Tři hlavní vlastnosti zvuku</a:t>
            </a: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7229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z="3500" b="1"/>
              <a:t>cvičení</a:t>
            </a: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3452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z="3800" b="1"/>
              <a:t>Prozodické rysy plní různé funkce</a:t>
            </a: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2280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cs-CZ" altLang="en-US" sz="3000" b="1">
                <a:solidFill>
                  <a:schemeClr val="tx1"/>
                </a:solidFill>
              </a:rPr>
              <a:t>(2) Funkce </a:t>
            </a:r>
            <a:r>
              <a:rPr lang="cs-CZ" altLang="en-US" sz="3000" b="1" noProof="1">
                <a:solidFill>
                  <a:schemeClr val="tx1"/>
                </a:solidFill>
              </a:rPr>
              <a:t>mimojazykové, paralingvistické</a:t>
            </a:r>
            <a:r>
              <a:rPr lang="cs-CZ" altLang="en-US" sz="3000" b="1">
                <a:solidFill>
                  <a:schemeClr val="tx1"/>
                </a:solidFill>
              </a:rPr>
              <a:t>:</a:t>
            </a: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288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b="1"/>
              <a:t>1. hodina</a:t>
            </a:r>
            <a:r>
              <a:rPr lang="cs-CZ" altLang="en-US"/>
              <a:t> </a:t>
            </a:r>
            <a:br>
              <a:rPr lang="cs-CZ" altLang="en-US"/>
            </a:br>
            <a:r>
              <a:rPr lang="cs-CZ" altLang="en-US" sz="2400"/>
              <a:t>(20. 2. 2017)</a:t>
            </a:r>
            <a:endParaRPr lang="cs-CZ" altLang="en-US" sz="2000" b="1">
              <a:solidFill>
                <a:srgbClr val="0000FF"/>
              </a:solidFill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92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z="3500" b="1"/>
              <a:t>cvičení</a:t>
            </a: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8681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zh-CN" sz="2000" b="1" noProof="1">
                <a:solidFill>
                  <a:srgbClr val="FF0000"/>
                </a:solidFill>
                <a:ea typeface="SimSun" panose="02010600030101010101" pitchFamily="2" charset="-122"/>
              </a:rPr>
              <a:t>Jaké jsou nejmenší zvukové jednotky, po kterých reáln</a:t>
            </a:r>
            <a:r>
              <a:rPr lang="cs-CZ" altLang="zh-CN" sz="2000" b="1" noProof="1">
                <a:solidFill>
                  <a:srgbClr val="FF0000"/>
                </a:solidFill>
              </a:rPr>
              <a:t>ě</a:t>
            </a:r>
            <a:r>
              <a:rPr lang="cs-CZ" altLang="zh-CN" sz="2000" b="1" noProof="1">
                <a:solidFill>
                  <a:srgbClr val="FF0000"/>
                </a:solidFill>
                <a:ea typeface="SimSun" panose="02010600030101010101" pitchFamily="2" charset="-122"/>
              </a:rPr>
              <a:t> mluvíme?</a:t>
            </a:r>
            <a:endParaRPr lang="cs-CZ" altLang="zh-CN" sz="2000" b="1" noProof="1">
              <a:solidFill>
                <a:srgbClr val="FF0000"/>
              </a:solidFill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2118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z="3200" b="1"/>
              <a:t>Prozodická hierarchie</a:t>
            </a: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3613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z="1800">
                <a:solidFill>
                  <a:schemeClr val="tx1"/>
                </a:solidFill>
              </a:rPr>
              <a:t>stromový diagram dané věty</a:t>
            </a: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8413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cs-CZ" altLang="en-US" sz="3000"/>
              <a:t>Prozodická struktura je </a:t>
            </a:r>
            <a:r>
              <a:rPr lang="cs-CZ" altLang="en-US" sz="3000" b="1"/>
              <a:t>hierarchická,</a:t>
            </a:r>
            <a:br>
              <a:rPr lang="cs-CZ" altLang="en-US" sz="3000" b="1"/>
            </a:br>
            <a:r>
              <a:rPr lang="cs-CZ" altLang="en-US" sz="3000" b="1"/>
              <a:t> </a:t>
            </a:r>
            <a:r>
              <a:rPr lang="cs-CZ" altLang="en-US" sz="3000"/>
              <a:t>...</a:t>
            </a:r>
            <a:r>
              <a:rPr lang="cs-CZ" altLang="en-US" sz="3000">
                <a:solidFill>
                  <a:srgbClr val="FF0000"/>
                </a:solidFill>
              </a:rPr>
              <a:t>ALE</a:t>
            </a:r>
            <a:r>
              <a:rPr lang="cs-CZ" altLang="en-US" sz="3000"/>
              <a:t> řeč je svou povahou </a:t>
            </a:r>
            <a:r>
              <a:rPr lang="cs-CZ" altLang="en-US" sz="3000" b="1"/>
              <a:t>lineární</a:t>
            </a: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9356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cs-CZ" altLang="en-US" sz="2800" b="1">
                <a:solidFill>
                  <a:srgbClr val="0000FF"/>
                </a:solidFill>
              </a:rPr>
              <a:t>Segmenty (hlásky)</a:t>
            </a:r>
            <a:r>
              <a:rPr lang="cs-CZ" altLang="en-US" sz="2800" b="1">
                <a:solidFill>
                  <a:schemeClr val="tx1"/>
                </a:solidFill>
              </a:rPr>
              <a:t> jsou v hláskovém písmu zachyceny, i když nepřesně:  </a:t>
            </a:r>
            <a:r>
              <a:rPr lang="cs-CZ" altLang="en-US" sz="2800" b="1" i="1">
                <a:solidFill>
                  <a:schemeClr val="tx1"/>
                </a:solidFill>
              </a:rPr>
              <a:t>k-d-o, b-a-b-a</a:t>
            </a: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5632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z="3600">
                <a:solidFill>
                  <a:srgbClr val="0000FF"/>
                </a:solidFill>
              </a:rPr>
              <a:t>Existuje nějaká metoda? Ano.</a:t>
            </a: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0916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/>
              <a:t>čtení: YD 39 </a:t>
            </a:r>
            <a:r>
              <a:rPr lang="cs-CZ" altLang="en-US" sz="2000"/>
              <a:t>(HČP díl 1, st. 65)</a:t>
            </a: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96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z="2500" b="1"/>
              <a:t>Popište tyto emoce a postoje (vymyslete větu). </a:t>
            </a:r>
            <a:br>
              <a:rPr lang="cs-CZ" altLang="en-US" sz="2500" b="1"/>
            </a:br>
            <a:r>
              <a:rPr lang="cs-CZ" altLang="en-US" sz="2500" b="1"/>
              <a:t>Zkuste odhalit, jakými modulacemi hlasu se vyjadřují:</a:t>
            </a: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108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z="3200"/>
              <a:t>O. Švarný a kol.:</a:t>
            </a:r>
            <a:r>
              <a:rPr lang="cs-CZ" altLang="en-US" sz="3200" i="1"/>
              <a:t> </a:t>
            </a:r>
            <a:r>
              <a:rPr lang="cs-CZ" altLang="en-US" sz="3200" b="1" i="1"/>
              <a:t>Hovorová čínština v příkladech I. - IV.</a:t>
            </a:r>
            <a:r>
              <a:rPr lang="cs-CZ" altLang="en-US" sz="3200" i="1"/>
              <a:t>  </a:t>
            </a:r>
            <a:r>
              <a:rPr lang="cs-CZ" altLang="en-US" sz="3200"/>
              <a:t>UP Olomouc, 1998.</a:t>
            </a: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3658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z="2800"/>
              <a:t>Oldřich Švarný, Tang </a:t>
            </a:r>
            <a:r>
              <a:rPr lang="cs-CZ" altLang="en-US" sz="2800" noProof="1"/>
              <a:t>Yunling Rusková</a:t>
            </a:r>
            <a:br>
              <a:rPr lang="cs-CZ" altLang="en-US" sz="2800" noProof="1"/>
            </a:br>
            <a:r>
              <a:rPr lang="cs-CZ" altLang="en-US" sz="2800"/>
              <a:t>a paní Švarná (devadesátiny O. Š., OÚ 2010)</a:t>
            </a: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102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z="3200" b="1"/>
              <a:t>Zkuste přečíst nahlas (YD 38):</a:t>
            </a:r>
            <a:br>
              <a:rPr lang="cs-CZ" altLang="en-US" sz="3200" b="1"/>
            </a:br>
            <a:r>
              <a:rPr lang="cs-CZ" altLang="en-US" sz="2000"/>
              <a:t>(YD = </a:t>
            </a:r>
            <a:r>
              <a:rPr lang="cs-CZ" altLang="en-US" sz="2000" noProof="1"/>
              <a:t>yīndài </a:t>
            </a:r>
            <a:r>
              <a:rPr lang="zh-CN" altLang="en-US" sz="2000" noProof="1">
                <a:ea typeface="SimSun" panose="02010600030101010101" pitchFamily="2" charset="-122"/>
              </a:rPr>
              <a:t>音带</a:t>
            </a:r>
            <a:r>
              <a:rPr lang="cs-CZ" altLang="zh-CN" sz="2000"/>
              <a:t> „magnetofonový pásek“ = oddíl ve skriptech HČP)</a:t>
            </a: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9337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eaLnBrk="1" hangingPunct="1"/>
            <a:r>
              <a:rPr lang="cs-CZ" altLang="en-US" sz="3200" b="1">
                <a:solidFill>
                  <a:schemeClr val="tx1"/>
                </a:solidFill>
              </a:rPr>
              <a:t>Lidská řeč je artikulačně i akusticky kontinuum</a:t>
            </a:r>
            <a:br>
              <a:rPr lang="cs-CZ" altLang="en-US" sz="3200" b="1">
                <a:solidFill>
                  <a:schemeClr val="tx1"/>
                </a:solidFill>
              </a:rPr>
            </a:br>
            <a:r>
              <a:rPr lang="cs-CZ" altLang="en-US" sz="3600" b="1">
                <a:solidFill>
                  <a:schemeClr val="tx1"/>
                </a:solidFill>
              </a:rPr>
              <a:t>						</a:t>
            </a:r>
            <a:r>
              <a:rPr lang="cs-CZ" altLang="en-US" sz="2400">
                <a:solidFill>
                  <a:schemeClr val="tx1"/>
                </a:solidFill>
              </a:rPr>
              <a:t>(jen se občas</a:t>
            </a:r>
            <a:br>
              <a:rPr lang="cs-CZ" altLang="en-US" sz="2400">
                <a:solidFill>
                  <a:schemeClr val="tx1"/>
                </a:solidFill>
              </a:rPr>
            </a:br>
            <a:r>
              <a:rPr lang="cs-CZ" altLang="en-US" sz="2400">
                <a:solidFill>
                  <a:schemeClr val="tx1"/>
                </a:solidFill>
              </a:rPr>
              <a:t>						musíme nadechnout) </a:t>
            </a:r>
            <a:br>
              <a:rPr lang="cs-CZ" altLang="en-US" sz="2400">
                <a:solidFill>
                  <a:schemeClr val="tx1"/>
                </a:solidFill>
              </a:rPr>
            </a:br>
            <a:r>
              <a:rPr lang="cs-CZ" altLang="en-US" sz="5400" b="1">
                <a:solidFill>
                  <a:schemeClr val="tx1"/>
                </a:solidFill>
              </a:rPr>
              <a:t>			 </a:t>
            </a:r>
            <a:br>
              <a:rPr lang="cs-CZ" altLang="en-US" sz="2400">
                <a:solidFill>
                  <a:schemeClr val="tx1"/>
                </a:solidFill>
              </a:rPr>
            </a:br>
            <a:r>
              <a:rPr lang="cs-CZ" altLang="en-US" sz="2400">
                <a:solidFill>
                  <a:schemeClr val="tx1"/>
                </a:solidFill>
              </a:rPr>
              <a:t>        </a:t>
            </a:r>
            <a:r>
              <a:rPr lang="cs-CZ" altLang="en-US" sz="4000" b="1">
                <a:solidFill>
                  <a:srgbClr val="D60093"/>
                </a:solidFill>
              </a:rPr>
              <a:t>Kdo se bojí, nesmí do lesa.</a:t>
            </a:r>
            <a:endParaRPr lang="cs-CZ" altLang="en-US" sz="4000" b="1">
              <a:solidFill>
                <a:srgbClr val="0000FF"/>
              </a:solidFill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230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eaLnBrk="1" hangingPunct="1"/>
            <a:r>
              <a:rPr lang="cs-CZ" altLang="en-US" sz="3000" b="1"/>
              <a:t>hlásky?</a:t>
            </a:r>
            <a:r>
              <a:rPr lang="cs-CZ" altLang="en-US" sz="3000"/>
              <a:t>  	</a:t>
            </a:r>
            <a:r>
              <a:rPr lang="cs-CZ" altLang="en-US" sz="3000" b="1">
                <a:solidFill>
                  <a:srgbClr val="FF0000"/>
                </a:solidFill>
              </a:rPr>
              <a:t>NE!</a:t>
            </a:r>
            <a:r>
              <a:rPr lang="cs-CZ" altLang="en-US" sz="3000"/>
              <a:t> 		</a:t>
            </a:r>
            <a:r>
              <a:rPr lang="cs-CZ" altLang="en-US" sz="3000">
                <a:solidFill>
                  <a:srgbClr val="D60093"/>
                </a:solidFill>
              </a:rPr>
              <a:t>k-d-o-s-e-b-o-j-í...  </a:t>
            </a:r>
            <a:r>
              <a:rPr lang="cs-CZ" altLang="en-US" sz="3000"/>
              <a:t>	</a:t>
            </a:r>
            <a:br>
              <a:rPr lang="cs-CZ" altLang="en-US" sz="3000"/>
            </a:br>
            <a:r>
              <a:rPr lang="cs-CZ" altLang="en-US" sz="2400"/>
              <a:t>Svou řeč nebudujeme z hlásek, to jsou abstraktní jednotky</a:t>
            </a:r>
            <a:br>
              <a:rPr lang="cs-CZ" altLang="en-US" sz="2400"/>
            </a:br>
            <a:br>
              <a:rPr lang="cs-CZ" altLang="en-US" sz="3000"/>
            </a:br>
            <a:r>
              <a:rPr lang="cs-CZ" altLang="en-US" sz="3000" b="1"/>
              <a:t>slova?	</a:t>
            </a:r>
            <a:r>
              <a:rPr lang="cs-CZ" altLang="en-US" sz="3000" b="1">
                <a:solidFill>
                  <a:srgbClr val="FF0000"/>
                </a:solidFill>
              </a:rPr>
              <a:t>NE! </a:t>
            </a:r>
            <a:r>
              <a:rPr lang="cs-CZ" altLang="en-US" sz="3000"/>
              <a:t>		</a:t>
            </a:r>
            <a:r>
              <a:rPr lang="cs-CZ" altLang="en-US" sz="3000">
                <a:solidFill>
                  <a:srgbClr val="D60093"/>
                </a:solidFill>
              </a:rPr>
              <a:t>kdo-se-bojí-nesmí...</a:t>
            </a:r>
            <a:r>
              <a:rPr lang="cs-CZ" altLang="en-US" sz="3000">
                <a:solidFill>
                  <a:srgbClr val="FF0000"/>
                </a:solidFill>
              </a:rPr>
              <a:t>	</a:t>
            </a:r>
            <a:br>
              <a:rPr lang="cs-CZ" altLang="en-US" sz="3000">
                <a:solidFill>
                  <a:srgbClr val="FF0000"/>
                </a:solidFill>
              </a:rPr>
            </a:br>
            <a:r>
              <a:rPr lang="cs-CZ" altLang="en-US" sz="2400"/>
              <a:t>Moc dlouhá, dají se rozdělit na menší jednotky </a:t>
            </a:r>
            <a:br>
              <a:rPr lang="cs-CZ" altLang="en-US" sz="2000" b="1"/>
            </a:br>
            <a:endParaRPr lang="cs-CZ" altLang="en-US" sz="2000" b="1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3863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z="3600" b="1">
                <a:solidFill>
                  <a:schemeClr val="tx1"/>
                </a:solidFill>
              </a:rPr>
              <a:t>Slabika = důležitá jednotka</a:t>
            </a:r>
            <a:endParaRPr lang="cs-CZ" altLang="en-US" sz="3600">
              <a:solidFill>
                <a:schemeClr val="tx1"/>
              </a:solidFill>
            </a:endParaRP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15504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158</Words>
  <Application>Microsoft Office PowerPoint</Application>
  <PresentationFormat>Předvádění na obrazovce (4:3)</PresentationFormat>
  <Paragraphs>27</Paragraphs>
  <Slides>27</Slides>
  <Notes>0</Notes>
  <HiddenSlides>0</HiddenSlides>
  <MMClips>1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3" baseType="lpstr">
      <vt:lpstr>等线 Light</vt:lpstr>
      <vt:lpstr>SimSun</vt:lpstr>
      <vt:lpstr>Arial</vt:lpstr>
      <vt:lpstr>Calibri</vt:lpstr>
      <vt:lpstr>Calibri Light</vt:lpstr>
      <vt:lpstr>Motiv Office</vt:lpstr>
      <vt:lpstr>Prozodie hovorové čínštiny  ÚDLV, FF UK Praha, LS 2017 pondělí, 15:50 – 17:20, č. 425</vt:lpstr>
      <vt:lpstr>1. hodina  (20. 2. 2017)</vt:lpstr>
      <vt:lpstr>Popište tyto emoce a postoje (vymyslete větu).  Zkuste odhalit, jakými modulacemi hlasu se vyjadřují:</vt:lpstr>
      <vt:lpstr>O. Švarný a kol.: Hovorová čínština v příkladech I. - IV.  UP Olomouc, 1998.</vt:lpstr>
      <vt:lpstr>Oldřich Švarný, Tang Yunling Rusková a paní Švarná (devadesátiny O. Š., OÚ 2010)</vt:lpstr>
      <vt:lpstr>Zkuste přečíst nahlas (YD 38): (YD = yīndài 音带 „magnetofonový pásek“ = oddíl ve skriptech HČP)</vt:lpstr>
      <vt:lpstr>Lidská řeč je artikulačně i akusticky kontinuum       (jen se občas       musíme nadechnout)               Kdo se bojí, nesmí do lesa.</vt:lpstr>
      <vt:lpstr>hlásky?   NE!   k-d-o-s-e-b-o-j-í...    Svou řeč nebudujeme z hlásek, to jsou abstraktní jednotky  slova? NE!   kdo-se-bojí-nesmí...  Moc dlouhá, dají se rozdělit na menší jednotky  </vt:lpstr>
      <vt:lpstr>Slabika = důležitá jednotka</vt:lpstr>
      <vt:lpstr>Hlásky</vt:lpstr>
      <vt:lpstr>Řeč = řetězec slabik (složených z hlásek)  Zkuste přeslabikovat: kdo-se-bo-jí-nes-mí-do-le-sa   Zkuste to teď říci nahlas jako větu: Kdo se bojí, nesmí do lesa.</vt:lpstr>
      <vt:lpstr>Co je tu tedy „navíc“? </vt:lpstr>
      <vt:lpstr>SHRNUTÍ: dvě roviny řeči / jazyka:</vt:lpstr>
      <vt:lpstr>Suprasegmentální (prozodické) rysy</vt:lpstr>
      <vt:lpstr>pokračování</vt:lpstr>
      <vt:lpstr>Tři hlavní vlastnosti zvuku</vt:lpstr>
      <vt:lpstr>cvičení</vt:lpstr>
      <vt:lpstr>Prozodické rysy plní různé funkce</vt:lpstr>
      <vt:lpstr>(2) Funkce mimojazykové, paralingvistické:</vt:lpstr>
      <vt:lpstr>cvičení</vt:lpstr>
      <vt:lpstr>Jaké jsou nejmenší zvukové jednotky, po kterých reálně mluvíme?</vt:lpstr>
      <vt:lpstr>Prozodická hierarchie</vt:lpstr>
      <vt:lpstr>stromový diagram dané věty</vt:lpstr>
      <vt:lpstr>Prozodická struktura je hierarchická,  ...ALE řeč je svou povahou lineární</vt:lpstr>
      <vt:lpstr>Segmenty (hlásky) jsou v hláskovém písmu zachyceny, i když nepřesně:  k-d-o, b-a-b-a</vt:lpstr>
      <vt:lpstr>Existuje nějaká metoda? Ano.</vt:lpstr>
      <vt:lpstr>čtení: YD 39 (HČP díl 1, st. 65)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Prozodie hovorové čínštiny  ÚDLV, FF UK Praha, LS 2017 pondělí, 15:50 – 17:20, č. 425</dc:title>
  <dc:creator>Vláďa Liščák</dc:creator>
  <cp:lastModifiedBy>Vláďa Liščák</cp:lastModifiedBy>
  <cp:revision>4</cp:revision>
  <dcterms:created xsi:type="dcterms:W3CDTF">2017-04-04T10:07:58Z</dcterms:created>
  <dcterms:modified xsi:type="dcterms:W3CDTF">2017-04-04T10:27:30Z</dcterms:modified>
</cp:coreProperties>
</file>