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64" autoAdjust="0"/>
  </p:normalViewPr>
  <p:slideViewPr>
    <p:cSldViewPr>
      <p:cViewPr varScale="1">
        <p:scale>
          <a:sx n="51" d="100"/>
          <a:sy n="51" d="100"/>
        </p:scale>
        <p:origin x="-19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1E84B-30A9-4BA4-BF53-6F3E568A2E75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EC6A7-B5A5-4047-A367-E0511797F5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tendence nadužívat!!!</a:t>
            </a:r>
          </a:p>
          <a:p>
            <a:r>
              <a:rPr lang="cs-CZ" dirty="0" smtClean="0"/>
              <a:t>nikdy toto nedávat u ojedinělého excesu	</a:t>
            </a:r>
          </a:p>
          <a:p>
            <a:endParaRPr lang="cs-CZ" dirty="0" smtClean="0"/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socializovaná X nesocializovaná PCH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-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 je na tom dítě vztahově, zda dokáže navázat a udržet hlubší vztahy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socializovaná PCH – je schopno důvěrného a trvalého vztahu – hloubka narušení dítěte není taková a nápravu je o co opřít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nesocializovaná založena na disharmonickém vývoji osobnosti – disociální, emočně nestabilní;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chybí empatie, soucitnost, vztahovost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C6A7-B5A5-4047-A367-E0511797F529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 jiných psych.</a:t>
            </a:r>
            <a:r>
              <a:rPr lang="cs-CZ" baseline="0" dirty="0" smtClean="0"/>
              <a:t> poruch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– jde o rozvoj SCH, chodí za školu, depresivní, manické – vlastně to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nejsou PCH</a:t>
            </a:r>
          </a:p>
          <a:p>
            <a:endParaRPr lang="cs-CZ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výchovná neobratnost –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nekonzistentní; trochu intelektově slabší rodiče;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nadměrná zátěž na dítě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děti, které se naučily agresí vynucovat své požadavky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jaké jsou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etické normy rodiny? má se dítě o co opřít?</a:t>
            </a:r>
            <a:endParaRPr lang="cs-CZ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C6A7-B5A5-4047-A367-E0511797F529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deprivace</a:t>
            </a:r>
            <a:r>
              <a:rPr lang="cs-CZ" baseline="0" dirty="0" smtClean="0"/>
              <a:t>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ústavní výchova, hodně sourozenců, nízký socioekonomický status rodiny, hyperkinetické děti, </a:t>
            </a:r>
            <a:r>
              <a:rPr lang="cs-CZ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děti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 SPU, intelektově podprůměrné</a:t>
            </a:r>
            <a:endParaRPr lang="cs-CZ" dirty="0" smtClean="0"/>
          </a:p>
          <a:p>
            <a:r>
              <a:rPr lang="cs-CZ" dirty="0" smtClean="0"/>
              <a:t>frustrace</a:t>
            </a:r>
            <a:r>
              <a:rPr lang="cs-CZ" baseline="0" dirty="0" smtClean="0"/>
              <a:t> – chybí dobré vztahy, ztráta blízkého člověka</a:t>
            </a:r>
            <a:endParaRPr lang="cs-CZ" dirty="0" smtClean="0"/>
          </a:p>
          <a:p>
            <a:r>
              <a:rPr lang="cs-CZ" dirty="0" err="1" smtClean="0"/>
              <a:t>dish</a:t>
            </a:r>
            <a:r>
              <a:rPr lang="cs-CZ" dirty="0" smtClean="0"/>
              <a:t>. vývoj. os: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dominantní faktor dědičnosti – někdo z rodičů časti emočně nestabilní nebo disociální</a:t>
            </a:r>
            <a:r>
              <a:rPr lang="cs-CZ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+ </a:t>
            </a: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 tomu porucha attachmentu – když jistý vztah chybí, tak se není od čeho dobře separovat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C6A7-B5A5-4047-A367-E0511797F529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0EC6A7-B5A5-4047-A367-E0511797F529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D8288F4-92A1-4C83-8ABF-851C2A6341C7}" type="datetimeFigureOut">
              <a:rPr lang="cs-CZ" smtClean="0"/>
              <a:t>3. 5. 2021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FC1768-7DAC-4AA7-ADA5-C75CFC39B4D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Mgr. Jana Adámková</a:t>
            </a:r>
          </a:p>
          <a:p>
            <a:r>
              <a:rPr lang="cs-CZ" dirty="0" smtClean="0"/>
              <a:t>LS 2021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Porucha opozičního vzdoru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 10 let</a:t>
            </a:r>
          </a:p>
          <a:p>
            <a:r>
              <a:rPr lang="cs-CZ" dirty="0" smtClean="0"/>
              <a:t>častěji u chlapců</a:t>
            </a:r>
          </a:p>
          <a:p>
            <a:r>
              <a:rPr lang="cs-CZ" dirty="0" smtClean="0"/>
              <a:t>často spojena s hyperkinetickou poruchou</a:t>
            </a:r>
          </a:p>
          <a:p>
            <a:r>
              <a:rPr lang="cs-CZ" dirty="0" smtClean="0"/>
              <a:t>chování vzdorovité, </a:t>
            </a:r>
            <a:r>
              <a:rPr lang="cs-CZ" dirty="0" smtClean="0"/>
              <a:t>provokativní, nepřátelské, neovladatelné</a:t>
            </a:r>
            <a:endParaRPr lang="cs-CZ" dirty="0" smtClean="0"/>
          </a:p>
          <a:p>
            <a:r>
              <a:rPr lang="cs-CZ" dirty="0" smtClean="0"/>
              <a:t>hrubost, obviňuje druhé</a:t>
            </a:r>
          </a:p>
          <a:p>
            <a:r>
              <a:rPr lang="cs-CZ" dirty="0" smtClean="0"/>
              <a:t>problémy s </a:t>
            </a:r>
            <a:r>
              <a:rPr lang="cs-CZ" dirty="0" smtClean="0"/>
              <a:t>autoritami, odmítá </a:t>
            </a:r>
            <a:r>
              <a:rPr lang="cs-CZ" dirty="0" smtClean="0"/>
              <a:t>příkazy, požadavky dospělých</a:t>
            </a:r>
          </a:p>
          <a:p>
            <a:r>
              <a:rPr lang="cs-CZ" dirty="0" smtClean="0"/>
              <a:t>přecitlivělí na kritiku</a:t>
            </a:r>
          </a:p>
          <a:p>
            <a:r>
              <a:rPr lang="cs-CZ" dirty="0" smtClean="0"/>
              <a:t>dráždivost, podezíravost</a:t>
            </a:r>
          </a:p>
          <a:p>
            <a:r>
              <a:rPr lang="cs-CZ" dirty="0" smtClean="0"/>
              <a:t>snížená frustrační tolerance</a:t>
            </a:r>
          </a:p>
          <a:p>
            <a:r>
              <a:rPr lang="cs-CZ" dirty="0" smtClean="0"/>
              <a:t>není přítomno vážné agresivní chování, porušování zákonů a práv </a:t>
            </a:r>
            <a:r>
              <a:rPr lang="cs-CZ" dirty="0" smtClean="0"/>
              <a:t>druhých</a:t>
            </a:r>
          </a:p>
          <a:p>
            <a:r>
              <a:rPr lang="cs-CZ" dirty="0" smtClean="0"/>
              <a:t>někdy přechází v nesocializovanou PCH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Smíšené poruchy chování a 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kombinace trvale agresivního, </a:t>
            </a:r>
            <a:r>
              <a:rPr lang="cs-CZ" dirty="0" err="1" smtClean="0"/>
              <a:t>disociálního</a:t>
            </a:r>
            <a:r>
              <a:rPr lang="cs-CZ" dirty="0" smtClean="0"/>
              <a:t> a vzdorovitého chování s výraznými příznaky deprese, úzkosti a jiných emočních výkyvů</a:t>
            </a:r>
          </a:p>
          <a:p>
            <a:r>
              <a:rPr lang="cs-CZ" b="1" dirty="0" smtClean="0"/>
              <a:t>depresivní porucha </a:t>
            </a:r>
            <a:r>
              <a:rPr lang="cs-CZ" b="1" dirty="0" smtClean="0"/>
              <a:t>chování</a:t>
            </a:r>
            <a:endParaRPr lang="cs-CZ" dirty="0" smtClean="0"/>
          </a:p>
          <a:p>
            <a:pPr lvl="1"/>
            <a:r>
              <a:rPr lang="cs-CZ" sz="2400" dirty="0" smtClean="0"/>
              <a:t>kombinace poruchy chování v dětství s trvalou a zřejmou depresivní náladou</a:t>
            </a:r>
          </a:p>
          <a:p>
            <a:pPr lvl="1"/>
            <a:r>
              <a:rPr lang="cs-CZ" sz="2400" dirty="0" smtClean="0"/>
              <a:t>nadměrný smutek, ztráta zájmů, pocity viny, beznaděje</a:t>
            </a:r>
          </a:p>
          <a:p>
            <a:pPr lvl="1"/>
            <a:r>
              <a:rPr lang="cs-CZ" sz="2400" dirty="0" smtClean="0"/>
              <a:t>časté somatické příznaky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disociální</a:t>
            </a:r>
            <a:r>
              <a:rPr lang="cs-CZ" dirty="0" smtClean="0"/>
              <a:t>, agresivní, vzdorovité chování, které překračuje sociální normy a není přiměřený vývojovému </a:t>
            </a:r>
            <a:r>
              <a:rPr lang="cs-CZ" dirty="0" smtClean="0"/>
              <a:t>období</a:t>
            </a:r>
          </a:p>
          <a:p>
            <a:r>
              <a:rPr lang="cs-CZ" dirty="0" smtClean="0"/>
              <a:t>trvá alespoň 6 měsíců</a:t>
            </a:r>
          </a:p>
          <a:p>
            <a:r>
              <a:rPr lang="cs-CZ" dirty="0" smtClean="0"/>
              <a:t>více u chlapců</a:t>
            </a:r>
          </a:p>
          <a:p>
            <a:r>
              <a:rPr lang="cs-CZ" dirty="0" smtClean="0"/>
              <a:t>patří sem:</a:t>
            </a:r>
            <a:endParaRPr lang="cs-CZ" dirty="0" smtClean="0"/>
          </a:p>
          <a:p>
            <a:pPr lvl="1"/>
            <a:r>
              <a:rPr lang="cs-CZ" sz="2400" b="1" dirty="0" smtClean="0"/>
              <a:t>porucha chování ve vztahu k rodině</a:t>
            </a:r>
            <a:r>
              <a:rPr lang="cs-CZ" sz="2400" dirty="0" smtClean="0"/>
              <a:t> </a:t>
            </a:r>
            <a:r>
              <a:rPr lang="cs-CZ" sz="2400" b="1" dirty="0" smtClean="0"/>
              <a:t>F91.0</a:t>
            </a:r>
            <a:endParaRPr lang="cs-CZ" sz="2400" dirty="0" smtClean="0"/>
          </a:p>
          <a:p>
            <a:pPr lvl="1"/>
            <a:r>
              <a:rPr lang="cs-CZ" sz="2400" b="1" dirty="0" smtClean="0"/>
              <a:t>nesocializovaná porucha chování F91.1</a:t>
            </a:r>
            <a:endParaRPr lang="cs-CZ" sz="2400" dirty="0" smtClean="0"/>
          </a:p>
          <a:p>
            <a:pPr lvl="1"/>
            <a:r>
              <a:rPr lang="cs-CZ" sz="2400" b="1" dirty="0" smtClean="0"/>
              <a:t>socializovaná porucha chování F91.2</a:t>
            </a:r>
            <a:endParaRPr lang="cs-CZ" sz="2400" dirty="0" smtClean="0"/>
          </a:p>
          <a:p>
            <a:pPr lvl="1"/>
            <a:r>
              <a:rPr lang="cs-CZ" sz="2400" b="1" dirty="0" smtClean="0"/>
              <a:t>porucha opozičního vzdoru</a:t>
            </a:r>
            <a:r>
              <a:rPr lang="cs-CZ" sz="2400" dirty="0" smtClean="0"/>
              <a:t> </a:t>
            </a:r>
            <a:r>
              <a:rPr lang="cs-CZ" sz="2400" b="1" dirty="0" smtClean="0"/>
              <a:t>F91.3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7467600" cy="6069288"/>
          </a:xfrm>
        </p:spPr>
        <p:txBody>
          <a:bodyPr/>
          <a:lstStyle/>
          <a:p>
            <a:r>
              <a:rPr lang="cs-CZ" dirty="0" smtClean="0"/>
              <a:t>symptomy:</a:t>
            </a:r>
            <a:endParaRPr lang="cs-CZ" dirty="0" smtClean="0"/>
          </a:p>
          <a:p>
            <a:pPr lvl="1"/>
            <a:r>
              <a:rPr lang="cs-CZ" sz="2400" dirty="0" smtClean="0"/>
              <a:t>agresivita – k lidem, ke zvířatům</a:t>
            </a:r>
          </a:p>
          <a:p>
            <a:pPr lvl="1"/>
            <a:r>
              <a:rPr lang="cs-CZ" sz="2400" dirty="0" smtClean="0"/>
              <a:t>destrukce majetku, vlastnictví – i zakládání ohně</a:t>
            </a:r>
          </a:p>
          <a:p>
            <a:pPr lvl="1"/>
            <a:r>
              <a:rPr lang="cs-CZ" sz="2400" dirty="0" smtClean="0"/>
              <a:t>nepoctivost, krádeže – zahrnuje lži, aby získal výhody nebo se vyhnul povinnostem</a:t>
            </a:r>
          </a:p>
          <a:p>
            <a:pPr lvl="1"/>
            <a:r>
              <a:rPr lang="cs-CZ" sz="2400" dirty="0" smtClean="0"/>
              <a:t>vážné násilné porušování pravidel – útěky a záškoláctví před 13. rokem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vymezení PCH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faktory na straně dítěte:</a:t>
            </a:r>
          </a:p>
          <a:p>
            <a:pPr lvl="1"/>
            <a:r>
              <a:rPr lang="cs-CZ" dirty="0" smtClean="0"/>
              <a:t>reaktivní – vlastně porucha přizpůsobení</a:t>
            </a:r>
          </a:p>
          <a:p>
            <a:pPr lvl="1"/>
            <a:r>
              <a:rPr lang="cs-CZ" dirty="0" smtClean="0"/>
              <a:t>disharmonicky se rozvíjející osobnost</a:t>
            </a:r>
          </a:p>
          <a:p>
            <a:pPr lvl="1"/>
            <a:r>
              <a:rPr lang="cs-CZ" dirty="0" smtClean="0"/>
              <a:t>jako příznak jiné patologie</a:t>
            </a:r>
          </a:p>
          <a:p>
            <a:pPr lvl="1"/>
            <a:r>
              <a:rPr lang="cs-CZ" dirty="0" smtClean="0"/>
              <a:t>vývojově podmíněné</a:t>
            </a:r>
          </a:p>
          <a:p>
            <a:pPr lvl="2"/>
            <a:r>
              <a:rPr lang="cs-CZ" dirty="0" smtClean="0"/>
              <a:t>rozvoj na podkladě krize identity – před tím období normálního vývoje</a:t>
            </a:r>
          </a:p>
          <a:p>
            <a:r>
              <a:rPr lang="cs-CZ" dirty="0" smtClean="0"/>
              <a:t>na straně prostředí</a:t>
            </a:r>
          </a:p>
          <a:p>
            <a:pPr lvl="1"/>
            <a:r>
              <a:rPr lang="cs-CZ" dirty="0" smtClean="0"/>
              <a:t>sociální patologie výchovného </a:t>
            </a:r>
            <a:r>
              <a:rPr lang="cs-CZ" dirty="0" smtClean="0"/>
              <a:t>prostředí</a:t>
            </a:r>
          </a:p>
          <a:p>
            <a:pPr lvl="1"/>
            <a:r>
              <a:rPr lang="cs-CZ" dirty="0" smtClean="0"/>
              <a:t>normy </a:t>
            </a:r>
            <a:r>
              <a:rPr lang="cs-CZ" dirty="0" smtClean="0"/>
              <a:t>rodiny nekorespondují s normami </a:t>
            </a:r>
            <a:r>
              <a:rPr lang="cs-CZ" dirty="0" smtClean="0"/>
              <a:t>společnosti</a:t>
            </a:r>
          </a:p>
          <a:p>
            <a:pPr lvl="1"/>
            <a:r>
              <a:rPr lang="cs-CZ" dirty="0" smtClean="0"/>
              <a:t>agresivní reaktivita v rodině</a:t>
            </a:r>
          </a:p>
          <a:p>
            <a:pPr lvl="1"/>
            <a:r>
              <a:rPr lang="cs-CZ" dirty="0" smtClean="0"/>
              <a:t>abúzus NL v rodině</a:t>
            </a:r>
          </a:p>
          <a:p>
            <a:pPr lvl="1"/>
            <a:r>
              <a:rPr lang="cs-CZ" dirty="0" smtClean="0"/>
              <a:t>deprese matky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467600" cy="6141296"/>
          </a:xfrm>
        </p:spPr>
        <p:txBody>
          <a:bodyPr/>
          <a:lstStyle/>
          <a:p>
            <a:r>
              <a:rPr lang="cs-CZ" dirty="0" smtClean="0"/>
              <a:t>když jsou normy rodiny pro společnost běžné, ale PCH se vyskytují, čím to může být?</a:t>
            </a:r>
          </a:p>
          <a:p>
            <a:pPr lvl="1"/>
            <a:r>
              <a:rPr lang="cs-CZ" sz="2400" dirty="0" smtClean="0"/>
              <a:t>neobratnosti ve výchově</a:t>
            </a:r>
          </a:p>
          <a:p>
            <a:pPr lvl="1"/>
            <a:r>
              <a:rPr lang="cs-CZ" sz="2400" dirty="0" smtClean="0"/>
              <a:t>emoční deprivace a </a:t>
            </a:r>
            <a:r>
              <a:rPr lang="cs-CZ" sz="2400" dirty="0" err="1" smtClean="0"/>
              <a:t>subdeprivace</a:t>
            </a:r>
            <a:endParaRPr lang="cs-CZ" sz="2400" dirty="0" smtClean="0"/>
          </a:p>
          <a:p>
            <a:pPr lvl="1"/>
            <a:r>
              <a:rPr lang="cs-CZ" sz="2400" dirty="0" smtClean="0"/>
              <a:t>frustrace</a:t>
            </a:r>
          </a:p>
          <a:p>
            <a:pPr lvl="1"/>
            <a:r>
              <a:rPr lang="cs-CZ" sz="2400" dirty="0" smtClean="0"/>
              <a:t>hledání identity</a:t>
            </a:r>
          </a:p>
          <a:p>
            <a:pPr lvl="1"/>
            <a:r>
              <a:rPr lang="cs-CZ" sz="2400" dirty="0" smtClean="0"/>
              <a:t>disharmonický vývoj osobnosti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Protektivní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dobrý vývoj před vypuknutím potíží</a:t>
            </a:r>
          </a:p>
          <a:p>
            <a:r>
              <a:rPr lang="cs-CZ" dirty="0" smtClean="0"/>
              <a:t>schopnost vztahovosti</a:t>
            </a:r>
          </a:p>
          <a:p>
            <a:r>
              <a:rPr lang="cs-CZ" dirty="0" smtClean="0"/>
              <a:t>když je identifikován zdroj deprivace</a:t>
            </a:r>
          </a:p>
          <a:p>
            <a:r>
              <a:rPr lang="cs-CZ" dirty="0" smtClean="0"/>
              <a:t>dobré školní zařazení</a:t>
            </a:r>
          </a:p>
          <a:p>
            <a:r>
              <a:rPr lang="cs-CZ" dirty="0" smtClean="0"/>
              <a:t>spolupracující rodina</a:t>
            </a:r>
          </a:p>
          <a:p>
            <a:r>
              <a:rPr lang="cs-CZ" dirty="0" smtClean="0"/>
              <a:t>když se objeví později (po 15. roce)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Porucha chování ve vztahu k rodině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agresivní, disociální chování je omezeno na prostředí domova</a:t>
            </a:r>
          </a:p>
          <a:p>
            <a:r>
              <a:rPr lang="cs-CZ" dirty="0" smtClean="0"/>
              <a:t>vztahy mimo rodinu jsou funkční</a:t>
            </a:r>
          </a:p>
          <a:p>
            <a:r>
              <a:rPr lang="cs-CZ" dirty="0" smtClean="0"/>
              <a:t>PCH má význam v systému rodiny</a:t>
            </a:r>
          </a:p>
          <a:p>
            <a:r>
              <a:rPr lang="cs-CZ" dirty="0" smtClean="0"/>
              <a:t>lepší prognóza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Nesocializovaná PCH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narušení </a:t>
            </a:r>
            <a:r>
              <a:rPr lang="cs-CZ" dirty="0" err="1" smtClean="0"/>
              <a:t>meziosobní</a:t>
            </a:r>
            <a:r>
              <a:rPr lang="cs-CZ" dirty="0" smtClean="0"/>
              <a:t> vztahy</a:t>
            </a:r>
          </a:p>
          <a:p>
            <a:r>
              <a:rPr lang="cs-CZ" dirty="0" smtClean="0"/>
              <a:t>horší prognóza</a:t>
            </a:r>
          </a:p>
          <a:p>
            <a:r>
              <a:rPr lang="cs-CZ" dirty="0" smtClean="0"/>
              <a:t>agresivita k druhým, rvačky, vydírání, hrubost, krutost, vandalismus, krádeže, útěky, záškoláctví, loupeže</a:t>
            </a:r>
          </a:p>
          <a:p>
            <a:r>
              <a:rPr lang="cs-CZ" dirty="0" smtClean="0"/>
              <a:t>předčasná sexuální </a:t>
            </a:r>
            <a:r>
              <a:rPr lang="cs-CZ" dirty="0" smtClean="0"/>
              <a:t>zralost</a:t>
            </a:r>
            <a:endParaRPr lang="cs-CZ" dirty="0" smtClean="0"/>
          </a:p>
          <a:p>
            <a:r>
              <a:rPr lang="cs-CZ" dirty="0" smtClean="0"/>
              <a:t>vztahy k vrstevníkům jsou trvale </a:t>
            </a:r>
            <a:r>
              <a:rPr lang="cs-CZ" dirty="0" smtClean="0"/>
              <a:t>narušené</a:t>
            </a:r>
          </a:p>
          <a:p>
            <a:r>
              <a:rPr lang="cs-CZ" dirty="0" smtClean="0"/>
              <a:t>vztahy k dospělým nebývají důvěrné – chovají se </a:t>
            </a:r>
            <a:r>
              <a:rPr lang="cs-CZ" dirty="0" smtClean="0"/>
              <a:t>účelově</a:t>
            </a:r>
            <a:endParaRPr lang="cs-CZ" dirty="0" smtClean="0"/>
          </a:p>
          <a:p>
            <a:r>
              <a:rPr lang="cs-CZ" dirty="0" smtClean="0"/>
              <a:t>chybí empatie</a:t>
            </a:r>
          </a:p>
          <a:p>
            <a:r>
              <a:rPr lang="cs-CZ" dirty="0" smtClean="0"/>
              <a:t>izolovanost</a:t>
            </a:r>
            <a:endParaRPr lang="cs-CZ" dirty="0" smtClean="0"/>
          </a:p>
          <a:p>
            <a:r>
              <a:rPr lang="cs-CZ" dirty="0" smtClean="0"/>
              <a:t>neoblíbenost</a:t>
            </a:r>
          </a:p>
          <a:p>
            <a:r>
              <a:rPr lang="cs-CZ" dirty="0" smtClean="0"/>
              <a:t>v </a:t>
            </a:r>
            <a:r>
              <a:rPr lang="cs-CZ" dirty="0" smtClean="0"/>
              <a:t>dospělosti často krystalizuje do disociální poruchy osobnosti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Socializovaná PCH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je zapojeno do skupiny dětí stejného věku s určitými rituály, přátelstvím a strukturou organizace</a:t>
            </a:r>
          </a:p>
          <a:p>
            <a:r>
              <a:rPr lang="cs-CZ" dirty="0" smtClean="0"/>
              <a:t>špatné vztahy k autoritám</a:t>
            </a:r>
          </a:p>
          <a:p>
            <a:r>
              <a:rPr lang="cs-CZ" dirty="0" smtClean="0"/>
              <a:t>doma mohou být vztahy dobré – než se začnou delikty řešit</a:t>
            </a:r>
          </a:p>
          <a:p>
            <a:r>
              <a:rPr lang="cs-CZ" dirty="0" smtClean="0"/>
              <a:t>negativní vztah ke škole</a:t>
            </a:r>
          </a:p>
          <a:p>
            <a:r>
              <a:rPr lang="cs-CZ" dirty="0" smtClean="0"/>
              <a:t>záškoláctví – často s kamarádem</a:t>
            </a:r>
          </a:p>
          <a:p>
            <a:r>
              <a:rPr lang="cs-CZ" dirty="0" smtClean="0"/>
              <a:t>přečiny s partou</a:t>
            </a:r>
          </a:p>
          <a:p>
            <a:r>
              <a:rPr lang="cs-CZ" dirty="0" smtClean="0"/>
              <a:t>lepší prognóza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534</Words>
  <Application>Microsoft Office PowerPoint</Application>
  <PresentationFormat>Předvádění na obrazovce (4:3)</PresentationFormat>
  <Paragraphs>104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Poruchy chování</vt:lpstr>
      <vt:lpstr>Úvod</vt:lpstr>
      <vt:lpstr>Snímek 3</vt:lpstr>
      <vt:lpstr>Motivační vymezení PCH</vt:lpstr>
      <vt:lpstr>Snímek 5</vt:lpstr>
      <vt:lpstr>Protektivní faktory</vt:lpstr>
      <vt:lpstr>Porucha chování ve vztahu k rodině</vt:lpstr>
      <vt:lpstr>Nesocializovaná PCH</vt:lpstr>
      <vt:lpstr>Socializovaná PCH</vt:lpstr>
      <vt:lpstr>Porucha opozičního vzdoru</vt:lpstr>
      <vt:lpstr>Smíšené poruchy chování a emocí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chování</dc:title>
  <dc:creator>Jana Adámková</dc:creator>
  <cp:lastModifiedBy>Jana Adámková</cp:lastModifiedBy>
  <cp:revision>7</cp:revision>
  <dcterms:created xsi:type="dcterms:W3CDTF">2021-05-03T18:41:50Z</dcterms:created>
  <dcterms:modified xsi:type="dcterms:W3CDTF">2021-05-03T19:18:25Z</dcterms:modified>
</cp:coreProperties>
</file>