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83" r:id="rId5"/>
    <p:sldId id="261" r:id="rId6"/>
    <p:sldId id="284" r:id="rId7"/>
    <p:sldId id="260" r:id="rId8"/>
    <p:sldId id="285" r:id="rId9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1682" autoAdjust="0"/>
    <p:restoredTop sz="94660"/>
  </p:normalViewPr>
  <p:slideViewPr>
    <p:cSldViewPr snapToGrid="0">
      <p:cViewPr>
        <p:scale>
          <a:sx n="69" d="100"/>
          <a:sy n="69" d="100"/>
        </p:scale>
        <p:origin x="308" y="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 smtClean="0"/>
              <a:t>Kliknutím můžete upravit styl předlohy.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ACD09B-65FB-46DB-9DFC-E5BE9D91CDD1}" type="datetimeFigureOut">
              <a:rPr lang="cs-CZ" smtClean="0"/>
              <a:t>30.09.2020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03269F-073C-499A-920E-6F19E71161D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537075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ACD09B-65FB-46DB-9DFC-E5BE9D91CDD1}" type="datetimeFigureOut">
              <a:rPr lang="cs-CZ" smtClean="0"/>
              <a:t>30.09.2020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03269F-073C-499A-920E-6F19E71161D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120569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ACD09B-65FB-46DB-9DFC-E5BE9D91CDD1}" type="datetimeFigureOut">
              <a:rPr lang="cs-CZ" smtClean="0"/>
              <a:t>30.09.2020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03269F-073C-499A-920E-6F19E71161D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019804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ACD09B-65FB-46DB-9DFC-E5BE9D91CDD1}" type="datetimeFigureOut">
              <a:rPr lang="cs-CZ" smtClean="0"/>
              <a:t>30.09.2020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03269F-073C-499A-920E-6F19E71161D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489600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ACD09B-65FB-46DB-9DFC-E5BE9D91CDD1}" type="datetimeFigureOut">
              <a:rPr lang="cs-CZ" smtClean="0"/>
              <a:t>30.09.2020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03269F-073C-499A-920E-6F19E71161D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367107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ACD09B-65FB-46DB-9DFC-E5BE9D91CDD1}" type="datetimeFigureOut">
              <a:rPr lang="cs-CZ" smtClean="0"/>
              <a:t>30.09.2020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03269F-073C-499A-920E-6F19E71161D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837575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ACD09B-65FB-46DB-9DFC-E5BE9D91CDD1}" type="datetimeFigureOut">
              <a:rPr lang="cs-CZ" smtClean="0"/>
              <a:t>30.09.2020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03269F-073C-499A-920E-6F19E71161D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051068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ACD09B-65FB-46DB-9DFC-E5BE9D91CDD1}" type="datetimeFigureOut">
              <a:rPr lang="cs-CZ" smtClean="0"/>
              <a:t>30.09.2020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03269F-073C-499A-920E-6F19E71161D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871223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ACD09B-65FB-46DB-9DFC-E5BE9D91CDD1}" type="datetimeFigureOut">
              <a:rPr lang="cs-CZ" smtClean="0"/>
              <a:t>30.09.2020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03269F-073C-499A-920E-6F19E71161D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849533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ACD09B-65FB-46DB-9DFC-E5BE9D91CDD1}" type="datetimeFigureOut">
              <a:rPr lang="cs-CZ" smtClean="0"/>
              <a:t>30.09.2020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03269F-073C-499A-920E-6F19E71161D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987567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ACD09B-65FB-46DB-9DFC-E5BE9D91CDD1}" type="datetimeFigureOut">
              <a:rPr lang="cs-CZ" smtClean="0"/>
              <a:t>30.09.2020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03269F-073C-499A-920E-6F19E71161D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667322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ACD09B-65FB-46DB-9DFC-E5BE9D91CDD1}" type="datetimeFigureOut">
              <a:rPr lang="cs-CZ" smtClean="0"/>
              <a:t>30.09.2020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103269F-073C-499A-920E-6F19E71161D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169660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1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3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délník 4"/>
          <p:cNvSpPr/>
          <p:nvPr/>
        </p:nvSpPr>
        <p:spPr>
          <a:xfrm>
            <a:off x="-1" y="-43202"/>
            <a:ext cx="12256655" cy="6901202"/>
          </a:xfrm>
          <a:prstGeom prst="rect">
            <a:avLst/>
          </a:prstGeom>
          <a:solidFill>
            <a:schemeClr val="accent1">
              <a:lumMod val="50000"/>
            </a:schemeClr>
          </a:solidFill>
          <a:effectLst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3" name="Obrázek 2"/>
          <p:cNvPicPr>
            <a:picLocks noChangeAspect="1"/>
          </p:cNvPicPr>
          <p:nvPr/>
        </p:nvPicPr>
        <p:blipFill rotWithShape="1">
          <a:blip r:embed="rId2"/>
          <a:srcRect l="18677" r="17413"/>
          <a:stretch/>
        </p:blipFill>
        <p:spPr>
          <a:xfrm>
            <a:off x="8977746" y="277475"/>
            <a:ext cx="3058330" cy="2867183"/>
          </a:xfrm>
          <a:prstGeom prst="rect">
            <a:avLst/>
          </a:prstGeom>
        </p:spPr>
      </p:pic>
      <p:sp>
        <p:nvSpPr>
          <p:cNvPr id="14" name="TextovéPole 13"/>
          <p:cNvSpPr txBox="1"/>
          <p:nvPr/>
        </p:nvSpPr>
        <p:spPr>
          <a:xfrm>
            <a:off x="2115851" y="5443149"/>
            <a:ext cx="8024954" cy="1138773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pPr algn="ctr"/>
            <a:r>
              <a:rPr lang="cs-CZ" sz="4000" b="1" dirty="0" smtClean="0">
                <a:solidFill>
                  <a:srgbClr val="FF0000"/>
                </a:solidFill>
                <a:latin typeface="Sitka Heading" panose="02000505000000020004" pitchFamily="2" charset="0"/>
              </a:rPr>
              <a:t>LITTÉRATURE QUÉBÉCOISE</a:t>
            </a:r>
            <a:endParaRPr lang="cs-CZ" sz="4000" b="1" dirty="0" smtClean="0">
              <a:solidFill>
                <a:srgbClr val="FF0000"/>
              </a:solidFill>
              <a:latin typeface="Sitka Heading" panose="02000505000000020004" pitchFamily="2" charset="0"/>
            </a:endParaRPr>
          </a:p>
          <a:p>
            <a:pPr algn="ctr"/>
            <a:r>
              <a:rPr lang="cs-CZ" sz="2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Histoire</a:t>
            </a:r>
            <a:r>
              <a:rPr lang="cs-CZ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cs-CZ" sz="2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développement</a:t>
            </a:r>
            <a:r>
              <a:rPr lang="cs-CZ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cs-CZ" sz="2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formes</a:t>
            </a:r>
            <a:r>
              <a:rPr lang="cs-CZ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2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contemporaines</a:t>
            </a:r>
            <a:endParaRPr lang="fr-FR" sz="2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3237" y="277475"/>
            <a:ext cx="2762250" cy="1866900"/>
          </a:xfrm>
          <a:prstGeom prst="rect">
            <a:avLst/>
          </a:prstGeom>
          <a:ln w="57150">
            <a:solidFill>
              <a:schemeClr val="bg1"/>
            </a:solidFill>
          </a:ln>
        </p:spPr>
      </p:pic>
      <p:pic>
        <p:nvPicPr>
          <p:cNvPr id="7" name="Obrázek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89417" y="1911154"/>
            <a:ext cx="4019550" cy="3381375"/>
          </a:xfrm>
          <a:prstGeom prst="rect">
            <a:avLst/>
          </a:prstGeom>
        </p:spPr>
      </p:pic>
      <p:pic>
        <p:nvPicPr>
          <p:cNvPr id="9" name="Obrázek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844220" y="2399540"/>
            <a:ext cx="1981489" cy="1902581"/>
          </a:xfrm>
          <a:prstGeom prst="rect">
            <a:avLst/>
          </a:prstGeom>
          <a:ln w="28575">
            <a:solidFill>
              <a:schemeClr val="bg1"/>
            </a:solidFill>
          </a:ln>
        </p:spPr>
      </p:pic>
      <p:pic>
        <p:nvPicPr>
          <p:cNvPr id="10" name="Obrázek 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824374" y="3344745"/>
            <a:ext cx="1980851" cy="1898316"/>
          </a:xfrm>
          <a:prstGeom prst="rect">
            <a:avLst/>
          </a:prstGeom>
          <a:ln w="12700">
            <a:solidFill>
              <a:schemeClr val="bg1"/>
            </a:solidFill>
          </a:ln>
        </p:spPr>
      </p:pic>
      <p:pic>
        <p:nvPicPr>
          <p:cNvPr id="12" name="Obrázek 1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372586" y="105518"/>
            <a:ext cx="1853212" cy="1605548"/>
          </a:xfrm>
          <a:prstGeom prst="rect">
            <a:avLst/>
          </a:prstGeom>
          <a:ln w="19050">
            <a:solidFill>
              <a:schemeClr val="bg1"/>
            </a:solidFill>
          </a:ln>
        </p:spPr>
      </p:pic>
      <p:pic>
        <p:nvPicPr>
          <p:cNvPr id="15" name="Obrázek 14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39321" y="4557286"/>
            <a:ext cx="1712521" cy="1748847"/>
          </a:xfrm>
          <a:prstGeom prst="rect">
            <a:avLst/>
          </a:prstGeom>
          <a:ln w="19050">
            <a:solidFill>
              <a:schemeClr val="bg1"/>
            </a:solidFill>
          </a:ln>
        </p:spPr>
      </p:pic>
    </p:spTree>
    <p:extLst>
      <p:ext uri="{BB962C8B-B14F-4D97-AF65-F5344CB8AC3E}">
        <p14:creationId xmlns:p14="http://schemas.microsoft.com/office/powerpoint/2010/main" val="37396399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délník 4"/>
          <p:cNvSpPr/>
          <p:nvPr/>
        </p:nvSpPr>
        <p:spPr>
          <a:xfrm>
            <a:off x="0" y="-52438"/>
            <a:ext cx="12192000" cy="6901202"/>
          </a:xfrm>
          <a:prstGeom prst="rect">
            <a:avLst/>
          </a:prstGeom>
          <a:solidFill>
            <a:schemeClr val="accent1">
              <a:lumMod val="50000"/>
            </a:schemeClr>
          </a:solidFill>
          <a:effectLst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pic>
        <p:nvPicPr>
          <p:cNvPr id="7" name="Obrázek 6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376000"/>
                    </a14:imgEffect>
                    <a14:imgEffect>
                      <a14:brightnessContrast bright="7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4337" y="337499"/>
            <a:ext cx="1473931" cy="1870860"/>
          </a:xfrm>
          <a:prstGeom prst="rect">
            <a:avLst/>
          </a:prstGeom>
          <a:ln w="38100">
            <a:solidFill>
              <a:srgbClr val="FF0000"/>
            </a:solidFill>
          </a:ln>
          <a:effectLst>
            <a:outerShdw blurRad="50800" dist="50800" dir="5400000" algn="ctr" rotWithShape="0">
              <a:srgbClr val="000000"/>
            </a:outerShdw>
            <a:softEdge rad="0"/>
          </a:effectLst>
        </p:spPr>
      </p:pic>
      <p:pic>
        <p:nvPicPr>
          <p:cNvPr id="12" name="Obrázek 11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376000"/>
                    </a14:imgEffect>
                    <a14:imgEffect>
                      <a14:brightnessContrast bright="7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4337" y="2552075"/>
            <a:ext cx="1464202" cy="1858511"/>
          </a:xfrm>
          <a:prstGeom prst="rect">
            <a:avLst/>
          </a:prstGeom>
          <a:ln w="38100">
            <a:solidFill>
              <a:srgbClr val="FF0000"/>
            </a:solidFill>
          </a:ln>
          <a:effectLst>
            <a:outerShdw blurRad="50800" dist="50800" dir="5400000" algn="ctr" rotWithShape="0">
              <a:srgbClr val="000000"/>
            </a:outerShdw>
            <a:softEdge rad="0"/>
          </a:effectLst>
        </p:spPr>
      </p:pic>
      <p:pic>
        <p:nvPicPr>
          <p:cNvPr id="13" name="Obrázek 12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376000"/>
                    </a14:imgEffect>
                    <a14:imgEffect>
                      <a14:brightnessContrast bright="7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4337" y="4754302"/>
            <a:ext cx="1464202" cy="1858511"/>
          </a:xfrm>
          <a:prstGeom prst="rect">
            <a:avLst/>
          </a:prstGeom>
          <a:ln w="38100">
            <a:solidFill>
              <a:srgbClr val="FF0000"/>
            </a:solidFill>
          </a:ln>
          <a:effectLst>
            <a:outerShdw blurRad="50800" dist="50800" dir="5400000" algn="ctr" rotWithShape="0">
              <a:srgbClr val="000000"/>
            </a:outerShdw>
            <a:softEdge rad="0"/>
          </a:effectLst>
        </p:spPr>
      </p:pic>
      <p:sp>
        <p:nvSpPr>
          <p:cNvPr id="2" name="TextovéPole 1"/>
          <p:cNvSpPr txBox="1"/>
          <p:nvPr/>
        </p:nvSpPr>
        <p:spPr>
          <a:xfrm>
            <a:off x="2381742" y="857292"/>
            <a:ext cx="8940800" cy="544764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lvl="0"/>
            <a:r>
              <a:rPr lang="cs-CZ" sz="2000" b="1" dirty="0" smtClean="0"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  </a:t>
            </a:r>
          </a:p>
          <a:p>
            <a:pPr lvl="0"/>
            <a:r>
              <a:rPr lang="cs-CZ" sz="2000" b="1" dirty="0"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sz="2000" b="1" dirty="0" smtClean="0"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  PROGRAMME PRÉLIMINAIRE</a:t>
            </a:r>
          </a:p>
          <a:p>
            <a:pPr lvl="0"/>
            <a:endParaRPr lang="cs-CZ" b="1" dirty="0"/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fr-FR" b="1" dirty="0" smtClean="0">
                <a:latin typeface="Verdana" panose="020B0604030504040204" pitchFamily="34" charset="0"/>
                <a:ea typeface="Verdana" panose="020B0604030504040204" pitchFamily="34" charset="0"/>
              </a:rPr>
              <a:t>Aperçu </a:t>
            </a:r>
            <a:r>
              <a:rPr lang="fr-FR" b="1" dirty="0">
                <a:latin typeface="Verdana" panose="020B0604030504040204" pitchFamily="34" charset="0"/>
                <a:ea typeface="Verdana" panose="020B0604030504040204" pitchFamily="34" charset="0"/>
              </a:rPr>
              <a:t>de l’histoire du </a:t>
            </a:r>
            <a:r>
              <a:rPr lang="fr-FR" b="1" dirty="0" smtClean="0">
                <a:latin typeface="Verdana" panose="020B0604030504040204" pitchFamily="34" charset="0"/>
                <a:ea typeface="Verdana" panose="020B0604030504040204" pitchFamily="34" charset="0"/>
              </a:rPr>
              <a:t>Québec</a:t>
            </a:r>
            <a:endParaRPr lang="cs-CZ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fr-FR" b="1" dirty="0" smtClean="0">
                <a:latin typeface="Verdana" panose="020B0604030504040204" pitchFamily="34" charset="0"/>
                <a:ea typeface="Verdana" panose="020B0604030504040204" pitchFamily="34" charset="0"/>
              </a:rPr>
              <a:t>Introduction </a:t>
            </a:r>
            <a:r>
              <a:rPr lang="fr-FR" b="1" dirty="0">
                <a:latin typeface="Verdana" panose="020B0604030504040204" pitchFamily="34" charset="0"/>
                <a:ea typeface="Verdana" panose="020B0604030504040204" pitchFamily="34" charset="0"/>
              </a:rPr>
              <a:t>à la littérature </a:t>
            </a:r>
            <a:r>
              <a:rPr lang="fr-FR" dirty="0">
                <a:latin typeface="Verdana" panose="020B0604030504040204" pitchFamily="34" charset="0"/>
                <a:ea typeface="Verdana" panose="020B0604030504040204" pitchFamily="34" charset="0"/>
              </a:rPr>
              <a:t>(terminologie, périodisation, Francophonie</a:t>
            </a:r>
            <a:r>
              <a:rPr lang="fr-FR" dirty="0" smtClean="0">
                <a:latin typeface="Verdana" panose="020B0604030504040204" pitchFamily="34" charset="0"/>
                <a:ea typeface="Verdana" panose="020B0604030504040204" pitchFamily="34" charset="0"/>
              </a:rPr>
              <a:t>)</a:t>
            </a:r>
            <a:endParaRPr lang="cs-CZ" dirty="0" smtClean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fr-FR" b="1" dirty="0" smtClean="0">
                <a:latin typeface="Verdana" panose="020B0604030504040204" pitchFamily="34" charset="0"/>
                <a:ea typeface="Verdana" panose="020B0604030504040204" pitchFamily="34" charset="0"/>
              </a:rPr>
              <a:t>«</a:t>
            </a:r>
            <a:r>
              <a:rPr lang="fr-FR" b="1" dirty="0">
                <a:latin typeface="Verdana" panose="020B0604030504040204" pitchFamily="34" charset="0"/>
                <a:ea typeface="Verdana" panose="020B0604030504040204" pitchFamily="34" charset="0"/>
              </a:rPr>
              <a:t> Préhistoire littéraire » </a:t>
            </a:r>
            <a:r>
              <a:rPr lang="fr-FR" dirty="0">
                <a:latin typeface="Verdana" panose="020B0604030504040204" pitchFamily="34" charset="0"/>
                <a:ea typeface="Verdana" panose="020B0604030504040204" pitchFamily="34" charset="0"/>
              </a:rPr>
              <a:t>(avant </a:t>
            </a:r>
            <a:r>
              <a:rPr lang="fr-FR" dirty="0" smtClean="0">
                <a:latin typeface="Verdana" panose="020B0604030504040204" pitchFamily="34" charset="0"/>
                <a:ea typeface="Verdana" panose="020B0604030504040204" pitchFamily="34" charset="0"/>
              </a:rPr>
              <a:t>1837)</a:t>
            </a:r>
            <a:endParaRPr lang="cs-CZ" dirty="0" smtClean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fr-FR" b="1" dirty="0" smtClean="0">
                <a:latin typeface="Verdana" panose="020B0604030504040204" pitchFamily="34" charset="0"/>
                <a:ea typeface="Verdana" panose="020B0604030504040204" pitchFamily="34" charset="0"/>
              </a:rPr>
              <a:t>Naissance </a:t>
            </a:r>
            <a:r>
              <a:rPr lang="fr-FR" b="1" dirty="0">
                <a:latin typeface="Verdana" panose="020B0604030504040204" pitchFamily="34" charset="0"/>
                <a:ea typeface="Verdana" panose="020B0604030504040204" pitchFamily="34" charset="0"/>
              </a:rPr>
              <a:t>de la littérature</a:t>
            </a:r>
            <a:r>
              <a:rPr lang="fr-FR" dirty="0">
                <a:latin typeface="Verdana" panose="020B0604030504040204" pitchFamily="34" charset="0"/>
                <a:ea typeface="Verdana" panose="020B0604030504040204" pitchFamily="34" charset="0"/>
              </a:rPr>
              <a:t> </a:t>
            </a:r>
            <a:r>
              <a:rPr lang="fr-FR" b="1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dirty="0">
                <a:latin typeface="Verdana" panose="020B0604030504040204" pitchFamily="34" charset="0"/>
                <a:ea typeface="Verdana" panose="020B0604030504040204" pitchFamily="34" charset="0"/>
              </a:rPr>
              <a:t>–  romantisme (</a:t>
            </a:r>
            <a:r>
              <a:rPr lang="fr-FR" dirty="0" smtClean="0">
                <a:latin typeface="Verdana" panose="020B0604030504040204" pitchFamily="34" charset="0"/>
                <a:ea typeface="Verdana" panose="020B0604030504040204" pitchFamily="34" charset="0"/>
              </a:rPr>
              <a:t>1837-1890)</a:t>
            </a:r>
            <a:endParaRPr lang="cs-CZ" dirty="0" smtClean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fr-FR" b="1" dirty="0" smtClean="0">
                <a:latin typeface="Verdana" panose="020B0604030504040204" pitchFamily="34" charset="0"/>
                <a:ea typeface="Verdana" panose="020B0604030504040204" pitchFamily="34" charset="0"/>
              </a:rPr>
              <a:t>Littérature </a:t>
            </a:r>
            <a:r>
              <a:rPr lang="fr-FR" b="1" dirty="0">
                <a:latin typeface="Verdana" panose="020B0604030504040204" pitchFamily="34" charset="0"/>
                <a:ea typeface="Verdana" panose="020B0604030504040204" pitchFamily="34" charset="0"/>
              </a:rPr>
              <a:t>du Terroir </a:t>
            </a:r>
            <a:r>
              <a:rPr lang="fr-FR" dirty="0">
                <a:latin typeface="Verdana" panose="020B0604030504040204" pitchFamily="34" charset="0"/>
                <a:ea typeface="Verdana" panose="020B0604030504040204" pitchFamily="34" charset="0"/>
              </a:rPr>
              <a:t>(</a:t>
            </a:r>
            <a:r>
              <a:rPr lang="fr-FR" dirty="0" smtClean="0">
                <a:latin typeface="Verdana" panose="020B0604030504040204" pitchFamily="34" charset="0"/>
                <a:ea typeface="Verdana" panose="020B0604030504040204" pitchFamily="34" charset="0"/>
              </a:rPr>
              <a:t>1846-1945)</a:t>
            </a:r>
            <a:endParaRPr lang="cs-CZ" dirty="0" smtClean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fr-FR" b="1" dirty="0" smtClean="0">
                <a:latin typeface="Verdana" panose="020B0604030504040204" pitchFamily="34" charset="0"/>
                <a:ea typeface="Verdana" panose="020B0604030504040204" pitchFamily="34" charset="0"/>
              </a:rPr>
              <a:t>Poésie </a:t>
            </a:r>
            <a:r>
              <a:rPr lang="fr-FR" b="1" dirty="0">
                <a:latin typeface="Verdana" panose="020B0604030504040204" pitchFamily="34" charset="0"/>
                <a:ea typeface="Verdana" panose="020B0604030504040204" pitchFamily="34" charset="0"/>
              </a:rPr>
              <a:t>québécoise </a:t>
            </a:r>
            <a:r>
              <a:rPr lang="fr-FR" dirty="0">
                <a:latin typeface="Verdana" panose="020B0604030504040204" pitchFamily="34" charset="0"/>
                <a:ea typeface="Verdana" panose="020B0604030504040204" pitchFamily="34" charset="0"/>
              </a:rPr>
              <a:t>– vers la modernité</a:t>
            </a:r>
            <a:r>
              <a:rPr lang="fr-FR" b="1" dirty="0">
                <a:latin typeface="Verdana" panose="020B0604030504040204" pitchFamily="34" charset="0"/>
                <a:ea typeface="Verdana" panose="020B0604030504040204" pitchFamily="34" charset="0"/>
              </a:rPr>
              <a:t> </a:t>
            </a:r>
            <a:r>
              <a:rPr lang="fr-FR" dirty="0">
                <a:latin typeface="Verdana" panose="020B0604030504040204" pitchFamily="34" charset="0"/>
                <a:ea typeface="Verdana" panose="020B0604030504040204" pitchFamily="34" charset="0"/>
              </a:rPr>
              <a:t>(1870-1940</a:t>
            </a:r>
            <a:r>
              <a:rPr lang="fr-FR" dirty="0" smtClean="0">
                <a:latin typeface="Verdana" panose="020B0604030504040204" pitchFamily="34" charset="0"/>
                <a:ea typeface="Verdana" panose="020B0604030504040204" pitchFamily="34" charset="0"/>
              </a:rPr>
              <a:t>)</a:t>
            </a:r>
            <a:endParaRPr lang="cs-CZ" dirty="0" smtClean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fr-FR" b="1" dirty="0" smtClean="0">
                <a:latin typeface="Verdana" panose="020B0604030504040204" pitchFamily="34" charset="0"/>
                <a:ea typeface="Verdana" panose="020B0604030504040204" pitchFamily="34" charset="0"/>
              </a:rPr>
              <a:t>«</a:t>
            </a:r>
            <a:r>
              <a:rPr lang="fr-FR" b="1" dirty="0">
                <a:latin typeface="Verdana" panose="020B0604030504040204" pitchFamily="34" charset="0"/>
                <a:ea typeface="Verdana" panose="020B0604030504040204" pitchFamily="34" charset="0"/>
              </a:rPr>
              <a:t> Grande noirceur » et éveil de la ville </a:t>
            </a:r>
            <a:r>
              <a:rPr lang="fr-FR" dirty="0">
                <a:latin typeface="Verdana" panose="020B0604030504040204" pitchFamily="34" charset="0"/>
                <a:ea typeface="Verdana" panose="020B0604030504040204" pitchFamily="34" charset="0"/>
              </a:rPr>
              <a:t>(</a:t>
            </a:r>
            <a:r>
              <a:rPr lang="fr-FR" dirty="0" smtClean="0">
                <a:latin typeface="Verdana" panose="020B0604030504040204" pitchFamily="34" charset="0"/>
                <a:ea typeface="Verdana" panose="020B0604030504040204" pitchFamily="34" charset="0"/>
              </a:rPr>
              <a:t>1945-1960)</a:t>
            </a:r>
            <a:endParaRPr lang="cs-CZ" dirty="0" smtClean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fr-FR" b="1" dirty="0" smtClean="0">
                <a:latin typeface="Verdana" panose="020B0604030504040204" pitchFamily="34" charset="0"/>
                <a:ea typeface="Verdana" panose="020B0604030504040204" pitchFamily="34" charset="0"/>
              </a:rPr>
              <a:t>Révolution </a:t>
            </a:r>
            <a:r>
              <a:rPr lang="fr-FR" b="1" dirty="0">
                <a:latin typeface="Verdana" panose="020B0604030504040204" pitchFamily="34" charset="0"/>
                <a:ea typeface="Verdana" panose="020B0604030504040204" pitchFamily="34" charset="0"/>
              </a:rPr>
              <a:t>tranquille </a:t>
            </a:r>
            <a:r>
              <a:rPr lang="fr-FR" b="1" dirty="0" smtClean="0">
                <a:latin typeface="Verdana" panose="020B0604030504040204" pitchFamily="34" charset="0"/>
                <a:ea typeface="Verdana" panose="020B0604030504040204" pitchFamily="34" charset="0"/>
              </a:rPr>
              <a:t>I </a:t>
            </a:r>
            <a:r>
              <a:rPr lang="fr-FR" b="1" dirty="0">
                <a:latin typeface="Verdana" panose="020B0604030504040204" pitchFamily="34" charset="0"/>
                <a:ea typeface="Verdana" panose="020B0604030504040204" pitchFamily="34" charset="0"/>
              </a:rPr>
              <a:t>- </a:t>
            </a:r>
            <a:r>
              <a:rPr lang="cs-CZ" b="1" dirty="0">
                <a:latin typeface="Verdana" panose="020B0604030504040204" pitchFamily="34" charset="0"/>
                <a:ea typeface="Verdana" panose="020B0604030504040204" pitchFamily="34" charset="0"/>
              </a:rPr>
              <a:t>L</a:t>
            </a:r>
            <a:r>
              <a:rPr lang="fr-FR" b="1" dirty="0" smtClean="0">
                <a:latin typeface="Verdana" panose="020B0604030504040204" pitchFamily="34" charset="0"/>
                <a:ea typeface="Verdana" panose="020B0604030504040204" pitchFamily="34" charset="0"/>
              </a:rPr>
              <a:t>e </a:t>
            </a:r>
            <a:r>
              <a:rPr lang="fr-FR" b="1" dirty="0">
                <a:latin typeface="Verdana" panose="020B0604030504040204" pitchFamily="34" charset="0"/>
                <a:ea typeface="Verdana" panose="020B0604030504040204" pitchFamily="34" charset="0"/>
              </a:rPr>
              <a:t>joual </a:t>
            </a:r>
            <a:r>
              <a:rPr lang="fr-FR" dirty="0">
                <a:latin typeface="Verdana" panose="020B0604030504040204" pitchFamily="34" charset="0"/>
                <a:ea typeface="Verdana" panose="020B0604030504040204" pitchFamily="34" charset="0"/>
              </a:rPr>
              <a:t>(</a:t>
            </a:r>
            <a:r>
              <a:rPr lang="fr-FR" dirty="0" smtClean="0">
                <a:latin typeface="Verdana" panose="020B0604030504040204" pitchFamily="34" charset="0"/>
                <a:ea typeface="Verdana" panose="020B0604030504040204" pitchFamily="34" charset="0"/>
              </a:rPr>
              <a:t>1960-1980</a:t>
            </a:r>
            <a:r>
              <a:rPr lang="cs-CZ" dirty="0" smtClean="0">
                <a:latin typeface="Verdana" panose="020B0604030504040204" pitchFamily="34" charset="0"/>
                <a:ea typeface="Verdana" panose="020B0604030504040204" pitchFamily="34" charset="0"/>
              </a:rPr>
              <a:t>)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fr-FR" b="1" dirty="0" smtClean="0">
                <a:latin typeface="Verdana" panose="020B0604030504040204" pitchFamily="34" charset="0"/>
                <a:ea typeface="Verdana" panose="020B0604030504040204" pitchFamily="34" charset="0"/>
              </a:rPr>
              <a:t>Révolution </a:t>
            </a:r>
            <a:r>
              <a:rPr lang="fr-FR" b="1" dirty="0">
                <a:latin typeface="Verdana" panose="020B0604030504040204" pitchFamily="34" charset="0"/>
                <a:ea typeface="Verdana" panose="020B0604030504040204" pitchFamily="34" charset="0"/>
              </a:rPr>
              <a:t>tranquille </a:t>
            </a:r>
            <a:r>
              <a:rPr lang="fr-FR" b="1" dirty="0" smtClean="0">
                <a:latin typeface="Verdana" panose="020B0604030504040204" pitchFamily="34" charset="0"/>
                <a:ea typeface="Verdana" panose="020B0604030504040204" pitchFamily="34" charset="0"/>
              </a:rPr>
              <a:t>II </a:t>
            </a:r>
            <a:r>
              <a:rPr lang="fr-FR" b="1" dirty="0">
                <a:latin typeface="Verdana" panose="020B0604030504040204" pitchFamily="34" charset="0"/>
                <a:ea typeface="Verdana" panose="020B0604030504040204" pitchFamily="34" charset="0"/>
              </a:rPr>
              <a:t>- Littérature engagée </a:t>
            </a:r>
            <a:r>
              <a:rPr lang="fr-FR" dirty="0">
                <a:latin typeface="Verdana" panose="020B0604030504040204" pitchFamily="34" charset="0"/>
                <a:ea typeface="Verdana" panose="020B0604030504040204" pitchFamily="34" charset="0"/>
              </a:rPr>
              <a:t>(</a:t>
            </a:r>
            <a:r>
              <a:rPr lang="fr-FR" dirty="0" smtClean="0">
                <a:latin typeface="Verdana" panose="020B0604030504040204" pitchFamily="34" charset="0"/>
                <a:ea typeface="Verdana" panose="020B0604030504040204" pitchFamily="34" charset="0"/>
              </a:rPr>
              <a:t>1960-1980</a:t>
            </a:r>
            <a:endParaRPr lang="cs-CZ" dirty="0" smtClean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fr-FR" b="1" dirty="0" smtClean="0">
                <a:latin typeface="Verdana" panose="020B0604030504040204" pitchFamily="34" charset="0"/>
                <a:ea typeface="Verdana" panose="020B0604030504040204" pitchFamily="34" charset="0"/>
              </a:rPr>
              <a:t>Américanité </a:t>
            </a:r>
            <a:r>
              <a:rPr lang="fr-FR" b="1" dirty="0">
                <a:latin typeface="Verdana" panose="020B0604030504040204" pitchFamily="34" charset="0"/>
                <a:ea typeface="Verdana" panose="020B0604030504040204" pitchFamily="34" charset="0"/>
              </a:rPr>
              <a:t>de la littérature </a:t>
            </a:r>
            <a:r>
              <a:rPr lang="fr-FR" b="1" dirty="0" smtClean="0">
                <a:latin typeface="Verdana" panose="020B0604030504040204" pitchFamily="34" charset="0"/>
                <a:ea typeface="Verdana" panose="020B0604030504040204" pitchFamily="34" charset="0"/>
              </a:rPr>
              <a:t>québécoise</a:t>
            </a:r>
            <a:endParaRPr lang="cs-CZ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fr-FR" b="1" dirty="0" smtClean="0">
                <a:latin typeface="Verdana" panose="020B0604030504040204" pitchFamily="34" charset="0"/>
                <a:ea typeface="Verdana" panose="020B0604030504040204" pitchFamily="34" charset="0"/>
              </a:rPr>
              <a:t>Auteures québécoises</a:t>
            </a:r>
            <a:endParaRPr lang="cs-CZ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fr-FR" b="1" dirty="0" smtClean="0">
                <a:latin typeface="Verdana" panose="020B0604030504040204" pitchFamily="34" charset="0"/>
                <a:ea typeface="Verdana" panose="020B0604030504040204" pitchFamily="34" charset="0"/>
              </a:rPr>
              <a:t>Mosaïque de </a:t>
            </a:r>
            <a:r>
              <a:rPr lang="fr-FR" b="1" dirty="0">
                <a:latin typeface="Verdana" panose="020B0604030504040204" pitchFamily="34" charset="0"/>
                <a:ea typeface="Verdana" panose="020B0604030504040204" pitchFamily="34" charset="0"/>
              </a:rPr>
              <a:t>cultures  </a:t>
            </a:r>
            <a:r>
              <a:rPr lang="fr-FR" dirty="0">
                <a:latin typeface="Verdana" panose="020B0604030504040204" pitchFamily="34" charset="0"/>
                <a:ea typeface="Verdana" panose="020B0604030504040204" pitchFamily="34" charset="0"/>
              </a:rPr>
              <a:t>–  écritures </a:t>
            </a:r>
            <a:r>
              <a:rPr lang="fr-FR" dirty="0" smtClean="0">
                <a:latin typeface="Verdana" panose="020B0604030504040204" pitchFamily="34" charset="0"/>
                <a:ea typeface="Verdana" panose="020B0604030504040204" pitchFamily="34" charset="0"/>
              </a:rPr>
              <a:t>migrantes</a:t>
            </a:r>
            <a:endParaRPr lang="cs-CZ" dirty="0" smtClean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fr-FR" b="1" dirty="0" smtClean="0">
                <a:latin typeface="Verdana" panose="020B0604030504040204" pitchFamily="34" charset="0"/>
                <a:ea typeface="Verdana" panose="020B0604030504040204" pitchFamily="34" charset="0"/>
              </a:rPr>
              <a:t>Critique </a:t>
            </a:r>
            <a:r>
              <a:rPr lang="fr-FR" b="1" dirty="0">
                <a:latin typeface="Verdana" panose="020B0604030504040204" pitchFamily="34" charset="0"/>
                <a:ea typeface="Verdana" panose="020B0604030504040204" pitchFamily="34" charset="0"/>
              </a:rPr>
              <a:t>littéraire et littérature </a:t>
            </a:r>
            <a:r>
              <a:rPr lang="fr-FR" b="1" dirty="0" smtClean="0">
                <a:latin typeface="Verdana" panose="020B0604030504040204" pitchFamily="34" charset="0"/>
                <a:ea typeface="Verdana" panose="020B0604030504040204" pitchFamily="34" charset="0"/>
              </a:rPr>
              <a:t>ultra-contemporaine</a:t>
            </a:r>
            <a:endParaRPr lang="cs-CZ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fr-FR" b="1" dirty="0" smtClean="0">
                <a:latin typeface="Verdana" panose="020B0604030504040204" pitchFamily="34" charset="0"/>
                <a:ea typeface="Verdana" panose="020B0604030504040204" pitchFamily="34" charset="0"/>
              </a:rPr>
              <a:t>Littératures </a:t>
            </a:r>
            <a:r>
              <a:rPr lang="fr-FR" b="1" dirty="0">
                <a:latin typeface="Verdana" panose="020B0604030504040204" pitchFamily="34" charset="0"/>
                <a:ea typeface="Verdana" panose="020B0604030504040204" pitchFamily="34" charset="0"/>
              </a:rPr>
              <a:t>des Premières Nations</a:t>
            </a:r>
            <a:endParaRPr lang="fr-FR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/>
            <a:endParaRPr lang="cs-CZ" sz="2000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141085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délník 4"/>
          <p:cNvSpPr/>
          <p:nvPr/>
        </p:nvSpPr>
        <p:spPr>
          <a:xfrm>
            <a:off x="0" y="0"/>
            <a:ext cx="12192000" cy="6901202"/>
          </a:xfrm>
          <a:prstGeom prst="rect">
            <a:avLst/>
          </a:prstGeom>
          <a:solidFill>
            <a:schemeClr val="accent1">
              <a:lumMod val="50000"/>
            </a:schemeClr>
          </a:solidFill>
          <a:effectLst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" name="TextovéPole 1"/>
          <p:cNvSpPr txBox="1"/>
          <p:nvPr/>
        </p:nvSpPr>
        <p:spPr>
          <a:xfrm>
            <a:off x="2713915" y="1551088"/>
            <a:ext cx="8940800" cy="38779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cs-CZ" sz="2800" b="1" dirty="0" err="1" smtClean="0"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Préhistoire</a:t>
            </a:r>
            <a:r>
              <a:rPr lang="cs-CZ" sz="2000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 (… - 1534)</a:t>
            </a:r>
          </a:p>
          <a:p>
            <a:pPr algn="just"/>
            <a:r>
              <a:rPr lang="fr-FR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x</a:t>
            </a:r>
            <a:endParaRPr lang="cs-CZ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/>
            <a:r>
              <a:rPr lang="fr-FR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« </a:t>
            </a:r>
            <a:r>
              <a:rPr lang="cs-CZ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C</a:t>
            </a:r>
            <a:r>
              <a:rPr lang="fr-FR" dirty="0" err="1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oncept</a:t>
            </a:r>
            <a:r>
              <a:rPr lang="fr-FR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de durée longue », proposé par l’historien Gérard </a:t>
            </a:r>
            <a:r>
              <a:rPr lang="fr-FR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Bouchard</a:t>
            </a:r>
            <a:endParaRPr lang="cs-CZ" dirty="0" smtClean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/>
            <a:endParaRPr lang="cs-CZ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cs-CZ" dirty="0" err="1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Pre</a:t>
            </a:r>
            <a:r>
              <a:rPr lang="fr-FR" dirty="0" err="1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mières</a:t>
            </a:r>
            <a:r>
              <a:rPr lang="fr-FR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Nations (Amérindiens)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fr-FR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Inuits</a:t>
            </a:r>
            <a:endParaRPr lang="fr-FR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fr-FR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Métis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fr-FR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fr-FR" dirty="0" smtClean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/>
            <a:r>
              <a:rPr lang="fr-FR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La littérature des Premières Nations, des Inuits et des Métis fait partie des littératures francophones émergeantes (le phénomène date des années 1970, mais sa première anthologie officielle n’est publiée qu’en 2004).</a:t>
            </a:r>
          </a:p>
          <a:p>
            <a:pPr algn="just"/>
            <a:endParaRPr lang="cs-CZ" sz="2000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pic>
        <p:nvPicPr>
          <p:cNvPr id="3" name="Obrázek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5255" y="430206"/>
            <a:ext cx="1887832" cy="1887832"/>
          </a:xfrm>
          <a:prstGeom prst="rect">
            <a:avLst/>
          </a:prstGeom>
        </p:spPr>
      </p:pic>
      <p:pic>
        <p:nvPicPr>
          <p:cNvPr id="4" name="Obrázek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3421" y="2733891"/>
            <a:ext cx="1851500" cy="1433419"/>
          </a:xfrm>
          <a:prstGeom prst="rect">
            <a:avLst/>
          </a:prstGeom>
        </p:spPr>
      </p:pic>
      <p:pic>
        <p:nvPicPr>
          <p:cNvPr id="6" name="Obrázek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3421" y="4509052"/>
            <a:ext cx="1875904" cy="20504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21282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délník 4"/>
          <p:cNvSpPr/>
          <p:nvPr/>
        </p:nvSpPr>
        <p:spPr>
          <a:xfrm>
            <a:off x="0" y="-24101"/>
            <a:ext cx="12192000" cy="6901202"/>
          </a:xfrm>
          <a:prstGeom prst="rect">
            <a:avLst/>
          </a:prstGeom>
          <a:solidFill>
            <a:schemeClr val="accent1">
              <a:lumMod val="50000"/>
            </a:schemeClr>
          </a:solidFill>
          <a:effectLst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" name="TextovéPole 1"/>
          <p:cNvSpPr txBox="1"/>
          <p:nvPr/>
        </p:nvSpPr>
        <p:spPr>
          <a:xfrm>
            <a:off x="2322469" y="203201"/>
            <a:ext cx="8940800" cy="61247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fr-FR" sz="2800" b="1" dirty="0" smtClean="0"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La Nouvelle France</a:t>
            </a:r>
            <a:r>
              <a:rPr lang="cs-CZ" sz="2000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 (1534</a:t>
            </a:r>
            <a:r>
              <a:rPr lang="fr-FR" sz="2000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-1763</a:t>
            </a:r>
            <a:r>
              <a:rPr lang="cs-CZ" sz="2000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)</a:t>
            </a:r>
            <a:endParaRPr lang="fr-FR" sz="2000" dirty="0" smtClean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/>
            <a:endParaRPr lang="cs-CZ" sz="2000" dirty="0" smtClean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/>
            <a:endParaRPr lang="cs-CZ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/>
            <a:r>
              <a:rPr lang="cs-CZ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1534 </a:t>
            </a:r>
            <a:r>
              <a:rPr lang="cs-CZ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: </a:t>
            </a:r>
            <a:r>
              <a:rPr lang="fr-FR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l</a:t>
            </a:r>
            <a:r>
              <a:rPr lang="cs-CZ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'</a:t>
            </a:r>
            <a:r>
              <a:rPr lang="cs-CZ" dirty="0" err="1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explorateur</a:t>
            </a:r>
            <a:r>
              <a:rPr lang="cs-CZ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Jacques </a:t>
            </a:r>
            <a:r>
              <a:rPr lang="cs-CZ" dirty="0" err="1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Cartier</a:t>
            </a:r>
            <a:r>
              <a:rPr lang="fr-FR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découvre le continent (</a:t>
            </a:r>
            <a:r>
              <a:rPr lang="fr-FR" dirty="0" err="1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Kanata</a:t>
            </a:r>
            <a:r>
              <a:rPr lang="fr-FR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= un village, une colonie)</a:t>
            </a:r>
          </a:p>
          <a:p>
            <a:pPr algn="just"/>
            <a:endParaRPr lang="fr-FR" dirty="0" smtClean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/>
            <a:r>
              <a:rPr lang="cs-CZ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1608 </a:t>
            </a:r>
            <a:r>
              <a:rPr lang="cs-CZ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: Samuel de </a:t>
            </a:r>
            <a:r>
              <a:rPr lang="cs-CZ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Champlain</a:t>
            </a:r>
            <a:r>
              <a:rPr lang="cs-CZ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fonde la </a:t>
            </a:r>
            <a:r>
              <a:rPr lang="cs-CZ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ville</a:t>
            </a:r>
            <a:r>
              <a:rPr lang="cs-CZ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de </a:t>
            </a:r>
            <a:r>
              <a:rPr lang="cs-CZ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Québec</a:t>
            </a:r>
            <a:r>
              <a:rPr lang="cs-CZ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endParaRPr lang="fr-FR" dirty="0" smtClean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/>
            <a:endParaRPr lang="fr-FR" dirty="0" smtClean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/>
            <a:r>
              <a:rPr lang="cs-CZ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1627 </a:t>
            </a:r>
            <a:r>
              <a:rPr lang="cs-CZ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: </a:t>
            </a:r>
            <a:r>
              <a:rPr lang="cs-CZ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le</a:t>
            </a:r>
            <a:r>
              <a:rPr lang="cs-CZ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cardinal</a:t>
            </a:r>
            <a:r>
              <a:rPr lang="cs-CZ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Richelieu</a:t>
            </a:r>
            <a:r>
              <a:rPr lang="cs-CZ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fonde la </a:t>
            </a:r>
            <a:r>
              <a:rPr lang="cs-CZ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Compagnie</a:t>
            </a:r>
            <a:r>
              <a:rPr lang="cs-CZ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de la </a:t>
            </a:r>
            <a:r>
              <a:rPr lang="cs-CZ" dirty="0" err="1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Nouvelle</a:t>
            </a:r>
            <a:r>
              <a:rPr lang="cs-CZ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-France</a:t>
            </a:r>
            <a:endParaRPr lang="fr-FR" dirty="0" smtClean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/>
            <a:r>
              <a:rPr lang="cs-CZ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endParaRPr lang="fr-FR" dirty="0" smtClean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/>
            <a:r>
              <a:rPr lang="cs-CZ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1642 </a:t>
            </a:r>
            <a:r>
              <a:rPr lang="cs-CZ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: Paul de </a:t>
            </a:r>
            <a:r>
              <a:rPr lang="cs-CZ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Chomedey</a:t>
            </a:r>
            <a:r>
              <a:rPr lang="cs-CZ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de </a:t>
            </a:r>
            <a:r>
              <a:rPr lang="cs-CZ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Maisonneuve</a:t>
            </a:r>
            <a:r>
              <a:rPr lang="cs-CZ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fonde </a:t>
            </a:r>
            <a:r>
              <a:rPr lang="cs-CZ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Ville</a:t>
            </a:r>
            <a:r>
              <a:rPr lang="cs-CZ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-Marie (</a:t>
            </a:r>
            <a:r>
              <a:rPr lang="cs-CZ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le</a:t>
            </a:r>
            <a:r>
              <a:rPr lang="cs-CZ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futur </a:t>
            </a:r>
            <a:r>
              <a:rPr lang="cs-CZ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Montréal</a:t>
            </a:r>
            <a:r>
              <a:rPr lang="cs-CZ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)</a:t>
            </a:r>
            <a:endParaRPr lang="fr-FR" dirty="0" smtClean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/>
            <a:endParaRPr lang="fr-FR" dirty="0" smtClean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/>
            <a:r>
              <a:rPr lang="cs-CZ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1663 </a:t>
            </a:r>
            <a:r>
              <a:rPr lang="cs-CZ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: </a:t>
            </a:r>
            <a:r>
              <a:rPr lang="cs-CZ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Colbert</a:t>
            </a:r>
            <a:r>
              <a:rPr lang="cs-CZ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met en place </a:t>
            </a:r>
            <a:r>
              <a:rPr lang="cs-CZ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un</a:t>
            </a:r>
            <a:r>
              <a:rPr lang="cs-CZ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gouvernement </a:t>
            </a:r>
            <a:r>
              <a:rPr lang="cs-CZ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royal</a:t>
            </a:r>
            <a:r>
              <a:rPr lang="cs-CZ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en </a:t>
            </a:r>
            <a:r>
              <a:rPr lang="cs-CZ" dirty="0" err="1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Nouvelle</a:t>
            </a:r>
            <a:r>
              <a:rPr lang="cs-CZ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-France</a:t>
            </a:r>
            <a:endParaRPr lang="fr-FR" dirty="0" smtClean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/>
            <a:endParaRPr lang="fr-FR" dirty="0" smtClean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/>
            <a:r>
              <a:rPr lang="cs-CZ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1756-1763 </a:t>
            </a:r>
            <a:r>
              <a:rPr lang="cs-CZ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: </a:t>
            </a:r>
            <a:r>
              <a:rPr lang="fr-FR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é</a:t>
            </a:r>
            <a:r>
              <a:rPr lang="cs-CZ" dirty="0" err="1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clate</a:t>
            </a:r>
            <a:r>
              <a:rPr lang="cs-CZ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la </a:t>
            </a:r>
            <a:r>
              <a:rPr lang="cs-CZ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guerre</a:t>
            </a:r>
            <a:r>
              <a:rPr lang="cs-CZ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de Sept </a:t>
            </a:r>
            <a:r>
              <a:rPr lang="cs-CZ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Ans</a:t>
            </a:r>
            <a:r>
              <a:rPr lang="cs-CZ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(1756–1763) qui </a:t>
            </a:r>
            <a:r>
              <a:rPr lang="cs-CZ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oppose</a:t>
            </a:r>
            <a:r>
              <a:rPr lang="cs-CZ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la Grande-Bretagne à la France.</a:t>
            </a:r>
            <a:endParaRPr lang="fr-FR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/>
            <a:endParaRPr lang="fr-FR" sz="2000" dirty="0" smtClean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/>
            <a:r>
              <a:rPr lang="cs-CZ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1759 </a:t>
            </a:r>
            <a:r>
              <a:rPr lang="cs-CZ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: Le </a:t>
            </a:r>
            <a:r>
              <a:rPr lang="cs-CZ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général</a:t>
            </a:r>
            <a:r>
              <a:rPr lang="cs-CZ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britannique</a:t>
            </a:r>
            <a:r>
              <a:rPr lang="cs-CZ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James Wolfe et son </a:t>
            </a:r>
            <a:r>
              <a:rPr lang="cs-CZ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armée</a:t>
            </a:r>
            <a:r>
              <a:rPr lang="cs-CZ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assiègent</a:t>
            </a:r>
            <a:r>
              <a:rPr lang="cs-CZ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la </a:t>
            </a:r>
            <a:r>
              <a:rPr lang="cs-CZ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ville</a:t>
            </a:r>
            <a:r>
              <a:rPr lang="cs-CZ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de </a:t>
            </a:r>
            <a:r>
              <a:rPr lang="cs-CZ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Québec</a:t>
            </a:r>
            <a:r>
              <a:rPr lang="cs-CZ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qui </a:t>
            </a:r>
            <a:r>
              <a:rPr lang="cs-CZ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capitule</a:t>
            </a:r>
            <a:r>
              <a:rPr lang="cs-CZ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après</a:t>
            </a:r>
            <a:r>
              <a:rPr lang="cs-CZ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une</a:t>
            </a:r>
            <a:r>
              <a:rPr lang="cs-CZ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célèbre</a:t>
            </a:r>
            <a:r>
              <a:rPr lang="cs-CZ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bataille</a:t>
            </a:r>
            <a:r>
              <a:rPr lang="cs-CZ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sur</a:t>
            </a:r>
            <a:r>
              <a:rPr lang="cs-CZ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les </a:t>
            </a:r>
            <a:r>
              <a:rPr lang="cs-CZ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plaines</a:t>
            </a:r>
            <a:r>
              <a:rPr lang="cs-CZ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d'Abraham</a:t>
            </a:r>
            <a:r>
              <a:rPr lang="cs-CZ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(</a:t>
            </a:r>
            <a:r>
              <a:rPr lang="cs-CZ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aujourd'hui</a:t>
            </a:r>
            <a:r>
              <a:rPr lang="cs-CZ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la partie </a:t>
            </a:r>
            <a:r>
              <a:rPr lang="cs-CZ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centrale</a:t>
            </a:r>
            <a:r>
              <a:rPr lang="cs-CZ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de la </a:t>
            </a:r>
            <a:r>
              <a:rPr lang="cs-CZ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ville</a:t>
            </a:r>
            <a:r>
              <a:rPr lang="cs-CZ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)</a:t>
            </a:r>
            <a:r>
              <a:rPr lang="fr-FR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=&gt; fin de la domination française</a:t>
            </a:r>
            <a:endParaRPr lang="cs-CZ" sz="2000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pic>
        <p:nvPicPr>
          <p:cNvPr id="8" name="Obrázek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380" y="5321352"/>
            <a:ext cx="1606909" cy="1071272"/>
          </a:xfrm>
          <a:prstGeom prst="rect">
            <a:avLst/>
          </a:prstGeom>
        </p:spPr>
      </p:pic>
      <p:pic>
        <p:nvPicPr>
          <p:cNvPr id="9" name="Obrázek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4376" y="267855"/>
            <a:ext cx="1607561" cy="1110805"/>
          </a:xfrm>
          <a:prstGeom prst="rect">
            <a:avLst/>
          </a:prstGeom>
        </p:spPr>
      </p:pic>
      <p:pic>
        <p:nvPicPr>
          <p:cNvPr id="10" name="Obrázek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2380" y="1526691"/>
            <a:ext cx="1579557" cy="1487060"/>
          </a:xfrm>
          <a:prstGeom prst="rect">
            <a:avLst/>
          </a:prstGeom>
        </p:spPr>
      </p:pic>
      <p:pic>
        <p:nvPicPr>
          <p:cNvPr id="11" name="Obrázek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82380" y="3092130"/>
            <a:ext cx="1606909" cy="21027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98394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délník 4"/>
          <p:cNvSpPr/>
          <p:nvPr/>
        </p:nvSpPr>
        <p:spPr>
          <a:xfrm>
            <a:off x="-1" y="-33966"/>
            <a:ext cx="12256655" cy="6901202"/>
          </a:xfrm>
          <a:prstGeom prst="rect">
            <a:avLst/>
          </a:prstGeom>
          <a:solidFill>
            <a:schemeClr val="accent1">
              <a:lumMod val="50000"/>
            </a:schemeClr>
          </a:solidFill>
          <a:effectLst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" name="TextovéPole 1"/>
          <p:cNvSpPr txBox="1"/>
          <p:nvPr/>
        </p:nvSpPr>
        <p:spPr>
          <a:xfrm>
            <a:off x="2410270" y="369693"/>
            <a:ext cx="9326655" cy="63709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fr-FR" sz="2800" b="1" dirty="0" smtClean="0"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Le règne britannique</a:t>
            </a:r>
            <a:r>
              <a:rPr lang="cs-CZ" sz="2800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 </a:t>
            </a:r>
            <a:r>
              <a:rPr lang="cs-CZ" sz="2000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(</a:t>
            </a:r>
            <a:r>
              <a:rPr lang="fr-FR" sz="2000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1763-1840/65</a:t>
            </a:r>
            <a:r>
              <a:rPr lang="cs-CZ" sz="2000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)</a:t>
            </a:r>
            <a:endParaRPr lang="fr-FR" sz="2000" dirty="0" smtClean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/>
            <a:endParaRPr lang="fr-FR" sz="2000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/>
            <a:endParaRPr lang="cs-CZ" dirty="0" smtClean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r>
              <a:rPr lang="cs-CZ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1763 </a:t>
            </a:r>
            <a:r>
              <a:rPr lang="cs-CZ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: </a:t>
            </a:r>
            <a:r>
              <a:rPr lang="fr-FR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l</a:t>
            </a:r>
            <a:r>
              <a:rPr lang="cs-CZ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e </a:t>
            </a:r>
            <a:r>
              <a:rPr lang="cs-CZ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Traité</a:t>
            </a:r>
            <a:r>
              <a:rPr lang="cs-CZ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de Paris </a:t>
            </a:r>
            <a:r>
              <a:rPr lang="fr-FR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instaure </a:t>
            </a:r>
            <a:r>
              <a:rPr lang="cs-CZ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la </a:t>
            </a:r>
            <a:r>
              <a:rPr lang="cs-CZ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domination</a:t>
            </a:r>
            <a:r>
              <a:rPr lang="cs-CZ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britannique</a:t>
            </a:r>
            <a:r>
              <a:rPr lang="cs-CZ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(</a:t>
            </a:r>
            <a:r>
              <a:rPr lang="cs-CZ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Grand </a:t>
            </a:r>
            <a:r>
              <a:rPr lang="cs-CZ" dirty="0" err="1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Dérangement</a:t>
            </a:r>
            <a:r>
              <a:rPr lang="fr-FR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= déportation des Acadiens)</a:t>
            </a:r>
          </a:p>
          <a:p>
            <a:endParaRPr lang="fr-FR" dirty="0" smtClean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r>
              <a:rPr lang="cs-CZ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1776 </a:t>
            </a:r>
            <a:r>
              <a:rPr lang="cs-CZ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: </a:t>
            </a:r>
            <a:r>
              <a:rPr lang="fr-FR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l</a:t>
            </a:r>
            <a:r>
              <a:rPr lang="cs-CZ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es </a:t>
            </a:r>
            <a:r>
              <a:rPr lang="cs-CZ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Américains</a:t>
            </a:r>
            <a:r>
              <a:rPr lang="cs-CZ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décident</a:t>
            </a:r>
            <a:r>
              <a:rPr lang="cs-CZ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de </a:t>
            </a:r>
            <a:r>
              <a:rPr lang="cs-CZ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rallier</a:t>
            </a:r>
            <a:r>
              <a:rPr lang="cs-CZ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les </a:t>
            </a:r>
            <a:r>
              <a:rPr lang="cs-CZ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Canadiens</a:t>
            </a:r>
            <a:r>
              <a:rPr lang="cs-CZ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par la </a:t>
            </a:r>
            <a:r>
              <a:rPr lang="cs-CZ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force</a:t>
            </a:r>
            <a:r>
              <a:rPr lang="cs-CZ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à </a:t>
            </a:r>
            <a:r>
              <a:rPr lang="cs-CZ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leur</a:t>
            </a:r>
            <a:r>
              <a:rPr lang="cs-CZ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lutte</a:t>
            </a:r>
            <a:r>
              <a:rPr lang="cs-CZ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pour </a:t>
            </a:r>
            <a:r>
              <a:rPr lang="cs-CZ" dirty="0" err="1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l'indépendance</a:t>
            </a:r>
            <a:r>
              <a:rPr lang="fr-FR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 x   neutralité bienveillante</a:t>
            </a:r>
          </a:p>
          <a:p>
            <a:r>
              <a:rPr lang="cs-CZ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endParaRPr lang="fr-FR" dirty="0" smtClean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r>
              <a:rPr lang="cs-CZ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1791 </a:t>
            </a:r>
            <a:r>
              <a:rPr lang="cs-CZ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:</a:t>
            </a:r>
            <a:r>
              <a:rPr lang="fr-FR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c</a:t>
            </a:r>
            <a:r>
              <a:rPr lang="cs-CZ" dirty="0" err="1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onstitution</a:t>
            </a:r>
            <a:r>
              <a:rPr lang="cs-CZ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qui </a:t>
            </a:r>
            <a:r>
              <a:rPr lang="cs-CZ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distingue</a:t>
            </a:r>
            <a:r>
              <a:rPr lang="cs-CZ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le</a:t>
            </a:r>
            <a:r>
              <a:rPr lang="cs-CZ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Haut</a:t>
            </a:r>
            <a:r>
              <a:rPr lang="cs-CZ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Canada</a:t>
            </a:r>
            <a:r>
              <a:rPr lang="cs-CZ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(</a:t>
            </a:r>
            <a:r>
              <a:rPr lang="cs-CZ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Ontario </a:t>
            </a:r>
            <a:r>
              <a:rPr lang="cs-CZ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– </a:t>
            </a:r>
            <a:r>
              <a:rPr lang="cs-CZ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majoritairement</a:t>
            </a:r>
            <a:r>
              <a:rPr lang="cs-CZ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anglophone</a:t>
            </a:r>
            <a:r>
              <a:rPr lang="fr-FR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) et </a:t>
            </a:r>
            <a:r>
              <a:rPr lang="cs-CZ" dirty="0" err="1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le</a:t>
            </a:r>
            <a:r>
              <a:rPr lang="cs-CZ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Bas </a:t>
            </a:r>
            <a:r>
              <a:rPr lang="cs-CZ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Canada</a:t>
            </a:r>
            <a:r>
              <a:rPr lang="cs-CZ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(</a:t>
            </a:r>
            <a:r>
              <a:rPr lang="cs-CZ" dirty="0" err="1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Québec</a:t>
            </a:r>
            <a:r>
              <a:rPr lang="cs-CZ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– </a:t>
            </a:r>
            <a:r>
              <a:rPr lang="cs-CZ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majoritairement</a:t>
            </a:r>
            <a:r>
              <a:rPr lang="cs-CZ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francophone</a:t>
            </a:r>
            <a:r>
              <a:rPr lang="fr-FR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)</a:t>
            </a:r>
          </a:p>
          <a:p>
            <a:endParaRPr lang="fr-FR" dirty="0" smtClean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r>
              <a:rPr lang="cs-CZ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1812-1814 </a:t>
            </a:r>
            <a:r>
              <a:rPr lang="cs-CZ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: </a:t>
            </a:r>
            <a:r>
              <a:rPr lang="cs-CZ" dirty="0" err="1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dernière</a:t>
            </a:r>
            <a:r>
              <a:rPr lang="cs-CZ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guerre</a:t>
            </a:r>
            <a:r>
              <a:rPr lang="cs-CZ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avec les </a:t>
            </a:r>
            <a:r>
              <a:rPr lang="cs-CZ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États-Unis</a:t>
            </a:r>
            <a:r>
              <a:rPr lang="cs-CZ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endParaRPr lang="fr-FR" dirty="0" smtClean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endParaRPr lang="fr-FR" b="1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r>
              <a:rPr lang="cs-CZ" b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1837</a:t>
            </a:r>
            <a:r>
              <a:rPr lang="cs-CZ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: </a:t>
            </a:r>
            <a:r>
              <a:rPr lang="fr-FR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soulèvement armé du </a:t>
            </a:r>
            <a:r>
              <a:rPr lang="cs-CZ" dirty="0" err="1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Parti</a:t>
            </a:r>
            <a:r>
              <a:rPr lang="cs-CZ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Patriote </a:t>
            </a:r>
            <a:r>
              <a:rPr lang="fr-FR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(Louis-Joseph Papineau)</a:t>
            </a:r>
          </a:p>
          <a:p>
            <a:endParaRPr lang="fr-FR" dirty="0" smtClean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r>
              <a:rPr lang="cs-CZ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1840 </a:t>
            </a:r>
            <a:r>
              <a:rPr lang="cs-CZ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: </a:t>
            </a:r>
            <a:r>
              <a:rPr lang="fr-FR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nouvelle </a:t>
            </a:r>
            <a:r>
              <a:rPr lang="fr-FR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constitution </a:t>
            </a:r>
            <a:r>
              <a:rPr lang="fr-FR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qui réunit </a:t>
            </a:r>
            <a:r>
              <a:rPr lang="fr-FR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les deux provinces </a:t>
            </a:r>
            <a:r>
              <a:rPr lang="fr-FR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en un seul Canada</a:t>
            </a:r>
          </a:p>
          <a:p>
            <a:endParaRPr lang="fr-FR" b="1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r>
              <a:rPr lang="cs-CZ" b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1865</a:t>
            </a:r>
            <a:r>
              <a:rPr lang="cs-CZ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: la </a:t>
            </a:r>
            <a:r>
              <a:rPr lang="cs-CZ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capitale</a:t>
            </a:r>
            <a:r>
              <a:rPr lang="cs-CZ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se </a:t>
            </a:r>
            <a:r>
              <a:rPr lang="cs-CZ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déplace</a:t>
            </a:r>
            <a:r>
              <a:rPr lang="cs-CZ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vers</a:t>
            </a:r>
            <a:r>
              <a:rPr lang="cs-CZ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Ottawa (</a:t>
            </a:r>
            <a:r>
              <a:rPr lang="cs-CZ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le</a:t>
            </a:r>
            <a:r>
              <a:rPr lang="cs-CZ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véritable</a:t>
            </a:r>
            <a:r>
              <a:rPr lang="cs-CZ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centre </a:t>
            </a:r>
            <a:r>
              <a:rPr lang="cs-CZ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administratif</a:t>
            </a:r>
            <a:r>
              <a:rPr lang="cs-CZ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et </a:t>
            </a:r>
            <a:r>
              <a:rPr lang="cs-CZ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politique</a:t>
            </a:r>
            <a:r>
              <a:rPr lang="cs-CZ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du</a:t>
            </a:r>
            <a:r>
              <a:rPr lang="cs-CZ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pays</a:t>
            </a:r>
            <a:r>
              <a:rPr lang="cs-CZ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)</a:t>
            </a:r>
            <a:endParaRPr lang="fr-FR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endParaRPr lang="fr-FR" dirty="0"/>
          </a:p>
          <a:p>
            <a:endParaRPr lang="cs-CZ" dirty="0"/>
          </a:p>
        </p:txBody>
      </p:sp>
      <p:pic>
        <p:nvPicPr>
          <p:cNvPr id="9" name="Obrázek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5672" y="5347592"/>
            <a:ext cx="1478925" cy="985950"/>
          </a:xfrm>
          <a:prstGeom prst="rect">
            <a:avLst/>
          </a:prstGeom>
        </p:spPr>
      </p:pic>
      <p:pic>
        <p:nvPicPr>
          <p:cNvPr id="4" name="Obrázek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8968" y="3236553"/>
            <a:ext cx="1510052" cy="1989881"/>
          </a:xfrm>
          <a:prstGeom prst="rect">
            <a:avLst/>
          </a:prstGeom>
        </p:spPr>
      </p:pic>
      <p:pic>
        <p:nvPicPr>
          <p:cNvPr id="7" name="Obrázek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5672" y="1573201"/>
            <a:ext cx="3713018" cy="1542194"/>
          </a:xfrm>
          <a:prstGeom prst="rect">
            <a:avLst/>
          </a:prstGeom>
        </p:spPr>
      </p:pic>
      <p:pic>
        <p:nvPicPr>
          <p:cNvPr id="10" name="Obrázek 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65672" y="193216"/>
            <a:ext cx="1503348" cy="12588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5263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délník 4"/>
          <p:cNvSpPr/>
          <p:nvPr/>
        </p:nvSpPr>
        <p:spPr>
          <a:xfrm>
            <a:off x="-1" y="-43202"/>
            <a:ext cx="12256655" cy="6901202"/>
          </a:xfrm>
          <a:prstGeom prst="rect">
            <a:avLst/>
          </a:prstGeom>
          <a:solidFill>
            <a:schemeClr val="accent1">
              <a:lumMod val="50000"/>
            </a:schemeClr>
          </a:solidFill>
          <a:effectLst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" name="TextovéPole 1"/>
          <p:cNvSpPr txBox="1"/>
          <p:nvPr/>
        </p:nvSpPr>
        <p:spPr>
          <a:xfrm>
            <a:off x="2357344" y="498910"/>
            <a:ext cx="9326655" cy="58169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fr-FR" sz="2800" b="1" dirty="0" smtClean="0"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La confédération canadienne</a:t>
            </a:r>
            <a:r>
              <a:rPr lang="cs-CZ" sz="2800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 </a:t>
            </a:r>
            <a:r>
              <a:rPr lang="cs-CZ" sz="2000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(</a:t>
            </a:r>
            <a:r>
              <a:rPr lang="fr-FR" sz="2000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1840/65…</a:t>
            </a:r>
            <a:r>
              <a:rPr lang="cs-CZ" sz="2000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)</a:t>
            </a:r>
            <a:endParaRPr lang="fr-FR" sz="2000" dirty="0" smtClean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/>
            <a:endParaRPr lang="fr-FR" sz="2000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/>
            <a:endParaRPr lang="cs-CZ" dirty="0" smtClean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r>
              <a:rPr lang="fr-FR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T</a:t>
            </a:r>
            <a:r>
              <a:rPr lang="fr-FR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andis </a:t>
            </a:r>
            <a:r>
              <a:rPr lang="fr-FR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que, jusqu’ici, les francophones avaient une position majoritaire dans le cadre du Québec (Bas-Canada), désormais, ils sont minoritaires dans le cadre d’une confédération plus vaste</a:t>
            </a:r>
            <a:r>
              <a:rPr lang="fr-FR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.</a:t>
            </a:r>
          </a:p>
          <a:p>
            <a:endParaRPr lang="fr-FR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r>
              <a:rPr lang="fr-FR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Les anglophones sont </a:t>
            </a:r>
            <a:r>
              <a:rPr lang="fr-FR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nettement plus </a:t>
            </a:r>
            <a:r>
              <a:rPr lang="fr-FR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riches et plus influents.</a:t>
            </a:r>
          </a:p>
          <a:p>
            <a:r>
              <a:rPr lang="fr-FR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La seule force se trouvant du côté des francophones = l’Église catholique. </a:t>
            </a:r>
            <a:endParaRPr lang="fr-FR" dirty="0" smtClean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endParaRPr lang="fr-FR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r>
              <a:rPr lang="cs-CZ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1910 </a:t>
            </a:r>
            <a:r>
              <a:rPr lang="cs-CZ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: Le petit-</a:t>
            </a:r>
            <a:r>
              <a:rPr lang="cs-CZ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fils</a:t>
            </a:r>
            <a:r>
              <a:rPr lang="cs-CZ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de Louis-Joseph </a:t>
            </a:r>
            <a:r>
              <a:rPr lang="cs-CZ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Papineau</a:t>
            </a:r>
            <a:r>
              <a:rPr lang="cs-CZ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, Henri </a:t>
            </a:r>
            <a:r>
              <a:rPr lang="cs-CZ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Bourassa</a:t>
            </a:r>
            <a:r>
              <a:rPr lang="cs-CZ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, fonde </a:t>
            </a:r>
            <a:r>
              <a:rPr lang="cs-CZ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le</a:t>
            </a:r>
            <a:r>
              <a:rPr lang="cs-CZ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journal</a:t>
            </a:r>
            <a:r>
              <a:rPr lang="cs-CZ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i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Le </a:t>
            </a:r>
            <a:r>
              <a:rPr lang="cs-CZ" i="1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Devoir</a:t>
            </a:r>
            <a:r>
              <a:rPr lang="cs-CZ" i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qu'il</a:t>
            </a:r>
            <a:r>
              <a:rPr lang="cs-CZ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consacre</a:t>
            </a:r>
            <a:r>
              <a:rPr lang="cs-CZ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à la </a:t>
            </a:r>
            <a:r>
              <a:rPr lang="cs-CZ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défense</a:t>
            </a:r>
            <a:r>
              <a:rPr lang="cs-CZ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des </a:t>
            </a:r>
            <a:r>
              <a:rPr lang="cs-CZ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Canadiens</a:t>
            </a:r>
            <a:r>
              <a:rPr lang="cs-CZ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français</a:t>
            </a:r>
            <a:endParaRPr lang="fr-FR" dirty="0" smtClean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endParaRPr lang="fr-FR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r>
              <a:rPr lang="cs-CZ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1931 </a:t>
            </a:r>
            <a:r>
              <a:rPr lang="cs-CZ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: Le </a:t>
            </a:r>
            <a:r>
              <a:rPr lang="cs-CZ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Canada</a:t>
            </a:r>
            <a:r>
              <a:rPr lang="cs-CZ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entre</a:t>
            </a:r>
            <a:r>
              <a:rPr lang="cs-CZ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dans</a:t>
            </a:r>
            <a:r>
              <a:rPr lang="cs-CZ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la</a:t>
            </a:r>
            <a:r>
              <a:rPr lang="cs-CZ" i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i="1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Commonwealth</a:t>
            </a:r>
            <a:r>
              <a:rPr lang="cs-CZ" i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britannique</a:t>
            </a:r>
            <a:endParaRPr lang="fr-FR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endParaRPr lang="fr-FR" dirty="0" smtClean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r>
              <a:rPr lang="cs-CZ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1936 </a:t>
            </a:r>
            <a:r>
              <a:rPr lang="cs-CZ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: </a:t>
            </a:r>
            <a:r>
              <a:rPr lang="cs-CZ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l'</a:t>
            </a:r>
            <a:r>
              <a:rPr lang="cs-CZ" i="1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Union</a:t>
            </a:r>
            <a:r>
              <a:rPr lang="cs-CZ" i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i="1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nationale</a:t>
            </a:r>
            <a:r>
              <a:rPr lang="cs-CZ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, </a:t>
            </a:r>
            <a:r>
              <a:rPr lang="cs-CZ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fondée</a:t>
            </a:r>
            <a:r>
              <a:rPr lang="cs-CZ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en 1935, </a:t>
            </a:r>
            <a:r>
              <a:rPr lang="cs-CZ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prend</a:t>
            </a:r>
            <a:r>
              <a:rPr lang="cs-CZ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le</a:t>
            </a:r>
            <a:r>
              <a:rPr lang="cs-CZ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pouvoir</a:t>
            </a:r>
            <a:r>
              <a:rPr lang="cs-CZ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au </a:t>
            </a:r>
            <a:r>
              <a:rPr lang="cs-CZ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Québec</a:t>
            </a:r>
            <a:r>
              <a:rPr lang="cs-CZ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. Son </a:t>
            </a:r>
            <a:r>
              <a:rPr lang="cs-CZ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chef</a:t>
            </a:r>
            <a:r>
              <a:rPr lang="cs-CZ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, Maurice </a:t>
            </a:r>
            <a:r>
              <a:rPr lang="cs-CZ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Duplessis</a:t>
            </a:r>
            <a:r>
              <a:rPr lang="cs-CZ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, reste au </a:t>
            </a:r>
            <a:r>
              <a:rPr lang="cs-CZ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pouvoir</a:t>
            </a:r>
            <a:r>
              <a:rPr lang="cs-CZ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jusqu'en</a:t>
            </a:r>
            <a:r>
              <a:rPr lang="cs-CZ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1959. (</a:t>
            </a:r>
            <a:r>
              <a:rPr lang="cs-CZ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profond</a:t>
            </a:r>
            <a:r>
              <a:rPr lang="cs-CZ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conservativisme</a:t>
            </a:r>
            <a:r>
              <a:rPr lang="cs-CZ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+ </a:t>
            </a:r>
            <a:r>
              <a:rPr lang="cs-CZ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nationalisme</a:t>
            </a:r>
            <a:r>
              <a:rPr lang="cs-CZ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)</a:t>
            </a:r>
            <a:endParaRPr lang="fr-FR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r>
              <a:rPr lang="fr-FR" dirty="0" smtClean="0"/>
              <a:t> </a:t>
            </a:r>
            <a:endParaRPr lang="fr-FR" dirty="0"/>
          </a:p>
          <a:p>
            <a:endParaRPr lang="cs-CZ" dirty="0"/>
          </a:p>
        </p:txBody>
      </p:sp>
      <p:pic>
        <p:nvPicPr>
          <p:cNvPr id="3" name="Obrázek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0836" y="325975"/>
            <a:ext cx="1833572" cy="909016"/>
          </a:xfrm>
          <a:prstGeom prst="rect">
            <a:avLst/>
          </a:prstGeom>
        </p:spPr>
      </p:pic>
      <p:pic>
        <p:nvPicPr>
          <p:cNvPr id="6" name="Obrázek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0836" y="1307998"/>
            <a:ext cx="1833572" cy="2618341"/>
          </a:xfrm>
          <a:prstGeom prst="rect">
            <a:avLst/>
          </a:prstGeom>
        </p:spPr>
      </p:pic>
      <p:pic>
        <p:nvPicPr>
          <p:cNvPr id="8" name="Obrázek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0762" y="3999346"/>
            <a:ext cx="1813646" cy="22245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28036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/>
          <p:cNvSpPr/>
          <p:nvPr/>
        </p:nvSpPr>
        <p:spPr>
          <a:xfrm>
            <a:off x="0" y="0"/>
            <a:ext cx="12265891" cy="6858000"/>
          </a:xfrm>
          <a:prstGeom prst="rect">
            <a:avLst/>
          </a:prstGeom>
          <a:solidFill>
            <a:schemeClr val="accent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3" name="TextovéPole 2"/>
          <p:cNvSpPr txBox="1"/>
          <p:nvPr/>
        </p:nvSpPr>
        <p:spPr>
          <a:xfrm>
            <a:off x="3128272" y="1632410"/>
            <a:ext cx="700116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cs-CZ" dirty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1673" y="258423"/>
            <a:ext cx="1441167" cy="960778"/>
          </a:xfrm>
          <a:prstGeom prst="rect">
            <a:avLst/>
          </a:prstGeom>
        </p:spPr>
      </p:pic>
      <p:pic>
        <p:nvPicPr>
          <p:cNvPr id="5" name="Obrázek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1672" y="1368487"/>
            <a:ext cx="1441168" cy="2000526"/>
          </a:xfrm>
          <a:prstGeom prst="rect">
            <a:avLst/>
          </a:prstGeom>
        </p:spPr>
      </p:pic>
      <p:pic>
        <p:nvPicPr>
          <p:cNvPr id="6" name="Obrázek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1672" y="3518298"/>
            <a:ext cx="1441168" cy="1705873"/>
          </a:xfrm>
          <a:prstGeom prst="rect">
            <a:avLst/>
          </a:prstGeom>
        </p:spPr>
      </p:pic>
      <p:pic>
        <p:nvPicPr>
          <p:cNvPr id="13" name="Obrázek 1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1672" y="5373456"/>
            <a:ext cx="1441167" cy="960778"/>
          </a:xfrm>
          <a:prstGeom prst="rect">
            <a:avLst/>
          </a:prstGeom>
        </p:spPr>
      </p:pic>
      <p:sp>
        <p:nvSpPr>
          <p:cNvPr id="19" name="TextovéPole 18"/>
          <p:cNvSpPr txBox="1"/>
          <p:nvPr/>
        </p:nvSpPr>
        <p:spPr>
          <a:xfrm>
            <a:off x="2162491" y="369568"/>
            <a:ext cx="9751529" cy="58169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fr-FR" sz="2800" b="1" dirty="0" smtClean="0"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La Révolution tranquille</a:t>
            </a:r>
            <a:r>
              <a:rPr lang="cs-CZ" sz="2800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 </a:t>
            </a:r>
            <a:r>
              <a:rPr lang="fr-FR" sz="2800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(</a:t>
            </a:r>
            <a:r>
              <a:rPr lang="fr-FR" sz="2000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années 1960</a:t>
            </a:r>
            <a:r>
              <a:rPr lang="cs-CZ" sz="2000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)</a:t>
            </a:r>
            <a:endParaRPr lang="fr-FR" sz="2000" dirty="0" smtClean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/>
            <a:endParaRPr lang="fr-FR" sz="2000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/>
            <a:endParaRPr lang="cs-CZ" dirty="0" smtClean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r>
              <a:rPr lang="fr-FR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Le</a:t>
            </a:r>
            <a:r>
              <a:rPr lang="cs-CZ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gouvernement </a:t>
            </a:r>
            <a:r>
              <a:rPr lang="fr-FR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de </a:t>
            </a:r>
            <a:r>
              <a:rPr lang="cs-CZ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Jean </a:t>
            </a:r>
            <a:r>
              <a:rPr lang="cs-CZ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Lesage</a:t>
            </a:r>
            <a:r>
              <a:rPr lang="cs-CZ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(</a:t>
            </a:r>
            <a:r>
              <a:rPr lang="fr-FR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gauche libérale</a:t>
            </a:r>
            <a:r>
              <a:rPr lang="fr-FR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) lance des </a:t>
            </a:r>
            <a:r>
              <a:rPr lang="cs-CZ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slogans</a:t>
            </a:r>
            <a:r>
              <a:rPr lang="cs-CZ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: </a:t>
            </a:r>
            <a:r>
              <a:rPr lang="fr-FR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« </a:t>
            </a:r>
            <a:r>
              <a:rPr lang="cs-CZ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Il</a:t>
            </a:r>
            <a:r>
              <a:rPr lang="cs-CZ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est</a:t>
            </a:r>
            <a:r>
              <a:rPr lang="cs-CZ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temps</a:t>
            </a:r>
            <a:r>
              <a:rPr lang="cs-CZ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que</a:t>
            </a:r>
            <a:r>
              <a:rPr lang="cs-CZ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ça</a:t>
            </a:r>
            <a:r>
              <a:rPr lang="cs-CZ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change</a:t>
            </a:r>
            <a:r>
              <a:rPr lang="cs-CZ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» </a:t>
            </a:r>
            <a:r>
              <a:rPr lang="cs-CZ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et </a:t>
            </a:r>
            <a:r>
              <a:rPr lang="fr-FR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« </a:t>
            </a:r>
            <a:r>
              <a:rPr lang="cs-CZ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Maîtres</a:t>
            </a:r>
            <a:r>
              <a:rPr lang="cs-CZ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chez</a:t>
            </a:r>
            <a:r>
              <a:rPr lang="cs-CZ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nous</a:t>
            </a:r>
            <a:r>
              <a:rPr lang="cs-CZ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 ». </a:t>
            </a:r>
            <a:r>
              <a:rPr lang="fr-FR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</a:p>
          <a:p>
            <a:endParaRPr lang="fr-FR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lvl="0"/>
            <a:r>
              <a:rPr lang="fr-FR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État </a:t>
            </a:r>
            <a:r>
              <a:rPr lang="fr-FR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laïc </a:t>
            </a:r>
            <a:r>
              <a:rPr lang="fr-FR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(qui </a:t>
            </a:r>
            <a:r>
              <a:rPr lang="fr-FR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reprend les anciens monopoles de l’Église : éducation nationale, santé, politique sociale).</a:t>
            </a:r>
          </a:p>
          <a:p>
            <a:endParaRPr lang="fr-FR" dirty="0" smtClean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r>
              <a:rPr lang="fr-FR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Francisation radicale du secteur public </a:t>
            </a:r>
            <a:r>
              <a:rPr lang="fr-FR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(1977 : </a:t>
            </a:r>
            <a:r>
              <a:rPr lang="fr-FR" i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Charte de la langue française</a:t>
            </a:r>
            <a:r>
              <a:rPr lang="fr-FR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)</a:t>
            </a:r>
          </a:p>
          <a:p>
            <a:endParaRPr lang="fr-FR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lvl="0"/>
            <a:r>
              <a:rPr lang="fr-FR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O</a:t>
            </a:r>
            <a:r>
              <a:rPr lang="fr-FR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uverture </a:t>
            </a:r>
            <a:r>
              <a:rPr lang="fr-FR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de nouvelles universités (Université du Québec à Montréal : 1968).</a:t>
            </a:r>
          </a:p>
          <a:p>
            <a:endParaRPr lang="fr-FR" dirty="0" smtClean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r>
              <a:rPr lang="fr-FR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Mouvement </a:t>
            </a:r>
            <a:r>
              <a:rPr lang="fr-FR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néo-nationaliste </a:t>
            </a:r>
            <a:r>
              <a:rPr lang="fr-FR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qui s’identifie avec les anciennes colonies et les mouvements révolutionnaires dans le </a:t>
            </a:r>
            <a:r>
              <a:rPr lang="fr-FR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Tiers-Monde (</a:t>
            </a:r>
            <a:r>
              <a:rPr lang="fr-FR" i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Front </a:t>
            </a:r>
            <a:r>
              <a:rPr lang="fr-FR" i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de libération du </a:t>
            </a:r>
            <a:r>
              <a:rPr lang="fr-FR" i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Québec</a:t>
            </a:r>
            <a:r>
              <a:rPr lang="fr-FR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)</a:t>
            </a:r>
            <a:r>
              <a:rPr lang="fr-FR" i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</a:p>
          <a:p>
            <a:endParaRPr lang="fr-FR" i="1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r>
              <a:rPr lang="fr-FR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Manifestations prestigieuses </a:t>
            </a:r>
            <a:r>
              <a:rPr lang="fr-FR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du </a:t>
            </a:r>
            <a:r>
              <a:rPr lang="fr-FR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nouveau régime :</a:t>
            </a:r>
          </a:p>
          <a:p>
            <a:pPr lvl="0"/>
            <a:r>
              <a:rPr lang="fr-FR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1967 : Exposition universelle à Montréal</a:t>
            </a:r>
          </a:p>
          <a:p>
            <a:pPr lvl="0"/>
            <a:r>
              <a:rPr lang="fr-FR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1976 : Jeux olympiques à </a:t>
            </a:r>
            <a:r>
              <a:rPr lang="fr-FR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Montréal</a:t>
            </a:r>
            <a:endParaRPr lang="fr-FR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9086568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/>
          <p:cNvSpPr/>
          <p:nvPr/>
        </p:nvSpPr>
        <p:spPr>
          <a:xfrm>
            <a:off x="0" y="0"/>
            <a:ext cx="12265891" cy="6858000"/>
          </a:xfrm>
          <a:prstGeom prst="rect">
            <a:avLst/>
          </a:prstGeom>
          <a:solidFill>
            <a:schemeClr val="accent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3" name="TextovéPole 2"/>
          <p:cNvSpPr txBox="1"/>
          <p:nvPr/>
        </p:nvSpPr>
        <p:spPr>
          <a:xfrm>
            <a:off x="3128272" y="1632410"/>
            <a:ext cx="700116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cs-CZ" dirty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1673" y="258423"/>
            <a:ext cx="1441167" cy="960778"/>
          </a:xfrm>
          <a:prstGeom prst="rect">
            <a:avLst/>
          </a:prstGeom>
        </p:spPr>
      </p:pic>
      <p:pic>
        <p:nvPicPr>
          <p:cNvPr id="13" name="Obrázek 1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1672" y="5373456"/>
            <a:ext cx="1441167" cy="960778"/>
          </a:xfrm>
          <a:prstGeom prst="rect">
            <a:avLst/>
          </a:prstGeom>
        </p:spPr>
      </p:pic>
      <p:sp>
        <p:nvSpPr>
          <p:cNvPr id="19" name="TextovéPole 18"/>
          <p:cNvSpPr txBox="1"/>
          <p:nvPr/>
        </p:nvSpPr>
        <p:spPr>
          <a:xfrm>
            <a:off x="2190200" y="599024"/>
            <a:ext cx="9751529" cy="55399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fr-FR" sz="2800" b="1" dirty="0" smtClean="0"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Le Québec contemporain</a:t>
            </a:r>
            <a:endParaRPr lang="fr-FR" sz="2000" dirty="0" smtClean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/>
            <a:endParaRPr lang="fr-FR" sz="2000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/>
            <a:endParaRPr lang="cs-CZ" dirty="0" smtClean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r>
              <a:rPr lang="cs-CZ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1980 </a:t>
            </a:r>
            <a:r>
              <a:rPr lang="cs-CZ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: </a:t>
            </a:r>
            <a:r>
              <a:rPr lang="fr-FR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échec du premier référendum sur la souveraineté du Québec (</a:t>
            </a:r>
            <a:r>
              <a:rPr lang="cs-CZ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40</a:t>
            </a:r>
            <a:r>
              <a:rPr lang="cs-CZ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% </a:t>
            </a:r>
            <a:r>
              <a:rPr lang="fr-FR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contre 60</a:t>
            </a:r>
            <a:r>
              <a:rPr lang="cs-CZ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%</a:t>
            </a:r>
            <a:r>
              <a:rPr lang="fr-FR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)</a:t>
            </a:r>
          </a:p>
          <a:p>
            <a:endParaRPr lang="fr-FR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r>
              <a:rPr lang="cs-CZ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1995 </a:t>
            </a:r>
            <a:r>
              <a:rPr lang="cs-CZ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: nouveau </a:t>
            </a:r>
            <a:r>
              <a:rPr lang="cs-CZ" dirty="0" err="1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référendum</a:t>
            </a:r>
            <a:r>
              <a:rPr lang="fr-FR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: </a:t>
            </a:r>
            <a:r>
              <a:rPr lang="cs-CZ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la </a:t>
            </a:r>
            <a:r>
              <a:rPr lang="cs-CZ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proposition</a:t>
            </a:r>
            <a:r>
              <a:rPr lang="cs-CZ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souverainiste</a:t>
            </a:r>
            <a:r>
              <a:rPr lang="cs-CZ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est</a:t>
            </a:r>
            <a:r>
              <a:rPr lang="cs-CZ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rejetée</a:t>
            </a:r>
            <a:r>
              <a:rPr lang="fr-FR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seulement par</a:t>
            </a:r>
            <a:r>
              <a:rPr lang="cs-CZ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50,6 </a:t>
            </a:r>
            <a:r>
              <a:rPr lang="cs-CZ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%</a:t>
            </a:r>
            <a:r>
              <a:rPr lang="fr-FR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de la population</a:t>
            </a:r>
          </a:p>
          <a:p>
            <a:endParaRPr lang="fr-FR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r>
              <a:rPr lang="cs-CZ" dirty="0" err="1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Aujourd’hui</a:t>
            </a:r>
            <a:r>
              <a:rPr lang="cs-CZ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, </a:t>
            </a:r>
            <a:r>
              <a:rPr lang="cs-CZ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l’indépendance</a:t>
            </a:r>
            <a:r>
              <a:rPr lang="cs-CZ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n’est</a:t>
            </a:r>
            <a:r>
              <a:rPr lang="cs-CZ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plus à </a:t>
            </a:r>
            <a:r>
              <a:rPr lang="cs-CZ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l’ordre</a:t>
            </a:r>
            <a:r>
              <a:rPr lang="cs-CZ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du</a:t>
            </a:r>
            <a:r>
              <a:rPr lang="cs-CZ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jour</a:t>
            </a:r>
            <a:r>
              <a:rPr lang="cs-CZ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.</a:t>
            </a:r>
            <a:endParaRPr lang="fr-FR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endParaRPr lang="fr-FR" dirty="0" smtClean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r>
              <a:rPr lang="cs-CZ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2012 </a:t>
            </a:r>
            <a:r>
              <a:rPr lang="cs-CZ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: </a:t>
            </a:r>
            <a:r>
              <a:rPr lang="cs-CZ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élections</a:t>
            </a:r>
            <a:r>
              <a:rPr lang="cs-CZ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législatives</a:t>
            </a:r>
            <a:r>
              <a:rPr lang="cs-CZ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gagnées</a:t>
            </a:r>
            <a:r>
              <a:rPr lang="cs-CZ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par </a:t>
            </a:r>
            <a:r>
              <a:rPr lang="cs-CZ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le</a:t>
            </a:r>
            <a:r>
              <a:rPr lang="cs-CZ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Parti</a:t>
            </a:r>
            <a:r>
              <a:rPr lang="cs-CZ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québécois</a:t>
            </a:r>
            <a:r>
              <a:rPr lang="fr-FR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(partisan de l’indépendance)</a:t>
            </a:r>
            <a:r>
              <a:rPr lang="cs-CZ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. Pauline </a:t>
            </a:r>
            <a:r>
              <a:rPr lang="cs-CZ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Marois</a:t>
            </a:r>
            <a:r>
              <a:rPr lang="cs-CZ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devient</a:t>
            </a:r>
            <a:r>
              <a:rPr lang="cs-CZ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Premier</a:t>
            </a:r>
            <a:r>
              <a:rPr lang="cs-CZ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ministre</a:t>
            </a:r>
            <a:r>
              <a:rPr lang="fr-FR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. </a:t>
            </a:r>
            <a:r>
              <a:rPr lang="cs-CZ" dirty="0" err="1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Une</a:t>
            </a:r>
            <a:r>
              <a:rPr lang="cs-CZ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fusillade</a:t>
            </a:r>
            <a:r>
              <a:rPr lang="cs-CZ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éclate</a:t>
            </a:r>
            <a:r>
              <a:rPr lang="cs-CZ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lors</a:t>
            </a:r>
            <a:r>
              <a:rPr lang="cs-CZ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de son </a:t>
            </a:r>
            <a:r>
              <a:rPr lang="cs-CZ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premier</a:t>
            </a:r>
            <a:r>
              <a:rPr lang="cs-CZ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discours</a:t>
            </a:r>
            <a:r>
              <a:rPr lang="cs-CZ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après</a:t>
            </a:r>
            <a:r>
              <a:rPr lang="cs-CZ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les </a:t>
            </a:r>
            <a:r>
              <a:rPr lang="cs-CZ" dirty="0" err="1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élections</a:t>
            </a:r>
            <a:r>
              <a:rPr lang="fr-FR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, </a:t>
            </a:r>
            <a:r>
              <a:rPr lang="cs-CZ" dirty="0" err="1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fai</a:t>
            </a:r>
            <a:r>
              <a:rPr lang="fr-FR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san</a:t>
            </a:r>
            <a:r>
              <a:rPr lang="cs-CZ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t </a:t>
            </a:r>
            <a:r>
              <a:rPr lang="cs-CZ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un</a:t>
            </a:r>
            <a:r>
              <a:rPr lang="cs-CZ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mort</a:t>
            </a:r>
            <a:r>
              <a:rPr lang="cs-CZ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et </a:t>
            </a:r>
            <a:r>
              <a:rPr lang="cs-CZ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un</a:t>
            </a:r>
            <a:r>
              <a:rPr lang="cs-CZ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blessé</a:t>
            </a:r>
            <a:r>
              <a:rPr lang="fr-FR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.</a:t>
            </a:r>
          </a:p>
          <a:p>
            <a:endParaRPr lang="fr-FR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r>
              <a:rPr lang="fr-FR" b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2017</a:t>
            </a:r>
            <a:r>
              <a:rPr lang="cs-CZ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: </a:t>
            </a:r>
            <a:r>
              <a:rPr lang="cs-CZ" dirty="0" err="1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le</a:t>
            </a:r>
            <a:r>
              <a:rPr lang="fr-FR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Premier ministre Philippe Couillard (</a:t>
            </a:r>
            <a:r>
              <a:rPr lang="cs-CZ" dirty="0" err="1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Parti</a:t>
            </a:r>
            <a:r>
              <a:rPr lang="cs-CZ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Libéral</a:t>
            </a:r>
            <a:r>
              <a:rPr lang="cs-CZ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du</a:t>
            </a:r>
            <a:r>
              <a:rPr lang="cs-CZ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Québec</a:t>
            </a:r>
            <a:r>
              <a:rPr lang="cs-CZ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)</a:t>
            </a:r>
            <a:r>
              <a:rPr lang="fr-FR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fait </a:t>
            </a:r>
            <a:r>
              <a:rPr lang="cs-CZ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une</a:t>
            </a:r>
            <a:r>
              <a:rPr lang="cs-CZ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nouvelle</a:t>
            </a:r>
            <a:r>
              <a:rPr lang="cs-CZ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offre</a:t>
            </a:r>
            <a:r>
              <a:rPr lang="cs-CZ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constitutionnelle</a:t>
            </a:r>
            <a:r>
              <a:rPr lang="cs-CZ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au </a:t>
            </a:r>
            <a:r>
              <a:rPr lang="cs-CZ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Canada</a:t>
            </a:r>
            <a:r>
              <a:rPr lang="cs-CZ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dans</a:t>
            </a:r>
            <a:r>
              <a:rPr lang="cs-CZ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un</a:t>
            </a:r>
            <a:r>
              <a:rPr lang="cs-CZ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document</a:t>
            </a:r>
            <a:r>
              <a:rPr lang="cs-CZ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intitulé</a:t>
            </a:r>
            <a:r>
              <a:rPr lang="cs-CZ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i="1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Québécois</a:t>
            </a:r>
            <a:r>
              <a:rPr lang="cs-CZ" i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, </a:t>
            </a:r>
            <a:r>
              <a:rPr lang="cs-CZ" i="1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notre</a:t>
            </a:r>
            <a:r>
              <a:rPr lang="cs-CZ" i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i="1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façon</a:t>
            </a:r>
            <a:r>
              <a:rPr lang="cs-CZ" i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i="1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d’être</a:t>
            </a:r>
            <a:r>
              <a:rPr lang="cs-CZ" i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i="1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Canadiens</a:t>
            </a:r>
            <a:r>
              <a:rPr lang="cs-CZ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.</a:t>
            </a:r>
            <a:endParaRPr lang="fr-FR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endParaRPr lang="cs-CZ" dirty="0"/>
          </a:p>
        </p:txBody>
      </p:sp>
      <p:pic>
        <p:nvPicPr>
          <p:cNvPr id="7" name="Obrázek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1670" y="1322063"/>
            <a:ext cx="1441167" cy="1808131"/>
          </a:xfrm>
          <a:prstGeom prst="rect">
            <a:avLst/>
          </a:prstGeom>
        </p:spPr>
      </p:pic>
      <p:pic>
        <p:nvPicPr>
          <p:cNvPr id="8" name="Obrázek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1670" y="3233056"/>
            <a:ext cx="1441167" cy="19905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9159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802</TotalTime>
  <Words>485</Words>
  <Application>Microsoft Office PowerPoint</Application>
  <PresentationFormat>Širokoúhlá obrazovka</PresentationFormat>
  <Paragraphs>103</Paragraphs>
  <Slides>8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5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8</vt:i4>
      </vt:variant>
    </vt:vector>
  </HeadingPairs>
  <TitlesOfParts>
    <vt:vector size="14" baseType="lpstr">
      <vt:lpstr>Arial</vt:lpstr>
      <vt:lpstr>Calibri</vt:lpstr>
      <vt:lpstr>Calibri Light</vt:lpstr>
      <vt:lpstr>Sitka Heading</vt:lpstr>
      <vt:lpstr>Verdana</vt:lpstr>
      <vt:lpstr>Motiv Office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Voldřichová - Beránková, Eva</dc:creator>
  <cp:lastModifiedBy>Eva Voldřichová Beránková</cp:lastModifiedBy>
  <cp:revision>152</cp:revision>
  <dcterms:created xsi:type="dcterms:W3CDTF">2018-08-16T16:53:23Z</dcterms:created>
  <dcterms:modified xsi:type="dcterms:W3CDTF">2020-09-30T16:12:50Z</dcterms:modified>
</cp:coreProperties>
</file>