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5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81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7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74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64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1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89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05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81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95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62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01685-98BC-44AD-87E5-B26D6F3C284D}" type="datetimeFigureOut">
              <a:rPr lang="cs-CZ" smtClean="0"/>
              <a:t>27.10.2020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05B15-7B27-4C1F-B1C8-3EDBCB0785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44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s://www.youtube.com/watch?v=8FIEZXMUM2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posters.cz/placky/odznak-d-and-g-do-i-look-like-i-car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pctapety.cz/wallpaper/617-splintercellchaostheory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nOPu0_YWhw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tapety-zdarma.wz.cz/tapeta.php?kat=fantasy&amp;tapeta=3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51584" y="692697"/>
            <a:ext cx="7772400" cy="1470025"/>
          </a:xfrm>
          <a:solidFill>
            <a:schemeClr val="bg1"/>
          </a:solidFill>
        </p:spPr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Sociální psychologie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5640" y="2852936"/>
            <a:ext cx="6400800" cy="1944216"/>
          </a:xfrm>
        </p:spPr>
        <p:txBody>
          <a:bodyPr>
            <a:noAutofit/>
          </a:bodyPr>
          <a:lstStyle/>
          <a:p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Sociální poznávání (kognice)</a:t>
            </a:r>
          </a:p>
          <a:p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  <a:p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teorie atribuce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7410" name="Picture 2" descr="http://sirmi.ic.cz/mix/9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6280" y="4509120"/>
            <a:ext cx="1279714" cy="2132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2238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877272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/>
              <a:t>Teorie atribuce </a:t>
            </a:r>
            <a:r>
              <a:rPr lang="cs-CZ" sz="2400" dirty="0"/>
              <a:t>– se zabývá procesem přisuzování (= atribuce</a:t>
            </a:r>
            <a:r>
              <a:rPr lang="cs-CZ" sz="2400" dirty="0"/>
              <a:t>), aneb jak lidé docházejí k přesvědčení o tom, jak se druzí chovají a proč </a:t>
            </a:r>
            <a:endParaRPr lang="cs-CZ" sz="2400" dirty="0" smtClean="0"/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dirty="0" err="1" smtClean="0"/>
              <a:t>Heider</a:t>
            </a:r>
            <a:r>
              <a:rPr lang="cs-CZ" dirty="0" smtClean="0"/>
              <a:t> - </a:t>
            </a:r>
            <a:r>
              <a:rPr lang="cs-CZ" dirty="0" err="1" smtClean="0"/>
              <a:t>Simmelova</a:t>
            </a:r>
            <a:r>
              <a:rPr lang="cs-CZ" dirty="0" smtClean="0"/>
              <a:t> iluze</a:t>
            </a:r>
            <a:endParaRPr lang="cs-CZ" dirty="0"/>
          </a:p>
          <a:p>
            <a:pPr marL="0" indent="0"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400" dirty="0" smtClean="0">
                <a:hlinkClick r:id="rId2"/>
              </a:rPr>
              <a:t>https://www.youtube.com/watch?v=8FIEZXMUM2I</a:t>
            </a:r>
            <a:endParaRPr lang="cs-CZ" sz="2400" dirty="0" smtClean="0"/>
          </a:p>
          <a:p>
            <a:pPr algn="just">
              <a:buNone/>
            </a:pPr>
            <a:r>
              <a:rPr lang="cs-CZ" sz="2400" dirty="0" smtClean="0"/>
              <a:t>= </a:t>
            </a:r>
            <a:r>
              <a:rPr lang="cs-CZ" sz="2400" dirty="0"/>
              <a:t>soubor pravidel a principů na základě kterých jedinec vysvětluje chování druhých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sz="2400" dirty="0"/>
              <a:t>Otázky: Jak lidé přisuzují příčinnost svému chování  a jak své chování vysvětlují (Proč jsem co udělal? Proč jsem se tak zachoval?) 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sz="2400" dirty="0"/>
              <a:t>Proč?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sz="2400" dirty="0"/>
              <a:t>Jak si vysvětlují chování jiných osob?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sz="2400" dirty="0"/>
              <a:t> Jak přisuzují příčinnost „neživým“ objektům ve svém sociálním prostředí  („Kde se to tu vzalo?“, výzkum </a:t>
            </a:r>
            <a:r>
              <a:rPr lang="cs-CZ" sz="2400" dirty="0" err="1"/>
              <a:t>town</a:t>
            </a:r>
            <a:r>
              <a:rPr lang="cs-CZ" sz="2400" dirty="0"/>
              <a:t> vs. green)</a:t>
            </a:r>
          </a:p>
          <a:p>
            <a:pPr algn="just">
              <a:buNone/>
            </a:pPr>
            <a:endParaRPr lang="cs-CZ" sz="2400" dirty="0"/>
          </a:p>
          <a:p>
            <a:pPr algn="just">
              <a:buNone/>
            </a:pPr>
            <a:r>
              <a:rPr lang="cs-CZ" sz="2400" dirty="0"/>
              <a:t>              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atribuce</a:t>
            </a:r>
            <a:endParaRPr lang="cs-CZ" sz="2800" dirty="0"/>
          </a:p>
        </p:txBody>
      </p:sp>
      <p:pic>
        <p:nvPicPr>
          <p:cNvPr id="6" name="Picture 16" descr="http://sirmi.ic.cz/lidi/2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9711" y="3320988"/>
            <a:ext cx="151216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http://dreamworx.cz/book/gfx/strom6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005064"/>
            <a:ext cx="1155728" cy="1512168"/>
          </a:xfrm>
          <a:prstGeom prst="rect">
            <a:avLst/>
          </a:prstGeom>
          <a:noFill/>
        </p:spPr>
      </p:pic>
      <p:pic>
        <p:nvPicPr>
          <p:cNvPr id="7174" name="Picture 6" descr="http://t3.gstatic.com/images?q=tbn:ANd9GcSTMJNtDo3IaaTaqnNHHPWExwGwJYRjoqtb77HtuQ9GlpY2mdGX_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1675" y="4891345"/>
            <a:ext cx="1195389" cy="15121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59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472608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 err="1"/>
              <a:t>Fritz</a:t>
            </a:r>
            <a:r>
              <a:rPr lang="cs-CZ" sz="2400" b="1" dirty="0"/>
              <a:t> </a:t>
            </a:r>
            <a:r>
              <a:rPr lang="cs-CZ" sz="2400" b="1" dirty="0" err="1"/>
              <a:t>Heider</a:t>
            </a:r>
            <a:r>
              <a:rPr lang="cs-CZ" sz="2400" b="1" dirty="0"/>
              <a:t> (1958) – </a:t>
            </a:r>
            <a:r>
              <a:rPr lang="cs-CZ" sz="2400" dirty="0"/>
              <a:t>teorie atribuce – lidé se chovají jako </a:t>
            </a:r>
            <a:r>
              <a:rPr lang="cs-CZ" sz="2400" b="1" dirty="0"/>
              <a:t>naivní vědci</a:t>
            </a:r>
            <a:r>
              <a:rPr lang="cs-CZ" sz="2400" dirty="0"/>
              <a:t> – shromažďují informace, analyzují je a tvoří teorie o příčinách chování  jedince – identifikace příčin=  kauzální atribuce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přednost dáváme příčinám, které považujeme za </a:t>
            </a:r>
            <a:r>
              <a:rPr lang="cs-CZ" sz="2400" b="1" dirty="0"/>
              <a:t>stálé</a:t>
            </a:r>
            <a:r>
              <a:rPr lang="cs-CZ" sz="2400" dirty="0"/>
              <a:t> a </a:t>
            </a:r>
            <a:r>
              <a:rPr lang="cs-CZ" sz="2400" b="1" dirty="0"/>
              <a:t>trvalé</a:t>
            </a:r>
            <a:r>
              <a:rPr lang="cs-CZ" sz="2400" dirty="0"/>
              <a:t> (vs. přechodné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/>
              <a:t>1.   vnitřní / dispoziční atribuce – </a:t>
            </a:r>
            <a:r>
              <a:rPr lang="cs-CZ" sz="2400" dirty="0"/>
              <a:t>kdy</a:t>
            </a:r>
            <a:r>
              <a:rPr lang="cs-CZ" sz="2400" b="1" dirty="0"/>
              <a:t> </a:t>
            </a:r>
            <a:r>
              <a:rPr lang="cs-CZ" sz="2400" dirty="0"/>
              <a:t>příčina chování souvisí s nějakou vnitřní stránkou jedince, např. s jeho osobností, schopnostmi, inteligencí, náladou.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/>
              <a:t>2.   vnější / situační atribuce – </a:t>
            </a:r>
            <a:r>
              <a:rPr lang="cs-CZ" sz="2400" dirty="0"/>
              <a:t>kdy</a:t>
            </a:r>
            <a:r>
              <a:rPr lang="cs-CZ" sz="2400" b="1" dirty="0"/>
              <a:t> </a:t>
            </a:r>
            <a:r>
              <a:rPr lang="cs-CZ" sz="2400" dirty="0"/>
              <a:t>příčina</a:t>
            </a:r>
            <a:r>
              <a:rPr lang="cs-CZ" sz="2400" b="1" dirty="0"/>
              <a:t> </a:t>
            </a:r>
            <a:r>
              <a:rPr lang="cs-CZ" sz="2400" dirty="0"/>
              <a:t>chování souvisí s vnějšími vlivy, tedy faktory prostředí, jiných lidí, peněz.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/>
              <a:t>Př.: </a:t>
            </a:r>
            <a:r>
              <a:rPr lang="cs-CZ" sz="2400" dirty="0"/>
              <a:t>Proč dotyčný uspěl u zkoušky?  Je za jeho úspěchem inteligence, studijní předpoklady, nebo měl štěstí, zkouška byla lehká? </a:t>
            </a:r>
          </a:p>
          <a:p>
            <a:pPr algn="just">
              <a:buNone/>
            </a:pP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atribuce</a:t>
            </a:r>
            <a:endParaRPr lang="cs-CZ" sz="2800" dirty="0"/>
          </a:p>
        </p:txBody>
      </p:sp>
      <p:pic>
        <p:nvPicPr>
          <p:cNvPr id="6" name="Picture 17" descr="tn800x600_0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2996952"/>
            <a:ext cx="172819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527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544616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b="1" dirty="0"/>
              <a:t>Základní </a:t>
            </a:r>
            <a:r>
              <a:rPr lang="cs-CZ" sz="2000" b="1" dirty="0" err="1"/>
              <a:t>atribuční</a:t>
            </a:r>
            <a:r>
              <a:rPr lang="cs-CZ" sz="2000" b="1" dirty="0"/>
              <a:t> chyba</a:t>
            </a:r>
            <a:r>
              <a:rPr lang="cs-CZ" sz="2000" dirty="0"/>
              <a:t>: tendence </a:t>
            </a:r>
            <a:r>
              <a:rPr lang="cs-CZ" sz="2000" b="1" dirty="0"/>
              <a:t>podceňovat situační vlivy </a:t>
            </a:r>
            <a:r>
              <a:rPr lang="cs-CZ" sz="2000" dirty="0"/>
              <a:t>v chování posuzovaného jedince a předpokládat, že chování je vyvoláno osobnostním rysem jedince (fotbal). Ignorujeme i vlivy sociální role (tazatel vs. soutěžící). Naopak posuzujeme-li sebe, máme tendenci negativní informace přisuzovat situaci – naše chování je důsledkem situace, nikoliv já.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/>
              <a:t>Další </a:t>
            </a:r>
            <a:r>
              <a:rPr lang="cs-CZ" sz="2000" dirty="0" err="1"/>
              <a:t>atribuční</a:t>
            </a:r>
            <a:r>
              <a:rPr lang="cs-CZ" sz="2000" dirty="0"/>
              <a:t> zkreslení: Nápadný člověk má ve skupině vždy větší odpovědnost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/>
              <a:t>Tendence přisuzovat úspěch sobě a ne druhým</a:t>
            </a:r>
          </a:p>
          <a:p>
            <a:pPr algn="just">
              <a:buNone/>
            </a:pPr>
            <a:r>
              <a:rPr lang="cs-CZ" sz="2000" dirty="0"/>
              <a:t>= </a:t>
            </a:r>
            <a:r>
              <a:rPr lang="cs-CZ" sz="2000" dirty="0" err="1"/>
              <a:t>atribuční</a:t>
            </a:r>
            <a:r>
              <a:rPr lang="cs-CZ" sz="2000" dirty="0"/>
              <a:t> rozhodnutí týkající se vlastního i cizího chování neprovádíme vždy logickým, objektivním ani stejným způsobem, bývají zkreslena. </a:t>
            </a:r>
          </a:p>
          <a:p>
            <a:pPr lvl="3" algn="just">
              <a:buFont typeface="Wingdings" pitchFamily="2" charset="2"/>
              <a:buChar char="§"/>
            </a:pPr>
            <a:r>
              <a:rPr lang="cs-CZ" sz="2000" b="1" dirty="0" smtClean="0"/>
              <a:t>ZACH:</a:t>
            </a:r>
            <a:r>
              <a:rPr lang="cs-CZ" sz="2000" dirty="0" smtClean="0"/>
              <a:t> v případě, kdy máme doklady stejně přesvědčivě ukazující na obě příčiny chování (vnější i vnitřní </a:t>
            </a:r>
            <a:r>
              <a:rPr lang="cs-CZ" sz="2000" dirty="0" err="1" smtClean="0"/>
              <a:t>atribuci</a:t>
            </a:r>
            <a:r>
              <a:rPr lang="cs-CZ" sz="2000" dirty="0" smtClean="0"/>
              <a:t>), častěji provádíme vnitřní (dispoziční) </a:t>
            </a:r>
            <a:r>
              <a:rPr lang="cs-CZ" sz="2000" dirty="0" err="1" smtClean="0"/>
              <a:t>atribuci</a:t>
            </a:r>
            <a:r>
              <a:rPr lang="cs-CZ" sz="2000" dirty="0" smtClean="0"/>
              <a:t> než situační. TZN. přeceňujeme důležitost </a:t>
            </a:r>
            <a:r>
              <a:rPr lang="cs-CZ" sz="2000" b="1" dirty="0" smtClean="0"/>
              <a:t>osobnostních</a:t>
            </a:r>
            <a:r>
              <a:rPr lang="cs-CZ" sz="2000" dirty="0" smtClean="0"/>
              <a:t> </a:t>
            </a:r>
            <a:r>
              <a:rPr lang="cs-CZ" sz="2000" b="1" dirty="0" smtClean="0"/>
              <a:t>faktorů</a:t>
            </a:r>
            <a:r>
              <a:rPr lang="cs-CZ" sz="2000" dirty="0" smtClean="0"/>
              <a:t> a činit za chování </a:t>
            </a:r>
            <a:r>
              <a:rPr lang="cs-CZ" sz="2000" b="1" dirty="0" smtClean="0"/>
              <a:t>odpovědného aktéra a jeho vlastnosti </a:t>
            </a:r>
            <a:r>
              <a:rPr lang="cs-CZ" sz="2000" dirty="0" smtClean="0"/>
              <a:t>. BACHA NA ZACHA!</a:t>
            </a:r>
            <a:endParaRPr lang="cs-CZ" sz="2000" dirty="0" smtClean="0"/>
          </a:p>
          <a:p>
            <a:pPr algn="just">
              <a:buFont typeface="Wingdings" pitchFamily="2" charset="2"/>
              <a:buChar char="§"/>
            </a:pPr>
            <a:r>
              <a:rPr lang="cs-CZ" sz="2400" dirty="0"/>
              <a:t> </a:t>
            </a:r>
            <a:r>
              <a:rPr lang="cs-CZ" sz="2400" dirty="0"/>
              <a:t>mezikulturní pohled – čím kolektivističtější kultura, tím měně dispozičních </a:t>
            </a:r>
            <a:r>
              <a:rPr lang="cs-CZ" sz="2400" dirty="0" err="1"/>
              <a:t>atribucí</a:t>
            </a:r>
            <a:r>
              <a:rPr lang="cs-CZ" sz="2400" dirty="0"/>
              <a:t>.</a:t>
            </a:r>
          </a:p>
          <a:p>
            <a:pPr algn="just">
              <a:buNone/>
            </a:pPr>
            <a:endParaRPr lang="cs-CZ" sz="2000" dirty="0"/>
          </a:p>
        </p:txBody>
      </p:sp>
      <p:sp>
        <p:nvSpPr>
          <p:cNvPr id="6" name="Obdélník 5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</a:t>
            </a:r>
            <a:r>
              <a:rPr lang="cs-CZ" sz="2800" b="1" dirty="0" err="1"/>
              <a:t>atribuce</a:t>
            </a:r>
            <a:r>
              <a:rPr lang="cs-CZ" sz="2800" b="1" dirty="0"/>
              <a:t> </a:t>
            </a:r>
            <a:r>
              <a:rPr lang="cs-CZ" sz="2800" b="1" dirty="0" smtClean="0"/>
              <a:t>– „ZACH“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pic>
        <p:nvPicPr>
          <p:cNvPr id="8" name="Picture 24" descr="D&amp;G (Do I Look Like I Care plakáty | fotky | obrázky | poster">
            <a:hlinkClick r:id="rId2" tooltip="D&amp;G (Do I Look Like I Care plakáty | fotky | obrázky | obrazy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5093" y="3988438"/>
            <a:ext cx="9898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2932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32859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cs-CZ" sz="2000" dirty="0"/>
              <a:t> </a:t>
            </a:r>
            <a:r>
              <a:rPr lang="cs-CZ" sz="2000" b="1" dirty="0">
                <a:solidFill>
                  <a:srgbClr val="FF0000"/>
                </a:solidFill>
              </a:rPr>
              <a:t>Efekt aktéra a pozorovatele </a:t>
            </a:r>
            <a:r>
              <a:rPr lang="cs-CZ" sz="2000" dirty="0"/>
              <a:t>– </a:t>
            </a:r>
            <a:r>
              <a:rPr lang="cs-CZ" sz="2000" b="1" dirty="0"/>
              <a:t>Jones, </a:t>
            </a:r>
            <a:r>
              <a:rPr lang="cs-CZ" sz="2000" b="1" dirty="0" err="1" smtClean="0"/>
              <a:t>Nisbett</a:t>
            </a:r>
            <a:r>
              <a:rPr lang="cs-CZ" sz="2000" b="1" dirty="0" smtClean="0"/>
              <a:t> (</a:t>
            </a:r>
            <a:r>
              <a:rPr lang="en-US" sz="2000" dirty="0" smtClean="0"/>
              <a:t>Jones, E. E., &amp; </a:t>
            </a:r>
            <a:r>
              <a:rPr lang="en-US" sz="2000" dirty="0" err="1" smtClean="0"/>
              <a:t>Nisbett</a:t>
            </a:r>
            <a:r>
              <a:rPr lang="en-US" sz="2000" dirty="0" smtClean="0"/>
              <a:t>, R. E. (1971). The actor and the observer: Divergent perceptions of the causes of behavior. Morristown, NJ: General Learning Press</a:t>
            </a:r>
            <a:r>
              <a:rPr lang="cs-CZ" sz="2000" dirty="0" smtClean="0"/>
              <a:t>)</a:t>
            </a:r>
            <a:endParaRPr lang="cs-CZ" sz="2000" b="1" dirty="0"/>
          </a:p>
          <a:p>
            <a:pPr lvl="4" algn="just">
              <a:buFont typeface="Wingdings" pitchFamily="2" charset="2"/>
              <a:buChar char="§"/>
            </a:pPr>
            <a:r>
              <a:rPr lang="cs-CZ" b="1" dirty="0" smtClean="0"/>
              <a:t>Percepční fokus</a:t>
            </a:r>
            <a:r>
              <a:rPr lang="cs-CZ" dirty="0" smtClean="0"/>
              <a:t> neboli </a:t>
            </a:r>
            <a:r>
              <a:rPr lang="cs-CZ" b="1" dirty="0" smtClean="0"/>
              <a:t>místo</a:t>
            </a:r>
            <a:r>
              <a:rPr lang="cs-CZ" dirty="0" smtClean="0"/>
              <a:t> </a:t>
            </a:r>
            <a:r>
              <a:rPr lang="cs-CZ" b="1" dirty="0" smtClean="0"/>
              <a:t>zaměření pozornosti </a:t>
            </a:r>
            <a:r>
              <a:rPr lang="cs-CZ" dirty="0" smtClean="0"/>
              <a:t>- aktéři jsou "špatně" umístění k pozorování vlastního chování – </a:t>
            </a:r>
            <a:r>
              <a:rPr lang="cs-CZ" b="1" dirty="0" smtClean="0"/>
              <a:t>mají špatný výhled</a:t>
            </a:r>
            <a:r>
              <a:rPr lang="cs-CZ" dirty="0" smtClean="0"/>
              <a:t>. Situace je pro ně centrem pohledu, zaměřují tedy pozornost na faktory prostředí. Oproti tomu pro pozorovatele je v centru pohledu aktér a jeho chování (př. </a:t>
            </a:r>
            <a:r>
              <a:rPr lang="cs-CZ" dirty="0"/>
              <a:t>h</a:t>
            </a:r>
            <a:r>
              <a:rPr lang="cs-CZ" dirty="0" smtClean="0"/>
              <a:t>raní rolí).</a:t>
            </a:r>
          </a:p>
          <a:p>
            <a:pPr algn="just">
              <a:buFont typeface="Wingdings" pitchFamily="2" charset="2"/>
              <a:buChar char="§"/>
            </a:pPr>
            <a:r>
              <a:rPr lang="cs-CZ" sz="2000" b="1" dirty="0"/>
              <a:t>Přístup k informacím</a:t>
            </a:r>
            <a:r>
              <a:rPr lang="cs-CZ" sz="2000" dirty="0"/>
              <a:t> - aktéři </a:t>
            </a:r>
            <a:r>
              <a:rPr lang="cs-CZ" sz="2000" b="1" dirty="0"/>
              <a:t>mají o sobě víc informací </a:t>
            </a:r>
            <a:r>
              <a:rPr lang="cs-CZ" sz="2000" dirty="0"/>
              <a:t>- jejich chování je nejlepší alternativou, které situace dovoluje. Aktéři vnímají kontinuitu svého chování v čase a v situacích (konzistenci chování), zatímco pozorovatelé jsou omezeni jen na záblesky (výseky) chování aktéra ve specifických kontextech.</a:t>
            </a:r>
          </a:p>
          <a:p>
            <a:pPr algn="just">
              <a:buFont typeface="Wingdings" pitchFamily="2" charset="2"/>
              <a:buChar char="§"/>
            </a:pPr>
            <a:r>
              <a:rPr lang="cs-CZ" sz="2000" b="1" dirty="0"/>
              <a:t>Předpojatost ve vlastním zájmu</a:t>
            </a:r>
            <a:r>
              <a:rPr lang="cs-CZ" sz="2000" dirty="0"/>
              <a:t> – </a:t>
            </a:r>
            <a:r>
              <a:rPr lang="cs-CZ" sz="2000" dirty="0" err="1"/>
              <a:t>sebeposilující</a:t>
            </a:r>
            <a:r>
              <a:rPr lang="cs-CZ" sz="2000" dirty="0"/>
              <a:t> a sebeochranná tendence připisovat </a:t>
            </a:r>
            <a:r>
              <a:rPr lang="cs-CZ" sz="2000" b="1" dirty="0"/>
              <a:t>úspěch sobě samému </a:t>
            </a:r>
            <a:r>
              <a:rPr lang="cs-CZ" sz="2000" dirty="0"/>
              <a:t>a neúspěch situačním faktorům. </a:t>
            </a:r>
            <a:r>
              <a:rPr lang="cs-CZ" sz="2000" b="1" dirty="0"/>
              <a:t>Příčina -</a:t>
            </a:r>
            <a:r>
              <a:rPr lang="cs-CZ" sz="2000" dirty="0"/>
              <a:t> uchování sebeúcty, snaha ovlivňovat dojem, který děláme na jiné. Převzetí plné odpovědnosti za neúspěch může snižovat sebeúctu. Jedinec se málo kdy pustí do něčeho, o čem ví, že se mu nepodaří,  lidé očekávají, že uspějí</a:t>
            </a:r>
            <a:r>
              <a:rPr lang="cs-CZ" sz="2000" dirty="0"/>
              <a:t> </a:t>
            </a:r>
            <a:r>
              <a:rPr lang="cs-CZ" sz="2000" dirty="0"/>
              <a:t>a nečekaná selhání připsána vnějším vlivům.</a:t>
            </a:r>
          </a:p>
          <a:p>
            <a:pPr algn="just">
              <a:buFont typeface="Wingdings" pitchFamily="2" charset="2"/>
              <a:buChar char="§"/>
            </a:pPr>
            <a:r>
              <a:rPr lang="cs-CZ" sz="2000" dirty="0"/>
              <a:t>Podobně zkreslení sloužící skupině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endParaRPr lang="cs-CZ" sz="2000" dirty="0"/>
          </a:p>
          <a:p>
            <a:pPr algn="just">
              <a:buNone/>
            </a:pPr>
            <a:endParaRPr lang="cs-CZ" sz="2000" dirty="0"/>
          </a:p>
        </p:txBody>
      </p:sp>
      <p:sp>
        <p:nvSpPr>
          <p:cNvPr id="6" name="Obdélník 5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atribuce – proč zkreslení?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pic>
        <p:nvPicPr>
          <p:cNvPr id="8" name="Picture 29" descr="PChry-Splinter-Cell-46360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6960" y="2002980"/>
            <a:ext cx="1250313" cy="1044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3998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472608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 err="1"/>
              <a:t>Jones</a:t>
            </a:r>
            <a:r>
              <a:rPr lang="cs-CZ" sz="2400" dirty="0"/>
              <a:t> a Davis (1965): </a:t>
            </a:r>
            <a:r>
              <a:rPr lang="cs-CZ" sz="2400" b="1" dirty="0"/>
              <a:t>teorie odpovídajících závěrů </a:t>
            </a:r>
            <a:r>
              <a:rPr lang="cs-CZ" sz="2400" dirty="0"/>
              <a:t>(teorie korespondující interference) – důležitým momentem při vytváření úsudku o druhých je hodnocení (anticipace) </a:t>
            </a:r>
            <a:r>
              <a:rPr lang="cs-CZ" sz="2400" u="sng" dirty="0"/>
              <a:t>úmyslu</a:t>
            </a:r>
            <a:r>
              <a:rPr lang="cs-CZ" sz="2400" dirty="0"/>
              <a:t> – usoudíme-li, že chování jedince je úmyslné, záměrné – přisuzujeme jej povaze osoby. Pokud se osoba (např. ve své </a:t>
            </a:r>
            <a:r>
              <a:rPr lang="cs-CZ" sz="2400" dirty="0" err="1"/>
              <a:t>soc</a:t>
            </a:r>
            <a:r>
              <a:rPr lang="cs-CZ" sz="2400" dirty="0"/>
              <a:t>. </a:t>
            </a:r>
            <a:r>
              <a:rPr lang="cs-CZ" sz="2400" dirty="0"/>
              <a:t>roli) chová nestandardně (vyniká, pobuřuje) rovněž přisuzujeme chování vlastnostem osobnosti. </a:t>
            </a:r>
            <a:r>
              <a:rPr lang="cs-CZ" sz="2400" dirty="0" smtClean="0"/>
              <a:t>(</a:t>
            </a:r>
            <a:r>
              <a:rPr lang="en-US" sz="2400" dirty="0" smtClean="0"/>
              <a:t>Jones, E. E., &amp; Davis, K. E. (1965). From acts to dispositions: The attribution process in person perception. In L. Berkowitz (Ed.), Advances in experimental social psychology (Vol. 2, pp. 219–266). New York: Academic Press</a:t>
            </a:r>
            <a:endParaRPr lang="cs-CZ" sz="2400" dirty="0"/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400" dirty="0"/>
              <a:t>= korespondující je závěr, kdy vlastnosti, které jsme osobnosti přisoudili, jsou v souladu s jeho chováním.</a:t>
            </a:r>
          </a:p>
          <a:p>
            <a:pPr algn="just">
              <a:buNone/>
            </a:pP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korespondujících závěrů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865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03512" y="980728"/>
            <a:ext cx="8784976" cy="5877272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000" dirty="0" err="1"/>
              <a:t>Kellye</a:t>
            </a:r>
            <a:r>
              <a:rPr lang="cs-CZ" sz="2000" dirty="0"/>
              <a:t> (1967,1973) –  </a:t>
            </a:r>
            <a:r>
              <a:rPr lang="cs-CZ" sz="2000" b="1" dirty="0"/>
              <a:t>teorie kovariance </a:t>
            </a:r>
            <a:r>
              <a:rPr lang="cs-CZ" sz="2000" dirty="0"/>
              <a:t> - atribuce provádíme na základě  současného výskytu (kovariance)  následujících informací:</a:t>
            </a:r>
          </a:p>
          <a:p>
            <a:pPr lvl="5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b="1" dirty="0" smtClean="0"/>
              <a:t>konsenzus </a:t>
            </a:r>
            <a:r>
              <a:rPr lang="cs-CZ" dirty="0" smtClean="0"/>
              <a:t>– chovají se ostatní stejně/podobně  v dané situaci jako námi pozorována osoba?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b="1" dirty="0" smtClean="0"/>
              <a:t>konzistence </a:t>
            </a:r>
            <a:r>
              <a:rPr lang="cs-CZ" dirty="0" smtClean="0"/>
              <a:t>– chová se pozorovaná osoba v průběhu času v dané/podobné situaci stejně? </a:t>
            </a:r>
          </a:p>
          <a:p>
            <a:pPr lvl="5" algn="just">
              <a:buFont typeface="Wingdings" pitchFamily="2" charset="2"/>
              <a:buChar char="§"/>
            </a:pPr>
            <a:r>
              <a:rPr lang="cs-CZ" b="1" dirty="0" smtClean="0"/>
              <a:t>distinktivnosti (jedinečnosti)</a:t>
            </a:r>
            <a:r>
              <a:rPr lang="cs-CZ" dirty="0" smtClean="0"/>
              <a:t>–  chová se osoba takto i v jiných sociálních situacích, vůči jiným lidem? </a:t>
            </a:r>
          </a:p>
          <a:p>
            <a:pPr algn="just">
              <a:buNone/>
            </a:pPr>
            <a:endParaRPr lang="cs-CZ" sz="2000" dirty="0"/>
          </a:p>
          <a:p>
            <a:pPr algn="just">
              <a:buNone/>
            </a:pPr>
            <a:r>
              <a:rPr lang="cs-CZ" sz="2000" dirty="0"/>
              <a:t>Př.: Konflikt  - Petr (aktér) se pohádal  s Martinem ( podnět). </a:t>
            </a:r>
          </a:p>
          <a:p>
            <a:pPr algn="just">
              <a:buNone/>
            </a:pPr>
            <a:r>
              <a:rPr lang="cs-CZ" sz="1600" b="1" dirty="0"/>
              <a:t>a) </a:t>
            </a:r>
            <a:r>
              <a:rPr lang="cs-CZ" sz="1600" dirty="0"/>
              <a:t>Pokud se Petr chová nepřátelsky jenom vůči Martinovi (vysoká distinktivnost), chová se takto k němu opakovaně (vysoká konzistence) a zároveň i jiné lidé se s Martinem dostávají do konfliktu (vysoký konsensus) přisuzujeme příčinu chování Martinovi.</a:t>
            </a:r>
          </a:p>
          <a:p>
            <a:pPr algn="just">
              <a:buNone/>
            </a:pPr>
            <a:r>
              <a:rPr lang="cs-CZ" sz="1600" b="1" dirty="0"/>
              <a:t>b) </a:t>
            </a:r>
            <a:r>
              <a:rPr lang="cs-CZ" sz="1600" dirty="0"/>
              <a:t>Jestliže se Petr chová vůči Martinovi opakovaně nepřátelsky (vysoká konsistence), nechová se tak ale pouze vůči Martinovi (nízká distinktivnost) a zároveň se jiní lidé k Martinovi nechovají nepřátelsky (nízká </a:t>
            </a:r>
            <a:r>
              <a:rPr lang="cs-CZ" sz="1600" dirty="0" err="1"/>
              <a:t>konsenzualita</a:t>
            </a:r>
            <a:r>
              <a:rPr lang="cs-CZ" sz="1600" dirty="0"/>
              <a:t>), přisuzuje se příčina chování Petrovi – aktérovi.</a:t>
            </a:r>
          </a:p>
          <a:p>
            <a:pPr algn="just">
              <a:buNone/>
            </a:pPr>
            <a:r>
              <a:rPr lang="cs-CZ" sz="1600" b="1" dirty="0"/>
              <a:t>c)  </a:t>
            </a:r>
            <a:r>
              <a:rPr lang="cs-CZ" sz="1600" dirty="0"/>
              <a:t>Jestli se Petr zachoval nepřátelsky jenom vůči Martinovi (vysoká distinktivnost), obyčejně se k němu takto nechová (nízká konzistence) a zároveň se také jiní lidé k Martinovi nechovají nepřátelsky (nízká </a:t>
            </a:r>
            <a:r>
              <a:rPr lang="cs-CZ" sz="1600" dirty="0" err="1"/>
              <a:t>konsenzualita</a:t>
            </a:r>
            <a:r>
              <a:rPr lang="cs-CZ" sz="1600" dirty="0"/>
              <a:t>), přisuzuje se příčina Petrova chování situaci.</a:t>
            </a:r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endParaRPr lang="cs-CZ" sz="2000" dirty="0"/>
          </a:p>
          <a:p>
            <a:pPr algn="just">
              <a:buNone/>
            </a:pP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kovariance</a:t>
            </a:r>
            <a:endParaRPr lang="cs-CZ" sz="2800" dirty="0"/>
          </a:p>
        </p:txBody>
      </p:sp>
      <p:pic>
        <p:nvPicPr>
          <p:cNvPr id="98306" name="Picture 2" descr="http://t3.gstatic.com/images?q=tbn:ANd9GcTANc9S3asJuHdxsbdVNvkRxQ1foW95GkY4A3D-FWznw_9typ0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0" y="1700808"/>
            <a:ext cx="2201044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96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472608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Lidé nemají tendenci o proč přemýšlet, jejich jednání nebývá promyšlené, ale spíše bezmyšlenkovité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Očekávané situace a děje si většinou nevysvětlujeme, u neočekávaných dějů máme tendenci pátrat po příčinách, komunikovat o nich (viz sportovní noviny, Veverky)</a:t>
            </a:r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400" dirty="0"/>
              <a:t>= v komunikaci se vyhýbáme nadbytečnosti a s lidmi mluvíme často jen o tom, co si myslíme, že </a:t>
            </a:r>
            <a:r>
              <a:rPr lang="cs-CZ" sz="2400" dirty="0" smtClean="0"/>
              <a:t>nevědí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Teorie a praxe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0767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472608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Každý jedinec jedinečný, každá situace je jedinečná, přesto reflektujeme podobnosti. Svět kolem kategorizujeme a organizujeme, zjednodušujeme pomocí </a:t>
            </a:r>
            <a:r>
              <a:rPr lang="cs-CZ" sz="2000" b="1" dirty="0"/>
              <a:t>schémat, scénářů, prototypů  </a:t>
            </a:r>
            <a:r>
              <a:rPr lang="cs-CZ" sz="2000" dirty="0"/>
              <a:t>(typických případů).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 </a:t>
            </a:r>
            <a:r>
              <a:rPr lang="cs-CZ" sz="2000" dirty="0"/>
              <a:t>Schéma: </a:t>
            </a:r>
            <a:r>
              <a:rPr lang="cs-CZ" sz="2000" dirty="0" err="1"/>
              <a:t>soc</a:t>
            </a:r>
            <a:r>
              <a:rPr lang="cs-CZ" sz="2000" dirty="0"/>
              <a:t>. role (knihovnice, podnikatel, , </a:t>
            </a:r>
            <a:r>
              <a:rPr lang="cs-CZ" sz="2000" dirty="0" err="1"/>
              <a:t>soc</a:t>
            </a:r>
            <a:r>
              <a:rPr lang="cs-CZ" sz="2000" dirty="0"/>
              <a:t>. skupiny, </a:t>
            </a:r>
            <a:r>
              <a:rPr lang="cs-CZ" sz="2000" dirty="0" err="1"/>
              <a:t>genderu</a:t>
            </a:r>
            <a:r>
              <a:rPr lang="cs-CZ" sz="2000" dirty="0"/>
              <a:t>)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 S</a:t>
            </a:r>
            <a:r>
              <a:rPr lang="cs-CZ" sz="2000" dirty="0"/>
              <a:t>cénář : návštěvy restaurace, cesty do práce, večírku, zkoušky</a:t>
            </a:r>
            <a:endParaRPr lang="cs-CZ" sz="2000" dirty="0"/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000" b="1" dirty="0">
                <a:solidFill>
                  <a:srgbClr val="FF0000"/>
                </a:solidFill>
              </a:rPr>
              <a:t>Kognitivní zkratky (heuristiky)</a:t>
            </a:r>
            <a:r>
              <a:rPr lang="cs-CZ" sz="2000" b="1" dirty="0"/>
              <a:t> </a:t>
            </a:r>
            <a:r>
              <a:rPr lang="cs-CZ" sz="2000" dirty="0"/>
              <a:t>– </a:t>
            </a:r>
            <a:r>
              <a:rPr lang="cs-CZ" sz="2000" dirty="0" err="1"/>
              <a:t>Kahneman</a:t>
            </a:r>
            <a:r>
              <a:rPr lang="cs-CZ" sz="2000" dirty="0"/>
              <a:t> a </a:t>
            </a:r>
            <a:r>
              <a:rPr lang="cs-CZ" sz="2000" dirty="0" err="1"/>
              <a:t>Tversky</a:t>
            </a:r>
            <a:r>
              <a:rPr lang="cs-CZ" sz="2000" dirty="0"/>
              <a:t>, 1974)</a:t>
            </a:r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000" dirty="0"/>
              <a:t>= předpoklady a pravidla, </a:t>
            </a:r>
            <a:r>
              <a:rPr lang="cs-CZ" sz="2000" dirty="0" err="1"/>
              <a:t>kt</a:t>
            </a:r>
            <a:r>
              <a:rPr lang="cs-CZ" sz="2000" dirty="0"/>
              <a:t>. zjednodušují </a:t>
            </a:r>
            <a:r>
              <a:rPr lang="cs-CZ" sz="2000" dirty="0" err="1"/>
              <a:t>soc</a:t>
            </a:r>
            <a:r>
              <a:rPr lang="cs-CZ" sz="2000" dirty="0"/>
              <a:t>. interakce, jejich využití je často efektivní, ale někdy vedou k nepřesným úsudkům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b="1" dirty="0"/>
              <a:t>Heuristika reprezentativnosti </a:t>
            </a:r>
            <a:r>
              <a:rPr lang="cs-CZ" sz="2000" dirty="0"/>
              <a:t>– tendence zařazovat lidi dle toho, jak jsou reprezentativní k prototypické osobnosti v dané kategorii.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b="1" dirty="0"/>
              <a:t>H. dostupnosti </a:t>
            </a:r>
            <a:r>
              <a:rPr lang="cs-CZ" sz="2000" dirty="0"/>
              <a:t>– přijde-li něco lehce na mysl, máme tendenci považovat ji za pravděpodobnější – smrt v letedle vs. v autě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b="1" dirty="0"/>
              <a:t>H. zdánlivé korelace </a:t>
            </a:r>
            <a:r>
              <a:rPr lang="cs-CZ" sz="2000" dirty="0"/>
              <a:t>– objeví-li se dvě události </a:t>
            </a:r>
            <a:r>
              <a:rPr lang="cs-CZ" sz="2000" dirty="0"/>
              <a:t>s</a:t>
            </a:r>
            <a:r>
              <a:rPr lang="cs-CZ" sz="2000" dirty="0"/>
              <a:t>polečně, máme tendenci je považovat za spolu související  </a:t>
            </a:r>
            <a:endParaRPr lang="cs-CZ" sz="2000" dirty="0"/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Efekt falešného konsensu – moje chování je typické a podle sebe soudím ostatní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Sociální schémata a kognitivní zkratky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264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Teoretické modely poznávání sociálních objektů a dějů</a:t>
            </a:r>
            <a:endParaRPr lang="cs-CZ" sz="2800" dirty="0"/>
          </a:p>
        </p:txBody>
      </p:sp>
      <p:pic>
        <p:nvPicPr>
          <p:cNvPr id="6" name="Picture 2" descr="Komi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5518" y="1556792"/>
            <a:ext cx="8700963" cy="41764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874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877272"/>
          </a:xfrm>
        </p:spPr>
        <p:txBody>
          <a:bodyPr>
            <a:noAutofit/>
          </a:bodyPr>
          <a:lstStyle/>
          <a:p>
            <a:pPr algn="just"/>
            <a:r>
              <a:rPr lang="cs-CZ" sz="2000" dirty="0">
                <a:latin typeface="Trebuchet MS" pitchFamily="34" charset="0"/>
              </a:rPr>
              <a:t>Na stanici metra ve Washingtonu DC se postavil muž a začal hrát na housle. Hrál asi 45 minut </a:t>
            </a:r>
            <a:r>
              <a:rPr lang="cs-CZ" sz="2000" dirty="0" err="1">
                <a:latin typeface="Trebuchet MS" pitchFamily="34" charset="0"/>
              </a:rPr>
              <a:t>Bachovy</a:t>
            </a:r>
            <a:r>
              <a:rPr lang="cs-CZ" sz="2000" dirty="0">
                <a:latin typeface="Trebuchet MS" pitchFamily="34" charset="0"/>
              </a:rPr>
              <a:t> skladby. Během té doby prošlo stanicí odhadem tisíce lidí. Po třech minutách prošel kolem muž středního věku a všiml si hrajícího muzikanta. Zpomalil krok a na pár minut se zastavil. O minutu později dostal houslista svůj první dolar: nějaká žena mu hodila peníze do krabice a bez zastavení pokračovala v chůzi. Po několika minutách se někdo opřel o zeď a poslouchal, pak se podíval na hodinky a odkráčel. </a:t>
            </a:r>
            <a:r>
              <a:rPr lang="cs-CZ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Za celých 45 minut hry se na chvilku zastavilo pouze 6 lidí. Asi 20 mu dalo peníze, aniž by zpomalilo svůj krok. Vybral 32 dolarů. Kdy</a:t>
            </a:r>
            <a:r>
              <a:rPr lang="cs-CZ" sz="2000" dirty="0">
                <a:latin typeface="Trebuchet MS" pitchFamily="34" charset="0"/>
              </a:rPr>
              <a:t>ž skončil a nastalo ticho, nikdo si toho nevšiml</a:t>
            </a:r>
            <a:r>
              <a:rPr lang="cs-CZ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. Nikdo nevěděl, že tím houslistou je </a:t>
            </a:r>
            <a:r>
              <a:rPr lang="cs-CZ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Joshua</a:t>
            </a:r>
            <a:r>
              <a:rPr lang="cs-CZ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 Bell, jeden z nejlepších hudebníků na světě. Hrál jedny z nejtěžších skladeb, které byly kdy na houslích za 3,5 milionů dolarů zahrány. Dva dny před tím, než hrál v metru, vyprodal </a:t>
            </a:r>
            <a:r>
              <a:rPr lang="cs-CZ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Joshua</a:t>
            </a:r>
            <a:r>
              <a:rPr lang="cs-CZ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 Bell divadlo v Bostonu, za průměrnou cenu 100 dolarů za sedadlo.</a:t>
            </a:r>
            <a:endParaRPr lang="cs-CZ" sz="2000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Úvod</a:t>
            </a:r>
            <a:endParaRPr lang="cs-CZ" sz="2800" dirty="0"/>
          </a:p>
        </p:txBody>
      </p:sp>
      <p:pic>
        <p:nvPicPr>
          <p:cNvPr id="6" name="Picture 6" descr="http://mycrains.crainsnewyork.com/40under40/profile_images/2005/thumbs/402005be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0336" y="5085185"/>
            <a:ext cx="1224136" cy="1224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4"/>
          <p:cNvSpPr>
            <a:spLocks noChangeArrowheads="1"/>
          </p:cNvSpPr>
          <p:nvPr/>
        </p:nvSpPr>
        <p:spPr bwMode="auto">
          <a:xfrm>
            <a:off x="2066925" y="5386389"/>
            <a:ext cx="5325219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http://www.</a:t>
            </a:r>
            <a:r>
              <a:rPr lang="cs-CZ" dirty="0" err="1">
                <a:hlinkClick r:id="rId3"/>
              </a:rPr>
              <a:t>youtube.com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watch</a:t>
            </a:r>
            <a:r>
              <a:rPr lang="cs-CZ" dirty="0">
                <a:hlinkClick r:id="rId3"/>
              </a:rPr>
              <a:t>?v=hnOPu0_</a:t>
            </a:r>
            <a:r>
              <a:rPr lang="cs-CZ" dirty="0" err="1">
                <a:hlinkClick r:id="rId3"/>
              </a:rPr>
              <a:t>YWhw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840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877272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Sociální poznávání – je jiné než poznávání neživých objektů (vliv interakce, vzájemnosti poznávání, lidé se mění v čase, přesnost poznávání nelze objektivizovat, s.p. je spojeno s emocemi, motivací – bez emocí se ani nerozhodneme)</a:t>
            </a:r>
          </a:p>
          <a:p>
            <a:pPr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400" dirty="0"/>
              <a:t>Otázky sociálního poznávání: 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Jaké vlastnosti vnímáme u jiných lidí? 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Co podmiňuje naše dojmy z jiné osoby? 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Nakolik je přesná naše percepce jiných lidí? 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 Jaké vlastnosti jsou pro nás významné? </a:t>
            </a:r>
          </a:p>
          <a:p>
            <a:pPr lvl="4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Jak pracuje dále, když osobě přisoudíme nějaké rysy a vlastnosti?</a:t>
            </a: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Úvod</a:t>
            </a:r>
            <a:endParaRPr lang="cs-CZ" sz="2800" dirty="0"/>
          </a:p>
        </p:txBody>
      </p:sp>
      <p:pic>
        <p:nvPicPr>
          <p:cNvPr id="6" name="Picture 19" descr="fantasy-33-70x9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9510" y="3068960"/>
            <a:ext cx="1680187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56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877272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Schémata, intuitivní, laická, implicitní teorie osobnosti (proč co kdo dělá, jaký je) </a:t>
            </a:r>
            <a:r>
              <a:rPr lang="cs-CZ" sz="2400" dirty="0" smtClean="0"/>
              <a:t>– </a:t>
            </a:r>
            <a:r>
              <a:rPr lang="cs-CZ" sz="2400" dirty="0" err="1" smtClean="0"/>
              <a:t>Solomon</a:t>
            </a:r>
            <a:r>
              <a:rPr lang="cs-CZ" sz="2400" dirty="0" smtClean="0"/>
              <a:t> </a:t>
            </a:r>
            <a:r>
              <a:rPr lang="cs-CZ" sz="2400" dirty="0" err="1"/>
              <a:t>Asch</a:t>
            </a:r>
            <a:r>
              <a:rPr lang="cs-CZ" sz="2400" dirty="0"/>
              <a:t> (1946) 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Typický příklad: seznamka – fotka, </a:t>
            </a:r>
            <a:r>
              <a:rPr lang="cs-CZ" sz="2400" dirty="0" smtClean="0"/>
              <a:t>popis (případ Jim)</a:t>
            </a:r>
          </a:p>
          <a:p>
            <a:pPr lvl="7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 smtClean="0"/>
              <a:t>Obecně platí, že informace, kterou jsme dostali jako první, má na nás největší vliv  </a:t>
            </a:r>
            <a:r>
              <a:rPr lang="cs-CZ" sz="2400" b="1" dirty="0" smtClean="0"/>
              <a:t>- </a:t>
            </a:r>
            <a:r>
              <a:rPr lang="cs-CZ" sz="2400" b="1" dirty="0" smtClean="0">
                <a:solidFill>
                  <a:srgbClr val="FF0000"/>
                </a:solidFill>
              </a:rPr>
              <a:t>efekt primárnosti </a:t>
            </a:r>
            <a:r>
              <a:rPr lang="cs-CZ" sz="2400" dirty="0" smtClean="0"/>
              <a:t>(aneb první dojem je nejdůležitější) </a:t>
            </a:r>
            <a:r>
              <a:rPr lang="cs-CZ" sz="2400" b="1" dirty="0" smtClean="0"/>
              <a:t>– </a:t>
            </a:r>
            <a:r>
              <a:rPr lang="cs-CZ" sz="2400" dirty="0" smtClean="0"/>
              <a:t>vlastnosti osobnosti zaznamenávané jako první mají větší vliv na formování dojmu než vlastnosti uváděné nebo vnímané později. První vlastnosti (informace) vytvářejí kontext, pomocí kterého interpretujeme další vlastnosti. 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Determinanty posuzovaní osoby</a:t>
            </a:r>
            <a:endParaRPr lang="cs-CZ" sz="2800" dirty="0"/>
          </a:p>
        </p:txBody>
      </p:sp>
      <p:pic>
        <p:nvPicPr>
          <p:cNvPr id="5122" name="Picture 2" descr="http://nd04.jxs.cz/541/547/76928e71c1_73851533_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0830" y="2307102"/>
            <a:ext cx="2980335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443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31504" y="4293096"/>
            <a:ext cx="8856984" cy="2016224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Skupina, která dostala </a:t>
            </a:r>
            <a:r>
              <a:rPr lang="cs-CZ" sz="2400" b="1" dirty="0">
                <a:solidFill>
                  <a:srgbClr val="FF0000"/>
                </a:solidFill>
              </a:rPr>
              <a:t>charakteristiku A</a:t>
            </a:r>
            <a:r>
              <a:rPr lang="cs-CZ" sz="2400" dirty="0"/>
              <a:t> hodnotila osobu jako spíše pozitivní, zdůraznila zejména její první dvě kladné vlastnosti.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Skupina,která dostala </a:t>
            </a:r>
            <a:r>
              <a:rPr lang="cs-CZ" sz="2400" b="1" dirty="0"/>
              <a:t>charakteristiku B</a:t>
            </a:r>
            <a:r>
              <a:rPr lang="cs-CZ" sz="2400" dirty="0"/>
              <a:t> hodnotila osobu jako problematickou a zdůrazněny byly zvláště první dva rysy.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dirty="0"/>
              <a:t>PŘ. 30 úloh, lepší hodnocení, pokud vypočítá převážně prvních 15, než druhých.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endParaRPr lang="cs-CZ" sz="2400" dirty="0"/>
          </a:p>
          <a:p>
            <a:pPr algn="just">
              <a:buNone/>
            </a:pP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Determinanty posuzovaní osoby</a:t>
            </a:r>
            <a:endParaRPr lang="cs-CZ" sz="2800" dirty="0"/>
          </a:p>
        </p:txBody>
      </p:sp>
      <p:pic>
        <p:nvPicPr>
          <p:cNvPr id="1026" name="Picture 2" descr="http://www.dustinkirk.com/blogpicsBig/Solomon_As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1052736"/>
            <a:ext cx="2267744" cy="1440160"/>
          </a:xfrm>
          <a:prstGeom prst="rect">
            <a:avLst/>
          </a:prstGeom>
          <a:noFill/>
        </p:spPr>
      </p:pic>
      <p:sp>
        <p:nvSpPr>
          <p:cNvPr id="6" name="Zástupný symbol pro obsah 2"/>
          <p:cNvSpPr txBox="1">
            <a:spLocks/>
          </p:cNvSpPr>
          <p:nvPr/>
        </p:nvSpPr>
        <p:spPr>
          <a:xfrm>
            <a:off x="1703512" y="980728"/>
            <a:ext cx="8640960" cy="3087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514600" lvl="5" indent="-2286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2400" b="1" dirty="0" err="1"/>
              <a:t>Solomon</a:t>
            </a:r>
            <a:r>
              <a:rPr lang="cs-CZ" sz="2400" dirty="0"/>
              <a:t> </a:t>
            </a:r>
            <a:r>
              <a:rPr lang="cs-CZ" sz="2400" b="1" dirty="0" err="1"/>
              <a:t>Asch</a:t>
            </a:r>
            <a:r>
              <a:rPr lang="cs-CZ" sz="2400" b="1" dirty="0"/>
              <a:t> </a:t>
            </a:r>
            <a:r>
              <a:rPr lang="cs-CZ" sz="2400" dirty="0"/>
              <a:t>dal dvěma skupinám k posouzení charakteristiku fiktivní osoby, ale vlastnosti uvedené v charakteristice byly v každé skupině předloženy v opačném pořadí.</a:t>
            </a:r>
          </a:p>
          <a:p>
            <a:pPr marL="342900" indent="-3429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defRPr/>
            </a:pPr>
            <a:r>
              <a:rPr lang="cs-CZ" sz="2400" b="1" dirty="0">
                <a:solidFill>
                  <a:srgbClr val="FF0000"/>
                </a:solidFill>
              </a:rPr>
              <a:t>Charakteristika A:</a:t>
            </a:r>
            <a:r>
              <a:rPr lang="cs-CZ" sz="2400" dirty="0"/>
              <a:t> </a:t>
            </a:r>
          </a:p>
          <a:p>
            <a:pPr marL="342900" indent="-3429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defRPr/>
            </a:pPr>
            <a:r>
              <a:rPr lang="cs-CZ" sz="2400" dirty="0"/>
              <a:t>inteligentní, pilný, impulzivní, kritický, svéhlavý, závistivý</a:t>
            </a:r>
          </a:p>
          <a:p>
            <a:pPr marL="342900" indent="-3429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defRPr/>
            </a:pPr>
            <a:r>
              <a:rPr lang="cs-CZ" sz="2400" b="1" dirty="0"/>
              <a:t>Charakteristika B: </a:t>
            </a:r>
          </a:p>
          <a:p>
            <a:pPr marL="342900" indent="-3429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defRPr/>
            </a:pPr>
            <a:r>
              <a:rPr lang="cs-CZ" sz="2400" dirty="0"/>
              <a:t>závistivý, svéhlavý, kritický, impulzivní, pilný, inteligentní</a:t>
            </a:r>
          </a:p>
          <a:p>
            <a:pPr marL="342900" indent="-342900" algn="just">
              <a:spcBef>
                <a:spcPct val="20000"/>
              </a:spcBef>
              <a:buClr>
                <a:schemeClr val="accent2">
                  <a:lumMod val="50000"/>
                </a:schemeClr>
              </a:buClr>
              <a:defRPr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703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616624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Jim – veškeré informace, které nadále dostaneme, zařazujeme do </a:t>
            </a:r>
            <a:r>
              <a:rPr lang="cs-CZ" sz="2000" b="1" dirty="0"/>
              <a:t>schématu</a:t>
            </a:r>
            <a:r>
              <a:rPr lang="cs-CZ" sz="2000" dirty="0"/>
              <a:t>, které jsme si o </a:t>
            </a:r>
            <a:r>
              <a:rPr lang="cs-CZ" sz="2000" dirty="0" err="1"/>
              <a:t>Jimovi</a:t>
            </a:r>
            <a:r>
              <a:rPr lang="cs-CZ" sz="2000" dirty="0"/>
              <a:t> udělali. Svoje schémata spíše potvrzujeme, než měníme – pamatujeme si relevantní informace k schématu, ostatní zapomeneme. 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 Pravděpodobnost, že např. politická rozprava dvou oponentů v TV přinese obohacení o nový názor je mylná – vyzobáme si to, co potřebujeme a co potvrzuje naše schéma – názor pravděpodobně nezměníme</a:t>
            </a:r>
          </a:p>
          <a:p>
            <a:pPr lvl="6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b="1" dirty="0" smtClean="0">
                <a:solidFill>
                  <a:srgbClr val="FF0000"/>
                </a:solidFill>
              </a:rPr>
              <a:t>Efekt přetrvávání </a:t>
            </a:r>
            <a:r>
              <a:rPr lang="cs-CZ" dirty="0" smtClean="0"/>
              <a:t>– jsme-li hodnoceni negativně, máme dojem, že jsme podali špatný výkon, i když hodnocení bylo zcela náhodné a naopak. Hledáme informace v paměti, které náš </a:t>
            </a:r>
            <a:r>
              <a:rPr lang="cs-CZ" dirty="0" err="1" smtClean="0"/>
              <a:t>sebepostoj</a:t>
            </a:r>
            <a:r>
              <a:rPr lang="cs-CZ" dirty="0" smtClean="0"/>
              <a:t> potvrzují. </a:t>
            </a:r>
          </a:p>
          <a:p>
            <a:pPr lvl="6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b="1" dirty="0" smtClean="0">
                <a:solidFill>
                  <a:srgbClr val="FF0000"/>
                </a:solidFill>
              </a:rPr>
              <a:t>Haló efekt </a:t>
            </a:r>
            <a:r>
              <a:rPr lang="cs-CZ" dirty="0" smtClean="0">
                <a:solidFill>
                  <a:srgbClr val="FF0000"/>
                </a:solidFill>
              </a:rPr>
              <a:t>– </a:t>
            </a:r>
            <a:r>
              <a:rPr lang="cs-CZ" dirty="0" smtClean="0"/>
              <a:t>některé vlastnosti (rysy)  jsou pro posuzovatele důležitější než jiné bez ohledu na pořadí jejich prezentace. Haló efekt je vnímanou </a:t>
            </a:r>
            <a:r>
              <a:rPr lang="cs-CZ" i="1" dirty="0" smtClean="0"/>
              <a:t>dominancí nějaké vlastnosti</a:t>
            </a:r>
            <a:r>
              <a:rPr lang="cs-CZ" dirty="0" smtClean="0"/>
              <a:t> při vytváření dojmu o jiné osobě. 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000" dirty="0"/>
              <a:t>Např. </a:t>
            </a:r>
            <a:r>
              <a:rPr lang="cs-CZ" sz="2000" b="1" dirty="0" err="1">
                <a:solidFill>
                  <a:srgbClr val="FF0000"/>
                </a:solidFill>
              </a:rPr>
              <a:t>Asch</a:t>
            </a:r>
            <a:r>
              <a:rPr lang="cs-CZ" sz="2000" dirty="0"/>
              <a:t> zjistil, že „srdečný“ a „ chladný“ jsou </a:t>
            </a:r>
            <a:r>
              <a:rPr lang="cs-CZ" sz="2000" b="1" dirty="0"/>
              <a:t>centrální rysy </a:t>
            </a:r>
            <a:r>
              <a:rPr lang="cs-CZ" sz="2000" dirty="0"/>
              <a:t>– ovlivňovaly dojmy, které si probandi vytvářeli o hypotetické osobě více, než kterékoliv jiné.  </a:t>
            </a:r>
            <a:r>
              <a:rPr lang="cs-CZ" sz="2000" b="1" dirty="0"/>
              <a:t>Centrální rysy = figura, periferní rysy = pozadí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endParaRPr lang="cs-CZ" sz="2000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cs-CZ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Determinanty posuzovaní osoby</a:t>
            </a:r>
            <a:endParaRPr lang="cs-CZ" sz="2800" dirty="0"/>
          </a:p>
        </p:txBody>
      </p:sp>
      <p:pic>
        <p:nvPicPr>
          <p:cNvPr id="2050" name="Picture 2" descr="http://inkscape.org/screenshots/gallery/inkscape-0.45-volumetric-ligh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2996952"/>
            <a:ext cx="1690088" cy="17413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447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616624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Efekt rozptýlení </a:t>
            </a:r>
            <a:r>
              <a:rPr lang="cs-CZ" sz="2400" dirty="0"/>
              <a:t>– efekt formování dojmu je slabší, pokud je informace o osobě podávána v kontextu s ní nesouvisejících informací, než když je podávána samostatně. 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Efekt novosti </a:t>
            </a:r>
            <a:r>
              <a:rPr lang="cs-CZ" sz="2400" dirty="0"/>
              <a:t>– informaci, kterou dostaneme jako poslední hodnotíme významněji než jiné informace</a:t>
            </a:r>
          </a:p>
          <a:p>
            <a:pPr lvl="5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Nápadnost v chování, fyzická nápadnost </a:t>
            </a:r>
            <a:r>
              <a:rPr lang="cs-CZ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extrémní chování nebo vzezření vytváří silnější (extrémnější) dojmy o nositeli. Máme tendenci přisuzovat nápadnější chování nápadnějším lidem, hezčí vlastnosti hezčím lidem…Jedná se o </a:t>
            </a:r>
            <a:r>
              <a:rPr lang="cs-CZ" sz="2400" dirty="0">
                <a:solidFill>
                  <a:srgbClr val="FF0000"/>
                </a:solidFill>
              </a:rPr>
              <a:t>efekt zdánlivé korelace.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OBECNĚ: </a:t>
            </a:r>
            <a:r>
              <a:rPr lang="cs-CZ" sz="2400" dirty="0"/>
              <a:t>používáme mentální zkratky, kognitivní heuristiky – pomůcky, jejichž prostřednictvím </a:t>
            </a:r>
            <a:r>
              <a:rPr lang="cs-CZ" sz="2400" b="1" dirty="0"/>
              <a:t>zjednodušujeme</a:t>
            </a:r>
            <a:r>
              <a:rPr lang="cs-CZ" sz="2400" dirty="0"/>
              <a:t> složité problémy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 err="1" smtClean="0">
                <a:solidFill>
                  <a:srgbClr val="FF0000"/>
                </a:solidFill>
              </a:rPr>
              <a:t>Peak</a:t>
            </a:r>
            <a:r>
              <a:rPr lang="cs-CZ" sz="2400" b="1" dirty="0" smtClean="0">
                <a:solidFill>
                  <a:srgbClr val="FF0000"/>
                </a:solidFill>
              </a:rPr>
              <a:t> and End rule </a:t>
            </a:r>
            <a:r>
              <a:rPr lang="cs-CZ" sz="2400" b="1" dirty="0">
                <a:solidFill>
                  <a:srgbClr val="FF0000"/>
                </a:solidFill>
              </a:rPr>
              <a:t>(</a:t>
            </a:r>
            <a:r>
              <a:rPr lang="cs-CZ" sz="2400" b="1" dirty="0" err="1" smtClean="0">
                <a:solidFill>
                  <a:srgbClr val="FF0000"/>
                </a:solidFill>
              </a:rPr>
              <a:t>Fredericksonová</a:t>
            </a:r>
            <a:r>
              <a:rPr lang="cs-CZ" sz="2400" b="1" dirty="0" smtClean="0">
                <a:solidFill>
                  <a:srgbClr val="FF0000"/>
                </a:solidFill>
              </a:rPr>
              <a:t> a </a:t>
            </a:r>
            <a:r>
              <a:rPr lang="cs-CZ" sz="2400" b="1" dirty="0" err="1" smtClean="0">
                <a:solidFill>
                  <a:srgbClr val="FF0000"/>
                </a:solidFill>
              </a:rPr>
              <a:t>Kahneman</a:t>
            </a:r>
            <a:r>
              <a:rPr lang="cs-CZ" sz="2400" b="1" dirty="0" smtClean="0">
                <a:solidFill>
                  <a:srgbClr val="FF0000"/>
                </a:solidFill>
              </a:rPr>
              <a:t>)</a:t>
            </a:r>
            <a:endParaRPr lang="cs-CZ" sz="2400" b="1" dirty="0">
              <a:solidFill>
                <a:srgbClr val="FF0000"/>
              </a:solidFill>
            </a:endParaRPr>
          </a:p>
          <a:p>
            <a:pPr marL="0" indent="0" algn="just">
              <a:buClr>
                <a:schemeClr val="accent2">
                  <a:lumMod val="50000"/>
                </a:schemeClr>
              </a:buClr>
              <a:buNone/>
            </a:pPr>
            <a:r>
              <a:rPr lang="cs-CZ" dirty="0" smtClean="0"/>
              <a:t>(</a:t>
            </a:r>
            <a:r>
              <a:rPr lang="en-US" dirty="0" smtClean="0"/>
              <a:t>When </a:t>
            </a:r>
            <a:r>
              <a:rPr lang="en-US" dirty="0"/>
              <a:t>More Pain Is Preferred to Less: Adding a Better </a:t>
            </a:r>
            <a:r>
              <a:rPr lang="en-US" dirty="0" smtClean="0"/>
              <a:t>End</a:t>
            </a:r>
            <a:r>
              <a:rPr lang="cs-CZ" dirty="0" smtClean="0"/>
              <a:t>)</a:t>
            </a:r>
            <a:endParaRPr lang="cs-CZ" sz="2400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Determinanty posuzovaní osoby</a:t>
            </a:r>
            <a:endParaRPr lang="cs-CZ" sz="2800" dirty="0"/>
          </a:p>
        </p:txBody>
      </p:sp>
      <p:pic>
        <p:nvPicPr>
          <p:cNvPr id="2" name="Picture 2" descr="http://t1.gstatic.com/images?q=tbn:ANd9GcTLBRZjjXYeySnnVNWl9EGoLy0iquHNlhd05Ewa0FHKBY58gGF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7776" y="2852829"/>
            <a:ext cx="1760196" cy="18230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213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0" y="980728"/>
            <a:ext cx="8964488" cy="5616624"/>
          </a:xfrm>
        </p:spPr>
        <p:txBody>
          <a:bodyPr>
            <a:noAutofit/>
          </a:bodyPr>
          <a:lstStyle/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Asocianistický přístup </a:t>
            </a:r>
            <a:r>
              <a:rPr lang="cs-CZ" sz="2400" dirty="0"/>
              <a:t>(tzv. měkký přístup) - teorie vnímání zdola nahoru (data </a:t>
            </a:r>
            <a:r>
              <a:rPr lang="cs-CZ" sz="2400" dirty="0" err="1"/>
              <a:t>driven</a:t>
            </a:r>
            <a:r>
              <a:rPr lang="cs-CZ" sz="2400" dirty="0"/>
              <a:t>) – zaměření se na charakteristiky poznávaného – to, co nám ukazuje, nabízí.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Konstruktivistický přístup </a:t>
            </a:r>
            <a:r>
              <a:rPr lang="cs-CZ" sz="2400" dirty="0"/>
              <a:t>(tzv. tvrdý přístup) – teorie vnímání shora dolů (</a:t>
            </a:r>
            <a:r>
              <a:rPr lang="cs-CZ" sz="2400" dirty="0" err="1"/>
              <a:t>theory</a:t>
            </a:r>
            <a:r>
              <a:rPr lang="cs-CZ" sz="2400" dirty="0"/>
              <a:t> </a:t>
            </a:r>
            <a:r>
              <a:rPr lang="cs-CZ" sz="2400" dirty="0" err="1"/>
              <a:t>driven</a:t>
            </a:r>
            <a:r>
              <a:rPr lang="cs-CZ" sz="2400" dirty="0"/>
              <a:t>) – vliv na posuzování osoby mají kognitivní, afektivní a motivační charakteristiky </a:t>
            </a:r>
            <a:r>
              <a:rPr lang="cs-CZ" sz="2400" dirty="0" err="1"/>
              <a:t>percipienta</a:t>
            </a:r>
            <a:r>
              <a:rPr lang="cs-CZ" sz="2400" dirty="0"/>
              <a:t> – jedná se o aktivní konstrukci poznávajícím.</a:t>
            </a:r>
          </a:p>
          <a:p>
            <a:pPr lvl="6"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Teorie centrálních rysů </a:t>
            </a:r>
            <a:r>
              <a:rPr lang="cs-CZ" sz="2400" dirty="0"/>
              <a:t>– </a:t>
            </a:r>
            <a:r>
              <a:rPr lang="cs-CZ" sz="2400" b="1" dirty="0" err="1"/>
              <a:t>Solomon</a:t>
            </a:r>
            <a:r>
              <a:rPr lang="cs-CZ" sz="2400" b="1" dirty="0"/>
              <a:t> </a:t>
            </a:r>
            <a:r>
              <a:rPr lang="cs-CZ" sz="2400" b="1" dirty="0" err="1"/>
              <a:t>Asch</a:t>
            </a:r>
            <a:r>
              <a:rPr lang="cs-CZ" sz="2400" b="1" dirty="0"/>
              <a:t> </a:t>
            </a:r>
          </a:p>
          <a:p>
            <a:pPr lvl="5" algn="just">
              <a:buClr>
                <a:schemeClr val="accent2">
                  <a:lumMod val="50000"/>
                </a:schemeClr>
              </a:buClr>
              <a:buNone/>
            </a:pPr>
            <a:r>
              <a:rPr lang="cs-CZ" sz="2400" dirty="0"/>
              <a:t>         (centrální a periferní rysy)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r>
              <a:rPr lang="cs-CZ" sz="2400" b="1" dirty="0">
                <a:solidFill>
                  <a:srgbClr val="FF0000"/>
                </a:solidFill>
              </a:rPr>
              <a:t>Spojitý model formování dojmu </a:t>
            </a:r>
            <a:r>
              <a:rPr lang="cs-CZ" sz="2400" dirty="0"/>
              <a:t>– </a:t>
            </a:r>
            <a:r>
              <a:rPr lang="cs-CZ" sz="2400" dirty="0" err="1"/>
              <a:t>Fiske</a:t>
            </a:r>
            <a:r>
              <a:rPr lang="cs-CZ" sz="2400" dirty="0"/>
              <a:t>, </a:t>
            </a:r>
            <a:r>
              <a:rPr lang="cs-CZ" sz="2400" dirty="0" err="1"/>
              <a:t>Neuberg</a:t>
            </a:r>
            <a:r>
              <a:rPr lang="cs-CZ" sz="2400" dirty="0"/>
              <a:t> (1990) – platí obojí, vnímání (poznávání)  probíhá zdola i ze shora, dokud nejsme „spokojeni“ s obrazem osobnosti</a:t>
            </a:r>
          </a:p>
          <a:p>
            <a:pPr algn="just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</a:pPr>
            <a:endParaRPr lang="cs-CZ" sz="2400" dirty="0">
              <a:solidFill>
                <a:srgbClr val="FF0000"/>
              </a:solidFill>
            </a:endParaRPr>
          </a:p>
          <a:p>
            <a:pPr algn="just">
              <a:buNone/>
            </a:pP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0"/>
            <a:ext cx="9144000" cy="4766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chemeClr val="bg1"/>
                </a:solidFill>
              </a:rPr>
              <a:t>Sociální poznávání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24000" y="476672"/>
            <a:ext cx="9144000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b="1" dirty="0"/>
              <a:t>Teoretické modely poznávání sociálních objektů a dějů</a:t>
            </a:r>
            <a:endParaRPr lang="cs-CZ" sz="2800" dirty="0"/>
          </a:p>
        </p:txBody>
      </p:sp>
      <p:pic>
        <p:nvPicPr>
          <p:cNvPr id="8196" name="Picture 4" descr="http://www.biolib.cz/IMG/GAL/78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8985" y="3514720"/>
            <a:ext cx="2051720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359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51584" y="692697"/>
            <a:ext cx="7772400" cy="1470025"/>
          </a:xfrm>
          <a:solidFill>
            <a:schemeClr val="bg1"/>
          </a:solidFill>
        </p:spPr>
        <p:txBody>
          <a:bodyPr/>
          <a:lstStyle/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Sociální psychologie</a:t>
            </a: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5640" y="2852936"/>
            <a:ext cx="6400800" cy="1944216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Teorie </a:t>
            </a:r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atribuce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7410" name="Picture 2" descr="http://sirmi.ic.cz/mix/9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6280" y="4509120"/>
            <a:ext cx="1279714" cy="21328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5734543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2254</Words>
  <Application>Microsoft Office PowerPoint</Application>
  <PresentationFormat>Širokoúhlá obrazovka</PresentationFormat>
  <Paragraphs>123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Wingdings</vt:lpstr>
      <vt:lpstr>Motiv Office</vt:lpstr>
      <vt:lpstr>Sociální psychologie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Sociální psychologie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psychologie</dc:title>
  <dc:creator>Polackova Iva</dc:creator>
  <cp:lastModifiedBy>Polackova Iva</cp:lastModifiedBy>
  <cp:revision>3</cp:revision>
  <dcterms:created xsi:type="dcterms:W3CDTF">2020-10-27T09:29:15Z</dcterms:created>
  <dcterms:modified xsi:type="dcterms:W3CDTF">2020-10-27T09:40:20Z</dcterms:modified>
</cp:coreProperties>
</file>