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73" r:id="rId3"/>
    <p:sldId id="257" r:id="rId4"/>
    <p:sldId id="258" r:id="rId5"/>
    <p:sldId id="259" r:id="rId6"/>
    <p:sldId id="274" r:id="rId7"/>
    <p:sldId id="260" r:id="rId8"/>
    <p:sldId id="261" r:id="rId9"/>
    <p:sldId id="263" r:id="rId10"/>
    <p:sldId id="262" r:id="rId11"/>
    <p:sldId id="264" r:id="rId12"/>
    <p:sldId id="265" r:id="rId13"/>
    <p:sldId id="267" r:id="rId14"/>
    <p:sldId id="266" r:id="rId15"/>
    <p:sldId id="269" r:id="rId16"/>
    <p:sldId id="271" r:id="rId17"/>
    <p:sldId id="272" r:id="rId18"/>
    <p:sldId id="27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63188-F1D7-4D73-819A-189944E0D03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063874-11A9-4753-A011-A92973772C37}">
      <dgm:prSet phldrT="[Text]"/>
      <dgm:spPr/>
      <dgm:t>
        <a:bodyPr/>
        <a:lstStyle/>
        <a:p>
          <a:pPr algn="ctr"/>
          <a:r>
            <a:rPr lang="cs-CZ"/>
            <a:t>Stávající konkurence</a:t>
          </a:r>
        </a:p>
      </dgm:t>
    </dgm:pt>
    <dgm:pt modelId="{57BFB2E8-8264-4762-9EAC-6770D2E90037}" type="parTrans" cxnId="{4E896F88-D8F0-48CE-B227-9A03FCE22176}">
      <dgm:prSet/>
      <dgm:spPr/>
      <dgm:t>
        <a:bodyPr/>
        <a:lstStyle/>
        <a:p>
          <a:pPr algn="ctr"/>
          <a:endParaRPr lang="cs-CZ"/>
        </a:p>
      </dgm:t>
    </dgm:pt>
    <dgm:pt modelId="{9265D1C5-C1B5-4FE5-B4DA-D44FC790BF9E}" type="sibTrans" cxnId="{4E896F88-D8F0-48CE-B227-9A03FCE22176}">
      <dgm:prSet/>
      <dgm:spPr/>
      <dgm:t>
        <a:bodyPr/>
        <a:lstStyle/>
        <a:p>
          <a:pPr algn="ctr"/>
          <a:endParaRPr lang="cs-CZ"/>
        </a:p>
      </dgm:t>
    </dgm:pt>
    <dgm:pt modelId="{7CF2DED0-73EC-4706-9B02-793A5F0F63E8}">
      <dgm:prSet phldrT="[Text]"/>
      <dgm:spPr/>
      <dgm:t>
        <a:bodyPr/>
        <a:lstStyle/>
        <a:p>
          <a:pPr algn="ctr"/>
          <a:r>
            <a:rPr lang="cs-CZ"/>
            <a:t>Hrozba vstupu konkurentů</a:t>
          </a:r>
        </a:p>
      </dgm:t>
    </dgm:pt>
    <dgm:pt modelId="{7E50E34B-2222-49B5-BC62-C13B32AF2A9D}" type="parTrans" cxnId="{52C310CA-CCF7-4BAD-AA5A-1AD632307E16}">
      <dgm:prSet/>
      <dgm:spPr/>
      <dgm:t>
        <a:bodyPr/>
        <a:lstStyle/>
        <a:p>
          <a:pPr algn="ctr"/>
          <a:endParaRPr lang="cs-CZ"/>
        </a:p>
      </dgm:t>
    </dgm:pt>
    <dgm:pt modelId="{EB88550F-F772-4CC8-8E84-D96F0FC2934B}" type="sibTrans" cxnId="{52C310CA-CCF7-4BAD-AA5A-1AD632307E16}">
      <dgm:prSet/>
      <dgm:spPr/>
      <dgm:t>
        <a:bodyPr/>
        <a:lstStyle/>
        <a:p>
          <a:pPr algn="ctr"/>
          <a:endParaRPr lang="cs-CZ"/>
        </a:p>
      </dgm:t>
    </dgm:pt>
    <dgm:pt modelId="{2D214A5F-327C-4ABA-8ED2-7E24960F3BD7}">
      <dgm:prSet phldrT="[Text]"/>
      <dgm:spPr/>
      <dgm:t>
        <a:bodyPr/>
        <a:lstStyle/>
        <a:p>
          <a:pPr algn="ctr"/>
          <a:r>
            <a:rPr lang="cs-CZ"/>
            <a:t>Síla dodavatelů</a:t>
          </a:r>
        </a:p>
      </dgm:t>
    </dgm:pt>
    <dgm:pt modelId="{AE231A03-9976-404A-B499-2A0071C39A12}" type="parTrans" cxnId="{0F62A0E6-DA17-448F-96B7-58EBCF50C585}">
      <dgm:prSet/>
      <dgm:spPr/>
      <dgm:t>
        <a:bodyPr/>
        <a:lstStyle/>
        <a:p>
          <a:pPr algn="ctr"/>
          <a:endParaRPr lang="cs-CZ"/>
        </a:p>
      </dgm:t>
    </dgm:pt>
    <dgm:pt modelId="{EE301C00-4260-4446-9B7A-F11B3CC5CBA0}" type="sibTrans" cxnId="{0F62A0E6-DA17-448F-96B7-58EBCF50C585}">
      <dgm:prSet/>
      <dgm:spPr/>
      <dgm:t>
        <a:bodyPr/>
        <a:lstStyle/>
        <a:p>
          <a:pPr algn="ctr"/>
          <a:endParaRPr lang="cs-CZ"/>
        </a:p>
      </dgm:t>
    </dgm:pt>
    <dgm:pt modelId="{9FC8B967-C977-4C78-BF76-4BF5017CD3BD}">
      <dgm:prSet phldrT="[Text]"/>
      <dgm:spPr/>
      <dgm:t>
        <a:bodyPr/>
        <a:lstStyle/>
        <a:p>
          <a:pPr algn="ctr"/>
          <a:r>
            <a:rPr lang="cs-CZ"/>
            <a:t>Substituční produkty</a:t>
          </a:r>
        </a:p>
      </dgm:t>
    </dgm:pt>
    <dgm:pt modelId="{7F5DDA7D-A81F-4872-93CD-C43E1305CD9E}" type="parTrans" cxnId="{B73749B9-573D-4140-9232-4B6ADCDE415F}">
      <dgm:prSet/>
      <dgm:spPr/>
      <dgm:t>
        <a:bodyPr/>
        <a:lstStyle/>
        <a:p>
          <a:pPr algn="ctr"/>
          <a:endParaRPr lang="cs-CZ"/>
        </a:p>
      </dgm:t>
    </dgm:pt>
    <dgm:pt modelId="{6745F25A-5C7E-4AE4-B27D-02AE07294627}" type="sibTrans" cxnId="{B73749B9-573D-4140-9232-4B6ADCDE415F}">
      <dgm:prSet/>
      <dgm:spPr/>
      <dgm:t>
        <a:bodyPr/>
        <a:lstStyle/>
        <a:p>
          <a:pPr algn="ctr"/>
          <a:endParaRPr lang="cs-CZ"/>
        </a:p>
      </dgm:t>
    </dgm:pt>
    <dgm:pt modelId="{60B762C0-C2DF-4005-AEEA-56EFB292E7A7}">
      <dgm:prSet phldrT="[Text]"/>
      <dgm:spPr/>
      <dgm:t>
        <a:bodyPr/>
        <a:lstStyle/>
        <a:p>
          <a:pPr algn="ctr"/>
          <a:r>
            <a:rPr lang="cs-CZ"/>
            <a:t>Síla odběratelů</a:t>
          </a:r>
        </a:p>
      </dgm:t>
    </dgm:pt>
    <dgm:pt modelId="{27DC5A6A-114D-46CA-9D81-4839900821D6}" type="parTrans" cxnId="{14159052-D5AA-47CD-9C9E-B76A46D0CE0D}">
      <dgm:prSet/>
      <dgm:spPr/>
      <dgm:t>
        <a:bodyPr/>
        <a:lstStyle/>
        <a:p>
          <a:pPr algn="ctr"/>
          <a:endParaRPr lang="cs-CZ"/>
        </a:p>
      </dgm:t>
    </dgm:pt>
    <dgm:pt modelId="{8BF7945F-E52C-4FBF-A108-705453BD22CD}" type="sibTrans" cxnId="{14159052-D5AA-47CD-9C9E-B76A46D0CE0D}">
      <dgm:prSet/>
      <dgm:spPr/>
      <dgm:t>
        <a:bodyPr/>
        <a:lstStyle/>
        <a:p>
          <a:pPr algn="ctr"/>
          <a:endParaRPr lang="cs-CZ"/>
        </a:p>
      </dgm:t>
    </dgm:pt>
    <dgm:pt modelId="{711DF247-0D33-4D0F-B2FF-F24901D6636D}" type="pres">
      <dgm:prSet presAssocID="{6DD63188-F1D7-4D73-819A-189944E0D03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300727-44A4-4DDE-98DF-BC4D2579C352}" type="pres">
      <dgm:prSet presAssocID="{6A063874-11A9-4753-A011-A92973772C37}" presName="centerShape" presStyleLbl="node0" presStyleIdx="0" presStyleCnt="1"/>
      <dgm:spPr/>
    </dgm:pt>
    <dgm:pt modelId="{11B96C5A-1DC2-407F-819C-2456E9B0B4C1}" type="pres">
      <dgm:prSet presAssocID="{7CF2DED0-73EC-4706-9B02-793A5F0F63E8}" presName="node" presStyleLbl="node1" presStyleIdx="0" presStyleCnt="4" custScaleX="141037" custScaleY="116700">
        <dgm:presLayoutVars>
          <dgm:bulletEnabled val="1"/>
        </dgm:presLayoutVars>
      </dgm:prSet>
      <dgm:spPr/>
    </dgm:pt>
    <dgm:pt modelId="{ABE5B12D-DC4F-418D-997F-DCB439CB173C}" type="pres">
      <dgm:prSet presAssocID="{7CF2DED0-73EC-4706-9B02-793A5F0F63E8}" presName="dummy" presStyleCnt="0"/>
      <dgm:spPr/>
    </dgm:pt>
    <dgm:pt modelId="{7DCF4476-316C-447F-80C9-6A95478F72E7}" type="pres">
      <dgm:prSet presAssocID="{EB88550F-F772-4CC8-8E84-D96F0FC2934B}" presName="sibTrans" presStyleLbl="sibTrans2D1" presStyleIdx="0" presStyleCnt="4"/>
      <dgm:spPr/>
    </dgm:pt>
    <dgm:pt modelId="{B1D434DA-7CB5-4A1F-9BB9-D99465B2B862}" type="pres">
      <dgm:prSet presAssocID="{2D214A5F-327C-4ABA-8ED2-7E24960F3BD7}" presName="node" presStyleLbl="node1" presStyleIdx="1" presStyleCnt="4" custScaleX="134502" custScaleY="118488">
        <dgm:presLayoutVars>
          <dgm:bulletEnabled val="1"/>
        </dgm:presLayoutVars>
      </dgm:prSet>
      <dgm:spPr/>
    </dgm:pt>
    <dgm:pt modelId="{22EA48B8-44D3-49F1-9145-4C057A7122C7}" type="pres">
      <dgm:prSet presAssocID="{2D214A5F-327C-4ABA-8ED2-7E24960F3BD7}" presName="dummy" presStyleCnt="0"/>
      <dgm:spPr/>
    </dgm:pt>
    <dgm:pt modelId="{F839AD65-F995-4FAD-9BCD-F5C6D0080C83}" type="pres">
      <dgm:prSet presAssocID="{EE301C00-4260-4446-9B7A-F11B3CC5CBA0}" presName="sibTrans" presStyleLbl="sibTrans2D1" presStyleIdx="1" presStyleCnt="4"/>
      <dgm:spPr/>
    </dgm:pt>
    <dgm:pt modelId="{9110B55D-5598-47EC-9967-C4D98947C1F3}" type="pres">
      <dgm:prSet presAssocID="{9FC8B967-C977-4C78-BF76-4BF5017CD3BD}" presName="node" presStyleLbl="node1" presStyleIdx="2" presStyleCnt="4" custScaleX="135146" custScaleY="124685">
        <dgm:presLayoutVars>
          <dgm:bulletEnabled val="1"/>
        </dgm:presLayoutVars>
      </dgm:prSet>
      <dgm:spPr/>
    </dgm:pt>
    <dgm:pt modelId="{B8802A69-E817-4065-B6FF-D22F646769E7}" type="pres">
      <dgm:prSet presAssocID="{9FC8B967-C977-4C78-BF76-4BF5017CD3BD}" presName="dummy" presStyleCnt="0"/>
      <dgm:spPr/>
    </dgm:pt>
    <dgm:pt modelId="{B773B998-317E-4841-BDF0-565FFBF38F8B}" type="pres">
      <dgm:prSet presAssocID="{6745F25A-5C7E-4AE4-B27D-02AE07294627}" presName="sibTrans" presStyleLbl="sibTrans2D1" presStyleIdx="2" presStyleCnt="4"/>
      <dgm:spPr/>
    </dgm:pt>
    <dgm:pt modelId="{9BEFB992-B86F-4974-B05B-953D517CBC53}" type="pres">
      <dgm:prSet presAssocID="{60B762C0-C2DF-4005-AEEA-56EFB292E7A7}" presName="node" presStyleLbl="node1" presStyleIdx="3" presStyleCnt="4" custScaleX="151637" custScaleY="125693">
        <dgm:presLayoutVars>
          <dgm:bulletEnabled val="1"/>
        </dgm:presLayoutVars>
      </dgm:prSet>
      <dgm:spPr/>
    </dgm:pt>
    <dgm:pt modelId="{B9D0184E-E754-43A5-A33D-AADFC317C20A}" type="pres">
      <dgm:prSet presAssocID="{60B762C0-C2DF-4005-AEEA-56EFB292E7A7}" presName="dummy" presStyleCnt="0"/>
      <dgm:spPr/>
    </dgm:pt>
    <dgm:pt modelId="{F02CFFE2-76E2-4210-8A0F-719DE23ED316}" type="pres">
      <dgm:prSet presAssocID="{8BF7945F-E52C-4FBF-A108-705453BD22CD}" presName="sibTrans" presStyleLbl="sibTrans2D1" presStyleIdx="3" presStyleCnt="4"/>
      <dgm:spPr/>
    </dgm:pt>
  </dgm:ptLst>
  <dgm:cxnLst>
    <dgm:cxn modelId="{05A19B1C-4AD3-470A-B5FF-72A5DC9EFAF1}" type="presOf" srcId="{9FC8B967-C977-4C78-BF76-4BF5017CD3BD}" destId="{9110B55D-5598-47EC-9967-C4D98947C1F3}" srcOrd="0" destOrd="0" presId="urn:microsoft.com/office/officeart/2005/8/layout/radial6"/>
    <dgm:cxn modelId="{1383FF28-3A78-4246-8C31-F3613658BB20}" type="presOf" srcId="{8BF7945F-E52C-4FBF-A108-705453BD22CD}" destId="{F02CFFE2-76E2-4210-8A0F-719DE23ED316}" srcOrd="0" destOrd="0" presId="urn:microsoft.com/office/officeart/2005/8/layout/radial6"/>
    <dgm:cxn modelId="{9A224933-9746-4C60-9344-1AB6C0BB0A00}" type="presOf" srcId="{7CF2DED0-73EC-4706-9B02-793A5F0F63E8}" destId="{11B96C5A-1DC2-407F-819C-2456E9B0B4C1}" srcOrd="0" destOrd="0" presId="urn:microsoft.com/office/officeart/2005/8/layout/radial6"/>
    <dgm:cxn modelId="{AEB15235-AC73-4091-9201-28145B526461}" type="presOf" srcId="{6DD63188-F1D7-4D73-819A-189944E0D033}" destId="{711DF247-0D33-4D0F-B2FF-F24901D6636D}" srcOrd="0" destOrd="0" presId="urn:microsoft.com/office/officeart/2005/8/layout/radial6"/>
    <dgm:cxn modelId="{0C2B4B6C-8804-4960-8CAB-D236B5596252}" type="presOf" srcId="{EB88550F-F772-4CC8-8E84-D96F0FC2934B}" destId="{7DCF4476-316C-447F-80C9-6A95478F72E7}" srcOrd="0" destOrd="0" presId="urn:microsoft.com/office/officeart/2005/8/layout/radial6"/>
    <dgm:cxn modelId="{C1E5EB4D-F22C-4A5D-B643-3A8E7B1F659B}" type="presOf" srcId="{6A063874-11A9-4753-A011-A92973772C37}" destId="{62300727-44A4-4DDE-98DF-BC4D2579C352}" srcOrd="0" destOrd="0" presId="urn:microsoft.com/office/officeart/2005/8/layout/radial6"/>
    <dgm:cxn modelId="{14159052-D5AA-47CD-9C9E-B76A46D0CE0D}" srcId="{6A063874-11A9-4753-A011-A92973772C37}" destId="{60B762C0-C2DF-4005-AEEA-56EFB292E7A7}" srcOrd="3" destOrd="0" parTransId="{27DC5A6A-114D-46CA-9D81-4839900821D6}" sibTransId="{8BF7945F-E52C-4FBF-A108-705453BD22CD}"/>
    <dgm:cxn modelId="{DE76E876-E0CD-4220-B128-EBAE3BA7C5A5}" type="presOf" srcId="{2D214A5F-327C-4ABA-8ED2-7E24960F3BD7}" destId="{B1D434DA-7CB5-4A1F-9BB9-D99465B2B862}" srcOrd="0" destOrd="0" presId="urn:microsoft.com/office/officeart/2005/8/layout/radial6"/>
    <dgm:cxn modelId="{4E896F88-D8F0-48CE-B227-9A03FCE22176}" srcId="{6DD63188-F1D7-4D73-819A-189944E0D033}" destId="{6A063874-11A9-4753-A011-A92973772C37}" srcOrd="0" destOrd="0" parTransId="{57BFB2E8-8264-4762-9EAC-6770D2E90037}" sibTransId="{9265D1C5-C1B5-4FE5-B4DA-D44FC790BF9E}"/>
    <dgm:cxn modelId="{B73749B9-573D-4140-9232-4B6ADCDE415F}" srcId="{6A063874-11A9-4753-A011-A92973772C37}" destId="{9FC8B967-C977-4C78-BF76-4BF5017CD3BD}" srcOrd="2" destOrd="0" parTransId="{7F5DDA7D-A81F-4872-93CD-C43E1305CD9E}" sibTransId="{6745F25A-5C7E-4AE4-B27D-02AE07294627}"/>
    <dgm:cxn modelId="{F58F75BE-B118-4BB4-9E1C-664776C61E1A}" type="presOf" srcId="{EE301C00-4260-4446-9B7A-F11B3CC5CBA0}" destId="{F839AD65-F995-4FAD-9BCD-F5C6D0080C83}" srcOrd="0" destOrd="0" presId="urn:microsoft.com/office/officeart/2005/8/layout/radial6"/>
    <dgm:cxn modelId="{52C310CA-CCF7-4BAD-AA5A-1AD632307E16}" srcId="{6A063874-11A9-4753-A011-A92973772C37}" destId="{7CF2DED0-73EC-4706-9B02-793A5F0F63E8}" srcOrd="0" destOrd="0" parTransId="{7E50E34B-2222-49B5-BC62-C13B32AF2A9D}" sibTransId="{EB88550F-F772-4CC8-8E84-D96F0FC2934B}"/>
    <dgm:cxn modelId="{1EC7AEDF-EC57-4233-8DCC-2184CD9D4547}" type="presOf" srcId="{60B762C0-C2DF-4005-AEEA-56EFB292E7A7}" destId="{9BEFB992-B86F-4974-B05B-953D517CBC53}" srcOrd="0" destOrd="0" presId="urn:microsoft.com/office/officeart/2005/8/layout/radial6"/>
    <dgm:cxn modelId="{0F62A0E6-DA17-448F-96B7-58EBCF50C585}" srcId="{6A063874-11A9-4753-A011-A92973772C37}" destId="{2D214A5F-327C-4ABA-8ED2-7E24960F3BD7}" srcOrd="1" destOrd="0" parTransId="{AE231A03-9976-404A-B499-2A0071C39A12}" sibTransId="{EE301C00-4260-4446-9B7A-F11B3CC5CBA0}"/>
    <dgm:cxn modelId="{048677EB-6A4A-479C-928E-C87D804CB2C1}" type="presOf" srcId="{6745F25A-5C7E-4AE4-B27D-02AE07294627}" destId="{B773B998-317E-4841-BDF0-565FFBF38F8B}" srcOrd="0" destOrd="0" presId="urn:microsoft.com/office/officeart/2005/8/layout/radial6"/>
    <dgm:cxn modelId="{00FD8167-6EA3-4CE0-B1E6-85DBB8B84551}" type="presParOf" srcId="{711DF247-0D33-4D0F-B2FF-F24901D6636D}" destId="{62300727-44A4-4DDE-98DF-BC4D2579C352}" srcOrd="0" destOrd="0" presId="urn:microsoft.com/office/officeart/2005/8/layout/radial6"/>
    <dgm:cxn modelId="{450B74D3-963C-4931-88AE-7167AEA8B4B0}" type="presParOf" srcId="{711DF247-0D33-4D0F-B2FF-F24901D6636D}" destId="{11B96C5A-1DC2-407F-819C-2456E9B0B4C1}" srcOrd="1" destOrd="0" presId="urn:microsoft.com/office/officeart/2005/8/layout/radial6"/>
    <dgm:cxn modelId="{B56026E1-0CED-4343-A954-207176B0583C}" type="presParOf" srcId="{711DF247-0D33-4D0F-B2FF-F24901D6636D}" destId="{ABE5B12D-DC4F-418D-997F-DCB439CB173C}" srcOrd="2" destOrd="0" presId="urn:microsoft.com/office/officeart/2005/8/layout/radial6"/>
    <dgm:cxn modelId="{1CE4852F-919C-4500-8D4F-7DDC9E549F2E}" type="presParOf" srcId="{711DF247-0D33-4D0F-B2FF-F24901D6636D}" destId="{7DCF4476-316C-447F-80C9-6A95478F72E7}" srcOrd="3" destOrd="0" presId="urn:microsoft.com/office/officeart/2005/8/layout/radial6"/>
    <dgm:cxn modelId="{4FCD043D-61CF-4856-8D72-32F0087566F4}" type="presParOf" srcId="{711DF247-0D33-4D0F-B2FF-F24901D6636D}" destId="{B1D434DA-7CB5-4A1F-9BB9-D99465B2B862}" srcOrd="4" destOrd="0" presId="urn:microsoft.com/office/officeart/2005/8/layout/radial6"/>
    <dgm:cxn modelId="{7CA3DFE1-B7F2-4F91-AE4E-00BD9C7C3AE5}" type="presParOf" srcId="{711DF247-0D33-4D0F-B2FF-F24901D6636D}" destId="{22EA48B8-44D3-49F1-9145-4C057A7122C7}" srcOrd="5" destOrd="0" presId="urn:microsoft.com/office/officeart/2005/8/layout/radial6"/>
    <dgm:cxn modelId="{588A7FD9-A03B-467B-86A2-E09125ABF438}" type="presParOf" srcId="{711DF247-0D33-4D0F-B2FF-F24901D6636D}" destId="{F839AD65-F995-4FAD-9BCD-F5C6D0080C83}" srcOrd="6" destOrd="0" presId="urn:microsoft.com/office/officeart/2005/8/layout/radial6"/>
    <dgm:cxn modelId="{C6DF0FB6-6FA8-4B9E-84A4-84173E4D40D6}" type="presParOf" srcId="{711DF247-0D33-4D0F-B2FF-F24901D6636D}" destId="{9110B55D-5598-47EC-9967-C4D98947C1F3}" srcOrd="7" destOrd="0" presId="urn:microsoft.com/office/officeart/2005/8/layout/radial6"/>
    <dgm:cxn modelId="{36E8FB25-A1DC-4343-B460-F1BD8CF244E9}" type="presParOf" srcId="{711DF247-0D33-4D0F-B2FF-F24901D6636D}" destId="{B8802A69-E817-4065-B6FF-D22F646769E7}" srcOrd="8" destOrd="0" presId="urn:microsoft.com/office/officeart/2005/8/layout/radial6"/>
    <dgm:cxn modelId="{CB7241A9-0A9A-4910-9631-5DFF2F21DD8F}" type="presParOf" srcId="{711DF247-0D33-4D0F-B2FF-F24901D6636D}" destId="{B773B998-317E-4841-BDF0-565FFBF38F8B}" srcOrd="9" destOrd="0" presId="urn:microsoft.com/office/officeart/2005/8/layout/radial6"/>
    <dgm:cxn modelId="{4F796184-5DEE-4567-8B03-CC36B4299C20}" type="presParOf" srcId="{711DF247-0D33-4D0F-B2FF-F24901D6636D}" destId="{9BEFB992-B86F-4974-B05B-953D517CBC53}" srcOrd="10" destOrd="0" presId="urn:microsoft.com/office/officeart/2005/8/layout/radial6"/>
    <dgm:cxn modelId="{46B91353-88E3-4A33-8DEE-C628935D6DF6}" type="presParOf" srcId="{711DF247-0D33-4D0F-B2FF-F24901D6636D}" destId="{B9D0184E-E754-43A5-A33D-AADFC317C20A}" srcOrd="11" destOrd="0" presId="urn:microsoft.com/office/officeart/2005/8/layout/radial6"/>
    <dgm:cxn modelId="{3080D57A-500D-4B2D-A28E-7196682017E1}" type="presParOf" srcId="{711DF247-0D33-4D0F-B2FF-F24901D6636D}" destId="{F02CFFE2-76E2-4210-8A0F-719DE23ED31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CFFE2-76E2-4210-8A0F-719DE23ED316}">
      <dsp:nvSpPr>
        <dsp:cNvPr id="0" name=""/>
        <dsp:cNvSpPr/>
      </dsp:nvSpPr>
      <dsp:spPr>
        <a:xfrm>
          <a:off x="2541938" y="504628"/>
          <a:ext cx="3517483" cy="35174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3B998-317E-4841-BDF0-565FFBF38F8B}">
      <dsp:nvSpPr>
        <dsp:cNvPr id="0" name=""/>
        <dsp:cNvSpPr/>
      </dsp:nvSpPr>
      <dsp:spPr>
        <a:xfrm>
          <a:off x="2541938" y="504628"/>
          <a:ext cx="3517483" cy="35174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9AD65-F995-4FAD-9BCD-F5C6D0080C83}">
      <dsp:nvSpPr>
        <dsp:cNvPr id="0" name=""/>
        <dsp:cNvSpPr/>
      </dsp:nvSpPr>
      <dsp:spPr>
        <a:xfrm>
          <a:off x="2541938" y="504628"/>
          <a:ext cx="3517483" cy="35174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F4476-316C-447F-80C9-6A95478F72E7}">
      <dsp:nvSpPr>
        <dsp:cNvPr id="0" name=""/>
        <dsp:cNvSpPr/>
      </dsp:nvSpPr>
      <dsp:spPr>
        <a:xfrm>
          <a:off x="2541938" y="504628"/>
          <a:ext cx="3517483" cy="35174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00727-44A4-4DDE-98DF-BC4D2579C352}">
      <dsp:nvSpPr>
        <dsp:cNvPr id="0" name=""/>
        <dsp:cNvSpPr/>
      </dsp:nvSpPr>
      <dsp:spPr>
        <a:xfrm>
          <a:off x="3490950" y="1453640"/>
          <a:ext cx="1619459" cy="1619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Stávající konkurence</a:t>
          </a:r>
        </a:p>
      </dsp:txBody>
      <dsp:txXfrm>
        <a:off x="3728114" y="1690804"/>
        <a:ext cx="1145131" cy="1145131"/>
      </dsp:txXfrm>
    </dsp:sp>
    <dsp:sp modelId="{11B96C5A-1DC2-407F-819C-2456E9B0B4C1}">
      <dsp:nvSpPr>
        <dsp:cNvPr id="0" name=""/>
        <dsp:cNvSpPr/>
      </dsp:nvSpPr>
      <dsp:spPr>
        <a:xfrm>
          <a:off x="3501267" y="-116029"/>
          <a:ext cx="1598825" cy="1322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Hrozba vstupu konkurentů</a:t>
          </a:r>
        </a:p>
      </dsp:txBody>
      <dsp:txXfrm>
        <a:off x="3735410" y="77710"/>
        <a:ext cx="1130539" cy="935458"/>
      </dsp:txXfrm>
    </dsp:sp>
    <dsp:sp modelId="{B1D434DA-7CB5-4A1F-9BB9-D99465B2B862}">
      <dsp:nvSpPr>
        <dsp:cNvPr id="0" name=""/>
        <dsp:cNvSpPr/>
      </dsp:nvSpPr>
      <dsp:spPr>
        <a:xfrm>
          <a:off x="5256240" y="1591767"/>
          <a:ext cx="1524743" cy="1343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Síla dodavatelů</a:t>
          </a:r>
        </a:p>
      </dsp:txBody>
      <dsp:txXfrm>
        <a:off x="5479533" y="1788475"/>
        <a:ext cx="1078157" cy="949789"/>
      </dsp:txXfrm>
    </dsp:sp>
    <dsp:sp modelId="{9110B55D-5598-47EC-9967-C4D98947C1F3}">
      <dsp:nvSpPr>
        <dsp:cNvPr id="0" name=""/>
        <dsp:cNvSpPr/>
      </dsp:nvSpPr>
      <dsp:spPr>
        <a:xfrm>
          <a:off x="3534658" y="3274573"/>
          <a:ext cx="1532044" cy="1413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Substituční produkty</a:t>
          </a:r>
        </a:p>
      </dsp:txBody>
      <dsp:txXfrm>
        <a:off x="3759021" y="3481569"/>
        <a:ext cx="1083318" cy="999464"/>
      </dsp:txXfrm>
    </dsp:sp>
    <dsp:sp modelId="{9BEFB992-B86F-4974-B05B-953D517CBC53}">
      <dsp:nvSpPr>
        <dsp:cNvPr id="0" name=""/>
        <dsp:cNvSpPr/>
      </dsp:nvSpPr>
      <dsp:spPr>
        <a:xfrm>
          <a:off x="1723254" y="1550928"/>
          <a:ext cx="1718989" cy="1424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Síla odběratelů</a:t>
          </a:r>
        </a:p>
      </dsp:txBody>
      <dsp:txXfrm>
        <a:off x="1974994" y="1759597"/>
        <a:ext cx="1215509" cy="1007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91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9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43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8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13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60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1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82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41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17BB3F-7DD4-4657-A759-2EC64613BADD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AF07D7-6164-4116-A53E-86ACB286B7E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Tržní (marketingové) analýzy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Marketing management</a:t>
            </a:r>
          </a:p>
        </p:txBody>
      </p:sp>
    </p:spTree>
    <p:extLst>
      <p:ext uri="{BB962C8B-B14F-4D97-AF65-F5344CB8AC3E}">
        <p14:creationId xmlns:p14="http://schemas.microsoft.com/office/powerpoint/2010/main" val="415917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Síla odběratelů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Platí, že čím více zákazníků, tím mají menší vyjednávací sílu a naopak. </a:t>
            </a:r>
          </a:p>
          <a:p>
            <a:r>
              <a:rPr lang="cs-CZ" dirty="0"/>
              <a:t>Typickým příkladem jsou supermarkety, které navštěvují tisíce zákazníků. Tito zákazníci mají malou vyjednávací sílu a jsou odkázáni na slevy a akce supermarketů. </a:t>
            </a:r>
          </a:p>
        </p:txBody>
      </p:sp>
    </p:spTree>
    <p:extLst>
      <p:ext uri="{BB962C8B-B14F-4D97-AF65-F5344CB8AC3E}">
        <p14:creationId xmlns:p14="http://schemas.microsoft.com/office/powerpoint/2010/main" val="411281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Síla dodavatelů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Hovoříme-li o síle dodavatelů, máme na mysli jejich možnost snižovat/zvyšovat cenu dodávky, určovat si podmínky dodání, termíny, skladování aj. </a:t>
            </a:r>
          </a:p>
          <a:p>
            <a:r>
              <a:rPr lang="cs-CZ" dirty="0"/>
              <a:t>Síla dodavatelů závisí nejen na aktuálních podmínkách v odvětví, ale především na jejich koncentraci v okolí</a:t>
            </a:r>
          </a:p>
        </p:txBody>
      </p:sp>
    </p:spTree>
    <p:extLst>
      <p:ext uri="{BB962C8B-B14F-4D97-AF65-F5344CB8AC3E}">
        <p14:creationId xmlns:p14="http://schemas.microsoft.com/office/powerpoint/2010/main" val="2728620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Síla substitutů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existují substituty našeho produktu, představují pro nás určitou hrozbu. </a:t>
            </a:r>
          </a:p>
          <a:p>
            <a:r>
              <a:rPr lang="cs-CZ" dirty="0"/>
              <a:t>Ta je o to větší, je-li substitut levnější, případně kvalitnější nebo s doprovodnými službami apod. (záleží na naší cílové skupině, co považuje za výhodnější, zda cenu, kvalitu nebo jiné hodnoty).</a:t>
            </a:r>
          </a:p>
        </p:txBody>
      </p:sp>
    </p:spTree>
    <p:extLst>
      <p:ext uri="{BB962C8B-B14F-4D97-AF65-F5344CB8AC3E}">
        <p14:creationId xmlns:p14="http://schemas.microsoft.com/office/powerpoint/2010/main" val="336820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Hrozba vstupu nových konkurentů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vstup potenciálních konkurentů na náš trh. </a:t>
            </a:r>
          </a:p>
          <a:p>
            <a:r>
              <a:rPr lang="cs-CZ" dirty="0"/>
              <a:t>Noví konkurenti vstupují jednodušeji na ty trhy, kde neexistují bariery vstupu a jsou pro ně finančně zajímavé (dokonalá konkurence, monopolistická konkurence), naopak trhy, které vykazují bariéry vstupu, např. vysoké počáteční náklady, administrativa, povolení státu apod., nejsou příliš žádané a vstupují sem tzv. silní hráči.</a:t>
            </a:r>
          </a:p>
        </p:txBody>
      </p:sp>
    </p:spTree>
    <p:extLst>
      <p:ext uri="{BB962C8B-B14F-4D97-AF65-F5344CB8AC3E}">
        <p14:creationId xmlns:p14="http://schemas.microsoft.com/office/powerpoint/2010/main" val="2114148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Stávající konkurence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nutné zmapovat současnou konkurenci v odvětví, její sílu a tržní postavení, nabízené produkty a marketingovou strategii. </a:t>
            </a:r>
          </a:p>
          <a:p>
            <a:r>
              <a:rPr lang="cs-CZ" dirty="0"/>
              <a:t>Někdy je možné se konkurencí inspirovat. </a:t>
            </a:r>
          </a:p>
          <a:p>
            <a:r>
              <a:rPr lang="cs-CZ" dirty="0"/>
              <a:t>V závislosti na typu trhu, na kterém působíme, se může jednat i o sledování a přebírání cen („</a:t>
            </a:r>
            <a:r>
              <a:rPr lang="cs-CZ" dirty="0" err="1"/>
              <a:t>price-taker</a:t>
            </a:r>
            <a:r>
              <a:rPr lang="cs-CZ" dirty="0"/>
              <a:t>“). </a:t>
            </a:r>
          </a:p>
          <a:p>
            <a:r>
              <a:rPr lang="cs-CZ" dirty="0"/>
              <a:t>Pokud jsou podniky zhruba stejné velikosti a tržní síly, objevuje se intenzivní konkurenční boj o zákazníky. </a:t>
            </a:r>
          </a:p>
        </p:txBody>
      </p:sp>
    </p:spTree>
    <p:extLst>
      <p:ext uri="{BB962C8B-B14F-4D97-AF65-F5344CB8AC3E}">
        <p14:creationId xmlns:p14="http://schemas.microsoft.com/office/powerpoint/2010/main" val="417262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dirty="0"/>
              <a:t>V čem spatřujete největší rozdíly z pohledu demografických vlivů u generace X a Y, příp. Z?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Jak současná digitální revoluce (z pohledu technologického prostředí) ovlivňuje chování podniků?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Kdo jsou tržní zprostředkovatelé a které pravděpodobně jako podnik (KOMUNIKAČNÍ AGENTURA, REKLAMKA, KAVÁRNA) pro svoji činnost využijete?</a:t>
            </a:r>
          </a:p>
        </p:txBody>
      </p:sp>
    </p:spTree>
    <p:extLst>
      <p:ext uri="{BB962C8B-B14F-4D97-AF65-F5344CB8AC3E}">
        <p14:creationId xmlns:p14="http://schemas.microsoft.com/office/powerpoint/2010/main" val="639552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 slepte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Political</a:t>
            </a:r>
            <a:r>
              <a:rPr lang="cs-CZ" b="1" dirty="0"/>
              <a:t> </a:t>
            </a:r>
            <a:r>
              <a:rPr lang="cs-CZ" b="1" dirty="0" err="1"/>
              <a:t>Factors</a:t>
            </a:r>
            <a:r>
              <a:rPr lang="cs-CZ" b="1" dirty="0"/>
              <a:t> – politické faktory</a:t>
            </a:r>
            <a:endParaRPr lang="cs-CZ" dirty="0"/>
          </a:p>
          <a:p>
            <a:r>
              <a:rPr lang="cs-CZ" dirty="0"/>
              <a:t>Politické faktory se týkají vládní politiky a mohou mít dopad na mnoho důležitých oblastí pro podnikání, jako je vzdělávání, zdraví občanů, kvalita infrastruktury a podobně. </a:t>
            </a:r>
          </a:p>
          <a:p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Factors</a:t>
            </a:r>
            <a:r>
              <a:rPr lang="cs-CZ" b="1" dirty="0"/>
              <a:t> – ekonomické faktory</a:t>
            </a:r>
            <a:endParaRPr lang="cs-CZ" dirty="0"/>
          </a:p>
          <a:p>
            <a:r>
              <a:rPr lang="cs-CZ" dirty="0"/>
              <a:t>Mezi ekonomické faktory patří např. úrokové sazby, daňové změny, hospodářský růst, fáze hospodářského cyklu, inflace, směnné kurzy a podobně. </a:t>
            </a:r>
          </a:p>
          <a:p>
            <a:r>
              <a:rPr lang="cs-CZ" b="1" dirty="0"/>
              <a:t>Social </a:t>
            </a:r>
            <a:r>
              <a:rPr lang="cs-CZ" b="1" dirty="0" err="1"/>
              <a:t>Factors</a:t>
            </a:r>
            <a:r>
              <a:rPr lang="cs-CZ" b="1" dirty="0"/>
              <a:t> – sociální faktory</a:t>
            </a:r>
            <a:endParaRPr lang="cs-CZ" dirty="0"/>
          </a:p>
          <a:p>
            <a:r>
              <a:rPr lang="cs-CZ" dirty="0"/>
              <a:t>Změny v sociálních trendech mohou mít dopad na poptávku po produktech podniku a dostupnosti a ochoty jednotlivců pracovat. Chování spotřebitelů není určeno jen jejich osobnostními vlastnostmi, ale je také ovlivňováno okolním prostředím. Je proto důležité brát v úvahu </a:t>
            </a:r>
            <a:r>
              <a:rPr lang="cs-CZ" b="1" dirty="0"/>
              <a:t>demografické změny společnosti</a:t>
            </a:r>
            <a:r>
              <a:rPr lang="cs-CZ" dirty="0"/>
              <a:t>, strukturu společnosti, náboženství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85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- slepte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Technological</a:t>
            </a:r>
            <a:r>
              <a:rPr lang="cs-CZ" b="1" dirty="0"/>
              <a:t> and </a:t>
            </a:r>
            <a:r>
              <a:rPr lang="cs-CZ" b="1" dirty="0" err="1"/>
              <a:t>Technical</a:t>
            </a:r>
            <a:r>
              <a:rPr lang="cs-CZ" b="1" dirty="0"/>
              <a:t> </a:t>
            </a:r>
            <a:r>
              <a:rPr lang="cs-CZ" b="1" dirty="0" err="1"/>
              <a:t>Factors</a:t>
            </a:r>
            <a:r>
              <a:rPr lang="cs-CZ" b="1" dirty="0"/>
              <a:t> – technologické a technické faktory</a:t>
            </a:r>
            <a:endParaRPr lang="cs-CZ" dirty="0"/>
          </a:p>
          <a:p>
            <a:r>
              <a:rPr lang="cs-CZ" dirty="0"/>
              <a:t>Technologické a technické faktory jsou stále důležitější a významnější pro konkurence schopnost podniku. V dnešní době rychlého technologického a technického vývoje je nutné, aby podnik tento vývoj předvídal a nezaostával v něm oproti konkurenci.</a:t>
            </a:r>
          </a:p>
          <a:p>
            <a:r>
              <a:rPr lang="cs-CZ" b="1" dirty="0" err="1"/>
              <a:t>Ecological</a:t>
            </a:r>
            <a:r>
              <a:rPr lang="cs-CZ" b="1" dirty="0"/>
              <a:t> </a:t>
            </a:r>
            <a:r>
              <a:rPr lang="cs-CZ" b="1" dirty="0" err="1"/>
              <a:t>Factors</a:t>
            </a:r>
            <a:r>
              <a:rPr lang="cs-CZ" b="1" dirty="0"/>
              <a:t> – ekologické faktory</a:t>
            </a:r>
            <a:endParaRPr lang="cs-CZ" dirty="0"/>
          </a:p>
          <a:p>
            <a:r>
              <a:rPr lang="cs-CZ" dirty="0"/>
              <a:t>Na ekologii je momentálně kladen důraz. Různé země jsou členy různých organizací, v rámci nichž se zavazují k dodržování určitých norem a limitů v oblasti ekologie a ochrany životního prostředí. Pokud chce podnik podnikat na určitém trhu v určité zemi, musí se seznámit s tamními zákony, předpisy a vyhláškami a tyto posléze dodržovat. Pokud je podnik nedodržuje, vystavuje se tak možnému postihu a také jeho vnímání společností nebude kladné.</a:t>
            </a:r>
          </a:p>
        </p:txBody>
      </p:sp>
    </p:spTree>
    <p:extLst>
      <p:ext uri="{BB962C8B-B14F-4D97-AF65-F5344CB8AC3E}">
        <p14:creationId xmlns:p14="http://schemas.microsoft.com/office/powerpoint/2010/main" val="107973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Zvolte si libovolný podnik, který dobře znáte a analyzujte dílčí prvky jeho makroprostředí a 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58685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okolí firmy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3652982" y="3213423"/>
            <a:ext cx="5541818" cy="2004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      Firma</a:t>
            </a:r>
          </a:p>
        </p:txBody>
      </p:sp>
      <p:sp>
        <p:nvSpPr>
          <p:cNvPr id="5" name="Ovál 4"/>
          <p:cNvSpPr/>
          <p:nvPr/>
        </p:nvSpPr>
        <p:spPr>
          <a:xfrm>
            <a:off x="3980872" y="1833141"/>
            <a:ext cx="1838037" cy="70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Hnutí</a:t>
            </a:r>
          </a:p>
        </p:txBody>
      </p:sp>
      <p:sp>
        <p:nvSpPr>
          <p:cNvPr id="7" name="Ovál 6"/>
          <p:cNvSpPr/>
          <p:nvPr/>
        </p:nvSpPr>
        <p:spPr>
          <a:xfrm>
            <a:off x="942109" y="3722255"/>
            <a:ext cx="1967346" cy="5172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Banky</a:t>
            </a:r>
          </a:p>
        </p:txBody>
      </p:sp>
      <p:sp>
        <p:nvSpPr>
          <p:cNvPr id="8" name="Ovál 7"/>
          <p:cNvSpPr/>
          <p:nvPr/>
        </p:nvSpPr>
        <p:spPr>
          <a:xfrm>
            <a:off x="1024128" y="5458691"/>
            <a:ext cx="2670417" cy="7758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Veřejnost</a:t>
            </a:r>
          </a:p>
        </p:txBody>
      </p:sp>
      <p:sp>
        <p:nvSpPr>
          <p:cNvPr id="9" name="Ovál 8"/>
          <p:cNvSpPr/>
          <p:nvPr/>
        </p:nvSpPr>
        <p:spPr>
          <a:xfrm>
            <a:off x="7047344" y="1717964"/>
            <a:ext cx="2189019" cy="794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Burzovní makléři</a:t>
            </a:r>
          </a:p>
        </p:txBody>
      </p:sp>
      <p:sp>
        <p:nvSpPr>
          <p:cNvPr id="10" name="Ovál 9"/>
          <p:cNvSpPr/>
          <p:nvPr/>
        </p:nvSpPr>
        <p:spPr>
          <a:xfrm>
            <a:off x="10268527" y="3537527"/>
            <a:ext cx="951345" cy="15147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ES</a:t>
            </a:r>
          </a:p>
        </p:txBody>
      </p:sp>
      <p:sp>
        <p:nvSpPr>
          <p:cNvPr id="11" name="Ovál 10"/>
          <p:cNvSpPr/>
          <p:nvPr/>
        </p:nvSpPr>
        <p:spPr>
          <a:xfrm>
            <a:off x="4599709" y="5902036"/>
            <a:ext cx="1588655" cy="720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Akcionáři</a:t>
            </a:r>
          </a:p>
        </p:txBody>
      </p:sp>
      <p:sp>
        <p:nvSpPr>
          <p:cNvPr id="12" name="Ovál 11"/>
          <p:cNvSpPr/>
          <p:nvPr/>
        </p:nvSpPr>
        <p:spPr>
          <a:xfrm>
            <a:off x="7047345" y="5569527"/>
            <a:ext cx="2189019" cy="1052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Vládní orgány a organizace</a:t>
            </a:r>
          </a:p>
        </p:txBody>
      </p:sp>
      <p:sp>
        <p:nvSpPr>
          <p:cNvPr id="13" name="Ovál 12"/>
          <p:cNvSpPr/>
          <p:nvPr/>
        </p:nvSpPr>
        <p:spPr>
          <a:xfrm>
            <a:off x="9999518" y="5479748"/>
            <a:ext cx="2007755" cy="1151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Orgány místní samosprávy</a:t>
            </a:r>
          </a:p>
        </p:txBody>
      </p:sp>
      <p:sp>
        <p:nvSpPr>
          <p:cNvPr id="14" name="Ovál 13"/>
          <p:cNvSpPr/>
          <p:nvPr/>
        </p:nvSpPr>
        <p:spPr>
          <a:xfrm>
            <a:off x="9475355" y="1984386"/>
            <a:ext cx="2022764" cy="7363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Sdělovací prostředky</a:t>
            </a:r>
          </a:p>
        </p:txBody>
      </p:sp>
      <p:sp>
        <p:nvSpPr>
          <p:cNvPr id="15" name="Ovál 14"/>
          <p:cNvSpPr/>
          <p:nvPr/>
        </p:nvSpPr>
        <p:spPr>
          <a:xfrm>
            <a:off x="4064000" y="3537527"/>
            <a:ext cx="1671782" cy="7573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Zaměstnancí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4064000" y="4325204"/>
            <a:ext cx="1671782" cy="7270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Odbory</a:t>
            </a:r>
          </a:p>
        </p:txBody>
      </p:sp>
      <p:sp>
        <p:nvSpPr>
          <p:cNvPr id="17" name="Ovál 16"/>
          <p:cNvSpPr/>
          <p:nvPr/>
        </p:nvSpPr>
        <p:spPr>
          <a:xfrm>
            <a:off x="1024128" y="2281382"/>
            <a:ext cx="2384090" cy="71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Distributoři</a:t>
            </a:r>
          </a:p>
        </p:txBody>
      </p:sp>
      <p:cxnSp>
        <p:nvCxnSpPr>
          <p:cNvPr id="19" name="Přímá spojnice se šipkou 18"/>
          <p:cNvCxnSpPr>
            <a:stCxn id="5" idx="4"/>
          </p:cNvCxnSpPr>
          <p:nvPr/>
        </p:nvCxnSpPr>
        <p:spPr>
          <a:xfrm flipH="1">
            <a:off x="4899890" y="2537691"/>
            <a:ext cx="1" cy="6673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9" idx="4"/>
          </p:cNvCxnSpPr>
          <p:nvPr/>
        </p:nvCxnSpPr>
        <p:spPr>
          <a:xfrm flipH="1">
            <a:off x="8026400" y="2512291"/>
            <a:ext cx="115454" cy="6927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4" idx="4"/>
          </p:cNvCxnSpPr>
          <p:nvPr/>
        </p:nvCxnSpPr>
        <p:spPr>
          <a:xfrm flipH="1">
            <a:off x="9153236" y="2720709"/>
            <a:ext cx="1333501" cy="7046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0" idx="2"/>
            <a:endCxn id="4" idx="3"/>
          </p:cNvCxnSpPr>
          <p:nvPr/>
        </p:nvCxnSpPr>
        <p:spPr>
          <a:xfrm flipH="1" flipV="1">
            <a:off x="9194800" y="4215569"/>
            <a:ext cx="1073727" cy="793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7" idx="5"/>
          </p:cNvCxnSpPr>
          <p:nvPr/>
        </p:nvCxnSpPr>
        <p:spPr>
          <a:xfrm>
            <a:off x="3059076" y="2888429"/>
            <a:ext cx="635469" cy="5491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6"/>
            <a:endCxn id="4" idx="1"/>
          </p:cNvCxnSpPr>
          <p:nvPr/>
        </p:nvCxnSpPr>
        <p:spPr>
          <a:xfrm>
            <a:off x="2909455" y="3980873"/>
            <a:ext cx="743527" cy="2346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8" idx="6"/>
          </p:cNvCxnSpPr>
          <p:nvPr/>
        </p:nvCxnSpPr>
        <p:spPr>
          <a:xfrm flipV="1">
            <a:off x="3694545" y="5220854"/>
            <a:ext cx="330201" cy="6257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1" idx="0"/>
          </p:cNvCxnSpPr>
          <p:nvPr/>
        </p:nvCxnSpPr>
        <p:spPr>
          <a:xfrm flipV="1">
            <a:off x="5394037" y="5209309"/>
            <a:ext cx="138545" cy="6927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12" idx="0"/>
          </p:cNvCxnSpPr>
          <p:nvPr/>
        </p:nvCxnSpPr>
        <p:spPr>
          <a:xfrm flipH="1" flipV="1">
            <a:off x="7377546" y="5209309"/>
            <a:ext cx="764309" cy="3602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13" idx="1"/>
          </p:cNvCxnSpPr>
          <p:nvPr/>
        </p:nvCxnSpPr>
        <p:spPr>
          <a:xfrm flipH="1" flipV="1">
            <a:off x="9005455" y="5153891"/>
            <a:ext cx="1288092" cy="4945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64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faktory vědeckého a technického rozvoje; </a:t>
            </a:r>
          </a:p>
          <a:p>
            <a:pPr lvl="0"/>
            <a:r>
              <a:rPr lang="cs-CZ" dirty="0"/>
              <a:t>marketingové a distribuční faktory;</a:t>
            </a:r>
          </a:p>
          <a:p>
            <a:pPr lvl="0"/>
            <a:r>
              <a:rPr lang="cs-CZ" dirty="0"/>
              <a:t>výrobní faktory a řízení výroby;</a:t>
            </a:r>
          </a:p>
          <a:p>
            <a:pPr lvl="0"/>
            <a:r>
              <a:rPr lang="cs-CZ" dirty="0"/>
              <a:t>faktory podnikových a pracovních zdrojů;</a:t>
            </a:r>
          </a:p>
          <a:p>
            <a:pPr lvl="0"/>
            <a:r>
              <a:rPr lang="cs-CZ" dirty="0"/>
              <a:t>faktory finanční a rozpočtové.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9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- faktory vědeckého a technického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Ofenzivní Inovátoři – nejčastěji je představují podniky nově vstoupivší do odvětví s novými myšlenkami, nápady a produkty, kteří se snaží zaplnit mezery na trhu a prosadit se.</a:t>
            </a:r>
          </a:p>
          <a:p>
            <a:pPr lvl="0"/>
            <a:r>
              <a:rPr lang="cs-CZ" dirty="0"/>
              <a:t>Defenzivní následníci – nejčastěji je představují velké a největší podniky v oboru, které sledují inovátory, a mají dostatek prostředků na odladění chyb, kterých se inovátoři dopouští.</a:t>
            </a:r>
          </a:p>
          <a:p>
            <a:pPr lvl="0"/>
            <a:r>
              <a:rPr lang="cs-CZ" dirty="0"/>
              <a:t>Defenzivní imitátoři – imitátoři mají tu výhodu, že nemusí vynakládat zdroje a úsilí na hledání a prosazení se na trhu, ale pouze se na již zavedených a technologicky nenáročných trzích, které se mění jen velmi pomalu, snaží uspokojovat potřeby zákazníků „imitací“ již hotových řešení.</a:t>
            </a:r>
          </a:p>
        </p:txBody>
      </p:sp>
    </p:spTree>
    <p:extLst>
      <p:ext uri="{BB962C8B-B14F-4D97-AF65-F5344CB8AC3E}">
        <p14:creationId xmlns:p14="http://schemas.microsoft.com/office/powerpoint/2010/main" val="264889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75979"/>
            <a:ext cx="9720072" cy="1499616"/>
          </a:xfrm>
        </p:spPr>
        <p:txBody>
          <a:bodyPr/>
          <a:lstStyle/>
          <a:p>
            <a:r>
              <a:rPr lang="cs-CZ" dirty="0"/>
              <a:t>- FAKTORY FINANČNÍ A ROZPOČTOVÉ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024128" y="2712631"/>
            <a:ext cx="8708025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cs-CZ" altLang="cs-CZ" dirty="0">
                <a:latin typeface="+mn-lt"/>
              </a:rPr>
              <a:t>Ukazatele rentability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cs-CZ" altLang="cs-CZ" sz="2200" dirty="0">
                <a:latin typeface="+mn-lt"/>
              </a:rPr>
              <a:t>ROA =  měří zisk s celkovými aktivy,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r>
              <a:rPr lang="cs-CZ" altLang="cs-CZ" sz="2200" dirty="0">
                <a:latin typeface="+mn-lt"/>
              </a:rPr>
              <a:t>která jsou investovány do podniky bez ohledu na zdroje jejich krytí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r>
              <a:rPr lang="cs-CZ" altLang="cs-CZ" sz="2200" dirty="0">
                <a:latin typeface="+mn-lt"/>
              </a:rPr>
              <a:t>ROA=EBIT/aktiva   nebo     ROA=</a:t>
            </a:r>
            <a:r>
              <a:rPr lang="cs-CZ" altLang="cs-CZ" sz="2200" dirty="0" err="1">
                <a:latin typeface="+mn-lt"/>
              </a:rPr>
              <a:t>EAT+úroky</a:t>
            </a:r>
            <a:r>
              <a:rPr lang="cs-CZ" altLang="cs-CZ" sz="2200" dirty="0">
                <a:latin typeface="+mn-lt"/>
              </a:rPr>
              <a:t>/ (1-t)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endParaRPr lang="cs-CZ" altLang="cs-CZ" sz="2200" dirty="0">
              <a:latin typeface="+mn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cs-CZ" altLang="cs-CZ" sz="2200" dirty="0">
                <a:latin typeface="+mn-lt"/>
              </a:rPr>
              <a:t>ROI – (zisk před zdaněním </a:t>
            </a:r>
            <a:r>
              <a:rPr lang="en-US" altLang="cs-CZ" sz="2200" dirty="0">
                <a:latin typeface="+mn-lt"/>
              </a:rPr>
              <a:t>+ </a:t>
            </a:r>
            <a:r>
              <a:rPr lang="en-US" altLang="cs-CZ" sz="2200" dirty="0" err="1">
                <a:latin typeface="+mn-lt"/>
              </a:rPr>
              <a:t>nákladové</a:t>
            </a:r>
            <a:r>
              <a:rPr lang="en-US" altLang="cs-CZ" sz="2200" dirty="0">
                <a:latin typeface="+mn-lt"/>
              </a:rPr>
              <a:t> </a:t>
            </a:r>
            <a:r>
              <a:rPr lang="en-US" altLang="cs-CZ" sz="2200" dirty="0" err="1">
                <a:latin typeface="+mn-lt"/>
              </a:rPr>
              <a:t>úroky</a:t>
            </a:r>
            <a:r>
              <a:rPr lang="cs-CZ" altLang="cs-CZ" sz="2200" dirty="0">
                <a:latin typeface="+mn-lt"/>
              </a:rPr>
              <a:t>)</a:t>
            </a:r>
            <a:r>
              <a:rPr lang="en-US" altLang="cs-CZ" sz="2200" dirty="0">
                <a:latin typeface="+mn-lt"/>
              </a:rPr>
              <a:t>/CK</a:t>
            </a:r>
            <a:r>
              <a:rPr lang="cs-CZ" altLang="cs-CZ" sz="2200" dirty="0">
                <a:latin typeface="+mn-lt"/>
              </a:rPr>
              <a:t>,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endParaRPr lang="cs-CZ" altLang="cs-CZ" sz="2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cs-CZ" altLang="cs-CZ" dirty="0">
                <a:latin typeface="+mn-lt"/>
              </a:rPr>
              <a:t>Ukazatele aktivity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cs-CZ" altLang="cs-CZ" sz="2200" dirty="0">
                <a:latin typeface="+mn-lt"/>
              </a:rPr>
              <a:t>Obrat aktiv, doba obratu aktiv, obrat zásob, doba obratu zásob,…</a:t>
            </a:r>
          </a:p>
        </p:txBody>
      </p:sp>
    </p:spTree>
    <p:extLst>
      <p:ext uri="{BB962C8B-B14F-4D97-AF65-F5344CB8AC3E}">
        <p14:creationId xmlns:p14="http://schemas.microsoft.com/office/powerpoint/2010/main" val="302609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5A7CD-E3FE-EB72-DAEB-EE226C5C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Slovníček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B293EB-F96A-5A49-DC64-FACD4DFDE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ROI = 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Return on </a:t>
            </a:r>
            <a:r>
              <a:rPr lang="cs-CZ" b="0" i="0" dirty="0" err="1">
                <a:solidFill>
                  <a:srgbClr val="202124"/>
                </a:solidFill>
                <a:effectLst/>
                <a:latin typeface="Google Sans"/>
              </a:rPr>
              <a:t>Investment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 (návratnost investic = zisk/ztráta z investice, kolik firma vydělá na 1 investovanou korunu)</a:t>
            </a:r>
          </a:p>
          <a:p>
            <a:endParaRPr lang="cs-CZ" dirty="0">
              <a:solidFill>
                <a:srgbClr val="202124"/>
              </a:solidFill>
              <a:latin typeface="Google Sans"/>
            </a:endParaRPr>
          </a:p>
          <a:p>
            <a:r>
              <a:rPr lang="cs-CZ" dirty="0">
                <a:solidFill>
                  <a:srgbClr val="202124"/>
                </a:solidFill>
                <a:latin typeface="Google Sans"/>
              </a:rPr>
              <a:t>ROA = Return </a:t>
            </a:r>
            <a:r>
              <a:rPr lang="cs-CZ" dirty="0" err="1">
                <a:solidFill>
                  <a:srgbClr val="202124"/>
                </a:solidFill>
                <a:latin typeface="Google Sans"/>
              </a:rPr>
              <a:t>of</a:t>
            </a:r>
            <a:r>
              <a:rPr lang="cs-CZ" dirty="0">
                <a:solidFill>
                  <a:srgbClr val="202124"/>
                </a:solidFill>
                <a:latin typeface="Google Sans"/>
              </a:rPr>
              <a:t> </a:t>
            </a:r>
            <a:r>
              <a:rPr lang="cs-CZ" dirty="0" err="1">
                <a:solidFill>
                  <a:srgbClr val="202124"/>
                </a:solidFill>
                <a:latin typeface="Google Sans"/>
              </a:rPr>
              <a:t>assets</a:t>
            </a:r>
            <a:r>
              <a:rPr lang="cs-CZ" dirty="0">
                <a:solidFill>
                  <a:srgbClr val="202124"/>
                </a:solidFill>
                <a:latin typeface="Google Sans"/>
              </a:rPr>
              <a:t> (výnosnost aktiva – ukazuje, jak podnik hospodaří se svými aktivy)</a:t>
            </a:r>
          </a:p>
          <a:p>
            <a:endParaRPr lang="cs-CZ" dirty="0">
              <a:solidFill>
                <a:srgbClr val="202124"/>
              </a:solidFill>
              <a:latin typeface="Google Sans"/>
            </a:endParaRPr>
          </a:p>
          <a:p>
            <a:r>
              <a:rPr lang="cs-CZ" dirty="0">
                <a:solidFill>
                  <a:srgbClr val="202124"/>
                </a:solidFill>
                <a:latin typeface="Google Sans"/>
              </a:rPr>
              <a:t>EBIT =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Earnings Before Interest and Taxes 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čili zisk před zdaněním a úroky</a:t>
            </a:r>
          </a:p>
          <a:p>
            <a:r>
              <a:rPr lang="cs-CZ" dirty="0">
                <a:solidFill>
                  <a:srgbClr val="202124"/>
                </a:solidFill>
                <a:latin typeface="Google Sans"/>
              </a:rPr>
              <a:t>EBIT =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Earnings Before Taxes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 čili zisk před zdaněním</a:t>
            </a:r>
          </a:p>
          <a:p>
            <a:r>
              <a:rPr lang="cs-CZ" dirty="0">
                <a:solidFill>
                  <a:srgbClr val="202124"/>
                </a:solidFill>
                <a:latin typeface="Google Sans"/>
              </a:rPr>
              <a:t>EAT = </a:t>
            </a:r>
            <a:r>
              <a:rPr lang="cs-CZ" b="0" i="0" dirty="0" err="1">
                <a:solidFill>
                  <a:srgbClr val="202124"/>
                </a:solidFill>
                <a:effectLst/>
                <a:latin typeface="Google Sans"/>
              </a:rPr>
              <a:t>Earnings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cs-CZ" b="0" i="0" dirty="0" err="1">
                <a:solidFill>
                  <a:srgbClr val="202124"/>
                </a:solidFill>
                <a:effectLst/>
                <a:latin typeface="Google Sans"/>
              </a:rPr>
              <a:t>After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cs-CZ" b="0" i="0" dirty="0" err="1">
                <a:solidFill>
                  <a:srgbClr val="202124"/>
                </a:solidFill>
                <a:effectLst/>
                <a:latin typeface="Google Sans"/>
              </a:rPr>
              <a:t>Taxes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 čili zisk </a:t>
            </a:r>
            <a:r>
              <a:rPr lang="cs-CZ" b="0" i="0">
                <a:solidFill>
                  <a:srgbClr val="202124"/>
                </a:solidFill>
                <a:effectLst/>
                <a:latin typeface="Google Sans"/>
              </a:rPr>
              <a:t>po zdanění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70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 FAKTORY FINANČNÍ A ROZPOČTOVÉ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914400" algn="l"/>
              </a:tabLst>
            </a:pPr>
            <a:r>
              <a:rPr lang="cs-CZ" sz="2200" b="1" dirty="0"/>
              <a:t>Ukazatele likvidity</a:t>
            </a:r>
          </a:p>
          <a:p>
            <a:pPr marL="8001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914400" algn="l"/>
              </a:tabLst>
            </a:pPr>
            <a:r>
              <a:rPr lang="cs-CZ" sz="2200" dirty="0"/>
              <a:t>Běžná (3.stupeň) = OA/</a:t>
            </a:r>
            <a:r>
              <a:rPr lang="cs-CZ" sz="2200" dirty="0" err="1"/>
              <a:t>kr.</a:t>
            </a:r>
            <a:r>
              <a:rPr lang="cs-CZ" sz="2200" dirty="0"/>
              <a:t> závazky; v ČR je dostatečné 1-2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914400" algn="l"/>
              </a:tabLst>
            </a:pPr>
            <a:endParaRPr lang="cs-CZ" sz="2200" dirty="0"/>
          </a:p>
          <a:p>
            <a:pPr marL="8001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914400" algn="l"/>
              </a:tabLst>
            </a:pPr>
            <a:r>
              <a:rPr lang="cs-CZ" sz="2200" dirty="0"/>
              <a:t>Pohotová (2.stupeň) = (OA-zásoby)/</a:t>
            </a:r>
            <a:r>
              <a:rPr lang="cs-CZ" sz="2200" dirty="0" err="1"/>
              <a:t>kr.</a:t>
            </a:r>
            <a:r>
              <a:rPr lang="cs-CZ" sz="2200" dirty="0"/>
              <a:t> závazky, doporučená je 1- 1,5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914400" algn="l"/>
              </a:tabLst>
            </a:pPr>
            <a:endParaRPr lang="cs-CZ" sz="2200" dirty="0"/>
          </a:p>
          <a:p>
            <a:pPr marL="8001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914400" algn="l"/>
              </a:tabLst>
            </a:pPr>
            <a:r>
              <a:rPr lang="cs-CZ" sz="2200" dirty="0"/>
              <a:t>Okamžitá likvidita (1. Stupeň) = finanční prostředky/</a:t>
            </a:r>
            <a:r>
              <a:rPr lang="cs-CZ" sz="2200" dirty="0" err="1"/>
              <a:t>kr.</a:t>
            </a:r>
            <a:r>
              <a:rPr lang="cs-CZ" sz="2200" dirty="0"/>
              <a:t> závazky (0,3-0,5 u nás alespoň 0,2)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914400" algn="l"/>
              </a:tabLst>
            </a:pPr>
            <a:endParaRPr lang="cs-CZ" sz="2200" dirty="0"/>
          </a:p>
          <a:p>
            <a:pPr marL="8001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914400" algn="l"/>
              </a:tabLst>
            </a:pPr>
            <a:endParaRPr lang="cs-CZ" sz="2200" dirty="0">
              <a:solidFill>
                <a:srgbClr val="FF0000"/>
              </a:solidFill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914400" algn="l"/>
              </a:tabLst>
            </a:pPr>
            <a:r>
              <a:rPr lang="cs-CZ" sz="2200" dirty="0">
                <a:solidFill>
                  <a:srgbClr val="FF0000"/>
                </a:solidFill>
              </a:rPr>
              <a:t>VÝPOČET LIKVIDITY PŘÍKLADY</a:t>
            </a:r>
          </a:p>
        </p:txBody>
      </p:sp>
    </p:spTree>
    <p:extLst>
      <p:ext uri="{BB962C8B-B14F-4D97-AF65-F5344CB8AC3E}">
        <p14:creationId xmlns:p14="http://schemas.microsoft.com/office/powerpoint/2010/main" val="148922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Analýza obecného okolí podniku – makroanalýza = PEST(E)</a:t>
            </a:r>
          </a:p>
          <a:p>
            <a:endParaRPr lang="cs-CZ" dirty="0"/>
          </a:p>
          <a:p>
            <a:r>
              <a:rPr lang="cs-CZ" b="1" dirty="0"/>
              <a:t>Analýza oborového okolí podniku – Analýza mikroprostředí</a:t>
            </a:r>
            <a:endParaRPr lang="cs-CZ" dirty="0"/>
          </a:p>
          <a:p>
            <a:r>
              <a:rPr lang="cs-CZ" dirty="0"/>
              <a:t>3C = zákazníci, konkurence, dodavatelé (vč. Tržních zprostředkovatelů a prostředníků)</a:t>
            </a:r>
          </a:p>
          <a:p>
            <a:r>
              <a:rPr lang="en-US" dirty="0"/>
              <a:t>+</a:t>
            </a:r>
            <a:r>
              <a:rPr lang="cs-CZ" dirty="0"/>
              <a:t> analýza veřejnosti</a:t>
            </a:r>
          </a:p>
          <a:p>
            <a:r>
              <a:rPr lang="cs-CZ" dirty="0"/>
              <a:t>Lze použít PORTEROVU analýzu pěti sil</a:t>
            </a:r>
          </a:p>
        </p:txBody>
      </p:sp>
    </p:spTree>
    <p:extLst>
      <p:ext uri="{BB962C8B-B14F-4D97-AF65-F5344CB8AC3E}">
        <p14:creationId xmlns:p14="http://schemas.microsoft.com/office/powerpoint/2010/main" val="23792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/>
              <a:t>Porterova</a:t>
            </a:r>
            <a:r>
              <a:rPr lang="cs-CZ" dirty="0"/>
              <a:t> analýza pěti sil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310994"/>
              </p:ext>
            </p:extLst>
          </p:nvPr>
        </p:nvGraphicFramePr>
        <p:xfrm>
          <a:off x="1825625" y="1988993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426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234</TotalTime>
  <Words>1065</Words>
  <Application>Microsoft Office PowerPoint</Application>
  <PresentationFormat>Širokoúhlá obrazovka</PresentationFormat>
  <Paragraphs>102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Google Sans</vt:lpstr>
      <vt:lpstr>Symbol</vt:lpstr>
      <vt:lpstr>Tw Cen MT</vt:lpstr>
      <vt:lpstr>Tw Cen MT Condensed</vt:lpstr>
      <vt:lpstr>Wingdings 3</vt:lpstr>
      <vt:lpstr>Integrál</vt:lpstr>
      <vt:lpstr>Tržní (marketingové) analýzy</vt:lpstr>
      <vt:lpstr>Podstatné okolí firmy</vt:lpstr>
      <vt:lpstr>VNITŘNÍ PROSTŘEDÍ</vt:lpstr>
      <vt:lpstr>- faktory vědeckého a technického rozvoje</vt:lpstr>
      <vt:lpstr>- FAKTORY FINANČNÍ A ROZPOČTOVÉ</vt:lpstr>
      <vt:lpstr>Slovníček </vt:lpstr>
      <vt:lpstr>- FAKTORY FINANČNÍ A ROZPOČTOVÉ</vt:lpstr>
      <vt:lpstr>Vnější prostředí</vt:lpstr>
      <vt:lpstr>- Porterova analýza pěti sil </vt:lpstr>
      <vt:lpstr>1) Síla odběratelů</vt:lpstr>
      <vt:lpstr>2) Síla dodavatelů</vt:lpstr>
      <vt:lpstr>3) Síla substitutů</vt:lpstr>
      <vt:lpstr>4) Hrozba vstupu nových konkurentů</vt:lpstr>
      <vt:lpstr>5) Stávající konkurence</vt:lpstr>
      <vt:lpstr>OTÁZKY K DISKUZI</vt:lpstr>
      <vt:lpstr>- slepte</vt:lpstr>
      <vt:lpstr>- slepte</vt:lpstr>
      <vt:lpstr>ÚKOL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Hewlett-Packard Company</dc:creator>
  <cp:lastModifiedBy>Petra Koudelková</cp:lastModifiedBy>
  <cp:revision>14</cp:revision>
  <dcterms:created xsi:type="dcterms:W3CDTF">2018-10-10T07:38:43Z</dcterms:created>
  <dcterms:modified xsi:type="dcterms:W3CDTF">2024-03-06T14:07:27Z</dcterms:modified>
</cp:coreProperties>
</file>