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256" r:id="rId2"/>
    <p:sldId id="311" r:id="rId3"/>
    <p:sldId id="327" r:id="rId4"/>
    <p:sldId id="328" r:id="rId5"/>
    <p:sldId id="330" r:id="rId6"/>
    <p:sldId id="259" r:id="rId7"/>
    <p:sldId id="265" r:id="rId8"/>
    <p:sldId id="267" r:id="rId9"/>
    <p:sldId id="331" r:id="rId10"/>
    <p:sldId id="332" r:id="rId11"/>
    <p:sldId id="333" r:id="rId12"/>
    <p:sldId id="264" r:id="rId13"/>
    <p:sldId id="334" r:id="rId14"/>
    <p:sldId id="335" r:id="rId15"/>
    <p:sldId id="271" r:id="rId16"/>
    <p:sldId id="272" r:id="rId17"/>
    <p:sldId id="336" r:id="rId18"/>
    <p:sldId id="337" r:id="rId19"/>
    <p:sldId id="266" r:id="rId20"/>
    <p:sldId id="268" r:id="rId21"/>
    <p:sldId id="338" r:id="rId22"/>
    <p:sldId id="270" r:id="rId23"/>
    <p:sldId id="260" r:id="rId24"/>
    <p:sldId id="340" r:id="rId25"/>
    <p:sldId id="341" r:id="rId26"/>
    <p:sldId id="342" r:id="rId27"/>
    <p:sldId id="343" r:id="rId28"/>
    <p:sldId id="262" r:id="rId29"/>
    <p:sldId id="274" r:id="rId30"/>
    <p:sldId id="273" r:id="rId31"/>
    <p:sldId id="276" r:id="rId32"/>
    <p:sldId id="313" r:id="rId33"/>
    <p:sldId id="314" r:id="rId34"/>
    <p:sldId id="277" r:id="rId35"/>
    <p:sldId id="309" r:id="rId36"/>
    <p:sldId id="310" r:id="rId37"/>
    <p:sldId id="279" r:id="rId38"/>
    <p:sldId id="280" r:id="rId39"/>
    <p:sldId id="287" r:id="rId40"/>
    <p:sldId id="290" r:id="rId41"/>
    <p:sldId id="282" r:id="rId42"/>
    <p:sldId id="283" r:id="rId43"/>
    <p:sldId id="284" r:id="rId44"/>
    <p:sldId id="285" r:id="rId45"/>
    <p:sldId id="286" r:id="rId46"/>
    <p:sldId id="288" r:id="rId47"/>
    <p:sldId id="320" r:id="rId48"/>
    <p:sldId id="319" r:id="rId49"/>
    <p:sldId id="289" r:id="rId50"/>
    <p:sldId id="291" r:id="rId51"/>
    <p:sldId id="317" r:id="rId52"/>
    <p:sldId id="321" r:id="rId53"/>
    <p:sldId id="292" r:id="rId54"/>
    <p:sldId id="293" r:id="rId55"/>
    <p:sldId id="294" r:id="rId56"/>
    <p:sldId id="344" r:id="rId57"/>
    <p:sldId id="295" r:id="rId58"/>
    <p:sldId id="258" r:id="rId59"/>
    <p:sldId id="296" r:id="rId60"/>
    <p:sldId id="297" r:id="rId61"/>
    <p:sldId id="298" r:id="rId62"/>
    <p:sldId id="299" r:id="rId63"/>
    <p:sldId id="300" r:id="rId64"/>
    <p:sldId id="301" r:id="rId65"/>
    <p:sldId id="302" r:id="rId66"/>
    <p:sldId id="303" r:id="rId67"/>
    <p:sldId id="304" r:id="rId68"/>
    <p:sldId id="305" r:id="rId69"/>
    <p:sldId id="324" r:id="rId70"/>
    <p:sldId id="318" r:id="rId71"/>
    <p:sldId id="325" r:id="rId72"/>
    <p:sldId id="306" r:id="rId73"/>
    <p:sldId id="307" r:id="rId74"/>
    <p:sldId id="312" r:id="rId75"/>
    <p:sldId id="316" r:id="rId76"/>
    <p:sldId id="326" r:id="rId77"/>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13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9/26/2025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658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9/26/2025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509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9/26/2025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105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82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9/26/2025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247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9/26/2025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89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9/26/2025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254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9/26/2025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44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050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9/26/2025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8686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9/26/2025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864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9/26/2025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7726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62" r:id="rId5"/>
    <p:sldLayoutId id="2147483756" r:id="rId6"/>
    <p:sldLayoutId id="2147483757" r:id="rId7"/>
    <p:sldLayoutId id="2147483758" r:id="rId8"/>
    <p:sldLayoutId id="2147483761"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lovnik.slu.cas.cz/slovnik/main/index_rcs.html" TargetMode="External"/><Relationship Id="rId2" Type="http://schemas.openxmlformats.org/officeDocument/2006/relationships/hyperlink" Target="http://is.muni.cz/do/ped/kat/KRus/fonetika/index.html" TargetMode="External"/><Relationship Id="rId1" Type="http://schemas.openxmlformats.org/officeDocument/2006/relationships/slideLayout" Target="../slideLayouts/slideLayout2.xml"/><Relationship Id="rId4" Type="http://schemas.openxmlformats.org/officeDocument/2006/relationships/hyperlink" Target="http://slovnik.slu.cas.cz/slovnik/main/index_crs.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media" Target="../media/media5.wav"/><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slideLayout" Target="../slideLayouts/slideLayout7.xml"/><Relationship Id="rId4" Type="http://schemas.openxmlformats.org/officeDocument/2006/relationships/audio" Target="../media/media5.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image" Target="../media/image18.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9.emf"/></Relationships>
</file>

<file path=ppt/slides/_rels/slide34.xml.rels><?xml version="1.0" encoding="UTF-8" standalone="yes"?>
<Relationships xmlns="http://schemas.openxmlformats.org/package/2006/relationships"><Relationship Id="rId8" Type="http://schemas.openxmlformats.org/officeDocument/2006/relationships/image" Target="../media/image20.emf"/><Relationship Id="rId3" Type="http://schemas.microsoft.com/office/2007/relationships/media" Target="../media/media10.mp3"/><Relationship Id="rId7"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7.png"/><Relationship Id="rId5" Type="http://schemas.microsoft.com/office/2007/relationships/media" Target="../media/media11.mp3"/><Relationship Id="rId10" Type="http://schemas.openxmlformats.org/officeDocument/2006/relationships/image" Target="../media/image22.emf"/><Relationship Id="rId4" Type="http://schemas.openxmlformats.org/officeDocument/2006/relationships/audio" Target="../media/media10.mp3"/><Relationship Id="rId9" Type="http://schemas.openxmlformats.org/officeDocument/2006/relationships/image" Target="../media/image21.emf"/></Relationships>
</file>

<file path=ppt/slides/_rels/slide3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z/imgres?imgurl=https%3A%2F%2Fnews4smart.ru%2Fwp-content%2Fuploads%2F2018%2F09%2F1a2a6857469543ad714fbc792866d77b.jpg&amp;imgrefurl=https%3A%2F%2Fnews4smart.ru%2Fv-chem-osobennost-spriajeniia-glagolov-dat-est-i-sozdat-ob-osobennostiah-i-pravilah-spriajeniia-rysskih-glagolov%2F&amp;docid=IL8Q9eehIWH3iM&amp;tbnid=SiB35xhLzqzqIM%3A&amp;vet=10ahUKEwi5yYeazeTkAhV2BGMBHdbQCH8QMwhCKAYwBg..i&amp;w=792&amp;h=502&amp;bih=479&amp;biw=1097&amp;q=%D1%82%D0%B0%D0%B1%D0%BB%D0%B8%D1%86%D0%B0%20%D0%BF%D0%B5%D1%80%D0%B2%D0%BE%D0%B5%20%D0%B8%20%D0%B2%D1%82%D0%BE%D1%80%D0%BE%D0%B5%20%D1%81%D0%BF%D1%80%D1%8F%D0%B6%D0%B5%D0%BD%D0%B8%D0%B5&amp;ved=0ahUKEwi5yYeazeTkAhV2BGMBHdbQCH8QMwhCKAYwBg&amp;iact=mrc&amp;uact=8" TargetMode="External"/><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image" Target="../media/image4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oogle.ru/imgres?imgurl=https%3A%2F%2Fkpfu.ru%2Fportal%2Fdocs%2FF4354432%2FIMG_4629.JPG&amp;imgrefurl=https%3A%2F%2Fkpfu.ru%2Fchelny%2Fsostoyalos-znakomstvo-inostrannyh-studentov-drug.html&amp;docid=BbrlnAZ0tmJRMM&amp;tbnid=kanicB4StczZBM%3A&amp;vet=10ahUKEwiRsMXBjvjkAhUKEBQKHeyHClkQMwhNKAkwCQ..i&amp;w=980&amp;h=653&amp;bih=514&amp;biw=1097&amp;q=%D0%B7%D0%BD%D0%B0%D0%BA%D0%BE%D0%BC%D1%81%D1%82%D0%B2%D0%BE%20%D1%81%D1%82%D1%83%D0%B4%D0%B5%D0%BD%D1%82%D0%BE%D0%B2&amp;ved=0ahUKEwiRsMXBjvjkAhUKEBQKHeyHClkQMwhNKAkwCQ&amp;iact=mrc&amp;uact=8"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CE88AB-B154-44ED-B699-9A0518A7A3AA}"/>
              </a:ext>
            </a:extLst>
          </p:cNvPr>
          <p:cNvSpPr>
            <a:spLocks noGrp="1"/>
          </p:cNvSpPr>
          <p:nvPr>
            <p:ph type="ctrTitle"/>
          </p:nvPr>
        </p:nvSpPr>
        <p:spPr>
          <a:xfrm>
            <a:off x="6730000" y="639097"/>
            <a:ext cx="4813072" cy="3494791"/>
          </a:xfrm>
        </p:spPr>
        <p:txBody>
          <a:bodyPr>
            <a:normAutofit/>
          </a:bodyPr>
          <a:lstStyle/>
          <a:p>
            <a:r>
              <a:rPr lang="ru-RU" dirty="0"/>
              <a:t>РУССКИЙ ЯЗЫК</a:t>
            </a:r>
            <a:br>
              <a:rPr lang="ru-RU" dirty="0"/>
            </a:br>
            <a:r>
              <a:rPr lang="ru-RU" dirty="0"/>
              <a:t>практика</a:t>
            </a:r>
            <a:endParaRPr lang="cs-CZ" dirty="0"/>
          </a:p>
        </p:txBody>
      </p:sp>
      <p:sp>
        <p:nvSpPr>
          <p:cNvPr id="3" name="Podnadpis 2">
            <a:extLst>
              <a:ext uri="{FF2B5EF4-FFF2-40B4-BE49-F238E27FC236}">
                <a16:creationId xmlns:a16="http://schemas.microsoft.com/office/drawing/2014/main" id="{93A8B2A7-7396-49C5-986A-2F1BB7BF56D4}"/>
              </a:ext>
            </a:extLst>
          </p:cNvPr>
          <p:cNvSpPr>
            <a:spLocks noGrp="1"/>
          </p:cNvSpPr>
          <p:nvPr>
            <p:ph type="subTitle" idx="1"/>
          </p:nvPr>
        </p:nvSpPr>
        <p:spPr>
          <a:xfrm>
            <a:off x="6729999" y="4455620"/>
            <a:ext cx="4829101" cy="2200809"/>
          </a:xfrm>
        </p:spPr>
        <p:txBody>
          <a:bodyPr>
            <a:normAutofit fontScale="47500" lnSpcReduction="20000"/>
          </a:bodyPr>
          <a:lstStyle/>
          <a:p>
            <a:r>
              <a:rPr lang="cs-CZ" sz="5100" b="1" cap="none" dirty="0"/>
              <a:t>Veronika Stranz-</a:t>
            </a:r>
            <a:r>
              <a:rPr lang="cs-CZ" sz="5100" b="1" cap="none" dirty="0" err="1"/>
              <a:t>Nikitina</a:t>
            </a:r>
            <a:r>
              <a:rPr lang="cs-CZ" sz="5100" b="1" cap="none" dirty="0"/>
              <a:t> Ph.D.</a:t>
            </a:r>
            <a:endParaRPr lang="cs-CZ" sz="5100" cap="none" dirty="0"/>
          </a:p>
          <a:p>
            <a:r>
              <a:rPr lang="ru-RU" sz="5100" b="1" cap="none" dirty="0"/>
              <a:t>Вероника Петровна </a:t>
            </a:r>
            <a:endParaRPr lang="cs-CZ" sz="5100" b="1" cap="none" dirty="0"/>
          </a:p>
          <a:p>
            <a:r>
              <a:rPr lang="ru-RU" sz="5100" b="1" cap="none" dirty="0" err="1"/>
              <a:t>Штранц</a:t>
            </a:r>
            <a:r>
              <a:rPr lang="ru-RU" sz="5100" b="1" cap="none" dirty="0"/>
              <a:t>-Никитина</a:t>
            </a:r>
            <a:endParaRPr lang="cs-CZ" sz="5100" cap="none" dirty="0"/>
          </a:p>
          <a:p>
            <a:endParaRPr lang="cs-CZ" dirty="0"/>
          </a:p>
          <a:p>
            <a:r>
              <a:rPr lang="ru-RU" sz="5100" b="1" dirty="0"/>
              <a:t>Урок № 1</a:t>
            </a:r>
            <a:endParaRPr lang="cs-CZ" sz="5100" b="1" dirty="0"/>
          </a:p>
          <a:p>
            <a:endParaRPr lang="cs-CZ" dirty="0"/>
          </a:p>
        </p:txBody>
      </p:sp>
      <p:pic>
        <p:nvPicPr>
          <p:cNvPr id="14" name="Picture 3">
            <a:extLst>
              <a:ext uri="{FF2B5EF4-FFF2-40B4-BE49-F238E27FC236}">
                <a16:creationId xmlns:a16="http://schemas.microsoft.com/office/drawing/2014/main" id="{F72A3E4C-F7C9-4CB5-92B7-4ADC64B91408}"/>
              </a:ext>
            </a:extLst>
          </p:cNvPr>
          <p:cNvPicPr>
            <a:picLocks noChangeAspect="1"/>
          </p:cNvPicPr>
          <p:nvPr/>
        </p:nvPicPr>
        <p:blipFill rotWithShape="1">
          <a:blip r:embed="rId2"/>
          <a:srcRect t="10000"/>
          <a:stretch/>
        </p:blipFill>
        <p:spPr>
          <a:xfrm>
            <a:off x="1" y="10"/>
            <a:ext cx="6096000" cy="6857990"/>
          </a:xfrm>
          <a:prstGeom prst="rect">
            <a:avLst/>
          </a:prstGeom>
        </p:spPr>
      </p:pic>
      <p:cxnSp>
        <p:nvCxnSpPr>
          <p:cNvPr id="15"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91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60429E-D704-4ABC-A83F-9C1961805AAC}"/>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5" name="TextovéPole 4">
            <a:extLst>
              <a:ext uri="{FF2B5EF4-FFF2-40B4-BE49-F238E27FC236}">
                <a16:creationId xmlns:a16="http://schemas.microsoft.com/office/drawing/2014/main" id="{798AD3BF-059A-4CB4-A370-4C76F0F0EBEE}"/>
              </a:ext>
            </a:extLst>
          </p:cNvPr>
          <p:cNvSpPr txBox="1"/>
          <p:nvPr/>
        </p:nvSpPr>
        <p:spPr>
          <a:xfrm>
            <a:off x="2947386" y="216588"/>
            <a:ext cx="3693111" cy="5740226"/>
          </a:xfrm>
          <a:prstGeom prst="rect">
            <a:avLst/>
          </a:prstGeom>
        </p:spPr>
        <p:txBody>
          <a:bodyPr wrap="square">
            <a:spAutoFit/>
          </a:bodyPr>
          <a:lstStyle/>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a) písmena shodná graficky i zvukově s češtinou:</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a:t>
            </a:r>
            <a:r>
              <a:rPr lang="cs-CZ" sz="2400" b="1" dirty="0">
                <a:effectLst/>
                <a:latin typeface="Calibri" panose="020F0502020204030204" pitchFamily="34" charset="0"/>
                <a:ea typeface="Calibri" panose="020F0502020204030204" pitchFamily="34" charset="0"/>
                <a:cs typeface="Times New Roman" panose="02020603050405020304" pitchFamily="18" charset="0"/>
              </a:rPr>
              <a:t> А a О o К М Т</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a:t>
            </a:r>
            <a:r>
              <a:rPr lang="cs-CZ"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b) písmena připomínající některá česká písmena:</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 </a:t>
            </a:r>
            <a:r>
              <a:rPr lang="ru-RU" sz="2400" b="1" dirty="0">
                <a:effectLst/>
                <a:latin typeface="Calibri" panose="020F0502020204030204" pitchFamily="34" charset="0"/>
                <a:ea typeface="Calibri" panose="020F0502020204030204" pitchFamily="34" charset="0"/>
                <a:cs typeface="Times New Roman" panose="02020603050405020304" pitchFamily="18" charset="0"/>
              </a:rPr>
              <a:t>к, м, т (</a:t>
            </a:r>
            <a:r>
              <a:rPr lang="cs-CZ" sz="2400" b="1" dirty="0">
                <a:effectLst/>
                <a:latin typeface="Calibri" panose="020F0502020204030204" pitchFamily="34" charset="0"/>
                <a:ea typeface="Calibri" panose="020F0502020204030204" pitchFamily="34" charset="0"/>
                <a:cs typeface="Times New Roman" panose="02020603050405020304" pitchFamily="18" charset="0"/>
              </a:rPr>
              <a:t>k, m, t</a:t>
            </a:r>
            <a:r>
              <a:rPr lang="ru-RU" sz="2400" b="1" dirty="0">
                <a:effectLst/>
                <a:latin typeface="Calibri" panose="020F0502020204030204" pitchFamily="34" charset="0"/>
                <a:ea typeface="Calibri" panose="020F0502020204030204" pitchFamily="34" charset="0"/>
                <a:cs typeface="Times New Roman" panose="02020603050405020304" pitchFamily="18" charset="0"/>
              </a:rPr>
              <a:t>)</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a:t>
            </a:r>
            <a:endParaRPr lang="cs-CZ"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8704649A-25DA-4F1C-8924-16BD1A34DCA9}"/>
              </a:ext>
            </a:extLst>
          </p:cNvPr>
          <p:cNvPicPr>
            <a:picLocks noChangeAspect="1"/>
          </p:cNvPicPr>
          <p:nvPr/>
        </p:nvPicPr>
        <p:blipFill rotWithShape="1">
          <a:blip r:embed="rId3"/>
          <a:srcRect l="32628" t="52984" r="37990" b="34763"/>
          <a:stretch/>
        </p:blipFill>
        <p:spPr bwMode="auto">
          <a:xfrm>
            <a:off x="3045874" y="1974054"/>
            <a:ext cx="3279902" cy="733635"/>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5BF13ABE-ED6E-40E3-9C0C-61CFEEC1D067}"/>
              </a:ext>
            </a:extLst>
          </p:cNvPr>
          <p:cNvPicPr>
            <a:picLocks noChangeAspect="1"/>
          </p:cNvPicPr>
          <p:nvPr/>
        </p:nvPicPr>
        <p:blipFill rotWithShape="1">
          <a:blip r:embed="rId4"/>
          <a:srcRect t="67440"/>
          <a:stretch/>
        </p:blipFill>
        <p:spPr>
          <a:xfrm>
            <a:off x="2947386" y="4953022"/>
            <a:ext cx="3378390" cy="755586"/>
          </a:xfrm>
          <a:prstGeom prst="rect">
            <a:avLst/>
          </a:prstGeom>
        </p:spPr>
      </p:pic>
    </p:spTree>
    <p:extLst>
      <p:ext uri="{BB962C8B-B14F-4D97-AF65-F5344CB8AC3E}">
        <p14:creationId xmlns:p14="http://schemas.microsoft.com/office/powerpoint/2010/main" val="75217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F54AEAB-E1E4-482D-A4EF-8711E3FCA57B}"/>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4" name="TextovéPole 3">
            <a:extLst>
              <a:ext uri="{FF2B5EF4-FFF2-40B4-BE49-F238E27FC236}">
                <a16:creationId xmlns:a16="http://schemas.microsoft.com/office/drawing/2014/main" id="{42966EC9-EDD3-44C4-A2A3-98064C53694B}"/>
              </a:ext>
            </a:extLst>
          </p:cNvPr>
          <p:cNvSpPr txBox="1"/>
          <p:nvPr/>
        </p:nvSpPr>
        <p:spPr>
          <a:xfrm>
            <a:off x="1032387" y="1593048"/>
            <a:ext cx="5941142" cy="2358466"/>
          </a:xfrm>
          <a:prstGeom prst="rect">
            <a:avLst/>
          </a:prstGeom>
        </p:spPr>
        <p:txBody>
          <a:bodyPr wrap="square" lIns="91440" tIns="45720" rIns="91440" bIns="45720" anchor="t">
            <a:spAutoFit/>
          </a:bodyPr>
          <a:lstStyle/>
          <a:p>
            <a:pPr>
              <a:lnSpc>
                <a:spcPct val="107000"/>
              </a:lnSpc>
              <a:spcAft>
                <a:spcPts val="800"/>
              </a:spcAft>
            </a:pPr>
            <a:r>
              <a:rPr lang="ru-RU" sz="2400" dirty="0">
                <a:effectLst/>
                <a:latin typeface="Calibri"/>
                <a:ea typeface="Calibri" panose="020F0502020204030204" pitchFamily="34" charset="0"/>
                <a:cs typeface="Times New Roman"/>
              </a:rPr>
              <a:t>c) </a:t>
            </a:r>
            <a:r>
              <a:rPr lang="cs-CZ" sz="2400" dirty="0">
                <a:effectLst/>
                <a:latin typeface="Calibri"/>
                <a:ea typeface="Calibri" panose="020F0502020204030204" pitchFamily="34" charset="0"/>
                <a:cs typeface="Times New Roman"/>
              </a:rPr>
              <a:t>písmena shodná</a:t>
            </a:r>
            <a:r>
              <a:rPr lang="cs-CZ" sz="2400" dirty="0">
                <a:latin typeface="Calibri"/>
                <a:ea typeface="Calibri" panose="020F0502020204030204" pitchFamily="34" charset="0"/>
                <a:cs typeface="Times New Roman"/>
              </a:rPr>
              <a:t> svou grafickou</a:t>
            </a:r>
            <a:r>
              <a:rPr lang="cs-CZ" sz="2400" dirty="0">
                <a:effectLst/>
                <a:latin typeface="Calibri"/>
                <a:ea typeface="Calibri" panose="020F0502020204030204" pitchFamily="34" charset="0"/>
                <a:cs typeface="Times New Roman"/>
              </a:rPr>
              <a:t> </a:t>
            </a:r>
            <a:r>
              <a:rPr lang="cs-CZ" sz="2400" dirty="0">
                <a:latin typeface="Calibri"/>
                <a:ea typeface="Calibri" panose="020F0502020204030204" pitchFamily="34" charset="0"/>
                <a:cs typeface="Times New Roman"/>
              </a:rPr>
              <a:t>formou</a:t>
            </a:r>
            <a:r>
              <a:rPr lang="cs-CZ" sz="2400" dirty="0">
                <a:effectLst/>
                <a:latin typeface="Calibri"/>
                <a:ea typeface="Calibri" panose="020F0502020204030204" pitchFamily="34" charset="0"/>
                <a:cs typeface="Times New Roman"/>
              </a:rPr>
              <a:t>, ale odlišná zvukově:</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 </a:t>
            </a:r>
          </a:p>
          <a:p>
            <a:pPr>
              <a:lnSpc>
                <a:spcPct val="107000"/>
              </a:lnSpc>
              <a:spcAft>
                <a:spcPts val="80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В Н Р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р</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С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с</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У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у</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Х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х</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 </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3EA66AB-14C3-41FF-9A14-C89676099FC3}"/>
              </a:ext>
            </a:extLst>
          </p:cNvPr>
          <p:cNvPicPr>
            <a:picLocks noChangeAspect="1"/>
          </p:cNvPicPr>
          <p:nvPr/>
        </p:nvPicPr>
        <p:blipFill rotWithShape="1">
          <a:blip r:embed="rId3"/>
          <a:srcRect l="32558" t="34386" r="27547" b="50550"/>
          <a:stretch/>
        </p:blipFill>
        <p:spPr bwMode="auto">
          <a:xfrm>
            <a:off x="0" y="3951514"/>
            <a:ext cx="6784156" cy="13744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91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81DE6B3-6C9D-4AD3-8B2B-32DD9EC74CB4}"/>
              </a:ext>
            </a:extLst>
          </p:cNvPr>
          <p:cNvSpPr txBox="1"/>
          <p:nvPr/>
        </p:nvSpPr>
        <p:spPr>
          <a:xfrm>
            <a:off x="176981" y="880410"/>
            <a:ext cx="6390967" cy="2358466"/>
          </a:xfrm>
          <a:prstGeom prst="rect">
            <a:avLst/>
          </a:prstGeom>
        </p:spPr>
        <p:txBody>
          <a:bodyPr wrap="square" lIns="91440" tIns="45720" rIns="91440" bIns="45720" anchor="t">
            <a:spAutoFit/>
          </a:bodyPr>
          <a:lstStyle/>
          <a:p>
            <a:pPr>
              <a:lnSpc>
                <a:spcPct val="107000"/>
              </a:lnSpc>
              <a:spcAft>
                <a:spcPts val="800"/>
              </a:spcAft>
            </a:pPr>
            <a:r>
              <a:rPr lang="ru-RU" sz="2400" dirty="0">
                <a:effectLst/>
                <a:latin typeface="Calibri"/>
                <a:ea typeface="Calibri" panose="020F0502020204030204" pitchFamily="34" charset="0"/>
                <a:cs typeface="Times New Roman"/>
              </a:rPr>
              <a:t>d) </a:t>
            </a:r>
            <a:r>
              <a:rPr lang="ru-RU" sz="2400" dirty="0" err="1">
                <a:effectLst/>
                <a:latin typeface="Calibri"/>
                <a:ea typeface="Calibri" panose="020F0502020204030204" pitchFamily="34" charset="0"/>
                <a:cs typeface="Times New Roman"/>
              </a:rPr>
              <a:t>písmena</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připomínající</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česká</a:t>
            </a:r>
            <a:r>
              <a:rPr lang="ru-RU" sz="2400" dirty="0">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svou</a:t>
            </a:r>
            <a:r>
              <a:rPr lang="ru-RU" sz="2400" dirty="0">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grafickou</a:t>
            </a:r>
            <a:r>
              <a:rPr lang="ru-RU" sz="2400" dirty="0">
                <a:effectLst/>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formou</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ale</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odlišná</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zvukově</a:t>
            </a:r>
            <a:r>
              <a:rPr lang="cs-CZ" sz="2400" dirty="0">
                <a:effectLst/>
                <a:latin typeface="Calibri"/>
                <a:ea typeface="Calibri" panose="020F0502020204030204" pitchFamily="34" charset="0"/>
                <a:cs typeface="Times New Roman"/>
              </a:rPr>
              <a:t>:</a:t>
            </a:r>
          </a:p>
          <a:p>
            <a:pPr>
              <a:lnSpc>
                <a:spcPct val="107000"/>
              </a:lnSpc>
              <a:spcAft>
                <a:spcPts val="800"/>
              </a:spcAft>
            </a:pPr>
            <a:r>
              <a:rPr lang="ru-RU" sz="2400" dirty="0" err="1">
                <a:effectLst/>
                <a:latin typeface="Calibri" panose="020F0502020204030204" pitchFamily="34" charset="0"/>
                <a:ea typeface="Calibri" panose="020F0502020204030204" pitchFamily="34" charset="0"/>
                <a:cs typeface="Times New Roman" panose="02020603050405020304" pitchFamily="18" charset="0"/>
              </a:rPr>
              <a:t>tištěná</a:t>
            </a:r>
            <a:r>
              <a:rPr lang="ru-RU" sz="24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Б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б</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Г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г</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Д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д</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Ж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ж</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З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з</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Л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л</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П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п</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Ф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ф</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Ц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ц</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Ч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ч</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Ш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ш</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ы Э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э</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  </a:t>
            </a:r>
          </a:p>
        </p:txBody>
      </p:sp>
      <p:pic>
        <p:nvPicPr>
          <p:cNvPr id="4" name="Obrázek 3">
            <a:extLst>
              <a:ext uri="{FF2B5EF4-FFF2-40B4-BE49-F238E27FC236}">
                <a16:creationId xmlns:a16="http://schemas.microsoft.com/office/drawing/2014/main" id="{1440352C-57A2-4834-B916-B4614C5BA95A}"/>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pic>
        <p:nvPicPr>
          <p:cNvPr id="5" name="Obrázek 4">
            <a:extLst>
              <a:ext uri="{FF2B5EF4-FFF2-40B4-BE49-F238E27FC236}">
                <a16:creationId xmlns:a16="http://schemas.microsoft.com/office/drawing/2014/main" id="{1B599A69-2F89-4B04-BE2B-CD192F914465}"/>
              </a:ext>
            </a:extLst>
          </p:cNvPr>
          <p:cNvPicPr>
            <a:picLocks noChangeAspect="1"/>
          </p:cNvPicPr>
          <p:nvPr/>
        </p:nvPicPr>
        <p:blipFill rotWithShape="1">
          <a:blip r:embed="rId3"/>
          <a:srcRect l="33624" t="31095" r="27902" b="41803"/>
          <a:stretch/>
        </p:blipFill>
        <p:spPr bwMode="auto">
          <a:xfrm>
            <a:off x="176980" y="3238876"/>
            <a:ext cx="6390967" cy="24157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696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9FE84C6-63DC-4328-A73E-E238891ABA6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pic>
        <p:nvPicPr>
          <p:cNvPr id="3" name="Obrázek 2">
            <a:extLst>
              <a:ext uri="{FF2B5EF4-FFF2-40B4-BE49-F238E27FC236}">
                <a16:creationId xmlns:a16="http://schemas.microsoft.com/office/drawing/2014/main" id="{170E0474-DF73-4714-9BB7-7290D4E2E1AB}"/>
              </a:ext>
            </a:extLst>
          </p:cNvPr>
          <p:cNvPicPr>
            <a:picLocks noChangeAspect="1"/>
          </p:cNvPicPr>
          <p:nvPr/>
        </p:nvPicPr>
        <p:blipFill rotWithShape="1">
          <a:blip r:embed="rId3"/>
          <a:srcRect l="33233" t="75349" r="32858" b="15518"/>
          <a:stretch/>
        </p:blipFill>
        <p:spPr bwMode="auto">
          <a:xfrm>
            <a:off x="713172" y="1982442"/>
            <a:ext cx="5919019" cy="855406"/>
          </a:xfrm>
          <a:prstGeom prst="rect">
            <a:avLst/>
          </a:prstGeom>
          <a:ln>
            <a:noFill/>
          </a:ln>
          <a:extLst>
            <a:ext uri="{53640926-AAD7-44D8-BBD7-CCE9431645EC}">
              <a14:shadowObscured xmlns:a14="http://schemas.microsoft.com/office/drawing/2010/main"/>
            </a:ext>
          </a:extLst>
        </p:spPr>
      </p:pic>
      <p:sp useBgFill="1">
        <p:nvSpPr>
          <p:cNvPr id="5" name="TextovéPole 4">
            <a:extLst>
              <a:ext uri="{FF2B5EF4-FFF2-40B4-BE49-F238E27FC236}">
                <a16:creationId xmlns:a16="http://schemas.microsoft.com/office/drawing/2014/main" id="{D390C2F0-F715-4B6E-815C-1870366D9FCD}"/>
              </a:ext>
            </a:extLst>
          </p:cNvPr>
          <p:cNvSpPr txBox="1"/>
          <p:nvPr/>
        </p:nvSpPr>
        <p:spPr>
          <a:xfrm>
            <a:off x="624682" y="476071"/>
            <a:ext cx="6096000" cy="1569660"/>
          </a:xfrm>
          <a:prstGeom prst="rect">
            <a:avLst/>
          </a:prstGeom>
        </p:spPr>
        <p:txBody>
          <a:bodyPr wrap="square">
            <a:spAutoFit/>
          </a:bodyPr>
          <a:lstStyle/>
          <a:p>
            <a:r>
              <a:rPr lang="cs-CZ" sz="2400" dirty="0"/>
              <a:t>e) specifická ruská písmena </a:t>
            </a:r>
          </a:p>
          <a:p>
            <a:r>
              <a:rPr lang="cs-CZ" sz="2400" dirty="0"/>
              <a:t>tištěná: </a:t>
            </a:r>
            <a:r>
              <a:rPr lang="ru-RU" sz="2400" b="1" dirty="0"/>
              <a:t>ё щ ъ ь Ю</a:t>
            </a:r>
            <a:r>
              <a:rPr lang="cs-CZ" sz="2400" b="1" dirty="0"/>
              <a:t> </a:t>
            </a:r>
            <a:r>
              <a:rPr lang="ru-RU" sz="2400" b="1" dirty="0"/>
              <a:t>ю Я</a:t>
            </a:r>
            <a:r>
              <a:rPr lang="cs-CZ" sz="2400" b="1" dirty="0"/>
              <a:t> </a:t>
            </a:r>
            <a:r>
              <a:rPr lang="ru-RU" sz="2400" b="1" dirty="0"/>
              <a:t>я  </a:t>
            </a:r>
            <a:endParaRPr lang="cs-CZ" sz="2400" b="1" dirty="0"/>
          </a:p>
          <a:p>
            <a:endParaRPr lang="cs-CZ" sz="2400" b="1" dirty="0"/>
          </a:p>
          <a:p>
            <a:r>
              <a:rPr lang="cs-CZ" sz="2400" dirty="0"/>
              <a:t>psaná:</a:t>
            </a:r>
          </a:p>
        </p:txBody>
      </p:sp>
    </p:spTree>
    <p:extLst>
      <p:ext uri="{BB962C8B-B14F-4D97-AF65-F5344CB8AC3E}">
        <p14:creationId xmlns:p14="http://schemas.microsoft.com/office/powerpoint/2010/main" val="3779904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7C0F4D5-08E1-4731-8554-6D2625C0A843}"/>
              </a:ext>
            </a:extLst>
          </p:cNvPr>
          <p:cNvSpPr txBox="1"/>
          <p:nvPr/>
        </p:nvSpPr>
        <p:spPr>
          <a:xfrm>
            <a:off x="127819" y="109454"/>
            <a:ext cx="6096000" cy="830997"/>
          </a:xfrm>
          <a:prstGeom prst="rect">
            <a:avLst/>
          </a:prstGeom>
          <a:noFill/>
        </p:spPr>
        <p:txBody>
          <a:bodyPr wrap="square">
            <a:spAutoFit/>
          </a:bodyPr>
          <a:lstStyle/>
          <a:p>
            <a:r>
              <a:rPr lang="ru-RU" sz="2400" dirty="0" err="1"/>
              <a:t>Nejčastěji</a:t>
            </a:r>
            <a:r>
              <a:rPr lang="ru-RU" sz="2400" dirty="0"/>
              <a:t> </a:t>
            </a:r>
            <a:r>
              <a:rPr lang="ru-RU" sz="2400" dirty="0" err="1"/>
              <a:t>zaměňovaná</a:t>
            </a:r>
            <a:r>
              <a:rPr lang="ru-RU" sz="2400" dirty="0"/>
              <a:t> </a:t>
            </a:r>
            <a:r>
              <a:rPr lang="ru-RU" sz="2400" dirty="0" err="1"/>
              <a:t>ruská</a:t>
            </a:r>
            <a:r>
              <a:rPr lang="ru-RU" sz="2400" dirty="0"/>
              <a:t> </a:t>
            </a:r>
            <a:r>
              <a:rPr lang="ru-RU" sz="2400" dirty="0" err="1"/>
              <a:t>písmena</a:t>
            </a:r>
            <a:r>
              <a:rPr lang="cs-CZ" sz="2400" dirty="0"/>
              <a:t> jsou</a:t>
            </a:r>
            <a:r>
              <a:rPr lang="ru-RU" sz="2400" dirty="0"/>
              <a:t>:</a:t>
            </a:r>
            <a:endParaRPr lang="cs-CZ" sz="2400" dirty="0"/>
          </a:p>
          <a:p>
            <a:r>
              <a:rPr lang="ru-RU" sz="2400" dirty="0"/>
              <a:t> </a:t>
            </a:r>
            <a:r>
              <a:rPr lang="ru-RU" sz="2400" b="1" dirty="0"/>
              <a:t>В </a:t>
            </a:r>
            <a:r>
              <a:rPr lang="ru-RU" sz="2400" b="1" dirty="0" err="1"/>
              <a:t>в</a:t>
            </a:r>
            <a:r>
              <a:rPr lang="ru-RU" sz="2400" b="1" dirty="0"/>
              <a:t>, С </a:t>
            </a:r>
            <a:r>
              <a:rPr lang="ru-RU" sz="2400" b="1" dirty="0" err="1"/>
              <a:t>с</a:t>
            </a:r>
            <a:r>
              <a:rPr lang="ru-RU" sz="2400" b="1" dirty="0"/>
              <a:t>, У </a:t>
            </a:r>
            <a:r>
              <a:rPr lang="ru-RU" sz="2400" b="1" dirty="0" err="1"/>
              <a:t>у</a:t>
            </a:r>
            <a:r>
              <a:rPr lang="ru-RU" sz="2400" b="1" dirty="0"/>
              <a:t>, Р </a:t>
            </a:r>
            <a:r>
              <a:rPr lang="ru-RU" sz="2400" b="1" dirty="0" err="1"/>
              <a:t>р</a:t>
            </a:r>
            <a:r>
              <a:rPr lang="ru-RU" sz="2400" b="1" dirty="0"/>
              <a:t>, Е </a:t>
            </a:r>
            <a:r>
              <a:rPr lang="ru-RU" sz="2400" b="1" dirty="0" err="1"/>
              <a:t>е</a:t>
            </a:r>
            <a:r>
              <a:rPr lang="ru-RU" sz="2400" b="1" dirty="0"/>
              <a:t>, Э </a:t>
            </a:r>
            <a:r>
              <a:rPr lang="ru-RU" sz="2400" b="1" dirty="0" err="1"/>
              <a:t>э</a:t>
            </a:r>
            <a:r>
              <a:rPr lang="ru-RU" sz="2400" b="1" dirty="0"/>
              <a:t>, Н </a:t>
            </a:r>
            <a:r>
              <a:rPr lang="ru-RU" sz="2400" b="1" dirty="0" err="1"/>
              <a:t>н</a:t>
            </a:r>
            <a:r>
              <a:rPr lang="ru-RU" sz="2400" dirty="0"/>
              <a:t>.</a:t>
            </a:r>
            <a:endParaRPr lang="cs-CZ" sz="2400" dirty="0"/>
          </a:p>
        </p:txBody>
      </p:sp>
      <p:sp>
        <p:nvSpPr>
          <p:cNvPr id="7" name="TextovéPole 6">
            <a:extLst>
              <a:ext uri="{FF2B5EF4-FFF2-40B4-BE49-F238E27FC236}">
                <a16:creationId xmlns:a16="http://schemas.microsoft.com/office/drawing/2014/main" id="{4E78924E-924C-444F-9188-97EBCCF3FD26}"/>
              </a:ext>
            </a:extLst>
          </p:cNvPr>
          <p:cNvSpPr txBox="1"/>
          <p:nvPr/>
        </p:nvSpPr>
        <p:spPr>
          <a:xfrm>
            <a:off x="5643716" y="900791"/>
            <a:ext cx="6096000" cy="5847755"/>
          </a:xfrm>
          <a:prstGeom prst="rect">
            <a:avLst/>
          </a:prstGeom>
          <a:noFill/>
        </p:spPr>
        <p:txBody>
          <a:bodyPr wrap="square">
            <a:spAutoFit/>
          </a:bodyPr>
          <a:lstStyle/>
          <a:p>
            <a:r>
              <a:rPr lang="ru-RU" sz="2200" b="1" dirty="0"/>
              <a:t>В </a:t>
            </a:r>
            <a:r>
              <a:rPr lang="ru-RU" sz="2200" b="1" dirty="0" err="1"/>
              <a:t>в</a:t>
            </a:r>
            <a:r>
              <a:rPr lang="ru-RU" sz="2200" b="1" dirty="0"/>
              <a:t> </a:t>
            </a:r>
          </a:p>
          <a:p>
            <a:r>
              <a:rPr lang="ru-RU" sz="2200" dirty="0"/>
              <a:t>Вова, Ваня, Вена, вот, привет, вечер, Волгоград</a:t>
            </a:r>
          </a:p>
          <a:p>
            <a:r>
              <a:rPr lang="ru-RU" sz="2200" dirty="0"/>
              <a:t>Б </a:t>
            </a:r>
            <a:r>
              <a:rPr lang="ru-RU" sz="2200" dirty="0" err="1"/>
              <a:t>б</a:t>
            </a:r>
            <a:endParaRPr lang="ru-RU" sz="2200" dirty="0"/>
          </a:p>
          <a:p>
            <a:r>
              <a:rPr lang="ru-RU" sz="2200" dirty="0"/>
              <a:t>Бабушка, боб, баба, тебя, Петербург, будет</a:t>
            </a:r>
          </a:p>
          <a:p>
            <a:r>
              <a:rPr lang="ru-RU" sz="2200" b="1" dirty="0"/>
              <a:t>У </a:t>
            </a:r>
            <a:r>
              <a:rPr lang="ru-RU" sz="2200" b="1" dirty="0" err="1"/>
              <a:t>у</a:t>
            </a:r>
            <a:endParaRPr lang="ru-RU" sz="2200" b="1" dirty="0"/>
          </a:p>
          <a:p>
            <a:r>
              <a:rPr lang="ru-RU" sz="2200" dirty="0"/>
              <a:t>Зовут, Анну, маму, </a:t>
            </a:r>
            <a:r>
              <a:rPr lang="ru-RU" sz="2200" dirty="0" err="1"/>
              <a:t>Зузану</a:t>
            </a:r>
            <a:r>
              <a:rPr lang="ru-RU" sz="2200" dirty="0"/>
              <a:t>, бабушка</a:t>
            </a:r>
          </a:p>
          <a:p>
            <a:r>
              <a:rPr lang="ru-RU" sz="2200" b="1" dirty="0"/>
              <a:t>Ы </a:t>
            </a:r>
            <a:r>
              <a:rPr lang="ru-RU" sz="2200" b="1" dirty="0" err="1"/>
              <a:t>ы</a:t>
            </a:r>
            <a:endParaRPr lang="ru-RU" sz="2200" b="1" dirty="0"/>
          </a:p>
          <a:p>
            <a:r>
              <a:rPr lang="ru-RU" sz="2200" dirty="0"/>
              <a:t>Мы, ты, вы, </a:t>
            </a:r>
          </a:p>
          <a:p>
            <a:r>
              <a:rPr lang="ru-RU" sz="2200" b="1" dirty="0"/>
              <a:t>Р </a:t>
            </a:r>
            <a:r>
              <a:rPr lang="ru-RU" sz="2200" b="1" dirty="0" err="1"/>
              <a:t>р</a:t>
            </a:r>
            <a:endParaRPr lang="ru-RU" sz="2200" b="1" dirty="0"/>
          </a:p>
          <a:p>
            <a:r>
              <a:rPr lang="ru-RU" sz="2200" dirty="0"/>
              <a:t>Три, Роман, рад, приятно, привет, четыре</a:t>
            </a:r>
          </a:p>
          <a:p>
            <a:r>
              <a:rPr lang="ru-RU" sz="2200" b="1" dirty="0"/>
              <a:t>П </a:t>
            </a:r>
            <a:r>
              <a:rPr lang="ru-RU" sz="2200" b="1" dirty="0" err="1"/>
              <a:t>п</a:t>
            </a:r>
            <a:endParaRPr lang="ru-RU" sz="2200" b="1" dirty="0"/>
          </a:p>
          <a:p>
            <a:r>
              <a:rPr lang="ru-RU" sz="2200" dirty="0"/>
              <a:t>Пока, Петя, папа, привет, Павел</a:t>
            </a:r>
          </a:p>
          <a:p>
            <a:r>
              <a:rPr lang="ru-RU" sz="2200" b="1" dirty="0"/>
              <a:t>С </a:t>
            </a:r>
            <a:r>
              <a:rPr lang="ru-RU" sz="2200" b="1" dirty="0" err="1"/>
              <a:t>с</a:t>
            </a:r>
            <a:endParaRPr lang="ru-RU" sz="2200" b="1" dirty="0"/>
          </a:p>
          <a:p>
            <a:r>
              <a:rPr lang="ru-RU" sz="2200" dirty="0"/>
              <a:t>Сергей, семь, сын, до свидания, час, шесть, восемь</a:t>
            </a:r>
          </a:p>
          <a:p>
            <a:r>
              <a:rPr lang="ru-RU" sz="2200" b="1" dirty="0"/>
              <a:t>Ц </a:t>
            </a:r>
            <a:r>
              <a:rPr lang="ru-RU" sz="2200" b="1" dirty="0" err="1"/>
              <a:t>ц</a:t>
            </a:r>
            <a:endParaRPr lang="ru-RU" sz="2200" b="1" dirty="0"/>
          </a:p>
          <a:p>
            <a:r>
              <a:rPr lang="ru-RU" sz="2200" dirty="0"/>
              <a:t>Месяц, немец, американец, </a:t>
            </a:r>
            <a:r>
              <a:rPr lang="ru-RU" sz="2200" dirty="0" err="1"/>
              <a:t>Цидлина</a:t>
            </a:r>
            <a:endParaRPr lang="cs-CZ" sz="2200" dirty="0"/>
          </a:p>
        </p:txBody>
      </p:sp>
    </p:spTree>
    <p:extLst>
      <p:ext uri="{BB962C8B-B14F-4D97-AF65-F5344CB8AC3E}">
        <p14:creationId xmlns:p14="http://schemas.microsoft.com/office/powerpoint/2010/main" val="184954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descr="Картинки по запросу краткие русские прописи для иностранцев">
            <a:extLst>
              <a:ext uri="{FF2B5EF4-FFF2-40B4-BE49-F238E27FC236}">
                <a16:creationId xmlns:a16="http://schemas.microsoft.com/office/drawing/2014/main" id="{587A1561-0ADD-42F2-AAAA-FD515830A438}"/>
              </a:ext>
            </a:extLst>
          </p:cNvPr>
          <p:cNvPicPr/>
          <p:nvPr/>
        </p:nvPicPr>
        <p:blipFill rotWithShape="1">
          <a:blip r:embed="rId2">
            <a:extLst>
              <a:ext uri="{28A0092B-C50C-407E-A947-70E740481C1C}">
                <a14:useLocalDpi xmlns:a14="http://schemas.microsoft.com/office/drawing/2010/main" val="0"/>
              </a:ext>
            </a:extLst>
          </a:blip>
          <a:srcRect l="-209" t="50382" r="430" b="-100"/>
          <a:stretch/>
        </p:blipFill>
        <p:spPr bwMode="auto">
          <a:xfrm>
            <a:off x="1606859" y="665825"/>
            <a:ext cx="8762260" cy="5060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90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1AA9159-D03B-4CE4-BDC8-C04792EBE728}"/>
              </a:ext>
            </a:extLst>
          </p:cNvPr>
          <p:cNvPicPr/>
          <p:nvPr/>
        </p:nvPicPr>
        <p:blipFill rotWithShape="1">
          <a:blip r:embed="rId2">
            <a:extLst>
              <a:ext uri="{28A0092B-C50C-407E-A947-70E740481C1C}">
                <a14:useLocalDpi xmlns:a14="http://schemas.microsoft.com/office/drawing/2010/main" val="0"/>
              </a:ext>
            </a:extLst>
          </a:blip>
          <a:srcRect l="331" b="14796"/>
          <a:stretch/>
        </p:blipFill>
        <p:spPr bwMode="auto">
          <a:xfrm>
            <a:off x="1979720" y="488273"/>
            <a:ext cx="7554898" cy="5193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87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8EE6F28-F228-4EC7-9FB5-7933C7A750C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9" name="TextovéPole 8">
            <a:extLst>
              <a:ext uri="{FF2B5EF4-FFF2-40B4-BE49-F238E27FC236}">
                <a16:creationId xmlns:a16="http://schemas.microsoft.com/office/drawing/2014/main" id="{ADD1DE21-D0B7-4938-81B1-8EB235F4AB17}"/>
              </a:ext>
            </a:extLst>
          </p:cNvPr>
          <p:cNvSpPr txBox="1"/>
          <p:nvPr/>
        </p:nvSpPr>
        <p:spPr>
          <a:xfrm>
            <a:off x="310050" y="393289"/>
            <a:ext cx="6499123" cy="4871783"/>
          </a:xfrm>
          <a:prstGeom prst="rect">
            <a:avLst/>
          </a:prstGeom>
        </p:spPr>
        <p:txBody>
          <a:bodyPr wrap="square">
            <a:spAutoFit/>
          </a:bodyPr>
          <a:lstStyle/>
          <a:p>
            <a:pPr>
              <a:lnSpc>
                <a:spcPct val="107000"/>
              </a:lnSpc>
              <a:spcAft>
                <a:spcPts val="800"/>
              </a:spcAft>
            </a:pPr>
            <a:r>
              <a:rPr lang="ru-RU" sz="2200" b="1" u="sng" dirty="0">
                <a:highlight>
                  <a:srgbClr val="FFFF00"/>
                </a:highlight>
                <a:latin typeface="Arial" panose="020B0604020202020204" pitchFamily="34" charset="0"/>
                <a:ea typeface="Tahoma" panose="020B0604030504040204" pitchFamily="34" charset="0"/>
                <a:cs typeface="Arial" panose="020B0604020202020204" pitchFamily="34" charset="0"/>
              </a:rPr>
              <a:t>1. </a:t>
            </a:r>
            <a:r>
              <a:rPr lang="cs-CZ" sz="2200" b="1" u="sng" dirty="0">
                <a:highlight>
                  <a:srgbClr val="FFFF00"/>
                </a:highlight>
                <a:latin typeface="Arial" panose="020B0604020202020204" pitchFamily="34" charset="0"/>
                <a:ea typeface="Tahoma" panose="020B0604030504040204" pitchFamily="34" charset="0"/>
                <a:cs typeface="Arial" panose="020B0604020202020204" pitchFamily="34" charset="0"/>
              </a:rPr>
              <a:t>V ruštině jsou dvě diakritická znaménka:</a:t>
            </a:r>
            <a:endParaRPr lang="ru-RU"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u="sng" dirty="0">
                <a:latin typeface="Arial" panose="020B0604020202020204" pitchFamily="34" charset="0"/>
                <a:ea typeface="Tahoma" panose="020B0604030504040204" pitchFamily="34" charset="0"/>
                <a:cs typeface="Arial" panose="020B0604020202020204" pitchFamily="34" charset="0"/>
              </a:rPr>
              <a:t>Й</a:t>
            </a:r>
            <a:r>
              <a:rPr lang="ru-RU" sz="2200" u="sng" dirty="0">
                <a:latin typeface="Arial" panose="020B0604020202020204" pitchFamily="34" charset="0"/>
                <a:ea typeface="Tahoma" panose="020B0604030504040204" pitchFamily="34" charset="0"/>
                <a:cs typeface="Arial" panose="020B060402020202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je povinné</a:t>
            </a:r>
            <a:r>
              <a:rPr lang="ru-RU" sz="2200" u="sng" dirty="0">
                <a:latin typeface="Arial" panose="020B0604020202020204" pitchFamily="34" charset="0"/>
                <a:ea typeface="Tahoma" panose="020B0604030504040204" pitchFamily="34" charset="0"/>
                <a:cs typeface="Arial" panose="020B0604020202020204" pitchFamily="34" charset="0"/>
              </a:rPr>
              <a:t>)</a:t>
            </a:r>
            <a:endParaRPr lang="cs-CZ" sz="2200" u="sng"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ЙОГА, АЛЬПИЙСКИЙ, КРАЙ</a:t>
            </a:r>
            <a:r>
              <a:rPr lang="ru-RU" sz="2200" dirty="0">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800"/>
              </a:spcAft>
            </a:pPr>
            <a:endParaRPr lang="cs-CZ"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u="sng" dirty="0">
                <a:latin typeface="Arial" panose="020B0604020202020204" pitchFamily="34" charset="0"/>
                <a:ea typeface="Tahoma" panose="020B0604030504040204" pitchFamily="34" charset="0"/>
                <a:cs typeface="Arial" panose="020B0604020202020204" pitchFamily="34" charset="0"/>
              </a:rPr>
              <a:t>Ё</a:t>
            </a:r>
            <a:r>
              <a:rPr lang="ru-RU" sz="2200" u="sng" dirty="0">
                <a:latin typeface="Arial" panose="020B0604020202020204" pitchFamily="34" charset="0"/>
                <a:ea typeface="Tahoma" panose="020B0604030504040204" pitchFamily="34" charset="0"/>
                <a:cs typeface="Arial" panose="020B060402020202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většinou se vypouští</a:t>
            </a:r>
            <a:r>
              <a:rPr lang="ru-RU" sz="2200" u="sng" dirty="0">
                <a:latin typeface="Arial" panose="020B0604020202020204" pitchFamily="34" charset="0"/>
                <a:ea typeface="Tahoma" panose="020B0604030504040204" pitchFamily="34" charset="0"/>
                <a:cs typeface="Arial" panose="020B0604020202020204" pitchFamily="34" charset="0"/>
              </a:rPr>
              <a:t>) </a:t>
            </a:r>
            <a:endParaRPr lang="cs-CZ" sz="2200" u="sng"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ЁЖИК</a:t>
            </a:r>
            <a:r>
              <a:rPr lang="cs-CZ" sz="2200" b="1" dirty="0">
                <a:latin typeface="Arial" panose="020B0604020202020204" pitchFamily="34" charset="0"/>
                <a:ea typeface="Tahoma" panose="020B0604030504040204" pitchFamily="34" charset="0"/>
                <a:cs typeface="Arial" panose="020B0604020202020204" pitchFamily="34" charset="0"/>
              </a:rPr>
              <a:t>,</a:t>
            </a:r>
            <a:r>
              <a:rPr lang="ru-RU" sz="2200" b="1" dirty="0">
                <a:latin typeface="Arial" panose="020B0604020202020204" pitchFamily="34" charset="0"/>
                <a:ea typeface="Tahoma" panose="020B0604030504040204" pitchFamily="34" charset="0"/>
                <a:cs typeface="Arial" panose="020B0604020202020204" pitchFamily="34" charset="0"/>
              </a:rPr>
              <a:t> ЕЖИК, МЁД, МЕД, ВСЁ, ВСЕ</a:t>
            </a:r>
            <a:endParaRPr lang="cs-CZ"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dirty="0">
                <a:latin typeface="Calibri" panose="020F0502020204030204" pitchFamily="34" charset="0"/>
                <a:ea typeface="Tahoma" panose="020B0604030504040204" pitchFamily="34" charset="0"/>
                <a:cs typeface="Calibri" panose="020F0502020204030204" pitchFamily="34" charset="0"/>
              </a:rPr>
              <a:t>*</a:t>
            </a:r>
            <a:r>
              <a:rPr lang="cs-CZ" sz="2200" dirty="0">
                <a:latin typeface="Calibri" panose="020F0502020204030204" pitchFamily="34" charset="0"/>
                <a:ea typeface="Tahoma" panose="020B0604030504040204" pitchFamily="34" charset="0"/>
                <a:cs typeface="Calibri" panose="020F050202020403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čárka, označující přízvuk (používá se jen ve slovnících, učebnicích, knihách pro děti a výjimečně pro rozlišení významů)</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ЗАМО́К – ЗА́МОК</a:t>
            </a:r>
          </a:p>
        </p:txBody>
      </p:sp>
    </p:spTree>
    <p:extLst>
      <p:ext uri="{BB962C8B-B14F-4D97-AF65-F5344CB8AC3E}">
        <p14:creationId xmlns:p14="http://schemas.microsoft.com/office/powerpoint/2010/main" val="173186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F7516E0-7289-4F59-AE76-DE038416AB7F}"/>
              </a:ext>
            </a:extLst>
          </p:cNvPr>
          <p:cNvSpPr txBox="1"/>
          <p:nvPr/>
        </p:nvSpPr>
        <p:spPr>
          <a:xfrm>
            <a:off x="304800" y="212454"/>
            <a:ext cx="6096000" cy="5729004"/>
          </a:xfrm>
          <a:prstGeom prst="rect">
            <a:avLst/>
          </a:prstGeom>
        </p:spPr>
        <p:txBody>
          <a:bodyPr wrap="square">
            <a:spAutoFit/>
          </a:bodyPr>
          <a:lstStyle/>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2.</a:t>
            </a:r>
            <a:r>
              <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rPr>
              <a:t> Rozlišujeme </a:t>
            </a:r>
            <a:endPar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Е х Э,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Ё х О,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Ю х У,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Я х А </a:t>
            </a: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Е, Ё, Ю, Я </a:t>
            </a:r>
            <a:r>
              <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rPr>
              <a:t>se používají</a:t>
            </a:r>
            <a:r>
              <a:rPr lang="ru-RU" sz="2400" u="sng" dirty="0">
                <a:highlight>
                  <a:srgbClr val="FFFF00"/>
                </a:highlight>
                <a:latin typeface="Arial" panose="020B0604020202020204" pitchFamily="34" charset="0"/>
                <a:ea typeface="Tahoma" panose="020B0604030504040204" pitchFamily="34" charset="0"/>
                <a:cs typeface="Arial" panose="020B0604020202020204" pitchFamily="34" charset="0"/>
              </a:rPr>
              <a:t>:</a:t>
            </a:r>
            <a:endParaRPr lang="ru-RU" sz="24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Tx/>
              <a:buChar char="-"/>
            </a:pPr>
            <a:r>
              <a:rPr lang="cs-CZ" sz="2400" dirty="0">
                <a:latin typeface="Arial" panose="020B0604020202020204" pitchFamily="34" charset="0"/>
                <a:ea typeface="Tahoma" panose="020B0604030504040204" pitchFamily="34" charset="0"/>
                <a:cs typeface="Arial" panose="020B0604020202020204" pitchFamily="34" charset="0"/>
              </a:rPr>
              <a:t>Pro vyznačení měkkosti předchozí souhlásky</a:t>
            </a:r>
          </a:p>
          <a:p>
            <a:pPr>
              <a:lnSpc>
                <a:spcPct val="107000"/>
              </a:lnSpc>
              <a:spcAft>
                <a:spcPts val="800"/>
              </a:spcAft>
            </a:pPr>
            <a:r>
              <a:rPr lang="ru-RU" sz="2400" b="1" dirty="0">
                <a:latin typeface="Arial" panose="020B0604020202020204" pitchFamily="34" charset="0"/>
                <a:ea typeface="Tahoma" panose="020B0604030504040204" pitchFamily="34" charset="0"/>
                <a:cs typeface="Arial" panose="020B0604020202020204" pitchFamily="34" charset="0"/>
              </a:rPr>
              <a:t>БЕДНЫЙ, МЁД, МЕНЯ, ТЮК</a:t>
            </a:r>
          </a:p>
          <a:p>
            <a:pPr>
              <a:lnSpc>
                <a:spcPct val="107000"/>
              </a:lnSpc>
              <a:spcAft>
                <a:spcPts val="800"/>
              </a:spcAft>
            </a:pPr>
            <a:r>
              <a:rPr lang="ru-RU" sz="2400" dirty="0">
                <a:latin typeface="Arial" panose="020B0604020202020204" pitchFamily="34" charset="0"/>
                <a:ea typeface="Tahoma" panose="020B0604030504040204" pitchFamily="34" charset="0"/>
                <a:cs typeface="Arial" panose="020B0604020202020204" pitchFamily="34" charset="0"/>
              </a:rPr>
              <a:t>- </a:t>
            </a:r>
            <a:r>
              <a:rPr lang="cs-CZ" sz="2400" dirty="0">
                <a:latin typeface="Arial" panose="020B0604020202020204" pitchFamily="34" charset="0"/>
                <a:ea typeface="Tahoma" panose="020B0604030504040204" pitchFamily="34" charset="0"/>
                <a:cs typeface="Arial" panose="020B0604020202020204" pitchFamily="34" charset="0"/>
              </a:rPr>
              <a:t>Na začátku slova pro vyznačení jotace</a:t>
            </a:r>
            <a:r>
              <a:rPr lang="ru-RU" sz="2400" dirty="0">
                <a:latin typeface="Arial" panose="020B0604020202020204" pitchFamily="34" charset="0"/>
                <a:ea typeface="Tahoma" panose="020B0604030504040204" pitchFamily="34" charset="0"/>
                <a:cs typeface="Arial" panose="020B0604020202020204" pitchFamily="34" charset="0"/>
              </a:rPr>
              <a:t> </a:t>
            </a:r>
            <a:r>
              <a:rPr lang="ru-RU" sz="2400" b="1" dirty="0">
                <a:latin typeface="Arial" panose="020B0604020202020204" pitchFamily="34" charset="0"/>
                <a:ea typeface="Tahoma" panose="020B0604030504040204" pitchFamily="34" charset="0"/>
                <a:cs typeface="Arial" panose="020B0604020202020204" pitchFamily="34" charset="0"/>
              </a:rPr>
              <a:t>ЕСТЬ, ЁЛКА, ЯМА, ЮГ</a:t>
            </a:r>
          </a:p>
        </p:txBody>
      </p:sp>
      <p:pic>
        <p:nvPicPr>
          <p:cNvPr id="4" name="Obrázek 3">
            <a:extLst>
              <a:ext uri="{FF2B5EF4-FFF2-40B4-BE49-F238E27FC236}">
                <a16:creationId xmlns:a16="http://schemas.microsoft.com/office/drawing/2014/main" id="{9FBB2A69-6037-4FA1-9995-816C309D320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213316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A8FBDF3-2F68-40E6-A94C-A5005AF2CD7D}"/>
              </a:ext>
            </a:extLst>
          </p:cNvPr>
          <p:cNvSpPr txBox="1"/>
          <p:nvPr/>
        </p:nvSpPr>
        <p:spPr>
          <a:xfrm>
            <a:off x="462116" y="444008"/>
            <a:ext cx="6096000" cy="3930050"/>
          </a:xfrm>
          <a:prstGeom prst="rect">
            <a:avLst/>
          </a:prstGeom>
        </p:spPr>
        <p:txBody>
          <a:bodyPr wrap="square" lIns="91440" tIns="45720" rIns="91440" bIns="45720" anchor="t">
            <a:spAutoFit/>
          </a:bodyPr>
          <a:lstStyle/>
          <a:p>
            <a:pPr>
              <a:lnSpc>
                <a:spcPct val="107000"/>
              </a:lnSpc>
              <a:spcAft>
                <a:spcPts val="800"/>
              </a:spcAft>
            </a:pPr>
            <a:r>
              <a:rPr lang="ru-RU" sz="2400" b="1" u="sng" dirty="0">
                <a:highlight>
                  <a:srgbClr val="FFFF00"/>
                </a:highlight>
                <a:latin typeface="Arial"/>
                <a:ea typeface="Tahoma"/>
                <a:cs typeface="Arial"/>
              </a:rPr>
              <a:t>3. Ы </a:t>
            </a:r>
            <a:r>
              <a:rPr lang="cs-CZ" sz="2400" u="sng" dirty="0">
                <a:highlight>
                  <a:srgbClr val="FFFF00"/>
                </a:highlight>
                <a:latin typeface="Arial"/>
                <a:ea typeface="Tahoma"/>
                <a:cs typeface="Arial"/>
              </a:rPr>
              <a:t>se nepíše na začátku slova ani po</a:t>
            </a:r>
            <a:r>
              <a:rPr lang="ru-RU" sz="2400" u="sng" dirty="0">
                <a:highlight>
                  <a:srgbClr val="FFFF00"/>
                </a:highlight>
                <a:latin typeface="Arial"/>
                <a:ea typeface="Tahoma"/>
                <a:cs typeface="Arial"/>
              </a:rPr>
              <a:t> </a:t>
            </a:r>
            <a:endPar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Г, К, Х, Ж, Ш, Ч, Щ</a:t>
            </a: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dirty="0">
                <a:latin typeface="Arial" panose="020B0604020202020204" pitchFamily="34" charset="0"/>
                <a:ea typeface="Tahoma" panose="020B0604030504040204" pitchFamily="34" charset="0"/>
                <a:cs typeface="Arial" panose="020B0604020202020204" pitchFamily="34" charset="0"/>
              </a:rPr>
              <a:t>МЫШ</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 К</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Т, Х</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ТРЫЙ</a:t>
            </a:r>
            <a:endParaRPr lang="cs-CZ" sz="24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ru-RU" sz="2400" b="1" dirty="0">
              <a:latin typeface="Arial" panose="020B0604020202020204" pitchFamily="34" charset="0"/>
              <a:ea typeface="Tahoma" panose="020B0604030504040204" pitchFamily="34" charset="0"/>
              <a:cs typeface="Arial" panose="020B0604020202020204" pitchFamily="34" charset="0"/>
            </a:endParaRPr>
          </a:p>
          <a:p>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4. </a:t>
            </a:r>
            <a:r>
              <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rPr>
              <a:t>Dvojité souhlásky se používají pro vyznačení dlouhé souhlásky</a:t>
            </a:r>
          </a:p>
          <a:p>
            <a:r>
              <a:rPr lang="ru-RU" sz="2400" b="1" dirty="0">
                <a:latin typeface="Arial" panose="020B0604020202020204" pitchFamily="34" charset="0"/>
                <a:ea typeface="Tahoma" panose="020B0604030504040204" pitchFamily="34" charset="0"/>
                <a:cs typeface="Arial" panose="020B0604020202020204" pitchFamily="34" charset="0"/>
              </a:rPr>
              <a:t>ВВОЗИТЬ, БЕЗЗУБЫЙ, СУММА, ГАММА, КОРРЕКТОР, ГРАММАТИКА, ССОРА</a:t>
            </a:r>
            <a:endParaRPr lang="ru-RU" sz="2400" dirty="0">
              <a:latin typeface="Arial" panose="020B0604020202020204" pitchFamily="34" charset="0"/>
              <a:ea typeface="Tahoma" panose="020B060403050404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1217C88A-1FAC-4E19-AFDF-1FC5E7F05CC3}"/>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149621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78FF42-52A4-4F4E-9AED-85B1FACA13B4}"/>
              </a:ext>
            </a:extLst>
          </p:cNvPr>
          <p:cNvSpPr>
            <a:spLocks noGrp="1"/>
          </p:cNvSpPr>
          <p:nvPr>
            <p:ph type="title"/>
          </p:nvPr>
        </p:nvSpPr>
        <p:spPr/>
        <p:txBody>
          <a:bodyPr>
            <a:normAutofit fontScale="90000"/>
          </a:bodyPr>
          <a:lstStyle/>
          <a:p>
            <a:r>
              <a:rPr lang="ru-RU" dirty="0"/>
              <a:t>Основная литература и другие источники:</a:t>
            </a:r>
            <a:br>
              <a:rPr lang="ru-RU" dirty="0"/>
            </a:br>
            <a:r>
              <a:rPr lang="cs-CZ" dirty="0"/>
              <a:t>Základní literatura a jiné zdroje:</a:t>
            </a:r>
          </a:p>
        </p:txBody>
      </p:sp>
      <p:sp>
        <p:nvSpPr>
          <p:cNvPr id="3" name="Zástupný obsah 2">
            <a:extLst>
              <a:ext uri="{FF2B5EF4-FFF2-40B4-BE49-F238E27FC236}">
                <a16:creationId xmlns:a16="http://schemas.microsoft.com/office/drawing/2014/main" id="{A3B08F76-D9B9-46B1-BB65-2B7015BB0E63}"/>
              </a:ext>
            </a:extLst>
          </p:cNvPr>
          <p:cNvSpPr>
            <a:spLocks noGrp="1"/>
          </p:cNvSpPr>
          <p:nvPr>
            <p:ph idx="1"/>
          </p:nvPr>
        </p:nvSpPr>
        <p:spPr/>
        <p:txBody>
          <a:bodyPr/>
          <a:lstStyle/>
          <a:p>
            <a:r>
              <a:rPr lang="ru-RU" b="1" dirty="0"/>
              <a:t>Практические упражнения по фонетике русского языка </a:t>
            </a:r>
            <a:r>
              <a:rPr lang="ru-RU" dirty="0">
                <a:hlinkClick r:id="rId2"/>
              </a:rPr>
              <a:t>http://is.muni.cz/do/ped/kat/KRus/fonetika/index.html</a:t>
            </a:r>
            <a:endParaRPr lang="cs-CZ" dirty="0"/>
          </a:p>
          <a:p>
            <a:r>
              <a:rPr lang="cs-CZ" b="1" dirty="0"/>
              <a:t>Slovanský ústav Akademie věd České republiky</a:t>
            </a:r>
          </a:p>
          <a:p>
            <a:r>
              <a:rPr lang="cs-CZ" b="1" dirty="0">
                <a:hlinkClick r:id="rId3"/>
              </a:rPr>
              <a:t>RUSKO-ČESKÁ ELEKTRONICKÁ SLOVNÍKOVÁ DATABÁZE</a:t>
            </a:r>
            <a:endParaRPr lang="cs-CZ" b="1" dirty="0"/>
          </a:p>
          <a:p>
            <a:r>
              <a:rPr lang="cs-CZ" b="1" dirty="0">
                <a:hlinkClick r:id="rId4"/>
              </a:rPr>
              <a:t>VELKÝ ČESKO-RUSKÝ SLOVNÍK</a:t>
            </a:r>
            <a:endParaRPr lang="cs-CZ" b="1" dirty="0"/>
          </a:p>
          <a:p>
            <a:endParaRPr lang="cs-CZ" dirty="0"/>
          </a:p>
        </p:txBody>
      </p:sp>
    </p:spTree>
    <p:extLst>
      <p:ext uri="{BB962C8B-B14F-4D97-AF65-F5344CB8AC3E}">
        <p14:creationId xmlns:p14="http://schemas.microsoft.com/office/powerpoint/2010/main" val="124211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B76821FD-E8D0-4119-8107-7878ABD148B1}"/>
              </a:ext>
            </a:extLst>
          </p:cNvPr>
          <p:cNvSpPr txBox="1"/>
          <p:nvPr/>
        </p:nvSpPr>
        <p:spPr>
          <a:xfrm>
            <a:off x="115411" y="0"/>
            <a:ext cx="12076590" cy="6347892"/>
          </a:xfrm>
          <a:prstGeom prst="rect">
            <a:avLst/>
          </a:prstGeom>
        </p:spPr>
        <p:txBody>
          <a:bodyPr wrap="square">
            <a:spAutoFit/>
          </a:bodyPr>
          <a:lstStyle/>
          <a:p>
            <a:pPr>
              <a:lnSpc>
                <a:spcPct val="107000"/>
              </a:lnSpc>
              <a:spcAft>
                <a:spcPts val="800"/>
              </a:spcAft>
            </a:pP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5. </a:t>
            </a:r>
            <a:r>
              <a:rPr lang="cs-CZ" sz="2200" u="sng" dirty="0">
                <a:highlight>
                  <a:srgbClr val="FFFF00"/>
                </a:highlight>
                <a:latin typeface="Arial" panose="020B0604020202020204" pitchFamily="34" charset="0"/>
                <a:ea typeface="Calibri" panose="020F0502020204030204" pitchFamily="34" charset="0"/>
                <a:cs typeface="Arial" panose="020B0604020202020204" pitchFamily="34" charset="0"/>
              </a:rPr>
              <a:t>Písmena</a:t>
            </a: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ru-RU" sz="2200" b="1" u="sng" dirty="0">
                <a:highlight>
                  <a:srgbClr val="FFFF00"/>
                </a:highlight>
                <a:latin typeface="Arial" panose="020B0604020202020204" pitchFamily="34" charset="0"/>
                <a:ea typeface="Calibri" panose="020F0502020204030204" pitchFamily="34" charset="0"/>
                <a:cs typeface="Arial" panose="020B0604020202020204" pitchFamily="34" charset="0"/>
              </a:rPr>
              <a:t>Ь, Ъ</a:t>
            </a: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cs-CZ" sz="2200" u="sng" dirty="0">
                <a:highlight>
                  <a:srgbClr val="FFFF00"/>
                </a:highlight>
                <a:latin typeface="Arial" panose="020B0604020202020204" pitchFamily="34" charset="0"/>
                <a:ea typeface="Calibri" panose="020F0502020204030204" pitchFamily="34" charset="0"/>
                <a:cs typeface="Arial" panose="020B0604020202020204" pitchFamily="34" charset="0"/>
              </a:rPr>
              <a:t>nevyjadřují žádný zvuk</a:t>
            </a:r>
            <a:endParaRPr lang="ru-RU" sz="2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ru-RU" sz="2200" b="1" dirty="0">
                <a:solidFill>
                  <a:srgbClr val="FF0000"/>
                </a:solidFill>
                <a:latin typeface="Arial" panose="020B0604020202020204" pitchFamily="34" charset="0"/>
                <a:ea typeface="Calibri" panose="020F0502020204030204" pitchFamily="34" charset="0"/>
                <a:cs typeface="Arial" panose="020B0604020202020204" pitchFamily="34" charset="0"/>
              </a:rPr>
              <a:t>Ъ</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se používá po předložkách pro oddělení předložky a označuje jotaci</a:t>
            </a:r>
          </a:p>
          <a:p>
            <a:pPr lvl="0">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ИНЪЕКЦИЯ, ПОДЪЕЗД, ОБЪЕМ, СУБЪЕКТ, ОБЪЕКТ</a:t>
            </a:r>
            <a:endParaRPr lang="cs-CZ" sz="2200" b="1" dirty="0">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ru-RU" sz="2200" b="1" dirty="0">
                <a:solidFill>
                  <a:srgbClr val="FF0000"/>
                </a:solidFill>
                <a:latin typeface="Arial" panose="020B0604020202020204" pitchFamily="34" charset="0"/>
                <a:ea typeface="Calibri" panose="020F0502020204030204" pitchFamily="34" charset="0"/>
                <a:cs typeface="Arial" panose="020B0604020202020204" pitchFamily="34" charset="0"/>
              </a:rPr>
              <a:t>Ь</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se používá</a:t>
            </a:r>
            <a:r>
              <a:rPr lang="ru-RU" sz="220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Pro označení měkkosti předchozí souhlásky na konci (výjimečně uprostřed) slova</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ГОЛУБЬ, МОЛЬ, КОНЬ, СЕМЬ, СЫПЬ, ВЕРФЬ, УЧИТЕЛЬ</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Z morfologických důvodů</a:t>
            </a:r>
            <a:r>
              <a:rPr lang="ru-RU" sz="220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r>
              <a:rPr lang="cs-CZ" sz="2200" dirty="0">
                <a:latin typeface="Arial" panose="020B0604020202020204" pitchFamily="34" charset="0"/>
                <a:ea typeface="Calibri" panose="020F0502020204030204" pitchFamily="34" charset="0"/>
                <a:cs typeface="Arial" panose="020B0604020202020204" pitchFamily="34" charset="0"/>
              </a:rPr>
              <a:t>po</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b="1" dirty="0">
                <a:latin typeface="Arial" panose="020B0604020202020204" pitchFamily="34" charset="0"/>
                <a:ea typeface="Calibri" panose="020F0502020204030204" pitchFamily="34" charset="0"/>
                <a:cs typeface="Arial" panose="020B0604020202020204" pitchFamily="34" charset="0"/>
              </a:rPr>
              <a:t>Ж, Ш</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jsou vždy tvrdé</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b="1" dirty="0">
                <a:latin typeface="Arial" panose="020B0604020202020204" pitchFamily="34" charset="0"/>
                <a:ea typeface="Calibri" panose="020F0502020204030204" pitchFamily="34" charset="0"/>
                <a:cs typeface="Arial" panose="020B0604020202020204" pitchFamily="34" charset="0"/>
              </a:rPr>
              <a:t>Ч, Щ</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vždy měkké</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ve slovech, která patří k ženskému rodu</a:t>
            </a:r>
            <a:r>
              <a:rPr lang="ru-RU" sz="2200" dirty="0">
                <a:latin typeface="Arial" panose="020B0604020202020204" pitchFamily="34" charset="0"/>
                <a:ea typeface="Calibri" panose="020F0502020204030204" pitchFamily="34" charset="0"/>
                <a:cs typeface="Arial" panose="020B0604020202020204" pitchFamily="34" charset="0"/>
              </a:rPr>
              <a:t> </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НОЧЬ Х МЯЧ, ПЛАЩ Х ВЕЩЬ</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2200" dirty="0">
                <a:latin typeface="Arial" panose="020B0604020202020204" pitchFamily="34" charset="0"/>
                <a:ea typeface="Calibri" panose="020F0502020204030204" pitchFamily="34" charset="0"/>
                <a:cs typeface="Arial" panose="020B0604020202020204" pitchFamily="34" charset="0"/>
              </a:rPr>
              <a:t>U sloves v infinitivu, imperativu a v 2. osobě j.č.</a:t>
            </a:r>
            <a:r>
              <a:rPr lang="ru-RU" sz="2200" dirty="0">
                <a:latin typeface="Arial" panose="020B0604020202020204" pitchFamily="34" charset="0"/>
                <a:ea typeface="Calibri" panose="020F0502020204030204" pitchFamily="34" charset="0"/>
                <a:cs typeface="Arial" panose="020B0604020202020204" pitchFamily="34" charset="0"/>
              </a:rPr>
              <a:t> </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БЫТЬ, БУДЕШЬ, БУДЬ</a:t>
            </a:r>
            <a:r>
              <a:rPr lang="ru-RU" sz="2200" dirty="0">
                <a:latin typeface="Arial" panose="020B0604020202020204" pitchFamily="34" charset="0"/>
                <a:ea typeface="Calibri" panose="020F0502020204030204" pitchFamily="34" charset="0"/>
                <a:cs typeface="Arial" panose="020B0604020202020204" pitchFamily="34" charset="0"/>
              </a:rPr>
              <a:t> </a:t>
            </a:r>
          </a:p>
          <a:p>
            <a:pPr marL="342900" indent="-342900">
              <a:buFontTx/>
              <a:buChar char="-"/>
            </a:pPr>
            <a:r>
              <a:rPr lang="cs-CZ" sz="2200" dirty="0">
                <a:latin typeface="Arial" panose="020B0604020202020204" pitchFamily="34" charset="0"/>
                <a:ea typeface="Calibri" panose="020F0502020204030204" pitchFamily="34" charset="0"/>
                <a:cs typeface="Arial" panose="020B0604020202020204" pitchFamily="34" charset="0"/>
              </a:rPr>
              <a:t>Ze stejných důvodů jako</a:t>
            </a:r>
            <a:r>
              <a:rPr lang="ru-RU" sz="2200" dirty="0">
                <a:latin typeface="Arial" panose="020B0604020202020204" pitchFamily="34" charset="0"/>
                <a:ea typeface="Calibri" panose="020F0502020204030204" pitchFamily="34" charset="0"/>
                <a:cs typeface="Arial" panose="020B0604020202020204" pitchFamily="34" charset="0"/>
              </a:rPr>
              <a:t> Ъ</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b="1" dirty="0">
                <a:latin typeface="Arial" panose="020B0604020202020204" pitchFamily="34" charset="0"/>
                <a:ea typeface="Calibri" panose="020F0502020204030204" pitchFamily="34" charset="0"/>
                <a:cs typeface="Arial" panose="020B0604020202020204" pitchFamily="34" charset="0"/>
              </a:rPr>
              <a:t>БИТЬ Х БЬЮ, ВИТЬ Х ВЬЮ, ПИТЬ Х ПЬЮ</a:t>
            </a:r>
            <a:endParaRPr lang="ru-R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0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476B4B0-F4DF-4BD1-8B0F-9D18B4DE766F}"/>
              </a:ext>
            </a:extLst>
          </p:cNvPr>
          <p:cNvSpPr txBox="1"/>
          <p:nvPr/>
        </p:nvSpPr>
        <p:spPr>
          <a:xfrm>
            <a:off x="0" y="933965"/>
            <a:ext cx="6809173" cy="5128583"/>
          </a:xfrm>
          <a:prstGeom prst="rect">
            <a:avLst/>
          </a:prstGeom>
        </p:spPr>
        <p:txBody>
          <a:bodyPr wrap="square">
            <a:spAutoFit/>
          </a:bodyPr>
          <a:lstStyle/>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Это мой первый урок русского языка.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Я учусь русскому языку на курсах.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Я уже знаю весь алфавит и могу написать небольшой текст.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Это совсем несложно!</a:t>
            </a:r>
          </a:p>
          <a:p>
            <a:pPr>
              <a:lnSpc>
                <a:spcPct val="115000"/>
              </a:lnSpc>
              <a:spcAft>
                <a:spcPts val="1000"/>
              </a:spcAft>
            </a:pPr>
            <a:endParaRPr lang="cs-CZ" sz="2400" dirty="0">
              <a:latin typeface="Arial" panose="020B0604020202020204" pitchFamily="34" charset="0"/>
              <a:ea typeface="Calibri" panose="020F0502020204030204" pitchFamily="34" charset="0"/>
              <a:cs typeface="Arial" panose="020B0604020202020204" pitchFamily="34" charset="0"/>
            </a:endParaRPr>
          </a:p>
          <a:p>
            <a:r>
              <a:rPr lang="ru-RU" sz="2400" i="1" dirty="0">
                <a:latin typeface="Arial" panose="020B0604020202020204" pitchFamily="34" charset="0"/>
                <a:ea typeface="Calibri" panose="020F0502020204030204" pitchFamily="34" charset="0"/>
                <a:cs typeface="Arial" panose="020B0604020202020204" pitchFamily="34" charset="0"/>
              </a:rPr>
              <a:t>В году двенадцать месяцев: </a:t>
            </a:r>
          </a:p>
          <a:p>
            <a:r>
              <a:rPr lang="ru-RU" sz="2400" i="1" dirty="0">
                <a:latin typeface="Arial" panose="020B0604020202020204" pitchFamily="34" charset="0"/>
                <a:ea typeface="Calibri" panose="020F0502020204030204" pitchFamily="34" charset="0"/>
                <a:cs typeface="Arial" panose="020B0604020202020204" pitchFamily="34" charset="0"/>
              </a:rPr>
              <a:t>январь, февраль, март, апрель, май, июнь, июль, август, сентябрь, октябрь, ноябрь, декабрь. </a:t>
            </a:r>
          </a:p>
          <a:p>
            <a:r>
              <a:rPr lang="ru-RU" sz="2400" i="1" dirty="0">
                <a:latin typeface="Arial" panose="020B0604020202020204" pitchFamily="34" charset="0"/>
                <a:ea typeface="Calibri" panose="020F0502020204030204" pitchFamily="34" charset="0"/>
                <a:cs typeface="Arial" panose="020B0604020202020204" pitchFamily="34" charset="0"/>
              </a:rPr>
              <a:t>Сегодня двенадцатое апреля.</a:t>
            </a:r>
            <a:endParaRPr lang="cs-CZ" sz="2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F950FF71-658D-4C59-A437-7B53B77297BE}"/>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134832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21448C-D69D-44F6-8403-7E90E24BE330}"/>
              </a:ext>
            </a:extLst>
          </p:cNvPr>
          <p:cNvSpPr>
            <a:spLocks noGrp="1"/>
          </p:cNvSpPr>
          <p:nvPr>
            <p:ph type="title"/>
          </p:nvPr>
        </p:nvSpPr>
        <p:spPr/>
        <p:txBody>
          <a:bodyPr/>
          <a:lstStyle/>
          <a:p>
            <a:r>
              <a:rPr lang="ru-RU" dirty="0"/>
              <a:t>Произношение</a:t>
            </a:r>
            <a:br>
              <a:rPr lang="cs-CZ" dirty="0"/>
            </a:br>
            <a:r>
              <a:rPr lang="cs-CZ" dirty="0"/>
              <a:t>Výslovnost</a:t>
            </a:r>
          </a:p>
        </p:txBody>
      </p:sp>
    </p:spTree>
    <p:extLst>
      <p:ext uri="{BB962C8B-B14F-4D97-AF65-F5344CB8AC3E}">
        <p14:creationId xmlns:p14="http://schemas.microsoft.com/office/powerpoint/2010/main" val="313528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Dialogi_ seznameni">
            <a:hlinkClick r:id="" action="ppaction://media"/>
            <a:extLst>
              <a:ext uri="{FF2B5EF4-FFF2-40B4-BE49-F238E27FC236}">
                <a16:creationId xmlns:a16="http://schemas.microsoft.com/office/drawing/2014/main" id="{8B271552-EEDC-4640-B85D-9C07BF174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58566" y="1359455"/>
            <a:ext cx="487363" cy="487363"/>
          </a:xfrm>
          <a:prstGeom prst="rect">
            <a:avLst/>
          </a:prstGeom>
        </p:spPr>
      </p:pic>
      <p:sp>
        <p:nvSpPr>
          <p:cNvPr id="4" name="Nadpis 3">
            <a:extLst>
              <a:ext uri="{FF2B5EF4-FFF2-40B4-BE49-F238E27FC236}">
                <a16:creationId xmlns:a16="http://schemas.microsoft.com/office/drawing/2014/main" id="{CA43B247-F87F-4FA8-B24E-575190AA6090}"/>
              </a:ext>
            </a:extLst>
          </p:cNvPr>
          <p:cNvSpPr>
            <a:spLocks noGrp="1"/>
          </p:cNvSpPr>
          <p:nvPr>
            <p:ph type="title"/>
          </p:nvPr>
        </p:nvSpPr>
        <p:spPr/>
        <p:txBody>
          <a:bodyPr/>
          <a:lstStyle/>
          <a:p>
            <a:r>
              <a:rPr lang="ru-RU" dirty="0">
                <a:solidFill>
                  <a:srgbClr val="FF0000"/>
                </a:solidFill>
              </a:rPr>
              <a:t>ПРОИЗНОШЕНИЕ</a:t>
            </a:r>
            <a:endParaRPr lang="cs-CZ" dirty="0">
              <a:solidFill>
                <a:srgbClr val="FF0000"/>
              </a:solidFill>
            </a:endParaRPr>
          </a:p>
        </p:txBody>
      </p:sp>
      <p:pic>
        <p:nvPicPr>
          <p:cNvPr id="7" name="Zástupný obsah 6">
            <a:extLst>
              <a:ext uri="{FF2B5EF4-FFF2-40B4-BE49-F238E27FC236}">
                <a16:creationId xmlns:a16="http://schemas.microsoft.com/office/drawing/2014/main" id="{84BB4EA8-7617-49E3-8F0F-45BB92DCA18A}"/>
              </a:ext>
            </a:extLst>
          </p:cNvPr>
          <p:cNvPicPr>
            <a:picLocks noGrp="1" noChangeAspect="1"/>
          </p:cNvPicPr>
          <p:nvPr>
            <p:ph idx="1"/>
          </p:nvPr>
        </p:nvPicPr>
        <p:blipFill>
          <a:blip r:embed="rId5"/>
          <a:stretch>
            <a:fillRect/>
          </a:stretch>
        </p:blipFill>
        <p:spPr>
          <a:xfrm rot="60000">
            <a:off x="5459413" y="1082998"/>
            <a:ext cx="5927725" cy="4753917"/>
          </a:xfrm>
          <a:prstGeom prst="rect">
            <a:avLst/>
          </a:prstGeom>
        </p:spPr>
      </p:pic>
      <p:sp>
        <p:nvSpPr>
          <p:cNvPr id="6" name="Zástupný text 5">
            <a:extLst>
              <a:ext uri="{FF2B5EF4-FFF2-40B4-BE49-F238E27FC236}">
                <a16:creationId xmlns:a16="http://schemas.microsoft.com/office/drawing/2014/main" id="{F68AF8E6-E154-46F9-BF54-87F308CEC605}"/>
              </a:ext>
            </a:extLst>
          </p:cNvPr>
          <p:cNvSpPr>
            <a:spLocks noGrp="1"/>
          </p:cNvSpPr>
          <p:nvPr>
            <p:ph type="body" sz="half" idx="2"/>
          </p:nvPr>
        </p:nvSpPr>
        <p:spPr/>
        <p:txBody>
          <a:bodyPr>
            <a:normAutofit lnSpcReduction="10000"/>
          </a:bodyPr>
          <a:lstStyle/>
          <a:p>
            <a:r>
              <a:rPr lang="ru-RU" sz="2800" dirty="0">
                <a:solidFill>
                  <a:srgbClr val="0070C0"/>
                </a:solidFill>
              </a:rPr>
              <a:t>Каковы отличительные особенности произношения в русском языке по сравнению с чешским?</a:t>
            </a:r>
            <a:endParaRPr lang="cs-CZ" sz="2800" dirty="0">
              <a:solidFill>
                <a:srgbClr val="0070C0"/>
              </a:solidFill>
            </a:endParaRPr>
          </a:p>
        </p:txBody>
      </p:sp>
      <p:sp>
        <p:nvSpPr>
          <p:cNvPr id="10" name="TextovéPole 9">
            <a:extLst>
              <a:ext uri="{FF2B5EF4-FFF2-40B4-BE49-F238E27FC236}">
                <a16:creationId xmlns:a16="http://schemas.microsoft.com/office/drawing/2014/main" id="{27E6F719-F1EA-4ED7-987B-7EE66B976852}"/>
              </a:ext>
            </a:extLst>
          </p:cNvPr>
          <p:cNvSpPr txBox="1"/>
          <p:nvPr/>
        </p:nvSpPr>
        <p:spPr>
          <a:xfrm>
            <a:off x="4161033" y="275208"/>
            <a:ext cx="7735046" cy="461665"/>
          </a:xfrm>
          <a:prstGeom prst="rect">
            <a:avLst/>
          </a:prstGeom>
          <a:noFill/>
        </p:spPr>
        <p:txBody>
          <a:bodyPr wrap="square" rtlCol="0">
            <a:spAutoFit/>
          </a:bodyPr>
          <a:lstStyle/>
          <a:p>
            <a:r>
              <a:rPr lang="ru-RU" sz="2400" b="1" u="sng" dirty="0">
                <a:latin typeface="Arial" panose="020B0604020202020204" pitchFamily="34" charset="0"/>
                <a:cs typeface="Arial" panose="020B0604020202020204" pitchFamily="34" charset="0"/>
              </a:rPr>
              <a:t>Основы практической фонетики русского языка</a:t>
            </a:r>
            <a:endParaRPr lang="cs-CZ" sz="2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12AD0C8-9674-F6BD-50B7-BA681CDF295D}"/>
              </a:ext>
            </a:extLst>
          </p:cNvPr>
          <p:cNvSpPr>
            <a:spLocks noGrp="1"/>
          </p:cNvSpPr>
          <p:nvPr>
            <p:ph type="title"/>
          </p:nvPr>
        </p:nvSpPr>
        <p:spPr/>
        <p:txBody>
          <a:bodyPr>
            <a:normAutofit/>
          </a:bodyPr>
          <a:lstStyle/>
          <a:p>
            <a:r>
              <a:rPr lang="ru-RU" sz="3200" b="1" dirty="0"/>
              <a:t>Основные отличия в произношении</a:t>
            </a:r>
            <a:r>
              <a:rPr lang="cs-CZ" sz="3200" b="1" dirty="0"/>
              <a:t> </a:t>
            </a:r>
            <a:r>
              <a:rPr lang="ru-RU" sz="3200" b="1" dirty="0"/>
              <a:t>в сравнении с чешским языком</a:t>
            </a:r>
            <a:br>
              <a:rPr lang="ru-RU" sz="3200" b="1" dirty="0"/>
            </a:br>
            <a:r>
              <a:rPr lang="cs-CZ" sz="3200" b="1" dirty="0"/>
              <a:t>Základní rozdíly ve výslovnosti v porovnání s češtinou</a:t>
            </a:r>
          </a:p>
        </p:txBody>
      </p:sp>
      <p:sp>
        <p:nvSpPr>
          <p:cNvPr id="6" name="Zástupný obsah 5">
            <a:extLst>
              <a:ext uri="{FF2B5EF4-FFF2-40B4-BE49-F238E27FC236}">
                <a16:creationId xmlns:a16="http://schemas.microsoft.com/office/drawing/2014/main" id="{8D9C1331-57EB-484B-7302-2A6E7B613CCD}"/>
              </a:ext>
            </a:extLst>
          </p:cNvPr>
          <p:cNvSpPr>
            <a:spLocks noGrp="1"/>
          </p:cNvSpPr>
          <p:nvPr>
            <p:ph sz="half" idx="1"/>
          </p:nvPr>
        </p:nvSpPr>
        <p:spPr/>
        <p:txBody>
          <a:bodyPr>
            <a:normAutofit/>
          </a:bodyPr>
          <a:lstStyle/>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Интонация</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Ударение</a:t>
            </a:r>
            <a:endParaRPr lang="cs-CZ" sz="2000"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Гласные: изменение произношения в зависимости от позиции в слове</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Согласные: мягкие Х твердые</a:t>
            </a:r>
            <a:endParaRPr lang="cs-CZ" sz="2000" b="1"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Произношение групп согласных</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Различие в произнесении И Х Ы</a:t>
            </a:r>
            <a:endParaRPr lang="cs-CZ" sz="2000" dirty="0">
              <a:latin typeface="Arial" panose="020B0604020202020204" pitchFamily="34" charset="0"/>
              <a:ea typeface="Calibri" panose="020F0502020204030204" pitchFamily="34" charset="0"/>
              <a:cs typeface="Arial" panose="020B0604020202020204" pitchFamily="34" charset="0"/>
            </a:endParaRPr>
          </a:p>
          <a:p>
            <a:endParaRPr lang="cs-CZ" dirty="0"/>
          </a:p>
        </p:txBody>
      </p:sp>
      <p:sp>
        <p:nvSpPr>
          <p:cNvPr id="7" name="Zástupný obsah 6">
            <a:extLst>
              <a:ext uri="{FF2B5EF4-FFF2-40B4-BE49-F238E27FC236}">
                <a16:creationId xmlns:a16="http://schemas.microsoft.com/office/drawing/2014/main" id="{DFA0D229-DFBE-07BC-4A8C-FD9D060DA31D}"/>
              </a:ext>
            </a:extLst>
          </p:cNvPr>
          <p:cNvSpPr>
            <a:spLocks noGrp="1"/>
          </p:cNvSpPr>
          <p:nvPr>
            <p:ph sz="half" idx="2"/>
          </p:nvPr>
        </p:nvSpPr>
        <p:spPr/>
        <p:txBody>
          <a:bodyPr>
            <a:normAutofit/>
          </a:bodyPr>
          <a:lstStyle/>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Intonace</a:t>
            </a:r>
            <a:endParaRPr lang="cs-CZ" sz="2000"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Slovní přízvuk</a:t>
            </a:r>
            <a:endParaRPr lang="ru-RU" sz="20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Změna výslovnosti samohlásek v závislosti na pozici ve slově</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Protiklad měkkých a tvrdých souhlásek</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Výslovnost souhláskových skupin</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Rozdíl ve výslovnosti</a:t>
            </a:r>
            <a:r>
              <a:rPr lang="ru-RU" sz="2000" b="1" dirty="0">
                <a:latin typeface="Arial" panose="020B0604020202020204" pitchFamily="34" charset="0"/>
                <a:ea typeface="Calibri" panose="020F0502020204030204" pitchFamily="34" charset="0"/>
                <a:cs typeface="Arial" panose="020B0604020202020204" pitchFamily="34" charset="0"/>
              </a:rPr>
              <a:t> И </a:t>
            </a:r>
            <a:r>
              <a:rPr lang="cs-CZ" sz="2000" b="1" dirty="0">
                <a:latin typeface="Arial" panose="020B0604020202020204" pitchFamily="34" charset="0"/>
                <a:ea typeface="Calibri" panose="020F0502020204030204" pitchFamily="34" charset="0"/>
                <a:cs typeface="Arial" panose="020B0604020202020204" pitchFamily="34" charset="0"/>
              </a:rPr>
              <a:t>x</a:t>
            </a:r>
            <a:r>
              <a:rPr lang="ru-RU" sz="2000" b="1" dirty="0">
                <a:latin typeface="Arial" panose="020B0604020202020204" pitchFamily="34" charset="0"/>
                <a:ea typeface="Calibri" panose="020F0502020204030204" pitchFamily="34" charset="0"/>
                <a:cs typeface="Arial" panose="020B0604020202020204" pitchFamily="34" charset="0"/>
              </a:rPr>
              <a:t> Ы</a:t>
            </a:r>
            <a:endParaRPr lang="cs-CZ"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0128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95DA4B-834B-461F-B855-105EF56DE8AA}"/>
              </a:ext>
            </a:extLst>
          </p:cNvPr>
          <p:cNvSpPr txBox="1"/>
          <p:nvPr/>
        </p:nvSpPr>
        <p:spPr>
          <a:xfrm>
            <a:off x="3067665" y="611296"/>
            <a:ext cx="9006347" cy="1015663"/>
          </a:xfrm>
          <a:prstGeom prst="rect">
            <a:avLst/>
          </a:prstGeom>
          <a:noFill/>
        </p:spPr>
        <p:txBody>
          <a:bodyPr wrap="square">
            <a:spAutoFit/>
          </a:bodyPr>
          <a:lstStyle/>
          <a:p>
            <a:r>
              <a:rPr lang="cs-CZ" sz="2000" b="0" i="0" dirty="0">
                <a:solidFill>
                  <a:srgbClr val="202124"/>
                </a:solidFill>
                <a:effectLst/>
                <a:latin typeface="arial" panose="020B0604020202020204" pitchFamily="34" charset="0"/>
              </a:rPr>
              <a:t>Slovní </a:t>
            </a:r>
            <a:r>
              <a:rPr lang="cs-CZ" sz="2000" b="1" i="0" dirty="0">
                <a:solidFill>
                  <a:srgbClr val="202124"/>
                </a:solidFill>
                <a:effectLst/>
                <a:latin typeface="arial" panose="020B0604020202020204" pitchFamily="34" charset="0"/>
              </a:rPr>
              <a:t>přízvuk</a:t>
            </a:r>
            <a:r>
              <a:rPr lang="cs-CZ" sz="2000" b="0" i="0" dirty="0">
                <a:solidFill>
                  <a:srgbClr val="202124"/>
                </a:solidFill>
                <a:effectLst/>
                <a:latin typeface="arial" panose="020B0604020202020204" pitchFamily="34" charset="0"/>
              </a:rPr>
              <a:t> je fonetický důraz na určitou slabiku slova, má podobu zesílení a zároveň zvýšení hlasu, a v ruštině je spojen též s prodloužením slabiky.</a:t>
            </a:r>
          </a:p>
          <a:p>
            <a:r>
              <a:rPr lang="cs-CZ" sz="2000" dirty="0">
                <a:solidFill>
                  <a:srgbClr val="FF0000"/>
                </a:solidFill>
                <a:latin typeface="arial" panose="020B0604020202020204" pitchFamily="34" charset="0"/>
              </a:rPr>
              <a:t>Ruský přízvuk vymezuje hranice slov v proudu řeči!</a:t>
            </a:r>
            <a:endParaRPr lang="cs-CZ" sz="2000" dirty="0">
              <a:solidFill>
                <a:srgbClr val="FF0000"/>
              </a:solidFill>
            </a:endParaRPr>
          </a:p>
        </p:txBody>
      </p:sp>
      <p:sp>
        <p:nvSpPr>
          <p:cNvPr id="5" name="TextovéPole 4">
            <a:extLst>
              <a:ext uri="{FF2B5EF4-FFF2-40B4-BE49-F238E27FC236}">
                <a16:creationId xmlns:a16="http://schemas.microsoft.com/office/drawing/2014/main" id="{B85F23D3-A6DA-4BC8-94D7-8ABD6D82F227}"/>
              </a:ext>
            </a:extLst>
          </p:cNvPr>
          <p:cNvSpPr txBox="1"/>
          <p:nvPr/>
        </p:nvSpPr>
        <p:spPr>
          <a:xfrm>
            <a:off x="5535561" y="149631"/>
            <a:ext cx="1445342" cy="461665"/>
          </a:xfrm>
          <a:prstGeom prst="rect">
            <a:avLst/>
          </a:prstGeom>
          <a:noFill/>
        </p:spPr>
        <p:txBody>
          <a:bodyPr wrap="square">
            <a:spAutoFit/>
          </a:bodyPr>
          <a:lstStyle/>
          <a:p>
            <a:r>
              <a:rPr lang="cs-CZ" sz="2400" b="1" i="0" u="sng" dirty="0">
                <a:solidFill>
                  <a:srgbClr val="FF0000"/>
                </a:solidFill>
                <a:effectLst/>
                <a:latin typeface="arial" panose="020B0604020202020204" pitchFamily="34" charset="0"/>
              </a:rPr>
              <a:t>Přízvuk </a:t>
            </a:r>
            <a:endParaRPr lang="cs-CZ" sz="2400" b="1" u="sng" dirty="0">
              <a:solidFill>
                <a:srgbClr val="FF0000"/>
              </a:solidFill>
            </a:endParaRPr>
          </a:p>
        </p:txBody>
      </p:sp>
      <p:sp useBgFill="1">
        <p:nvSpPr>
          <p:cNvPr id="9" name="TextovéPole 8">
            <a:extLst>
              <a:ext uri="{FF2B5EF4-FFF2-40B4-BE49-F238E27FC236}">
                <a16:creationId xmlns:a16="http://schemas.microsoft.com/office/drawing/2014/main" id="{A73475FD-A172-4C06-9517-25D9DEA5C489}"/>
              </a:ext>
            </a:extLst>
          </p:cNvPr>
          <p:cNvSpPr txBox="1"/>
          <p:nvPr/>
        </p:nvSpPr>
        <p:spPr>
          <a:xfrm>
            <a:off x="442453" y="1753166"/>
            <a:ext cx="11474244" cy="4493538"/>
          </a:xfrm>
          <a:prstGeom prst="rect">
            <a:avLst/>
          </a:prstGeom>
        </p:spPr>
        <p:txBody>
          <a:bodyPr wrap="square" lIns="91440" tIns="45720" rIns="91440" bIns="45720" anchor="t">
            <a:spAutoFit/>
          </a:bodyPr>
          <a:lstStyle/>
          <a:p>
            <a:r>
              <a:rPr lang="cs-CZ" sz="2200" dirty="0"/>
              <a:t>Na rozdíl od češtiny je ruský přízvuk: </a:t>
            </a:r>
          </a:p>
          <a:p>
            <a:endParaRPr lang="cs-CZ" sz="2200" dirty="0"/>
          </a:p>
          <a:p>
            <a:pPr marL="457200" indent="-457200">
              <a:buAutoNum type="alphaLcParenR"/>
            </a:pPr>
            <a:r>
              <a:rPr lang="cs-CZ" sz="2200" b="1" dirty="0" err="1"/>
              <a:t>Různomístný</a:t>
            </a:r>
            <a:r>
              <a:rPr lang="cs-CZ" sz="2200" b="1" dirty="0"/>
              <a:t> nebo </a:t>
            </a:r>
            <a:r>
              <a:rPr lang="cs-CZ" sz="2200" b="1" u="sng" dirty="0"/>
              <a:t>volný</a:t>
            </a:r>
            <a:r>
              <a:rPr lang="cs-CZ" sz="2200" dirty="0"/>
              <a:t>, tj. není vázán na určitou slabiku jako v češtině.</a:t>
            </a:r>
          </a:p>
          <a:p>
            <a:endParaRPr lang="cs-CZ" sz="2200" dirty="0"/>
          </a:p>
          <a:p>
            <a:r>
              <a:rPr lang="ru-RU" sz="2200" b="1" dirty="0"/>
              <a:t>б</a:t>
            </a:r>
            <a:r>
              <a:rPr lang="ru-RU" sz="2200" b="1" u="sng" dirty="0"/>
              <a:t>е</a:t>
            </a:r>
            <a:r>
              <a:rPr lang="ru-RU" sz="2200" b="1" dirty="0"/>
              <a:t>рег</a:t>
            </a:r>
            <a:r>
              <a:rPr lang="ru-RU" sz="2200" dirty="0"/>
              <a:t> (</a:t>
            </a:r>
            <a:r>
              <a:rPr lang="cs-CZ" sz="2200" dirty="0"/>
              <a:t>břeh), </a:t>
            </a:r>
            <a:r>
              <a:rPr lang="ru-RU" sz="2200" b="1" dirty="0"/>
              <a:t>рук</a:t>
            </a:r>
            <a:r>
              <a:rPr lang="ru-RU" sz="2200" b="1" u="sng" dirty="0"/>
              <a:t>а</a:t>
            </a:r>
            <a:r>
              <a:rPr lang="ru-RU" sz="2200" dirty="0"/>
              <a:t> (</a:t>
            </a:r>
            <a:r>
              <a:rPr lang="cs-CZ" sz="2200" dirty="0"/>
              <a:t>ruka), </a:t>
            </a:r>
            <a:r>
              <a:rPr lang="ru-RU" sz="2200" b="1" dirty="0"/>
              <a:t>перед</a:t>
            </a:r>
            <a:r>
              <a:rPr lang="ru-RU" sz="2200" b="1" u="sng" dirty="0"/>
              <a:t>а</a:t>
            </a:r>
            <a:r>
              <a:rPr lang="ru-RU" sz="2200" b="1" dirty="0"/>
              <a:t>ть </a:t>
            </a:r>
            <a:r>
              <a:rPr lang="ru-RU" sz="2200" dirty="0"/>
              <a:t>(</a:t>
            </a:r>
            <a:r>
              <a:rPr lang="cs-CZ" sz="2200" dirty="0"/>
              <a:t>předat, vyřídit), </a:t>
            </a:r>
            <a:r>
              <a:rPr lang="ru-RU" sz="2200" b="1" dirty="0"/>
              <a:t>перенест</a:t>
            </a:r>
            <a:r>
              <a:rPr lang="ru-RU" sz="2200" b="1" u="sng" dirty="0"/>
              <a:t>и</a:t>
            </a:r>
            <a:r>
              <a:rPr lang="ru-RU" sz="2200" dirty="0"/>
              <a:t> (</a:t>
            </a:r>
            <a:r>
              <a:rPr lang="cs-CZ" sz="2200" dirty="0"/>
              <a:t>přenést), </a:t>
            </a:r>
            <a:r>
              <a:rPr lang="ru-RU" sz="2200" b="1" dirty="0"/>
              <a:t>достопримеч</a:t>
            </a:r>
            <a:r>
              <a:rPr lang="ru-RU" sz="2200" b="1" u="sng" dirty="0"/>
              <a:t>а</a:t>
            </a:r>
            <a:r>
              <a:rPr lang="ru-RU" sz="2200" b="1" dirty="0"/>
              <a:t>тельность</a:t>
            </a:r>
            <a:r>
              <a:rPr lang="ru-RU" sz="2200" dirty="0"/>
              <a:t> (</a:t>
            </a:r>
            <a:r>
              <a:rPr lang="cs-CZ" sz="2200" dirty="0"/>
              <a:t>pamětihodnost, pozoruhodnost), </a:t>
            </a:r>
            <a:r>
              <a:rPr lang="ru-RU" sz="2200" b="1" dirty="0"/>
              <a:t>перераспредел</a:t>
            </a:r>
            <a:r>
              <a:rPr lang="ru-RU" sz="2200" b="1" u="sng" dirty="0"/>
              <a:t>и</a:t>
            </a:r>
            <a:r>
              <a:rPr lang="ru-RU" sz="2200" b="1" dirty="0"/>
              <a:t>ли</a:t>
            </a:r>
            <a:r>
              <a:rPr lang="ru-RU" sz="2200" dirty="0"/>
              <a:t> (</a:t>
            </a:r>
            <a:r>
              <a:rPr lang="cs-CZ" sz="2200" dirty="0"/>
              <a:t>přerozdělili)</a:t>
            </a:r>
          </a:p>
          <a:p>
            <a:endParaRPr lang="cs-CZ" sz="2200" dirty="0"/>
          </a:p>
          <a:p>
            <a:r>
              <a:rPr lang="cs-CZ" sz="2200" b="1" dirty="0"/>
              <a:t>b) Ruský přízvuk je v určitých slovech </a:t>
            </a:r>
            <a:r>
              <a:rPr lang="cs-CZ" sz="2200" b="1" u="sng" dirty="0"/>
              <a:t>pohyblivý</a:t>
            </a:r>
            <a:r>
              <a:rPr lang="cs-CZ" sz="2200" dirty="0"/>
              <a:t>, tj. tvary téhož slova mají přízvuk na různých slabikách.</a:t>
            </a:r>
          </a:p>
          <a:p>
            <a:r>
              <a:rPr lang="cs-CZ" sz="2200" dirty="0"/>
              <a:t> </a:t>
            </a:r>
            <a:r>
              <a:rPr lang="ru-RU" sz="2200" dirty="0"/>
              <a:t>г</a:t>
            </a:r>
            <a:r>
              <a:rPr lang="ru-RU" sz="2200" u="sng" dirty="0"/>
              <a:t>о</a:t>
            </a:r>
            <a:r>
              <a:rPr lang="ru-RU" sz="2200" dirty="0"/>
              <a:t>род – город</a:t>
            </a:r>
            <a:r>
              <a:rPr lang="ru-RU" sz="2200" u="sng" dirty="0"/>
              <a:t>а</a:t>
            </a:r>
            <a:r>
              <a:rPr lang="ru-RU" sz="2200" dirty="0"/>
              <a:t> (</a:t>
            </a:r>
            <a:r>
              <a:rPr lang="cs-CZ" sz="2200" dirty="0"/>
              <a:t>město, mn. č. města), </a:t>
            </a:r>
            <a:r>
              <a:rPr lang="ru-RU" sz="2200" dirty="0"/>
              <a:t>прош</a:t>
            </a:r>
            <a:r>
              <a:rPr lang="ru-RU" sz="2200" u="sng" dirty="0"/>
              <a:t>у</a:t>
            </a:r>
            <a:r>
              <a:rPr lang="ru-RU" sz="2200" dirty="0"/>
              <a:t> – пр</a:t>
            </a:r>
            <a:r>
              <a:rPr lang="ru-RU" sz="2200" u="sng" dirty="0"/>
              <a:t>о</a:t>
            </a:r>
            <a:r>
              <a:rPr lang="ru-RU" sz="2200" dirty="0"/>
              <a:t>сишь</a:t>
            </a:r>
            <a:r>
              <a:rPr lang="cs-CZ" sz="2200" dirty="0"/>
              <a:t>, </a:t>
            </a:r>
            <a:r>
              <a:rPr lang="ru-RU" sz="2200" dirty="0"/>
              <a:t>глуб</a:t>
            </a:r>
            <a:r>
              <a:rPr lang="ru-RU" sz="2200" u="sng" dirty="0"/>
              <a:t>о</a:t>
            </a:r>
            <a:r>
              <a:rPr lang="ru-RU" sz="2200" dirty="0"/>
              <a:t>кий – гл</a:t>
            </a:r>
            <a:r>
              <a:rPr lang="ru-RU" sz="2200" u="sng" dirty="0"/>
              <a:t>у</a:t>
            </a:r>
            <a:r>
              <a:rPr lang="ru-RU" sz="2200" dirty="0"/>
              <a:t>бже (</a:t>
            </a:r>
            <a:r>
              <a:rPr lang="cs-CZ" sz="2200" dirty="0"/>
              <a:t>hluboký, hlouběji)</a:t>
            </a:r>
          </a:p>
          <a:p>
            <a:r>
              <a:rPr lang="cs-CZ" sz="2200" dirty="0"/>
              <a:t>tvary slovesa: </a:t>
            </a:r>
          </a:p>
          <a:p>
            <a:r>
              <a:rPr lang="cs-CZ" sz="2200" dirty="0"/>
              <a:t>1. os. </a:t>
            </a:r>
            <a:r>
              <a:rPr lang="cs-CZ" sz="2200" dirty="0" err="1"/>
              <a:t>jedn</a:t>
            </a:r>
            <a:r>
              <a:rPr lang="cs-CZ" sz="2200" dirty="0"/>
              <a:t>. čísla přít. času = přízvuk na koncovce: </a:t>
            </a:r>
            <a:r>
              <a:rPr lang="ru-RU" sz="2200" b="1" dirty="0"/>
              <a:t>пиш</a:t>
            </a:r>
            <a:r>
              <a:rPr lang="ru-RU" sz="2200" b="1" u="sng" dirty="0"/>
              <a:t>у</a:t>
            </a:r>
            <a:r>
              <a:rPr lang="ru-RU" sz="2200" dirty="0"/>
              <a:t>;</a:t>
            </a:r>
            <a:r>
              <a:rPr lang="cs-CZ" sz="2200" dirty="0"/>
              <a:t> ostatní osoby = přízvuk na kmeni: </a:t>
            </a:r>
            <a:r>
              <a:rPr lang="ru-RU" sz="2200" b="1" dirty="0"/>
              <a:t>п</a:t>
            </a:r>
            <a:r>
              <a:rPr lang="ru-RU" sz="2200" b="1" u="sng" dirty="0"/>
              <a:t>и</a:t>
            </a:r>
            <a:r>
              <a:rPr lang="ru-RU" sz="2200" b="1" dirty="0"/>
              <a:t>шешь, п</a:t>
            </a:r>
            <a:r>
              <a:rPr lang="ru-RU" sz="2200" b="1" u="sng" dirty="0"/>
              <a:t>и</a:t>
            </a:r>
            <a:r>
              <a:rPr lang="ru-RU" sz="2200" b="1" dirty="0"/>
              <a:t>шет, п</a:t>
            </a:r>
            <a:r>
              <a:rPr lang="ru-RU" sz="2200" b="1" u="sng" dirty="0"/>
              <a:t>и</a:t>
            </a:r>
            <a:r>
              <a:rPr lang="ru-RU" sz="2200" b="1" dirty="0"/>
              <a:t>шем, п</a:t>
            </a:r>
            <a:r>
              <a:rPr lang="ru-RU" sz="2200" b="1" u="sng" dirty="0"/>
              <a:t>и</a:t>
            </a:r>
            <a:r>
              <a:rPr lang="ru-RU" sz="2200" b="1" dirty="0"/>
              <a:t>шете, п</a:t>
            </a:r>
            <a:r>
              <a:rPr lang="ru-RU" sz="2200" b="1" u="sng" dirty="0"/>
              <a:t>и</a:t>
            </a:r>
            <a:r>
              <a:rPr lang="ru-RU" sz="2200" b="1" dirty="0"/>
              <a:t>шут</a:t>
            </a:r>
            <a:endParaRPr lang="cs-CZ" sz="2200" b="1" dirty="0"/>
          </a:p>
        </p:txBody>
      </p:sp>
    </p:spTree>
    <p:extLst>
      <p:ext uri="{BB962C8B-B14F-4D97-AF65-F5344CB8AC3E}">
        <p14:creationId xmlns:p14="http://schemas.microsoft.com/office/powerpoint/2010/main" val="362057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02F050-4701-4044-BA36-294368083D31}"/>
              </a:ext>
            </a:extLst>
          </p:cNvPr>
          <p:cNvSpPr txBox="1"/>
          <p:nvPr/>
        </p:nvSpPr>
        <p:spPr>
          <a:xfrm>
            <a:off x="4444180" y="365941"/>
            <a:ext cx="6096000" cy="461665"/>
          </a:xfrm>
          <a:prstGeom prst="rect">
            <a:avLst/>
          </a:prstGeom>
          <a:noFill/>
        </p:spPr>
        <p:txBody>
          <a:bodyPr wrap="square">
            <a:spAutoFit/>
          </a:bodyPr>
          <a:lstStyle/>
          <a:p>
            <a:r>
              <a:rPr lang="cs-CZ" sz="2400" b="1" dirty="0"/>
              <a:t>Rozlišovací funkce přízvuku</a:t>
            </a:r>
          </a:p>
        </p:txBody>
      </p:sp>
      <p:sp>
        <p:nvSpPr>
          <p:cNvPr id="5" name="TextovéPole 4">
            <a:extLst>
              <a:ext uri="{FF2B5EF4-FFF2-40B4-BE49-F238E27FC236}">
                <a16:creationId xmlns:a16="http://schemas.microsoft.com/office/drawing/2014/main" id="{D2086236-CBD4-44CC-AB79-C516DBAF4167}"/>
              </a:ext>
            </a:extLst>
          </p:cNvPr>
          <p:cNvSpPr txBox="1"/>
          <p:nvPr/>
        </p:nvSpPr>
        <p:spPr>
          <a:xfrm>
            <a:off x="1438183" y="986019"/>
            <a:ext cx="10655494" cy="4939814"/>
          </a:xfrm>
          <a:prstGeom prst="rect">
            <a:avLst/>
          </a:prstGeom>
          <a:noFill/>
        </p:spPr>
        <p:txBody>
          <a:bodyPr wrap="square">
            <a:spAutoFit/>
          </a:bodyPr>
          <a:lstStyle/>
          <a:p>
            <a:pPr marL="457200" indent="-457200">
              <a:buAutoNum type="alphaLcParenR"/>
            </a:pPr>
            <a:r>
              <a:rPr lang="cs-CZ" sz="2100" u="sng" dirty="0"/>
              <a:t>rozlišování věcného významu</a:t>
            </a:r>
            <a:r>
              <a:rPr lang="cs-CZ" sz="2100" dirty="0"/>
              <a:t>: </a:t>
            </a:r>
          </a:p>
          <a:p>
            <a:r>
              <a:rPr lang="ru-RU" sz="2100" b="1" dirty="0"/>
              <a:t>з</a:t>
            </a:r>
            <a:r>
              <a:rPr lang="ru-RU" sz="2100" b="1" u="sng" dirty="0"/>
              <a:t>а</a:t>
            </a:r>
            <a:r>
              <a:rPr lang="ru-RU" sz="2100" b="1" dirty="0"/>
              <a:t>мок </a:t>
            </a:r>
            <a:r>
              <a:rPr lang="ru-RU" sz="2100" dirty="0"/>
              <a:t>(</a:t>
            </a:r>
            <a:r>
              <a:rPr lang="cs-CZ" sz="2100" dirty="0"/>
              <a:t>zámek, budova) – </a:t>
            </a:r>
            <a:r>
              <a:rPr lang="ru-RU" sz="2100" b="1" dirty="0"/>
              <a:t>зам</a:t>
            </a:r>
            <a:r>
              <a:rPr lang="ru-RU" sz="2100" b="1" u="sng" dirty="0"/>
              <a:t>о</a:t>
            </a:r>
            <a:r>
              <a:rPr lang="ru-RU" sz="2100" b="1" dirty="0"/>
              <a:t>к </a:t>
            </a:r>
            <a:r>
              <a:rPr lang="ru-RU" sz="2100" dirty="0"/>
              <a:t>(</a:t>
            </a:r>
            <a:r>
              <a:rPr lang="cs-CZ" sz="2100" dirty="0"/>
              <a:t>zámek, u dveří), </a:t>
            </a:r>
            <a:r>
              <a:rPr lang="ru-RU" sz="2100" b="1" dirty="0"/>
              <a:t>м</a:t>
            </a:r>
            <a:r>
              <a:rPr lang="ru-RU" sz="2100" b="1" u="sng" dirty="0"/>
              <a:t>у</a:t>
            </a:r>
            <a:r>
              <a:rPr lang="ru-RU" sz="2100" b="1" dirty="0"/>
              <a:t>ка </a:t>
            </a:r>
            <a:r>
              <a:rPr lang="ru-RU" sz="2100" dirty="0"/>
              <a:t>(</a:t>
            </a:r>
            <a:r>
              <a:rPr lang="cs-CZ" sz="2100" dirty="0"/>
              <a:t>muka) – </a:t>
            </a:r>
            <a:r>
              <a:rPr lang="ru-RU" sz="2100" b="1" dirty="0"/>
              <a:t>мук</a:t>
            </a:r>
            <a:r>
              <a:rPr lang="ru-RU" sz="2100" b="1" u="sng" dirty="0"/>
              <a:t>а</a:t>
            </a:r>
            <a:r>
              <a:rPr lang="ru-RU" sz="2100" b="1" dirty="0"/>
              <a:t> </a:t>
            </a:r>
            <a:r>
              <a:rPr lang="ru-RU" sz="2100" dirty="0"/>
              <a:t>(</a:t>
            </a:r>
            <a:r>
              <a:rPr lang="cs-CZ" sz="2100" dirty="0"/>
              <a:t>mouka) </a:t>
            </a:r>
          </a:p>
          <a:p>
            <a:r>
              <a:rPr lang="ru-RU" sz="2100" b="1" dirty="0"/>
              <a:t>ст</a:t>
            </a:r>
            <a:r>
              <a:rPr lang="ru-RU" sz="2100" b="1" u="sng" dirty="0"/>
              <a:t>о</a:t>
            </a:r>
            <a:r>
              <a:rPr lang="ru-RU" sz="2100" b="1" dirty="0"/>
              <a:t>ит </a:t>
            </a:r>
            <a:r>
              <a:rPr lang="ru-RU" sz="2100" dirty="0"/>
              <a:t>(</a:t>
            </a:r>
            <a:r>
              <a:rPr lang="cs-CZ" sz="2100" dirty="0"/>
              <a:t>stojí (o ceně), infinitiv </a:t>
            </a:r>
            <a:r>
              <a:rPr lang="ru-RU" sz="2100" b="1" dirty="0"/>
              <a:t>ст</a:t>
            </a:r>
            <a:r>
              <a:rPr lang="ru-RU" sz="2100" b="1" u="sng" dirty="0"/>
              <a:t>о</a:t>
            </a:r>
            <a:r>
              <a:rPr lang="ru-RU" sz="2100" b="1" dirty="0"/>
              <a:t>ить</a:t>
            </a:r>
            <a:r>
              <a:rPr lang="ru-RU" sz="2100" dirty="0"/>
              <a:t>) –</a:t>
            </a:r>
            <a:r>
              <a:rPr lang="cs-CZ" sz="2100" b="1" dirty="0"/>
              <a:t> </a:t>
            </a:r>
            <a:r>
              <a:rPr lang="ru-RU" sz="2100" b="1" dirty="0"/>
              <a:t>сто</a:t>
            </a:r>
            <a:r>
              <a:rPr lang="ru-RU" sz="2100" b="1" u="sng" dirty="0"/>
              <a:t>и</a:t>
            </a:r>
            <a:r>
              <a:rPr lang="ru-RU" sz="2100" b="1" dirty="0"/>
              <a:t>т</a:t>
            </a:r>
            <a:r>
              <a:rPr lang="cs-CZ" sz="2100" b="1" dirty="0"/>
              <a:t> </a:t>
            </a:r>
            <a:r>
              <a:rPr lang="ru-RU" sz="2100" dirty="0"/>
              <a:t>(</a:t>
            </a:r>
            <a:r>
              <a:rPr lang="cs-CZ" sz="2100" dirty="0"/>
              <a:t>stojí (o poloze), infinitiv </a:t>
            </a:r>
            <a:r>
              <a:rPr lang="ru-RU" sz="2100" b="1" dirty="0"/>
              <a:t>сто</a:t>
            </a:r>
            <a:r>
              <a:rPr lang="ru-RU" sz="2100" b="1" u="sng" dirty="0"/>
              <a:t>я</a:t>
            </a:r>
            <a:r>
              <a:rPr lang="ru-RU" sz="2100" b="1" dirty="0"/>
              <a:t>ть</a:t>
            </a:r>
            <a:r>
              <a:rPr lang="ru-RU" sz="2100" dirty="0"/>
              <a:t>)</a:t>
            </a:r>
            <a:endParaRPr lang="cs-CZ" sz="2100" dirty="0"/>
          </a:p>
          <a:p>
            <a:endParaRPr lang="cs-CZ" sz="2100" dirty="0"/>
          </a:p>
          <a:p>
            <a:r>
              <a:rPr lang="cs-CZ" sz="2100" dirty="0"/>
              <a:t>b) </a:t>
            </a:r>
            <a:r>
              <a:rPr lang="cs-CZ" sz="2100" u="sng" dirty="0"/>
              <a:t>rozlišování věcného významu i mluvnické stránky</a:t>
            </a:r>
            <a:r>
              <a:rPr lang="cs-CZ" sz="2100" dirty="0"/>
              <a:t>:</a:t>
            </a:r>
          </a:p>
          <a:p>
            <a:r>
              <a:rPr lang="ru-RU" sz="2100" b="1" dirty="0"/>
              <a:t>п</a:t>
            </a:r>
            <a:r>
              <a:rPr lang="ru-RU" sz="2100" b="1" u="sng" dirty="0"/>
              <a:t>о</a:t>
            </a:r>
            <a:r>
              <a:rPr lang="ru-RU" sz="2100" b="1" dirty="0"/>
              <a:t>лка </a:t>
            </a:r>
            <a:r>
              <a:rPr lang="ru-RU" sz="2100" dirty="0"/>
              <a:t>(</a:t>
            </a:r>
            <a:r>
              <a:rPr lang="cs-CZ" sz="2100" dirty="0"/>
              <a:t>police, 1. p. j.č.) – </a:t>
            </a:r>
            <a:r>
              <a:rPr lang="ru-RU" sz="2100" b="1" dirty="0"/>
              <a:t>полк</a:t>
            </a:r>
            <a:r>
              <a:rPr lang="ru-RU" sz="2100" b="1" u="sng" dirty="0"/>
              <a:t>а</a:t>
            </a:r>
            <a:r>
              <a:rPr lang="ru-RU" sz="2100" dirty="0"/>
              <a:t> (</a:t>
            </a:r>
            <a:r>
              <a:rPr lang="cs-CZ" sz="2100" dirty="0"/>
              <a:t>pluku, 2. p. j. č.)</a:t>
            </a:r>
          </a:p>
          <a:p>
            <a:r>
              <a:rPr lang="ru-RU" sz="2100" b="1" dirty="0"/>
              <a:t>занят</a:t>
            </a:r>
            <a:r>
              <a:rPr lang="ru-RU" sz="2100" b="1" u="sng" dirty="0"/>
              <a:t>о</a:t>
            </a:r>
            <a:r>
              <a:rPr lang="ru-RU" sz="2100" b="1" dirty="0"/>
              <a:t>й </a:t>
            </a:r>
            <a:r>
              <a:rPr lang="ru-RU" sz="2100" dirty="0"/>
              <a:t>(</a:t>
            </a:r>
            <a:r>
              <a:rPr lang="cs-CZ" sz="2100" dirty="0"/>
              <a:t>zaneprázdněný) – </a:t>
            </a:r>
            <a:r>
              <a:rPr lang="ru-RU" sz="2100" b="1" dirty="0"/>
              <a:t>з</a:t>
            </a:r>
            <a:r>
              <a:rPr lang="ru-RU" sz="2100" b="1" u="sng" dirty="0"/>
              <a:t>а</a:t>
            </a:r>
            <a:r>
              <a:rPr lang="ru-RU" sz="2100" b="1" dirty="0"/>
              <a:t>нятый</a:t>
            </a:r>
            <a:r>
              <a:rPr lang="ru-RU" sz="2100" dirty="0"/>
              <a:t> (</a:t>
            </a:r>
            <a:r>
              <a:rPr lang="cs-CZ" sz="2100" dirty="0"/>
              <a:t>zaměstnaný něčím)</a:t>
            </a:r>
          </a:p>
          <a:p>
            <a:r>
              <a:rPr lang="ru-RU" sz="2100" b="1" dirty="0"/>
              <a:t>в</a:t>
            </a:r>
            <a:r>
              <a:rPr lang="ru-RU" sz="2100" b="1" u="sng" dirty="0"/>
              <a:t>е</a:t>
            </a:r>
            <a:r>
              <a:rPr lang="ru-RU" sz="2100" b="1" dirty="0"/>
              <a:t>рхом</a:t>
            </a:r>
            <a:r>
              <a:rPr lang="ru-RU" sz="2100" dirty="0"/>
              <a:t> (7. </a:t>
            </a:r>
            <a:r>
              <a:rPr lang="cs-CZ" sz="2100" dirty="0"/>
              <a:t>p. j. č. </a:t>
            </a:r>
            <a:r>
              <a:rPr lang="cs-CZ" sz="2100" dirty="0" err="1"/>
              <a:t>podst</a:t>
            </a:r>
            <a:r>
              <a:rPr lang="cs-CZ" sz="2100" dirty="0"/>
              <a:t>. jména </a:t>
            </a:r>
            <a:r>
              <a:rPr lang="ru-RU" sz="2100" dirty="0"/>
              <a:t>верх, </a:t>
            </a:r>
            <a:r>
              <a:rPr lang="cs-CZ" sz="2100" dirty="0"/>
              <a:t>ale také příslovce horem) – </a:t>
            </a:r>
            <a:r>
              <a:rPr lang="ru-RU" sz="2100" b="1" dirty="0"/>
              <a:t>верх</a:t>
            </a:r>
            <a:r>
              <a:rPr lang="ru-RU" sz="2100" b="1" u="sng" dirty="0"/>
              <a:t>о</a:t>
            </a:r>
            <a:r>
              <a:rPr lang="ru-RU" sz="2100" b="1" dirty="0"/>
              <a:t>м </a:t>
            </a:r>
            <a:r>
              <a:rPr lang="ru-RU" sz="2100" dirty="0"/>
              <a:t>(</a:t>
            </a:r>
            <a:r>
              <a:rPr lang="cs-CZ" sz="2100" dirty="0"/>
              <a:t>na koni)</a:t>
            </a:r>
          </a:p>
          <a:p>
            <a:endParaRPr lang="cs-CZ" sz="2100" dirty="0"/>
          </a:p>
          <a:p>
            <a:r>
              <a:rPr lang="cs-CZ" sz="2100" dirty="0"/>
              <a:t>c) </a:t>
            </a:r>
            <a:r>
              <a:rPr lang="cs-CZ" sz="2100" u="sng" dirty="0"/>
              <a:t>rozlišování mluvnických významů </a:t>
            </a:r>
            <a:r>
              <a:rPr lang="cs-CZ" sz="2100" dirty="0"/>
              <a:t>(pádu, čísla, způsobu, vidu) při </a:t>
            </a:r>
          </a:p>
          <a:p>
            <a:r>
              <a:rPr lang="cs-CZ" sz="2100" dirty="0"/>
              <a:t> stejném věcném významu:</a:t>
            </a:r>
          </a:p>
          <a:p>
            <a:r>
              <a:rPr lang="ru-RU" sz="2100" b="1" dirty="0"/>
              <a:t>окн</a:t>
            </a:r>
            <a:r>
              <a:rPr lang="ru-RU" sz="2100" b="1" u="sng" dirty="0"/>
              <a:t>а</a:t>
            </a:r>
            <a:r>
              <a:rPr lang="ru-RU" sz="2100" b="1" dirty="0"/>
              <a:t> </a:t>
            </a:r>
            <a:r>
              <a:rPr lang="ru-RU" sz="2100" dirty="0"/>
              <a:t>(</a:t>
            </a:r>
            <a:r>
              <a:rPr lang="cs-CZ" sz="2100" dirty="0"/>
              <a:t>okno, 2. p. j. č.) – </a:t>
            </a:r>
            <a:r>
              <a:rPr lang="ru-RU" sz="2100" b="1" u="sng" dirty="0"/>
              <a:t>о</a:t>
            </a:r>
            <a:r>
              <a:rPr lang="ru-RU" sz="2100" b="1" dirty="0"/>
              <a:t>кна</a:t>
            </a:r>
            <a:r>
              <a:rPr lang="ru-RU" sz="2100" dirty="0"/>
              <a:t> (</a:t>
            </a:r>
            <a:r>
              <a:rPr lang="cs-CZ" sz="2100" dirty="0"/>
              <a:t>okna, 1. p. mn. č.)</a:t>
            </a:r>
          </a:p>
          <a:p>
            <a:r>
              <a:rPr lang="ru-RU" sz="2100" b="1" dirty="0"/>
              <a:t>больш</a:t>
            </a:r>
            <a:r>
              <a:rPr lang="ru-RU" sz="2100" b="1" u="sng" dirty="0"/>
              <a:t>а</a:t>
            </a:r>
            <a:r>
              <a:rPr lang="ru-RU" sz="2100" b="1" dirty="0"/>
              <a:t>я</a:t>
            </a:r>
            <a:r>
              <a:rPr lang="ru-RU" sz="2100" dirty="0"/>
              <a:t> (</a:t>
            </a:r>
            <a:r>
              <a:rPr lang="cs-CZ" sz="2100" dirty="0"/>
              <a:t>veliká) – </a:t>
            </a:r>
            <a:r>
              <a:rPr lang="ru-RU" sz="2100" b="1" dirty="0"/>
              <a:t>б</a:t>
            </a:r>
            <a:r>
              <a:rPr lang="ru-RU" sz="2100" b="1" u="sng" dirty="0"/>
              <a:t>о</a:t>
            </a:r>
            <a:r>
              <a:rPr lang="ru-RU" sz="2100" b="1" dirty="0"/>
              <a:t>льшая</a:t>
            </a:r>
            <a:r>
              <a:rPr lang="ru-RU" sz="2100" dirty="0"/>
              <a:t> (</a:t>
            </a:r>
            <a:r>
              <a:rPr lang="cs-CZ" sz="2100" dirty="0"/>
              <a:t>větší)</a:t>
            </a:r>
          </a:p>
          <a:p>
            <a:r>
              <a:rPr lang="ru-RU" sz="2100" b="1" dirty="0"/>
              <a:t>см</a:t>
            </a:r>
            <a:r>
              <a:rPr lang="ru-RU" sz="2100" b="1" u="sng" dirty="0"/>
              <a:t>о</a:t>
            </a:r>
            <a:r>
              <a:rPr lang="ru-RU" sz="2100" b="1" dirty="0"/>
              <a:t>трите </a:t>
            </a:r>
            <a:r>
              <a:rPr lang="ru-RU" sz="2100" dirty="0"/>
              <a:t>(</a:t>
            </a:r>
            <a:r>
              <a:rPr lang="cs-CZ" sz="2100" dirty="0"/>
              <a:t>díváte se) – </a:t>
            </a:r>
            <a:r>
              <a:rPr lang="ru-RU" sz="2100" b="1" dirty="0"/>
              <a:t>смотр</a:t>
            </a:r>
            <a:r>
              <a:rPr lang="ru-RU" sz="2100" b="1" u="sng" dirty="0"/>
              <a:t>и</a:t>
            </a:r>
            <a:r>
              <a:rPr lang="ru-RU" sz="2100" b="1" dirty="0"/>
              <a:t>те</a:t>
            </a:r>
            <a:r>
              <a:rPr lang="ru-RU" sz="2100" dirty="0"/>
              <a:t> (</a:t>
            </a:r>
            <a:r>
              <a:rPr lang="cs-CZ" sz="2100" dirty="0"/>
              <a:t>dívejte se) </a:t>
            </a:r>
          </a:p>
          <a:p>
            <a:r>
              <a:rPr lang="ru-RU" sz="2100" b="1" dirty="0"/>
              <a:t>отрез</a:t>
            </a:r>
            <a:r>
              <a:rPr lang="ru-RU" sz="2100" b="1" u="sng" dirty="0"/>
              <a:t>а</a:t>
            </a:r>
            <a:r>
              <a:rPr lang="ru-RU" sz="2100" b="1" dirty="0"/>
              <a:t>ть </a:t>
            </a:r>
            <a:r>
              <a:rPr lang="ru-RU" sz="2100" dirty="0"/>
              <a:t>(</a:t>
            </a:r>
            <a:r>
              <a:rPr lang="cs-CZ" sz="2100" dirty="0"/>
              <a:t>krájet</a:t>
            </a:r>
            <a:r>
              <a:rPr lang="ru-RU" sz="2100" dirty="0"/>
              <a:t>) – </a:t>
            </a:r>
            <a:r>
              <a:rPr lang="ru-RU" sz="2100" b="1" dirty="0"/>
              <a:t>отр</a:t>
            </a:r>
            <a:r>
              <a:rPr lang="ru-RU" sz="2100" b="1" u="sng" dirty="0"/>
              <a:t>е</a:t>
            </a:r>
            <a:r>
              <a:rPr lang="ru-RU" sz="2100" b="1" dirty="0"/>
              <a:t>зать</a:t>
            </a:r>
            <a:r>
              <a:rPr lang="ru-RU" sz="2100" dirty="0"/>
              <a:t> (</a:t>
            </a:r>
            <a:r>
              <a:rPr lang="cs-CZ" sz="2100" dirty="0"/>
              <a:t>ukrojit</a:t>
            </a:r>
            <a:r>
              <a:rPr lang="ru-RU" sz="2100" dirty="0"/>
              <a:t>)</a:t>
            </a:r>
            <a:endParaRPr lang="cs-CZ" sz="2100" dirty="0"/>
          </a:p>
        </p:txBody>
      </p:sp>
    </p:spTree>
    <p:extLst>
      <p:ext uri="{BB962C8B-B14F-4D97-AF65-F5344CB8AC3E}">
        <p14:creationId xmlns:p14="http://schemas.microsoft.com/office/powerpoint/2010/main" val="74143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E915C06-72AF-4E4B-9148-8DF5C6EBF869}"/>
              </a:ext>
            </a:extLst>
          </p:cNvPr>
          <p:cNvSpPr txBox="1"/>
          <p:nvPr/>
        </p:nvSpPr>
        <p:spPr>
          <a:xfrm>
            <a:off x="167063" y="257503"/>
            <a:ext cx="11857873" cy="5639301"/>
          </a:xfrm>
          <a:prstGeom prst="rect">
            <a:avLst/>
          </a:prstGeom>
        </p:spPr>
        <p:txBody>
          <a:bodyPr wrap="square" lIns="91440" tIns="45720" rIns="91440" bIns="45720" anchor="t">
            <a:spAutoFit/>
          </a:bodyPr>
          <a:lstStyle/>
          <a:p>
            <a:r>
              <a:rPr lang="cs-CZ" sz="2400" b="1" dirty="0">
                <a:latin typeface="Arial" panose="020B0604020202020204" pitchFamily="34" charset="0"/>
                <a:cs typeface="Arial" panose="020B0604020202020204" pitchFamily="34" charset="0"/>
              </a:rPr>
              <a:t>Vliv přízvuku na výslovnost slova</a:t>
            </a:r>
            <a:endParaRPr lang="ru-RU" sz="2400" b="1" dirty="0">
              <a:latin typeface="Arial" panose="020B0604020202020204" pitchFamily="34" charset="0"/>
              <a:cs typeface="Arial" panose="020B0604020202020204" pitchFamily="34" charset="0"/>
            </a:endParaRPr>
          </a:p>
          <a:p>
            <a:r>
              <a:rPr lang="cs-CZ" sz="2200" u="sng" dirty="0">
                <a:latin typeface="Arial" panose="020B0604020202020204" pitchFamily="34" charset="0"/>
                <a:cs typeface="Arial" panose="020B0604020202020204" pitchFamily="34" charset="0"/>
              </a:rPr>
              <a:t>1. Přízvučná hláska je v ruštině objektivně delší než nepřízvučná</a:t>
            </a:r>
            <a:r>
              <a:rPr lang="cs-CZ" sz="2200" dirty="0">
                <a:latin typeface="Arial" panose="020B0604020202020204" pitchFamily="34" charset="0"/>
                <a:cs typeface="Arial" panose="020B0604020202020204" pitchFamily="34" charset="0"/>
              </a:rPr>
              <a:t>, ale ve zvukové soustavě ruštiny to nemá význam, protože délky a krátkosti ruština nevyužívá pro rozlišování významu nebo tvaru slov.</a:t>
            </a:r>
          </a:p>
          <a:p>
            <a:endParaRPr lang="ru-RU" sz="2200" dirty="0">
              <a:latin typeface="Arial" panose="020B0604020202020204" pitchFamily="34" charset="0"/>
              <a:cs typeface="Arial" panose="020B0604020202020204" pitchFamily="34" charset="0"/>
            </a:endParaRPr>
          </a:p>
          <a:p>
            <a:r>
              <a:rPr lang="cs-CZ" sz="2200" dirty="0">
                <a:latin typeface="Arial"/>
                <a:cs typeface="Arial"/>
              </a:rPr>
              <a:t>2. Ruský přízvuk je silně výdechový, </a:t>
            </a:r>
            <a:r>
              <a:rPr lang="cs-CZ" sz="2200" u="sng" dirty="0">
                <a:latin typeface="Arial"/>
                <a:cs typeface="Arial"/>
              </a:rPr>
              <a:t>přízvučná slabika působí dojmem větší zvučnosti a jasnosti</a:t>
            </a:r>
            <a:r>
              <a:rPr lang="cs-CZ" sz="2200" dirty="0">
                <a:latin typeface="Arial"/>
                <a:cs typeface="Arial"/>
              </a:rPr>
              <a:t>, a proto se také při výslovnosti jednotlivých slov výdechová energie rozmisťuje mezi slabikami nestejnoměrně</a:t>
            </a:r>
          </a:p>
          <a:p>
            <a:pPr marL="342900" indent="-342900">
              <a:buFont typeface="Arial" panose="020B0604020202020204" pitchFamily="34" charset="0"/>
              <a:buChar char="•"/>
            </a:pPr>
            <a:endParaRPr lang="cs-CZ" sz="2200" u="sng" dirty="0">
              <a:latin typeface="Arial" panose="020B0604020202020204" pitchFamily="34" charset="0"/>
              <a:cs typeface="Arial" panose="020B0604020202020204" pitchFamily="34" charset="0"/>
            </a:endParaRPr>
          </a:p>
          <a:p>
            <a:r>
              <a:rPr lang="cs-CZ" sz="2400" dirty="0">
                <a:latin typeface="Calibri" panose="020F0502020204030204" pitchFamily="34" charset="0"/>
                <a:cs typeface="Calibri" panose="020F0502020204030204" pitchFamily="34" charset="0"/>
              </a:rPr>
              <a:t>→ </a:t>
            </a:r>
            <a:r>
              <a:rPr lang="cs-CZ" sz="2400" dirty="0"/>
              <a:t>V ruském jazyce </a:t>
            </a:r>
            <a:r>
              <a:rPr lang="cs-CZ" sz="2400" dirty="0">
                <a:solidFill>
                  <a:srgbClr val="FF0000"/>
                </a:solidFill>
              </a:rPr>
              <a:t>rozlišujeme redukci 1. a 2. stupně v závislosti na poloze samohlásky vzhledem k přízvuku</a:t>
            </a:r>
            <a:r>
              <a:rPr lang="cs-CZ" sz="2400" dirty="0"/>
              <a:t>. </a:t>
            </a:r>
            <a:endParaRPr lang="cs-CZ" sz="2200" u="sng" dirty="0">
              <a:latin typeface="Arial" panose="020B0604020202020204" pitchFamily="34" charset="0"/>
              <a:cs typeface="Arial" panose="020B0604020202020204" pitchFamily="34" charset="0"/>
            </a:endParaRPr>
          </a:p>
          <a:p>
            <a:pPr>
              <a:lnSpc>
                <a:spcPct val="107000"/>
              </a:lnSpc>
              <a:spcAft>
                <a:spcPts val="800"/>
              </a:spcAft>
            </a:pPr>
            <a:r>
              <a:rPr lang="cs-CZ" sz="2200" u="sng" dirty="0">
                <a:latin typeface="Arial" panose="020B0604020202020204" pitchFamily="34" charset="0"/>
                <a:ea typeface="Tahoma" panose="020B0604030504040204" pitchFamily="34" charset="0"/>
                <a:cs typeface="Arial" panose="020B0604020202020204" pitchFamily="34" charset="0"/>
              </a:rPr>
              <a:t>1. stupeň</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první slabika před přízvukem</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А, О</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vyslovujeme jako</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А [^]</a:t>
            </a:r>
            <a:r>
              <a:rPr lang="ru-RU" sz="2200" dirty="0">
                <a:latin typeface="Arial" panose="020B0604020202020204" pitchFamily="34" charset="0"/>
                <a:ea typeface="Tahoma" panose="020B0604030504040204" pitchFamily="34" charset="0"/>
                <a:cs typeface="Arial" panose="020B0604020202020204" pitchFamily="34" charset="0"/>
              </a:rPr>
              <a:t>,</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E, Я</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vyslovujeme jako </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И</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a:t>
            </a:r>
            <a:r>
              <a:rPr lang="cs-CZ" sz="2200" b="1" dirty="0">
                <a:latin typeface="Arial" panose="020B0604020202020204" pitchFamily="34" charset="0"/>
                <a:ea typeface="Tahoma" panose="020B0604030504040204" pitchFamily="34" charset="0"/>
                <a:cs typeface="Arial" panose="020B0604020202020204" pitchFamily="34" charset="0"/>
              </a:rPr>
              <a:t>i</a:t>
            </a:r>
            <a:r>
              <a:rPr lang="ru-RU" sz="2200" b="1" dirty="0">
                <a:latin typeface="Arial" panose="020B0604020202020204" pitchFamily="34" charset="0"/>
                <a:ea typeface="Tahoma" panose="020B0604030504040204" pitchFamily="34" charset="0"/>
                <a:cs typeface="Arial" panose="020B0604020202020204" pitchFamily="34" charset="0"/>
              </a:rPr>
              <a:t>]</a:t>
            </a:r>
            <a:r>
              <a:rPr lang="ru-RU" sz="2200" dirty="0">
                <a:latin typeface="Arial" panose="020B0604020202020204" pitchFamily="34" charset="0"/>
                <a:ea typeface="Tahoma" panose="020B0604030504040204" pitchFamily="34" charset="0"/>
                <a:cs typeface="Arial" panose="020B0604020202020204" pitchFamily="34" charset="0"/>
              </a:rPr>
              <a:t>.</a:t>
            </a:r>
          </a:p>
          <a:p>
            <a:pPr>
              <a:lnSpc>
                <a:spcPct val="107000"/>
              </a:lnSpc>
              <a:spcAft>
                <a:spcPts val="800"/>
              </a:spcAft>
            </a:pPr>
            <a:r>
              <a:rPr lang="cs-CZ" sz="2200" u="sng" dirty="0">
                <a:latin typeface="Arial" panose="020B0604020202020204" pitchFamily="34" charset="0"/>
                <a:ea typeface="Tahoma" panose="020B0604030504040204" pitchFamily="34" charset="0"/>
                <a:cs typeface="Arial" panose="020B0604020202020204" pitchFamily="34" charset="0"/>
              </a:rPr>
              <a:t>2. stupeň: </a:t>
            </a:r>
            <a:r>
              <a:rPr lang="ru-RU" sz="2200" b="1" dirty="0">
                <a:latin typeface="Arial" panose="020B0604020202020204" pitchFamily="34" charset="0"/>
                <a:ea typeface="Tahoma" panose="020B0604030504040204" pitchFamily="34" charset="0"/>
                <a:cs typeface="Arial" panose="020B0604020202020204" pitchFamily="34" charset="0"/>
              </a:rPr>
              <a:t>А, О,</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b="1" dirty="0">
                <a:latin typeface="Arial" panose="020B0604020202020204" pitchFamily="34" charset="0"/>
                <a:ea typeface="Tahoma" panose="020B0604030504040204" pitchFamily="34" charset="0"/>
                <a:cs typeface="Arial" panose="020B0604020202020204" pitchFamily="34" charset="0"/>
              </a:rPr>
              <a:t>E, </a:t>
            </a:r>
            <a:r>
              <a:rPr lang="ru-RU" sz="2200" b="1" dirty="0">
                <a:latin typeface="Arial" panose="020B0604020202020204" pitchFamily="34" charset="0"/>
                <a:ea typeface="Tahoma" panose="020B0604030504040204" pitchFamily="34" charset="0"/>
                <a:cs typeface="Arial" panose="020B0604020202020204" pitchFamily="34" charset="0"/>
              </a:rPr>
              <a:t>Я </a:t>
            </a:r>
            <a:r>
              <a:rPr lang="cs-CZ" sz="2200" dirty="0">
                <a:latin typeface="Arial" panose="020B0604020202020204" pitchFamily="34" charset="0"/>
                <a:ea typeface="Tahoma" panose="020B0604030504040204" pitchFamily="34" charset="0"/>
                <a:cs typeface="Arial" panose="020B0604020202020204" pitchFamily="34" charset="0"/>
              </a:rPr>
              <a:t>vyslovujeme jako něco mezi </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У</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a</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Ы</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[ъ]</a:t>
            </a:r>
            <a:r>
              <a:rPr lang="ru-RU" sz="2200" dirty="0">
                <a:latin typeface="Arial" panose="020B0604020202020204" pitchFamily="34" charset="0"/>
                <a:ea typeface="Tahoma" panose="020B0604030504040204" pitchFamily="34" charset="0"/>
                <a:cs typeface="Arial" panose="020B0604020202020204" pitchFamily="34" charset="0"/>
              </a:rPr>
              <a:t>.</a:t>
            </a:r>
            <a:r>
              <a:rPr lang="ru-RU" sz="2200" b="1" dirty="0">
                <a:latin typeface="Arial" panose="020B0604020202020204" pitchFamily="34" charset="0"/>
                <a:ea typeface="Tahoma" panose="020B0604030504040204" pitchFamily="34" charset="0"/>
                <a:cs typeface="Arial" panose="020B0604020202020204" pitchFamily="34" charset="0"/>
              </a:rPr>
              <a:t> </a:t>
            </a:r>
            <a:endParaRPr lang="cs-CZ" sz="2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55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E32D33-D705-489D-B6D1-5661438BBD46}"/>
              </a:ext>
            </a:extLst>
          </p:cNvPr>
          <p:cNvSpPr>
            <a:spLocks noGrp="1"/>
          </p:cNvSpPr>
          <p:nvPr>
            <p:ph type="title"/>
          </p:nvPr>
        </p:nvSpPr>
        <p:spPr/>
        <p:txBody>
          <a:bodyPr/>
          <a:lstStyle/>
          <a:p>
            <a:r>
              <a:rPr lang="ru-RU" dirty="0">
                <a:solidFill>
                  <a:srgbClr val="FF0000"/>
                </a:solidFill>
              </a:rPr>
              <a:t>УДАРЕНИЕ</a:t>
            </a:r>
            <a:endParaRPr lang="cs-CZ" dirty="0">
              <a:solidFill>
                <a:srgbClr val="FF0000"/>
              </a:solidFill>
            </a:endParaRPr>
          </a:p>
        </p:txBody>
      </p:sp>
      <p:pic>
        <p:nvPicPr>
          <p:cNvPr id="5" name="Zástupný obsah 4">
            <a:extLst>
              <a:ext uri="{FF2B5EF4-FFF2-40B4-BE49-F238E27FC236}">
                <a16:creationId xmlns:a16="http://schemas.microsoft.com/office/drawing/2014/main" id="{01B5AF8C-9CEB-4170-BCC6-D2C4E10F2C74}"/>
              </a:ext>
            </a:extLst>
          </p:cNvPr>
          <p:cNvPicPr>
            <a:picLocks noGrp="1" noChangeAspect="1"/>
          </p:cNvPicPr>
          <p:nvPr>
            <p:ph idx="1"/>
          </p:nvPr>
        </p:nvPicPr>
        <p:blipFill>
          <a:blip r:embed="rId4"/>
          <a:stretch>
            <a:fillRect/>
          </a:stretch>
        </p:blipFill>
        <p:spPr>
          <a:xfrm rot="-60000">
            <a:off x="4829452" y="522059"/>
            <a:ext cx="6903443" cy="2520991"/>
          </a:xfrm>
          <a:prstGeom prst="rect">
            <a:avLst/>
          </a:prstGeom>
        </p:spPr>
      </p:pic>
      <p:sp>
        <p:nvSpPr>
          <p:cNvPr id="4" name="Zástupný text 3">
            <a:extLst>
              <a:ext uri="{FF2B5EF4-FFF2-40B4-BE49-F238E27FC236}">
                <a16:creationId xmlns:a16="http://schemas.microsoft.com/office/drawing/2014/main" id="{20038548-BDDE-4D9F-95C9-8C66E299FE0D}"/>
              </a:ext>
            </a:extLst>
          </p:cNvPr>
          <p:cNvSpPr>
            <a:spLocks noGrp="1"/>
          </p:cNvSpPr>
          <p:nvPr>
            <p:ph type="body" sz="half" idx="2"/>
          </p:nvPr>
        </p:nvSpPr>
        <p:spPr/>
        <p:txBody>
          <a:bodyPr>
            <a:normAutofit/>
          </a:bodyPr>
          <a:lstStyle/>
          <a:p>
            <a:r>
              <a:rPr lang="ru-RU" sz="2800" dirty="0">
                <a:solidFill>
                  <a:srgbClr val="0070C0"/>
                </a:solidFill>
              </a:rPr>
              <a:t>Ударение в русском языке СВОБОДНОЕ (разноместное) – может быть на любом слоге</a:t>
            </a:r>
            <a:endParaRPr lang="cs-CZ" sz="2800" dirty="0">
              <a:solidFill>
                <a:srgbClr val="0070C0"/>
              </a:solidFill>
            </a:endParaRPr>
          </a:p>
        </p:txBody>
      </p:sp>
      <p:pic>
        <p:nvPicPr>
          <p:cNvPr id="6" name="Obrázek 5">
            <a:extLst>
              <a:ext uri="{FF2B5EF4-FFF2-40B4-BE49-F238E27FC236}">
                <a16:creationId xmlns:a16="http://schemas.microsoft.com/office/drawing/2014/main" id="{DDD9E8BB-77C2-4A76-A5E4-F21AD0D99117}"/>
              </a:ext>
            </a:extLst>
          </p:cNvPr>
          <p:cNvPicPr>
            <a:picLocks noChangeAspect="1"/>
          </p:cNvPicPr>
          <p:nvPr/>
        </p:nvPicPr>
        <p:blipFill>
          <a:blip r:embed="rId5"/>
          <a:stretch>
            <a:fillRect/>
          </a:stretch>
        </p:blipFill>
        <p:spPr>
          <a:xfrm>
            <a:off x="4958178" y="3130138"/>
            <a:ext cx="6645990" cy="2707690"/>
          </a:xfrm>
          <a:prstGeom prst="rect">
            <a:avLst/>
          </a:prstGeom>
        </p:spPr>
      </p:pic>
      <p:pic>
        <p:nvPicPr>
          <p:cNvPr id="7" name="002 L00_A02">
            <a:hlinkClick r:id="" action="ppaction://media"/>
            <a:extLst>
              <a:ext uri="{FF2B5EF4-FFF2-40B4-BE49-F238E27FC236}">
                <a16:creationId xmlns:a16="http://schemas.microsoft.com/office/drawing/2014/main" id="{8E21D5C6-5C74-4A2F-A222-7A4A95B95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3168" y="786383"/>
            <a:ext cx="487363" cy="487363"/>
          </a:xfrm>
          <a:prstGeom prst="rect">
            <a:avLst/>
          </a:prstGeom>
        </p:spPr>
      </p:pic>
    </p:spTree>
    <p:extLst>
      <p:ext uri="{BB962C8B-B14F-4D97-AF65-F5344CB8AC3E}">
        <p14:creationId xmlns:p14="http://schemas.microsoft.com/office/powerpoint/2010/main" val="187917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FF20F-D88A-468C-BF6B-F8630D7A3229}"/>
              </a:ext>
            </a:extLst>
          </p:cNvPr>
          <p:cNvSpPr>
            <a:spLocks noGrp="1"/>
          </p:cNvSpPr>
          <p:nvPr>
            <p:ph type="title"/>
          </p:nvPr>
        </p:nvSpPr>
        <p:spPr>
          <a:xfrm>
            <a:off x="576377" y="1509204"/>
            <a:ext cx="3517567" cy="731962"/>
          </a:xfrm>
        </p:spPr>
        <p:txBody>
          <a:bodyPr/>
          <a:lstStyle/>
          <a:p>
            <a:r>
              <a:rPr lang="ru-RU" dirty="0">
                <a:solidFill>
                  <a:srgbClr val="FF0000"/>
                </a:solidFill>
              </a:rPr>
              <a:t>УДАРЕНИЕ</a:t>
            </a:r>
            <a:endParaRPr lang="cs-CZ" dirty="0">
              <a:solidFill>
                <a:srgbClr val="FF0000"/>
              </a:solidFill>
            </a:endParaRPr>
          </a:p>
        </p:txBody>
      </p:sp>
      <p:sp>
        <p:nvSpPr>
          <p:cNvPr id="3" name="Zástupný obsah 2">
            <a:extLst>
              <a:ext uri="{FF2B5EF4-FFF2-40B4-BE49-F238E27FC236}">
                <a16:creationId xmlns:a16="http://schemas.microsoft.com/office/drawing/2014/main" id="{DC40335D-AEFD-41FD-937C-53BD2BD9526D}"/>
              </a:ext>
            </a:extLst>
          </p:cNvPr>
          <p:cNvSpPr>
            <a:spLocks noGrp="1"/>
          </p:cNvSpPr>
          <p:nvPr>
            <p:ph idx="1"/>
          </p:nvPr>
        </p:nvSpPr>
        <p:spPr>
          <a:xfrm>
            <a:off x="4817806" y="265471"/>
            <a:ext cx="7128387" cy="6331974"/>
          </a:xfrm>
        </p:spPr>
        <p:txBody>
          <a:bodyPr>
            <a:normAutofit fontScale="92500"/>
          </a:bodyPr>
          <a:lstStyle/>
          <a:p>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 – город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рода – </a:t>
            </a:r>
            <a:r>
              <a:rPr lang="ru-RU" dirty="0" err="1">
                <a:latin typeface="Tahoma" panose="020B0604030504040204" pitchFamily="34" charset="0"/>
                <a:ea typeface="Tahoma" panose="020B0604030504040204" pitchFamily="34" charset="0"/>
                <a:cs typeface="Tahoma" panose="020B0604030504040204" pitchFamily="34" charset="0"/>
              </a:rPr>
              <a:t>огор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д – з</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городного</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Х</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лод</a:t>
            </a:r>
            <a:r>
              <a:rPr lang="ru-RU" dirty="0">
                <a:latin typeface="Tahoma" panose="020B0604030504040204" pitchFamily="34" charset="0"/>
                <a:ea typeface="Tahoma" panose="020B0604030504040204" pitchFamily="34" charset="0"/>
                <a:cs typeface="Tahoma" panose="020B0604030504040204" pitchFamily="34" charset="0"/>
              </a:rPr>
              <a:t> – холод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х</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лодно</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холоднов</a:t>
            </a:r>
            <a:r>
              <a:rPr lang="cs-CZ" dirty="0">
                <a:latin typeface="Tahoma" panose="020B0604030504040204" pitchFamily="34" charset="0"/>
                <a:ea typeface="Tahoma" panose="020B0604030504040204" pitchFamily="34" charset="0"/>
                <a:cs typeface="Tahoma" panose="020B0604030504040204" pitchFamily="34" charset="0"/>
              </a:rPr>
              <a:t>á</a:t>
            </a:r>
            <a:r>
              <a:rPr lang="ru-RU" dirty="0">
                <a:latin typeface="Tahoma" panose="020B0604030504040204" pitchFamily="34" charset="0"/>
                <a:ea typeface="Tahoma" panose="020B0604030504040204" pitchFamily="34" charset="0"/>
                <a:cs typeface="Tahoma" panose="020B0604030504040204" pitchFamily="34" charset="0"/>
              </a:rPr>
              <a:t>то – </a:t>
            </a:r>
            <a:r>
              <a:rPr lang="ru-RU" dirty="0" err="1">
                <a:latin typeface="Tahoma" panose="020B0604030504040204" pitchFamily="34" charset="0"/>
                <a:ea typeface="Tahoma" panose="020B0604030504040204" pitchFamily="34" charset="0"/>
                <a:cs typeface="Tahoma" panose="020B0604030504040204" pitchFamily="34" charset="0"/>
              </a:rPr>
              <a:t>похолод</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ло</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лос</a:t>
            </a:r>
            <a:r>
              <a:rPr lang="ru-RU" dirty="0">
                <a:latin typeface="Tahoma" panose="020B0604030504040204" pitchFamily="34" charset="0"/>
                <a:ea typeface="Tahoma" panose="020B0604030504040204" pitchFamily="34" charset="0"/>
                <a:cs typeface="Tahoma" panose="020B0604030504040204" pitchFamily="34" charset="0"/>
              </a:rPr>
              <a:t> – голос</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лоса</a:t>
            </a:r>
            <a:r>
              <a:rPr lang="ru-RU" dirty="0">
                <a:latin typeface="Tahoma" panose="020B0604030504040204" pitchFamily="34" charset="0"/>
                <a:ea typeface="Tahoma" panose="020B0604030504040204" pitchFamily="34" charset="0"/>
                <a:cs typeface="Tahoma" panose="020B0604030504040204" pitchFamily="34" charset="0"/>
              </a:rPr>
              <a:t> – голосов</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й – </a:t>
            </a:r>
            <a:r>
              <a:rPr lang="ru-RU" dirty="0" err="1">
                <a:latin typeface="Tahoma" panose="020B0604030504040204" pitchFamily="34" charset="0"/>
                <a:ea typeface="Tahoma" panose="020B0604030504040204" pitchFamily="34" charset="0"/>
                <a:cs typeface="Tahoma" panose="020B0604030504040204" pitchFamily="34" charset="0"/>
              </a:rPr>
              <a:t>отгол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сок</a:t>
            </a:r>
          </a:p>
          <a:p>
            <a:r>
              <a:rPr lang="ru-RU" dirty="0">
                <a:latin typeface="Tahoma" panose="020B0604030504040204" pitchFamily="34" charset="0"/>
                <a:ea typeface="Tahoma" panose="020B0604030504040204" pitchFamily="34" charset="0"/>
                <a:cs typeface="Tahoma" panose="020B0604030504040204" pitchFamily="34" charset="0"/>
              </a:rPr>
              <a:t>Мор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з – з</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морозки</a:t>
            </a:r>
            <a:r>
              <a:rPr lang="ru-RU" dirty="0">
                <a:latin typeface="Tahoma" panose="020B0604030504040204" pitchFamily="34" charset="0"/>
                <a:ea typeface="Tahoma" panose="020B0604030504040204" pitchFamily="34" charset="0"/>
                <a:cs typeface="Tahoma" panose="020B0604030504040204" pitchFamily="34" charset="0"/>
              </a:rPr>
              <a:t> – подмор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зило</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вы́морозило</a:t>
            </a:r>
            <a:r>
              <a:rPr lang="ru-RU" dirty="0">
                <a:latin typeface="Tahoma" panose="020B0604030504040204" pitchFamily="34" charset="0"/>
                <a:ea typeface="Tahoma" panose="020B0604030504040204" pitchFamily="34" charset="0"/>
                <a:cs typeface="Tahoma" panose="020B0604030504040204" pitchFamily="34" charset="0"/>
              </a:rPr>
              <a:t> – мор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зного</a:t>
            </a:r>
            <a:r>
              <a:rPr lang="ru-RU" dirty="0">
                <a:latin typeface="Tahoma" panose="020B0604030504040204" pitchFamily="34" charset="0"/>
                <a:ea typeface="Tahoma" panose="020B0604030504040204" pitchFamily="34" charset="0"/>
                <a:cs typeface="Tahoma" panose="020B0604030504040204" pitchFamily="34" charset="0"/>
              </a:rPr>
              <a:t> </a:t>
            </a:r>
          </a:p>
          <a:p>
            <a:r>
              <a:rPr lang="ru-RU" dirty="0">
                <a:latin typeface="Tahoma" panose="020B0604030504040204" pitchFamily="34" charset="0"/>
                <a:ea typeface="Tahoma" panose="020B0604030504040204" pitchFamily="34" charset="0"/>
                <a:cs typeface="Tahoma" panose="020B0604030504040204" pitchFamily="34" charset="0"/>
              </a:rPr>
              <a:t>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 – 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подвор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тня</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воротнич</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к – </a:t>
            </a:r>
            <a:r>
              <a:rPr lang="ru-RU" dirty="0" err="1">
                <a:latin typeface="Tahoma" panose="020B0604030504040204" pitchFamily="34" charset="0"/>
                <a:ea typeface="Tahoma" panose="020B0604030504040204" pitchFamily="34" charset="0"/>
                <a:cs typeface="Tahoma" panose="020B0604030504040204" pitchFamily="34" charset="0"/>
              </a:rPr>
              <a:t>подворотнич</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к</a:t>
            </a:r>
          </a:p>
          <a:p>
            <a:r>
              <a:rPr lang="ru-RU" dirty="0">
                <a:latin typeface="Tahoma" panose="020B0604030504040204" pitchFamily="34" charset="0"/>
                <a:ea typeface="Tahoma" panose="020B0604030504040204" pitchFamily="34" charset="0"/>
                <a:cs typeface="Tahoma" panose="020B0604030504040204" pitchFamily="34" charset="0"/>
              </a:rPr>
              <a:t>Бород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роды – подбор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док – бород</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вка</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Раб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за́работок</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зараб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тал – </a:t>
            </a:r>
            <a:r>
              <a:rPr lang="ru-RU" dirty="0" err="1">
                <a:latin typeface="Tahoma" panose="020B0604030504040204" pitchFamily="34" charset="0"/>
                <a:ea typeface="Tahoma" panose="020B0604030504040204" pitchFamily="34" charset="0"/>
                <a:cs typeface="Tahoma" panose="020B0604030504040204" pitchFamily="34" charset="0"/>
              </a:rPr>
              <a:t>вы́работал</a:t>
            </a:r>
            <a:r>
              <a:rPr lang="ru-RU" dirty="0">
                <a:latin typeface="Tahoma" panose="020B0604030504040204" pitchFamily="34" charset="0"/>
                <a:ea typeface="Tahoma" panose="020B0604030504040204" pitchFamily="34" charset="0"/>
                <a:cs typeface="Tahoma" panose="020B0604030504040204" pitchFamily="34" charset="0"/>
              </a:rPr>
              <a:t> </a:t>
            </a:r>
          </a:p>
          <a:p>
            <a:r>
              <a:rPr lang="ru-RU" dirty="0">
                <a:latin typeface="Tahoma" panose="020B0604030504040204" pitchFamily="34" charset="0"/>
                <a:ea typeface="Tahoma" panose="020B0604030504040204" pitchFamily="34" charset="0"/>
                <a:cs typeface="Tahoma" panose="020B0604030504040204" pitchFamily="34" charset="0"/>
              </a:rPr>
              <a:t>З</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лото – </a:t>
            </a:r>
            <a:r>
              <a:rPr lang="ru-RU" dirty="0" err="1">
                <a:latin typeface="Tahoma" panose="020B0604030504040204" pitchFamily="34" charset="0"/>
                <a:ea typeface="Tahoma" panose="020B0604030504040204" pitchFamily="34" charset="0"/>
                <a:cs typeface="Tahoma" panose="020B0604030504040204" pitchFamily="34" charset="0"/>
              </a:rPr>
              <a:t>золоти́стый</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позол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позол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ченный</a:t>
            </a:r>
            <a:r>
              <a:rPr lang="ru-RU" dirty="0">
                <a:latin typeface="Tahoma" panose="020B0604030504040204" pitchFamily="34" charset="0"/>
                <a:ea typeface="Tahoma" panose="020B0604030504040204" pitchFamily="34" charset="0"/>
                <a:cs typeface="Tahoma" panose="020B0604030504040204" pitchFamily="34" charset="0"/>
              </a:rPr>
              <a:t> </a:t>
            </a:r>
          </a:p>
          <a:p>
            <a:r>
              <a:rPr lang="ru-RU" dirty="0">
                <a:latin typeface="Tahoma" panose="020B0604030504040204" pitchFamily="34" charset="0"/>
                <a:ea typeface="Tahoma" panose="020B0604030504040204" pitchFamily="34" charset="0"/>
                <a:cs typeface="Tahoma" panose="020B0604030504040204" pitchFamily="34" charset="0"/>
              </a:rPr>
              <a:t>В</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рон</a:t>
            </a:r>
            <a:r>
              <a:rPr lang="ru-RU" dirty="0">
                <a:latin typeface="Tahoma" panose="020B0604030504040204" pitchFamily="34" charset="0"/>
                <a:ea typeface="Tahoma" panose="020B0604030504040204" pitchFamily="34" charset="0"/>
                <a:cs typeface="Tahoma" panose="020B0604030504040204" pitchFamily="34" charset="0"/>
              </a:rPr>
              <a:t> – 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на – ворон</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й – вороньё – воронёнок</a:t>
            </a:r>
          </a:p>
          <a:p>
            <a:r>
              <a:rPr lang="ru-RU" b="1" dirty="0">
                <a:latin typeface="Tahoma" panose="020B0604030504040204" pitchFamily="34" charset="0"/>
                <a:ea typeface="Tahoma" panose="020B0604030504040204" pitchFamily="34" charset="0"/>
                <a:cs typeface="Tahoma" panose="020B0604030504040204" pitchFamily="34" charset="0"/>
              </a:rPr>
              <a:t>Город – города, море - моря, зеркало – зеркала. Х Дерево – деревья.</a:t>
            </a:r>
            <a:endParaRPr lang="cs-CZ"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Красный – краснее, милый – милее, веселый – веселее. Х Глубокий – глубже.</a:t>
            </a:r>
            <a:endParaRPr lang="cs-CZ"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Начал – начала, взял – взяла, был – была, дал - дала.</a:t>
            </a:r>
          </a:p>
          <a:p>
            <a:endParaRPr lang="cs-CZ" dirty="0"/>
          </a:p>
        </p:txBody>
      </p:sp>
      <p:sp>
        <p:nvSpPr>
          <p:cNvPr id="4" name="Zástupný text 3">
            <a:extLst>
              <a:ext uri="{FF2B5EF4-FFF2-40B4-BE49-F238E27FC236}">
                <a16:creationId xmlns:a16="http://schemas.microsoft.com/office/drawing/2014/main" id="{5CE3CA22-5A69-498B-928D-63BD51B9EFEA}"/>
              </a:ext>
            </a:extLst>
          </p:cNvPr>
          <p:cNvSpPr>
            <a:spLocks noGrp="1"/>
          </p:cNvSpPr>
          <p:nvPr>
            <p:ph type="body" sz="half" idx="2"/>
          </p:nvPr>
        </p:nvSpPr>
        <p:spPr>
          <a:xfrm>
            <a:off x="245807" y="2360601"/>
            <a:ext cx="4395019" cy="3500284"/>
          </a:xfrm>
        </p:spPr>
        <p:txBody>
          <a:bodyPr>
            <a:normAutofit lnSpcReduction="10000"/>
          </a:bodyPr>
          <a:lstStyle/>
          <a:p>
            <a:r>
              <a:rPr lang="ru-RU" sz="2800" dirty="0">
                <a:solidFill>
                  <a:srgbClr val="0070C0"/>
                </a:solidFill>
              </a:rPr>
              <a:t>Ударение в русском языке ПОДВИЖНОЕ (может перемещаться при словоизменении и словообразовании)</a:t>
            </a:r>
          </a:p>
          <a:p>
            <a:r>
              <a:rPr lang="ru-RU" sz="2800" dirty="0">
                <a:solidFill>
                  <a:srgbClr val="0070C0"/>
                </a:solidFill>
              </a:rPr>
              <a:t>Парадигмы с подвижным ударением -непродуктивны</a:t>
            </a:r>
            <a:endParaRPr lang="cs-CZ" dirty="0">
              <a:solidFill>
                <a:srgbClr val="0070C0"/>
              </a:solidFill>
            </a:endParaRPr>
          </a:p>
        </p:txBody>
      </p:sp>
    </p:spTree>
    <p:extLst>
      <p:ext uri="{BB962C8B-B14F-4D97-AF65-F5344CB8AC3E}">
        <p14:creationId xmlns:p14="http://schemas.microsoft.com/office/powerpoint/2010/main" val="426080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08E6DD-DA66-B595-1467-F8559E5E2349}"/>
              </a:ext>
            </a:extLst>
          </p:cNvPr>
          <p:cNvSpPr txBox="1"/>
          <p:nvPr/>
        </p:nvSpPr>
        <p:spPr>
          <a:xfrm>
            <a:off x="214543" y="0"/>
            <a:ext cx="11762913" cy="6541534"/>
          </a:xfrm>
          <a:prstGeom prst="rect">
            <a:avLst/>
          </a:prstGeom>
          <a:noFill/>
        </p:spPr>
        <p:txBody>
          <a:bodyPr wrap="square">
            <a:spAutoFit/>
          </a:bodyPr>
          <a:lstStyle/>
          <a:p>
            <a:pPr marL="342900" indent="-342900">
              <a:lnSpc>
                <a:spcPct val="115000"/>
              </a:lnSpc>
              <a:spcAft>
                <a:spcPts val="1000"/>
              </a:spcAft>
              <a:buFont typeface="Arial" panose="020B0604020202020204" pitchFamily="34" charset="0"/>
              <a:buChar char="•"/>
            </a:pPr>
            <a:r>
              <a:rPr lang="cs-CZ" sz="2100" b="1" dirty="0">
                <a:effectLst/>
                <a:ea typeface="Times New Roman" panose="02020603050405020304" pitchFamily="18" charset="0"/>
                <a:cs typeface="Times New Roman" panose="02020603050405020304" pitchFamily="18" charset="0"/>
              </a:rPr>
              <a:t>Balcar, M.: </a:t>
            </a:r>
            <a:r>
              <a:rPr lang="cs-CZ" sz="2100" b="1" i="1" dirty="0">
                <a:effectLst/>
                <a:ea typeface="Times New Roman" panose="02020603050405020304" pitchFamily="18" charset="0"/>
                <a:cs typeface="Times New Roman" panose="02020603050405020304" pitchFamily="18" charset="0"/>
              </a:rPr>
              <a:t>Ruská gramatika v kostce</a:t>
            </a:r>
            <a:r>
              <a:rPr lang="cs-CZ" sz="2100" b="1" dirty="0">
                <a:effectLst/>
                <a:ea typeface="Times New Roman" panose="02020603050405020304" pitchFamily="18" charset="0"/>
                <a:cs typeface="Times New Roman" panose="02020603050405020304" pitchFamily="18" charset="0"/>
              </a:rPr>
              <a:t>. Praha: Leda, 1999.</a:t>
            </a:r>
            <a:endParaRPr lang="cs-CZ" sz="2100" b="1"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b="1" dirty="0">
                <a:ea typeface="Times New Roman" panose="02020603050405020304" pitchFamily="18" charset="0"/>
                <a:cs typeface="Times New Roman" panose="02020603050405020304" pitchFamily="18" charset="0"/>
              </a:rPr>
              <a:t>Mistrová, V. a kol.: </a:t>
            </a:r>
            <a:r>
              <a:rPr lang="cs-CZ" sz="2100" b="1" i="1" dirty="0">
                <a:ea typeface="Times New Roman" panose="02020603050405020304" pitchFamily="18" charset="0"/>
                <a:cs typeface="Times New Roman" panose="02020603050405020304" pitchFamily="18" charset="0"/>
              </a:rPr>
              <a:t>Cvičebnice ruské gramatiky</a:t>
            </a:r>
            <a:r>
              <a:rPr lang="cs-CZ" sz="2100" b="1" dirty="0">
                <a:ea typeface="Times New Roman" panose="02020603050405020304" pitchFamily="18" charset="0"/>
                <a:cs typeface="Times New Roman" panose="02020603050405020304" pitchFamily="18" charset="0"/>
              </a:rPr>
              <a:t>. Praha: Polyglot, 2004.</a:t>
            </a:r>
            <a:endParaRPr lang="ru-RU" sz="2100" b="1" dirty="0">
              <a:ea typeface="Times New Roman" panose="02020603050405020304" pitchFamily="18"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a typeface="Calibri" panose="020F0502020204030204" pitchFamily="34" charset="0"/>
                <a:cs typeface="Times New Roman" panose="02020603050405020304" pitchFamily="18" charset="0"/>
              </a:rPr>
              <a:t>Janek, A., </a:t>
            </a:r>
            <a:r>
              <a:rPr lang="cs-CZ" sz="2100" dirty="0" err="1">
                <a:ea typeface="Calibri" panose="020F0502020204030204" pitchFamily="34" charset="0"/>
                <a:cs typeface="Times New Roman" panose="02020603050405020304" pitchFamily="18" charset="0"/>
              </a:rPr>
              <a:t>Mamonova</a:t>
            </a:r>
            <a:r>
              <a:rPr lang="cs-CZ" sz="2100" dirty="0">
                <a:ea typeface="Calibri" panose="020F0502020204030204" pitchFamily="34" charset="0"/>
                <a:cs typeface="Times New Roman" panose="02020603050405020304" pitchFamily="18" charset="0"/>
              </a:rPr>
              <a:t>, J.: </a:t>
            </a:r>
            <a:r>
              <a:rPr lang="cs-CZ" sz="2100" i="1" dirty="0">
                <a:ea typeface="Calibri" panose="020F0502020204030204" pitchFamily="34" charset="0"/>
                <a:cs typeface="Times New Roman" panose="02020603050405020304" pitchFamily="18" charset="0"/>
              </a:rPr>
              <a:t>Učebnice současné ruštiny</a:t>
            </a:r>
            <a:r>
              <a:rPr lang="cs-CZ" sz="2100" dirty="0">
                <a:ea typeface="Calibri" panose="020F0502020204030204" pitchFamily="34" charset="0"/>
                <a:cs typeface="Times New Roman" panose="02020603050405020304" pitchFamily="18" charset="0"/>
              </a:rPr>
              <a:t>. Brno: </a:t>
            </a:r>
            <a:r>
              <a:rPr lang="cs-CZ" sz="2100" dirty="0" err="1">
                <a:ea typeface="Calibri" panose="020F0502020204030204" pitchFamily="34" charset="0"/>
                <a:cs typeface="Times New Roman" panose="02020603050405020304" pitchFamily="18" charset="0"/>
              </a:rPr>
              <a:t>Computer</a:t>
            </a:r>
            <a:r>
              <a:rPr lang="cs-CZ" sz="2100" dirty="0">
                <a:ea typeface="Calibri" panose="020F0502020204030204" pitchFamily="34" charset="0"/>
                <a:cs typeface="Times New Roman" panose="02020603050405020304" pitchFamily="18" charset="0"/>
              </a:rPr>
              <a:t> </a:t>
            </a:r>
            <a:r>
              <a:rPr lang="cs-CZ" sz="2100" dirty="0" err="1">
                <a:ea typeface="Calibri" panose="020F0502020204030204" pitchFamily="34" charset="0"/>
                <a:cs typeface="Times New Roman" panose="02020603050405020304" pitchFamily="18" charset="0"/>
              </a:rPr>
              <a:t>Press</a:t>
            </a:r>
            <a:r>
              <a:rPr lang="cs-CZ" sz="2100" dirty="0">
                <a:ea typeface="Calibri" panose="020F0502020204030204" pitchFamily="34" charset="0"/>
                <a:cs typeface="Times New Roman" panose="02020603050405020304" pitchFamily="18" charset="0"/>
              </a:rPr>
              <a:t>, 2011.</a:t>
            </a: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rPr>
              <a:t>Rajnochová, N., Stranz-Nikitina, V., </a:t>
            </a:r>
            <a:r>
              <a:rPr lang="cs-CZ" sz="2100" dirty="0" err="1">
                <a:effectLst/>
                <a:ea typeface="Times New Roman" panose="02020603050405020304" pitchFamily="18" charset="0"/>
              </a:rPr>
              <a:t>Rycheva</a:t>
            </a:r>
            <a:r>
              <a:rPr lang="cs-CZ" sz="2100" dirty="0">
                <a:effectLst/>
                <a:ea typeface="Times New Roman" panose="02020603050405020304" pitchFamily="18" charset="0"/>
              </a:rPr>
              <a:t> E.: </a:t>
            </a:r>
            <a:r>
              <a:rPr lang="cs-CZ" sz="2100" i="1" dirty="0" err="1">
                <a:effectLst/>
                <a:ea typeface="Times New Roman" panose="02020603050405020304" pitchFamily="18" charset="0"/>
              </a:rPr>
              <a:t>Современный</a:t>
            </a:r>
            <a:r>
              <a:rPr lang="cs-CZ" sz="2100" i="1" dirty="0">
                <a:effectLst/>
                <a:ea typeface="Times New Roman" panose="02020603050405020304" pitchFamily="18" charset="0"/>
              </a:rPr>
              <a:t> </a:t>
            </a:r>
            <a:r>
              <a:rPr lang="cs-CZ" sz="2100" i="1" dirty="0" err="1">
                <a:effectLst/>
                <a:ea typeface="Times New Roman" panose="02020603050405020304" pitchFamily="18" charset="0"/>
              </a:rPr>
              <a:t>русский</a:t>
            </a:r>
            <a:r>
              <a:rPr lang="cs-CZ" sz="2100" i="1" dirty="0">
                <a:effectLst/>
                <a:ea typeface="Times New Roman" panose="02020603050405020304" pitchFamily="18" charset="0"/>
              </a:rPr>
              <a:t> </a:t>
            </a:r>
            <a:r>
              <a:rPr lang="cs-CZ" sz="2100" i="1" dirty="0" err="1">
                <a:effectLst/>
                <a:ea typeface="Times New Roman" panose="02020603050405020304" pitchFamily="18" charset="0"/>
              </a:rPr>
              <a:t>язык</a:t>
            </a:r>
            <a:r>
              <a:rPr lang="cs-CZ" sz="2100" i="1" dirty="0">
                <a:effectLst/>
                <a:ea typeface="Times New Roman" panose="02020603050405020304" pitchFamily="18" charset="0"/>
              </a:rPr>
              <a:t>. </a:t>
            </a:r>
            <a:r>
              <a:rPr lang="cs-CZ" sz="2100" i="1" dirty="0" err="1">
                <a:effectLst/>
                <a:ea typeface="Times New Roman" panose="02020603050405020304" pitchFamily="18" charset="0"/>
              </a:rPr>
              <a:t>Практикум</a:t>
            </a:r>
            <a:r>
              <a:rPr lang="cs-CZ" sz="2100" dirty="0">
                <a:effectLst/>
                <a:ea typeface="Times New Roman" panose="02020603050405020304" pitchFamily="18" charset="0"/>
              </a:rPr>
              <a:t>. Praha: Karolinum, 2022.</a:t>
            </a:r>
            <a:endParaRPr lang="ru-RU" sz="2100" dirty="0">
              <a:effectLst/>
              <a:ea typeface="Times New Roman" panose="02020603050405020304" pitchFamily="18"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cs typeface="Times New Roman" panose="02020603050405020304" pitchFamily="18" charset="0"/>
              </a:rPr>
              <a:t>Brčáková</a:t>
            </a:r>
            <a:r>
              <a:rPr lang="cs-CZ" sz="2100" dirty="0">
                <a:effectLst/>
                <a:ea typeface="Times New Roman" panose="02020603050405020304" pitchFamily="18" charset="0"/>
                <a:cs typeface="Times New Roman" panose="02020603050405020304" pitchFamily="18" charset="0"/>
              </a:rPr>
              <a:t> D., Mistrová V., </a:t>
            </a:r>
            <a:r>
              <a:rPr lang="cs-CZ" sz="2100" dirty="0" err="1">
                <a:effectLst/>
                <a:ea typeface="Times New Roman" panose="02020603050405020304" pitchFamily="18" charset="0"/>
                <a:cs typeface="Times New Roman" panose="02020603050405020304" pitchFamily="18" charset="0"/>
              </a:rPr>
              <a:t>Stiessová</a:t>
            </a:r>
            <a:r>
              <a:rPr lang="cs-CZ" sz="2100" dirty="0">
                <a:effectLst/>
                <a:ea typeface="Times New Roman" panose="02020603050405020304" pitchFamily="18" charset="0"/>
                <a:cs typeface="Times New Roman" panose="02020603050405020304" pitchFamily="18" charset="0"/>
              </a:rPr>
              <a:t> J.: </a:t>
            </a:r>
            <a:r>
              <a:rPr lang="cs-CZ" sz="2100" i="1" dirty="0">
                <a:effectLst/>
                <a:ea typeface="Times New Roman" panose="02020603050405020304" pitchFamily="18" charset="0"/>
                <a:cs typeface="Times New Roman" panose="02020603050405020304" pitchFamily="18" charset="0"/>
              </a:rPr>
              <a:t>15 </a:t>
            </a:r>
            <a:r>
              <a:rPr lang="cs-CZ" sz="2100" i="1" dirty="0" err="1">
                <a:effectLst/>
                <a:ea typeface="Times New Roman" panose="02020603050405020304" pitchFamily="18" charset="0"/>
                <a:cs typeface="Times New Roman" panose="02020603050405020304" pitchFamily="18" charset="0"/>
              </a:rPr>
              <a:t>уроков</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по</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русской</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морфологии</a:t>
            </a:r>
            <a:r>
              <a:rPr lang="cs-CZ" sz="2100" dirty="0">
                <a:effectLst/>
                <a:ea typeface="Times New Roman" panose="02020603050405020304" pitchFamily="18" charset="0"/>
                <a:cs typeface="Times New Roman" panose="02020603050405020304" pitchFamily="18" charset="0"/>
              </a:rPr>
              <a:t>. Praha: Karolinum, 2003.</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ru-RU" sz="2100" dirty="0">
                <a:effectLst/>
                <a:ea typeface="Calibri" panose="020F0502020204030204" pitchFamily="34" charset="0"/>
                <a:cs typeface="Times New Roman" panose="02020603050405020304" pitchFamily="18" charset="0"/>
              </a:rPr>
              <a:t>Вишняков, С.: </a:t>
            </a:r>
            <a:r>
              <a:rPr lang="ru-RU" sz="2100" i="1" dirty="0">
                <a:effectLst/>
                <a:ea typeface="Calibri" panose="020F0502020204030204" pitchFamily="34" charset="0"/>
                <a:cs typeface="Times New Roman" panose="02020603050405020304" pitchFamily="18" charset="0"/>
              </a:rPr>
              <a:t>Русский язык как иностранный</a:t>
            </a:r>
            <a:r>
              <a:rPr lang="ru-RU" sz="2100" dirty="0">
                <a:effectLst/>
                <a:ea typeface="Calibri" panose="020F0502020204030204" pitchFamily="34" charset="0"/>
                <a:cs typeface="Times New Roman" panose="02020603050405020304" pitchFamily="18" charset="0"/>
              </a:rPr>
              <a:t>. Москва: Флинта-Наука, 2005.</a:t>
            </a:r>
          </a:p>
          <a:p>
            <a:pPr marL="342900" indent="-342900">
              <a:lnSpc>
                <a:spcPct val="115000"/>
              </a:lnSpc>
              <a:spcAft>
                <a:spcPts val="1000"/>
              </a:spcAft>
              <a:buFont typeface="Arial" panose="020B0604020202020204" pitchFamily="34" charset="0"/>
              <a:buChar char="•"/>
            </a:pPr>
            <a:r>
              <a:rPr lang="cs-CZ" sz="2100" dirty="0">
                <a:effectLst/>
                <a:ea typeface="Calibri" panose="020F0502020204030204" pitchFamily="34" charset="0"/>
                <a:cs typeface="Times New Roman" panose="02020603050405020304" pitchFamily="18" charset="0"/>
              </a:rPr>
              <a:t>Balcar, M.: </a:t>
            </a:r>
            <a:r>
              <a:rPr lang="cs-CZ" sz="2100" i="1" dirty="0">
                <a:effectLst/>
                <a:ea typeface="Calibri" panose="020F0502020204030204" pitchFamily="34" charset="0"/>
                <a:cs typeface="Times New Roman" panose="02020603050405020304" pitchFamily="18" charset="0"/>
              </a:rPr>
              <a:t>Sbírka cvičení k ruské gramatice</a:t>
            </a:r>
            <a:r>
              <a:rPr lang="cs-CZ" sz="2100" dirty="0">
                <a:effectLst/>
                <a:ea typeface="Calibri" panose="020F0502020204030204" pitchFamily="34" charset="0"/>
                <a:cs typeface="Times New Roman" panose="02020603050405020304" pitchFamily="18" charset="0"/>
              </a:rPr>
              <a:t>. Praha: VŠE, 1996.</a:t>
            </a:r>
          </a:p>
          <a:p>
            <a:pPr marL="342900" indent="-342900">
              <a:lnSpc>
                <a:spcPct val="115000"/>
              </a:lnSpc>
              <a:spcAft>
                <a:spcPts val="1000"/>
              </a:spcAft>
              <a:buFont typeface="Arial" panose="020B0604020202020204" pitchFamily="34" charset="0"/>
              <a:buChar char="•"/>
            </a:pPr>
            <a:r>
              <a:rPr lang="ru-RU" sz="2100" dirty="0">
                <a:effectLst/>
                <a:ea typeface="Calibri" panose="020F0502020204030204" pitchFamily="34" charset="0"/>
                <a:cs typeface="Times New Roman" panose="02020603050405020304" pitchFamily="18" charset="0"/>
              </a:rPr>
              <a:t>Иванова, И., Карамышева Л.: </a:t>
            </a:r>
            <a:r>
              <a:rPr lang="ru-RU" sz="2100" i="1" dirty="0">
                <a:effectLst/>
                <a:ea typeface="Calibri" panose="020F0502020204030204" pitchFamily="34" charset="0"/>
                <a:cs typeface="Times New Roman" panose="02020603050405020304" pitchFamily="18" charset="0"/>
              </a:rPr>
              <a:t>Русский язык – практический синтаксис</a:t>
            </a:r>
            <a:r>
              <a:rPr lang="ru-RU" sz="2100" dirty="0">
                <a:effectLst/>
                <a:ea typeface="Calibri" panose="020F0502020204030204" pitchFamily="34" charset="0"/>
                <a:cs typeface="Times New Roman" panose="02020603050405020304" pitchFamily="18" charset="0"/>
              </a:rPr>
              <a:t>. Москва: РЯ, 2003.</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cs typeface="Times New Roman" panose="02020603050405020304" pitchFamily="18" charset="0"/>
              </a:rPr>
              <a:t>Žaža</a:t>
            </a:r>
            <a:r>
              <a:rPr lang="cs-CZ" sz="2100" dirty="0">
                <a:effectLst/>
                <a:ea typeface="Times New Roman" panose="02020603050405020304" pitchFamily="18" charset="0"/>
                <a:cs typeface="Times New Roman" panose="02020603050405020304" pitchFamily="18" charset="0"/>
              </a:rPr>
              <a:t>. (</a:t>
            </a:r>
            <a:r>
              <a:rPr lang="cs-CZ" sz="2100" dirty="0" err="1">
                <a:effectLst/>
                <a:ea typeface="Times New Roman" panose="02020603050405020304" pitchFamily="18" charset="0"/>
                <a:cs typeface="Times New Roman" panose="02020603050405020304" pitchFamily="18" charset="0"/>
              </a:rPr>
              <a:t>red</a:t>
            </a:r>
            <a:r>
              <a:rPr lang="cs-CZ" sz="2100" dirty="0">
                <a:effectLst/>
                <a:ea typeface="Times New Roman" panose="02020603050405020304" pitchFamily="18" charset="0"/>
                <a:cs typeface="Times New Roman" panose="02020603050405020304" pitchFamily="18" charset="0"/>
              </a:rPr>
              <a:t>.): </a:t>
            </a:r>
            <a:r>
              <a:rPr lang="cs-CZ" sz="2100" i="1" dirty="0">
                <a:effectLst/>
                <a:ea typeface="Times New Roman" panose="02020603050405020304" pitchFamily="18" charset="0"/>
                <a:cs typeface="Times New Roman" panose="02020603050405020304" pitchFamily="18" charset="0"/>
              </a:rPr>
              <a:t>Morfologie ruštiny I-II</a:t>
            </a:r>
            <a:r>
              <a:rPr lang="cs-CZ" sz="2100" dirty="0">
                <a:effectLst/>
                <a:ea typeface="Times New Roman" panose="02020603050405020304" pitchFamily="18" charset="0"/>
                <a:cs typeface="Times New Roman" panose="02020603050405020304" pitchFamily="18" charset="0"/>
              </a:rPr>
              <a:t>. Brno: Masarykova univerzita, 1996-1997.</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cs typeface="Times New Roman" panose="02020603050405020304" pitchFamily="18" charset="0"/>
              </a:rPr>
              <a:t>Horvátová ,M., </a:t>
            </a:r>
            <a:r>
              <a:rPr lang="cs-CZ" sz="2100" dirty="0" err="1">
                <a:effectLst/>
                <a:ea typeface="Times New Roman" panose="02020603050405020304" pitchFamily="18" charset="0"/>
                <a:cs typeface="Times New Roman" panose="02020603050405020304" pitchFamily="18" charset="0"/>
              </a:rPr>
              <a:t>Anfilov</a:t>
            </a:r>
            <a:r>
              <a:rPr lang="cs-CZ" sz="2100" dirty="0">
                <a:effectLst/>
                <a:ea typeface="Times New Roman" panose="02020603050405020304" pitchFamily="18" charset="0"/>
                <a:cs typeface="Times New Roman" panose="02020603050405020304" pitchFamily="18" charset="0"/>
              </a:rPr>
              <a:t>, M.: </a:t>
            </a:r>
            <a:r>
              <a:rPr lang="cs-CZ" sz="2100" i="1" dirty="0">
                <a:effectLst/>
                <a:ea typeface="Times New Roman" panose="02020603050405020304" pitchFamily="18" charset="0"/>
                <a:cs typeface="Times New Roman" panose="02020603050405020304" pitchFamily="18" charset="0"/>
              </a:rPr>
              <a:t>Ruská konverzace</a:t>
            </a:r>
            <a:r>
              <a:rPr lang="cs-CZ" sz="2100" dirty="0">
                <a:effectLst/>
                <a:ea typeface="Times New Roman" panose="02020603050405020304" pitchFamily="18" charset="0"/>
                <a:cs typeface="Times New Roman" panose="02020603050405020304" pitchFamily="18" charset="0"/>
              </a:rPr>
              <a:t>. Praha: </a:t>
            </a:r>
            <a:r>
              <a:rPr lang="cs-CZ" sz="2100" dirty="0" err="1">
                <a:effectLst/>
                <a:ea typeface="Times New Roman" panose="02020603050405020304" pitchFamily="18" charset="0"/>
                <a:cs typeface="Times New Roman" panose="02020603050405020304" pitchFamily="18" charset="0"/>
              </a:rPr>
              <a:t>Ekopress</a:t>
            </a:r>
            <a:r>
              <a:rPr lang="cs-CZ" sz="2100" dirty="0">
                <a:effectLst/>
                <a:ea typeface="Times New Roman" panose="02020603050405020304" pitchFamily="18" charset="0"/>
                <a:cs typeface="Times New Roman" panose="02020603050405020304" pitchFamily="18" charset="0"/>
              </a:rPr>
              <a:t>, 2004.</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cs typeface="Times New Roman" panose="02020603050405020304" pitchFamily="18" charset="0"/>
              </a:rPr>
              <a:t>Rajnochová, N. </a:t>
            </a:r>
            <a:r>
              <a:rPr lang="cs-CZ" sz="2100" i="1" dirty="0">
                <a:effectLst/>
                <a:ea typeface="Times New Roman" panose="02020603050405020304" pitchFamily="18" charset="0"/>
                <a:cs typeface="Times New Roman" panose="02020603050405020304" pitchFamily="18" charset="0"/>
              </a:rPr>
              <a:t>Domluvíte se rusky?</a:t>
            </a:r>
            <a:r>
              <a:rPr lang="cs-CZ" sz="2100" dirty="0">
                <a:effectLst/>
                <a:ea typeface="Times New Roman" panose="02020603050405020304" pitchFamily="18" charset="0"/>
                <a:cs typeface="Times New Roman" panose="02020603050405020304" pitchFamily="18" charset="0"/>
              </a:rPr>
              <a:t> Praha: NS Svoboda, 2009.</a:t>
            </a: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rPr>
              <a:t>Giger</a:t>
            </a:r>
            <a:r>
              <a:rPr lang="cs-CZ" sz="2100" dirty="0">
                <a:effectLst/>
                <a:ea typeface="Times New Roman" panose="02020603050405020304" pitchFamily="18" charset="0"/>
              </a:rPr>
              <a:t>, M., </a:t>
            </a:r>
            <a:r>
              <a:rPr lang="cs-CZ" sz="2100" dirty="0" err="1">
                <a:effectLst/>
                <a:ea typeface="Times New Roman" panose="02020603050405020304" pitchFamily="18" charset="0"/>
              </a:rPr>
              <a:t>Ďurovič</a:t>
            </a:r>
            <a:r>
              <a:rPr lang="cs-CZ" sz="2100" dirty="0">
                <a:effectLst/>
                <a:ea typeface="Times New Roman" panose="02020603050405020304" pitchFamily="18" charset="0"/>
              </a:rPr>
              <a:t>, Ľ.: </a:t>
            </a:r>
            <a:r>
              <a:rPr lang="cs-CZ" sz="2100" i="1" dirty="0">
                <a:effectLst/>
                <a:ea typeface="Times New Roman" panose="02020603050405020304" pitchFamily="18" charset="0"/>
              </a:rPr>
              <a:t>Paradigmatika spisovné ruštiny. Hláskosloví a tvarosloví</a:t>
            </a:r>
            <a:r>
              <a:rPr lang="cs-CZ" sz="2100" dirty="0">
                <a:effectLst/>
                <a:ea typeface="Times New Roman" panose="02020603050405020304" pitchFamily="18" charset="0"/>
              </a:rPr>
              <a:t>. Praha: Karolinum, 2020.</a:t>
            </a:r>
            <a:endParaRPr lang="cs-CZ" sz="2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637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B96675D0-1B8A-42FB-AFB9-983EF12147ED}"/>
              </a:ext>
            </a:extLst>
          </p:cNvPr>
          <p:cNvSpPr/>
          <p:nvPr/>
        </p:nvSpPr>
        <p:spPr>
          <a:xfrm>
            <a:off x="3156156" y="1133020"/>
            <a:ext cx="8681884" cy="3714991"/>
          </a:xfrm>
          <a:prstGeom prst="rect">
            <a:avLst/>
          </a:prstGeom>
        </p:spPr>
        <p:txBody>
          <a:bodyPr wrap="square">
            <a:spAutoFit/>
          </a:bodyPr>
          <a:lstStyle/>
          <a:p>
            <a:pPr>
              <a:lnSpc>
                <a:spcPct val="107000"/>
              </a:lnSpc>
              <a:spcAft>
                <a:spcPts val="800"/>
              </a:spcAft>
            </a:pPr>
            <a:r>
              <a:rPr lang="ru-RU" sz="2400" b="1" dirty="0">
                <a:latin typeface="Arial" panose="020B0604020202020204" pitchFamily="34" charset="0"/>
                <a:ea typeface="Calibri" panose="020F0502020204030204" pitchFamily="34" charset="0"/>
                <a:cs typeface="Arial" panose="020B0604020202020204" pitchFamily="34" charset="0"/>
              </a:rPr>
              <a:t>Сравнение произношения подобных слов</a:t>
            </a:r>
          </a:p>
          <a:p>
            <a:pPr>
              <a:lnSpc>
                <a:spcPct val="107000"/>
              </a:lnSpc>
              <a:spcAft>
                <a:spcPts val="800"/>
              </a:spcAft>
            </a:pPr>
            <a:endParaRPr lang="cs-CZ"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400" dirty="0">
                <a:latin typeface="Arial" panose="020B0604020202020204" pitchFamily="34" charset="0"/>
                <a:ea typeface="Calibri" panose="020F0502020204030204" pitchFamily="34" charset="0"/>
                <a:cs typeface="Arial" panose="020B0604020202020204" pitchFamily="34" charset="0"/>
              </a:rPr>
              <a:t>- Ударение в русском позиционно соответствует долготе в чешском</a:t>
            </a:r>
          </a:p>
          <a:p>
            <a:pPr>
              <a:lnSpc>
                <a:spcPct val="107000"/>
              </a:lnSpc>
              <a:spcAft>
                <a:spcPts val="800"/>
              </a:spcAft>
            </a:pPr>
            <a:endParaRPr lang="ru-RU"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2400" dirty="0">
              <a:latin typeface="Arial" panose="020B0604020202020204" pitchFamily="34" charset="0"/>
              <a:ea typeface="Calibri" panose="020F0502020204030204" pitchFamily="34" charset="0"/>
              <a:cs typeface="Arial" panose="020B0604020202020204" pitchFamily="34" charset="0"/>
            </a:endParaRPr>
          </a:p>
          <a:p>
            <a:r>
              <a:rPr lang="ru-RU" sz="2400" dirty="0">
                <a:latin typeface="Arial" panose="020B0604020202020204" pitchFamily="34" charset="0"/>
                <a:ea typeface="Calibri" panose="020F0502020204030204" pitchFamily="34" charset="0"/>
                <a:cs typeface="Arial" panose="020B0604020202020204" pitchFamily="34" charset="0"/>
              </a:rPr>
              <a:t>- Ударение в русском позиционно соответствует ударению и долготе  в чешском</a:t>
            </a:r>
            <a:endParaRPr lang="cs-CZ" sz="2400" dirty="0">
              <a:latin typeface="Arial" panose="020B0604020202020204" pitchFamily="34" charset="0"/>
              <a:cs typeface="Arial" panose="020B0604020202020204" pitchFamily="34" charset="0"/>
            </a:endParaRPr>
          </a:p>
        </p:txBody>
      </p:sp>
      <p:pic>
        <p:nvPicPr>
          <p:cNvPr id="7" name="L1_cv3_mikro">
            <a:hlinkClick r:id="" action="ppaction://media"/>
            <a:extLst>
              <a:ext uri="{FF2B5EF4-FFF2-40B4-BE49-F238E27FC236}">
                <a16:creationId xmlns:a16="http://schemas.microsoft.com/office/drawing/2014/main" id="{771CE464-7769-49A7-AB9E-34BCD0188B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4666" y="2845156"/>
            <a:ext cx="487363" cy="487363"/>
          </a:xfrm>
          <a:prstGeom prst="rect">
            <a:avLst/>
          </a:prstGeom>
        </p:spPr>
      </p:pic>
      <p:pic>
        <p:nvPicPr>
          <p:cNvPr id="8" name="L1_cv2_mikro">
            <a:hlinkClick r:id="" action="ppaction://media"/>
            <a:extLst>
              <a:ext uri="{FF2B5EF4-FFF2-40B4-BE49-F238E27FC236}">
                <a16:creationId xmlns:a16="http://schemas.microsoft.com/office/drawing/2014/main" id="{33003919-C801-4AA1-980D-3F01BB5D493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84666" y="4360648"/>
            <a:ext cx="487363" cy="487363"/>
          </a:xfrm>
          <a:prstGeom prst="rect">
            <a:avLst/>
          </a:prstGeom>
        </p:spPr>
      </p:pic>
    </p:spTree>
    <p:extLst>
      <p:ext uri="{BB962C8B-B14F-4D97-AF65-F5344CB8AC3E}">
        <p14:creationId xmlns:p14="http://schemas.microsoft.com/office/powerpoint/2010/main" val="32541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3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6F62241-4363-437F-A2C5-553F0064A936}"/>
              </a:ext>
            </a:extLst>
          </p:cNvPr>
          <p:cNvPicPr>
            <a:picLocks noChangeAspect="1"/>
          </p:cNvPicPr>
          <p:nvPr/>
        </p:nvPicPr>
        <p:blipFill>
          <a:blip r:embed="rId4"/>
          <a:stretch>
            <a:fillRect/>
          </a:stretch>
        </p:blipFill>
        <p:spPr>
          <a:xfrm>
            <a:off x="1865737" y="2360792"/>
            <a:ext cx="9366871" cy="2136416"/>
          </a:xfrm>
          <a:prstGeom prst="rect">
            <a:avLst/>
          </a:prstGeom>
        </p:spPr>
      </p:pic>
      <p:pic>
        <p:nvPicPr>
          <p:cNvPr id="6" name="006 L00_A06">
            <a:hlinkClick r:id="" action="ppaction://media"/>
            <a:extLst>
              <a:ext uri="{FF2B5EF4-FFF2-40B4-BE49-F238E27FC236}">
                <a16:creationId xmlns:a16="http://schemas.microsoft.com/office/drawing/2014/main" id="{DFA2C636-05A7-412C-98F8-E838F1741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0373" y="1438183"/>
            <a:ext cx="487363" cy="487363"/>
          </a:xfrm>
          <a:prstGeom prst="rect">
            <a:avLst/>
          </a:prstGeom>
        </p:spPr>
      </p:pic>
    </p:spTree>
    <p:extLst>
      <p:ext uri="{BB962C8B-B14F-4D97-AF65-F5344CB8AC3E}">
        <p14:creationId xmlns:p14="http://schemas.microsoft.com/office/powerpoint/2010/main" val="36971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064AB97-73F3-49A7-88C6-70B0F2707EEE}"/>
              </a:ext>
            </a:extLst>
          </p:cNvPr>
          <p:cNvPicPr>
            <a:picLocks noChangeAspect="1"/>
          </p:cNvPicPr>
          <p:nvPr/>
        </p:nvPicPr>
        <p:blipFill>
          <a:blip r:embed="rId4"/>
          <a:stretch>
            <a:fillRect/>
          </a:stretch>
        </p:blipFill>
        <p:spPr>
          <a:xfrm>
            <a:off x="2044967" y="2420218"/>
            <a:ext cx="9150452" cy="2017564"/>
          </a:xfrm>
          <a:prstGeom prst="rect">
            <a:avLst/>
          </a:prstGeom>
        </p:spPr>
      </p:pic>
      <p:pic>
        <p:nvPicPr>
          <p:cNvPr id="4" name="007 L00_A07">
            <a:hlinkClick r:id="" action="ppaction://media"/>
            <a:extLst>
              <a:ext uri="{FF2B5EF4-FFF2-40B4-BE49-F238E27FC236}">
                <a16:creationId xmlns:a16="http://schemas.microsoft.com/office/drawing/2014/main" id="{7512C2E5-1A14-420D-8386-0F03256BC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7712" y="1323967"/>
            <a:ext cx="487363" cy="487363"/>
          </a:xfrm>
          <a:prstGeom prst="rect">
            <a:avLst/>
          </a:prstGeom>
        </p:spPr>
      </p:pic>
    </p:spTree>
    <p:extLst>
      <p:ext uri="{BB962C8B-B14F-4D97-AF65-F5344CB8AC3E}">
        <p14:creationId xmlns:p14="http://schemas.microsoft.com/office/powerpoint/2010/main" val="311460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854">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0DA4E92-9BE1-43AB-8CAE-7A56A989C148}"/>
              </a:ext>
            </a:extLst>
          </p:cNvPr>
          <p:cNvPicPr>
            <a:picLocks noChangeAspect="1"/>
          </p:cNvPicPr>
          <p:nvPr/>
        </p:nvPicPr>
        <p:blipFill>
          <a:blip r:embed="rId4"/>
          <a:stretch>
            <a:fillRect/>
          </a:stretch>
        </p:blipFill>
        <p:spPr>
          <a:xfrm>
            <a:off x="2000579" y="2576110"/>
            <a:ext cx="9454925" cy="1899668"/>
          </a:xfrm>
          <a:prstGeom prst="rect">
            <a:avLst/>
          </a:prstGeom>
        </p:spPr>
      </p:pic>
      <p:pic>
        <p:nvPicPr>
          <p:cNvPr id="3" name="008 L00_A08">
            <a:hlinkClick r:id="" action="ppaction://media"/>
            <a:extLst>
              <a:ext uri="{FF2B5EF4-FFF2-40B4-BE49-F238E27FC236}">
                <a16:creationId xmlns:a16="http://schemas.microsoft.com/office/drawing/2014/main" id="{6AEE2A34-0073-4D89-AD42-7B3733BDB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64457" y="1122383"/>
            <a:ext cx="487363" cy="487363"/>
          </a:xfrm>
          <a:prstGeom prst="rect">
            <a:avLst/>
          </a:prstGeom>
        </p:spPr>
      </p:pic>
    </p:spTree>
    <p:extLst>
      <p:ext uri="{BB962C8B-B14F-4D97-AF65-F5344CB8AC3E}">
        <p14:creationId xmlns:p14="http://schemas.microsoft.com/office/powerpoint/2010/main" val="15264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E5D2CB4-2CD7-44C2-BFAD-3354BE112AB7}"/>
              </a:ext>
            </a:extLst>
          </p:cNvPr>
          <p:cNvPicPr>
            <a:picLocks noChangeAspect="1"/>
          </p:cNvPicPr>
          <p:nvPr/>
        </p:nvPicPr>
        <p:blipFill>
          <a:blip r:embed="rId8"/>
          <a:stretch>
            <a:fillRect/>
          </a:stretch>
        </p:blipFill>
        <p:spPr>
          <a:xfrm rot="-60000">
            <a:off x="3018778" y="193635"/>
            <a:ext cx="8922262" cy="1413675"/>
          </a:xfrm>
          <a:prstGeom prst="rect">
            <a:avLst/>
          </a:prstGeom>
        </p:spPr>
      </p:pic>
      <p:pic>
        <p:nvPicPr>
          <p:cNvPr id="3" name="Obrázek 2">
            <a:extLst>
              <a:ext uri="{FF2B5EF4-FFF2-40B4-BE49-F238E27FC236}">
                <a16:creationId xmlns:a16="http://schemas.microsoft.com/office/drawing/2014/main" id="{35B54AD5-3B90-4087-B99A-8729D6759C24}"/>
              </a:ext>
            </a:extLst>
          </p:cNvPr>
          <p:cNvPicPr>
            <a:picLocks noChangeAspect="1"/>
          </p:cNvPicPr>
          <p:nvPr/>
        </p:nvPicPr>
        <p:blipFill>
          <a:blip r:embed="rId9"/>
          <a:stretch>
            <a:fillRect/>
          </a:stretch>
        </p:blipFill>
        <p:spPr>
          <a:xfrm rot="-60000">
            <a:off x="2888717" y="2077518"/>
            <a:ext cx="8922736" cy="1354858"/>
          </a:xfrm>
          <a:prstGeom prst="rect">
            <a:avLst/>
          </a:prstGeom>
        </p:spPr>
      </p:pic>
      <p:pic>
        <p:nvPicPr>
          <p:cNvPr id="4" name="Obrázek 3">
            <a:extLst>
              <a:ext uri="{FF2B5EF4-FFF2-40B4-BE49-F238E27FC236}">
                <a16:creationId xmlns:a16="http://schemas.microsoft.com/office/drawing/2014/main" id="{94081D7D-1B50-426E-9212-BC252C65D962}"/>
              </a:ext>
            </a:extLst>
          </p:cNvPr>
          <p:cNvPicPr>
            <a:picLocks noChangeAspect="1"/>
          </p:cNvPicPr>
          <p:nvPr/>
        </p:nvPicPr>
        <p:blipFill>
          <a:blip r:embed="rId10"/>
          <a:stretch>
            <a:fillRect/>
          </a:stretch>
        </p:blipFill>
        <p:spPr>
          <a:xfrm rot="60000">
            <a:off x="3062786" y="4195697"/>
            <a:ext cx="8834245" cy="1343386"/>
          </a:xfrm>
          <a:prstGeom prst="rect">
            <a:avLst/>
          </a:prstGeom>
        </p:spPr>
      </p:pic>
      <p:pic>
        <p:nvPicPr>
          <p:cNvPr id="5" name="010 L00_A10">
            <a:hlinkClick r:id="" action="ppaction://media"/>
            <a:extLst>
              <a:ext uri="{FF2B5EF4-FFF2-40B4-BE49-F238E27FC236}">
                <a16:creationId xmlns:a16="http://schemas.microsoft.com/office/drawing/2014/main" id="{A0FF287E-661F-4A59-9C2A-44E8CDB24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90211" y="1197697"/>
            <a:ext cx="487363" cy="487363"/>
          </a:xfrm>
          <a:prstGeom prst="rect">
            <a:avLst/>
          </a:prstGeom>
        </p:spPr>
      </p:pic>
      <p:pic>
        <p:nvPicPr>
          <p:cNvPr id="6" name="011 L00_A11">
            <a:hlinkClick r:id="" action="ppaction://media"/>
            <a:extLst>
              <a:ext uri="{FF2B5EF4-FFF2-40B4-BE49-F238E27FC236}">
                <a16:creationId xmlns:a16="http://schemas.microsoft.com/office/drawing/2014/main" id="{FBC0C306-5E8F-4CD5-AEEE-37EE9052FE4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90211" y="3240140"/>
            <a:ext cx="487363" cy="487363"/>
          </a:xfrm>
          <a:prstGeom prst="rect">
            <a:avLst/>
          </a:prstGeom>
        </p:spPr>
      </p:pic>
      <p:pic>
        <p:nvPicPr>
          <p:cNvPr id="7" name="012 L00_A12">
            <a:hlinkClick r:id="" action="ppaction://media"/>
            <a:extLst>
              <a:ext uri="{FF2B5EF4-FFF2-40B4-BE49-F238E27FC236}">
                <a16:creationId xmlns:a16="http://schemas.microsoft.com/office/drawing/2014/main" id="{20BC4E3B-4952-4C6F-B8F3-53D92D93CFF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519758" y="5038901"/>
            <a:ext cx="487363" cy="487363"/>
          </a:xfrm>
          <a:prstGeom prst="rect">
            <a:avLst/>
          </a:prstGeom>
        </p:spPr>
      </p:pic>
    </p:spTree>
    <p:extLst>
      <p:ext uri="{BB962C8B-B14F-4D97-AF65-F5344CB8AC3E}">
        <p14:creationId xmlns:p14="http://schemas.microsoft.com/office/powerpoint/2010/main" val="420174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67"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F50B7C1-3FA4-4B25-A0B1-E7876A7D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41" y="953729"/>
            <a:ext cx="11214224" cy="5137220"/>
          </a:xfrm>
          <a:prstGeom prst="rect">
            <a:avLst/>
          </a:prstGeom>
        </p:spPr>
      </p:pic>
      <p:sp>
        <p:nvSpPr>
          <p:cNvPr id="4" name="TextovéPole 3">
            <a:extLst>
              <a:ext uri="{FF2B5EF4-FFF2-40B4-BE49-F238E27FC236}">
                <a16:creationId xmlns:a16="http://schemas.microsoft.com/office/drawing/2014/main" id="{2DC1D652-2BEC-4072-BE38-DD885192FAB4}"/>
              </a:ext>
            </a:extLst>
          </p:cNvPr>
          <p:cNvSpPr txBox="1"/>
          <p:nvPr/>
        </p:nvSpPr>
        <p:spPr>
          <a:xfrm>
            <a:off x="1455175" y="334297"/>
            <a:ext cx="8121444" cy="461665"/>
          </a:xfrm>
          <a:prstGeom prst="rect">
            <a:avLst/>
          </a:prstGeom>
          <a:noFill/>
        </p:spPr>
        <p:txBody>
          <a:bodyPr wrap="square" rtlCol="0">
            <a:spAutoFit/>
          </a:bodyPr>
          <a:lstStyle/>
          <a:p>
            <a:pPr algn="ctr"/>
            <a:r>
              <a:rPr lang="ru-RU" sz="2400" b="1" dirty="0"/>
              <a:t>Дополнительные упражнения на ударение и редукцию</a:t>
            </a:r>
            <a:endParaRPr lang="cs-CZ" sz="2400" dirty="0"/>
          </a:p>
        </p:txBody>
      </p:sp>
    </p:spTree>
    <p:extLst>
      <p:ext uri="{BB962C8B-B14F-4D97-AF65-F5344CB8AC3E}">
        <p14:creationId xmlns:p14="http://schemas.microsoft.com/office/powerpoint/2010/main" val="1141031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C6C2B73-34D0-44B2-A985-37432A379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 y="0"/>
            <a:ext cx="11779046" cy="6341805"/>
          </a:xfrm>
          <a:prstGeom prst="rect">
            <a:avLst/>
          </a:prstGeom>
        </p:spPr>
      </p:pic>
    </p:spTree>
    <p:extLst>
      <p:ext uri="{BB962C8B-B14F-4D97-AF65-F5344CB8AC3E}">
        <p14:creationId xmlns:p14="http://schemas.microsoft.com/office/powerpoint/2010/main" val="1861769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ástupný text 9">
            <a:extLst>
              <a:ext uri="{FF2B5EF4-FFF2-40B4-BE49-F238E27FC236}">
                <a16:creationId xmlns:a16="http://schemas.microsoft.com/office/drawing/2014/main" id="{08D16011-5EB6-4D9F-AFF2-69E23E7C98EC}"/>
              </a:ext>
            </a:extLst>
          </p:cNvPr>
          <p:cNvSpPr>
            <a:spLocks noGrp="1"/>
          </p:cNvSpPr>
          <p:nvPr>
            <p:ph sz="half" idx="4294967295"/>
          </p:nvPr>
        </p:nvSpPr>
        <p:spPr>
          <a:xfrm>
            <a:off x="618331" y="1450975"/>
            <a:ext cx="8821738" cy="4795837"/>
          </a:xfrm>
        </p:spPr>
        <p:txBody>
          <a:bodyPr>
            <a:noAutofit/>
          </a:bodyPr>
          <a:lstStyle/>
          <a:p>
            <a:pPr>
              <a:lnSpc>
                <a:spcPts val="1700"/>
              </a:lnSpc>
            </a:pPr>
            <a:r>
              <a:rPr lang="ru-RU" sz="2100" dirty="0">
                <a:solidFill>
                  <a:srgbClr val="0070C0"/>
                </a:solidFill>
              </a:rPr>
              <a:t>Здравствуйте!			</a:t>
            </a:r>
            <a:r>
              <a:rPr lang="cs-CZ" sz="2100" dirty="0">
                <a:solidFill>
                  <a:srgbClr val="0070C0"/>
                </a:solidFill>
              </a:rPr>
              <a:t>Univerzální pozdrav při setkání</a:t>
            </a:r>
          </a:p>
          <a:p>
            <a:pPr>
              <a:lnSpc>
                <a:spcPts val="1700"/>
              </a:lnSpc>
            </a:pPr>
            <a:r>
              <a:rPr lang="ru-RU" sz="2100" dirty="0">
                <a:solidFill>
                  <a:srgbClr val="0070C0"/>
                </a:solidFill>
              </a:rPr>
              <a:t>Здравствуй!			</a:t>
            </a:r>
            <a:r>
              <a:rPr lang="cs-CZ" sz="2100" dirty="0">
                <a:solidFill>
                  <a:srgbClr val="0070C0"/>
                </a:solidFill>
              </a:rPr>
              <a:t>Ahoj!</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Доброе утро!			</a:t>
            </a:r>
            <a:r>
              <a:rPr lang="cs-CZ" sz="2100" dirty="0">
                <a:solidFill>
                  <a:srgbClr val="0070C0"/>
                </a:solidFill>
              </a:rPr>
              <a:t>Dobré ráno!</a:t>
            </a:r>
          </a:p>
          <a:p>
            <a:pPr>
              <a:lnSpc>
                <a:spcPts val="1700"/>
              </a:lnSpc>
            </a:pPr>
            <a:r>
              <a:rPr lang="ru-RU" sz="2100" dirty="0">
                <a:solidFill>
                  <a:srgbClr val="0070C0"/>
                </a:solidFill>
              </a:rPr>
              <a:t>Добрый день!			</a:t>
            </a:r>
            <a:r>
              <a:rPr lang="cs-CZ" sz="2100" dirty="0">
                <a:solidFill>
                  <a:srgbClr val="0070C0"/>
                </a:solidFill>
              </a:rPr>
              <a:t>Dobrý den!</a:t>
            </a:r>
            <a:endParaRPr lang="ru-RU" sz="2100" dirty="0">
              <a:solidFill>
                <a:srgbClr val="0070C0"/>
              </a:solidFill>
            </a:endParaRPr>
          </a:p>
          <a:p>
            <a:pPr>
              <a:lnSpc>
                <a:spcPts val="1700"/>
              </a:lnSpc>
            </a:pPr>
            <a:r>
              <a:rPr lang="ru-RU" sz="2100" dirty="0">
                <a:solidFill>
                  <a:srgbClr val="0070C0"/>
                </a:solidFill>
              </a:rPr>
              <a:t>Добрый вечер!			</a:t>
            </a:r>
            <a:r>
              <a:rPr lang="cs-CZ" sz="2100" dirty="0">
                <a:solidFill>
                  <a:srgbClr val="0070C0"/>
                </a:solidFill>
              </a:rPr>
              <a:t>Dobrý večer!</a:t>
            </a:r>
            <a:endParaRPr lang="ru-RU" sz="2100" dirty="0">
              <a:solidFill>
                <a:srgbClr val="0070C0"/>
              </a:solidFill>
            </a:endParaRPr>
          </a:p>
          <a:p>
            <a:pPr>
              <a:lnSpc>
                <a:spcPts val="1700"/>
              </a:lnSpc>
            </a:pPr>
            <a:r>
              <a:rPr lang="ru-RU" sz="2100" dirty="0">
                <a:solidFill>
                  <a:srgbClr val="0070C0"/>
                </a:solidFill>
              </a:rPr>
              <a:t>Привет!			</a:t>
            </a:r>
            <a:r>
              <a:rPr lang="cs-CZ" sz="2100" dirty="0">
                <a:solidFill>
                  <a:srgbClr val="0070C0"/>
                </a:solidFill>
              </a:rPr>
              <a:t>Ahoj!</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Как дела?			</a:t>
            </a:r>
            <a:r>
              <a:rPr lang="cs-CZ" sz="2100" dirty="0">
                <a:solidFill>
                  <a:srgbClr val="0070C0"/>
                </a:solidFill>
              </a:rPr>
              <a:t>Jak se máte?</a:t>
            </a:r>
            <a:r>
              <a:rPr lang="ru-RU" sz="2100" dirty="0">
                <a:solidFill>
                  <a:srgbClr val="0070C0"/>
                </a:solidFill>
              </a:rPr>
              <a:t>		</a:t>
            </a:r>
          </a:p>
          <a:p>
            <a:pPr>
              <a:lnSpc>
                <a:spcPts val="1700"/>
              </a:lnSpc>
            </a:pPr>
            <a:r>
              <a:rPr lang="ru-RU" sz="2100" dirty="0">
                <a:solidFill>
                  <a:srgbClr val="0070C0"/>
                </a:solidFill>
              </a:rPr>
              <a:t>Как жизнь? / Как поживаете?	</a:t>
            </a:r>
            <a:r>
              <a:rPr lang="cs-CZ" sz="2100" dirty="0">
                <a:solidFill>
                  <a:srgbClr val="0070C0"/>
                </a:solidFill>
              </a:rPr>
              <a:t>Jak jde život?</a:t>
            </a:r>
          </a:p>
          <a:p>
            <a:pPr>
              <a:lnSpc>
                <a:spcPts val="1700"/>
              </a:lnSpc>
            </a:pPr>
            <a:r>
              <a:rPr lang="ru-RU" sz="2100" dirty="0">
                <a:solidFill>
                  <a:srgbClr val="0070C0"/>
                </a:solidFill>
              </a:rPr>
              <a:t>Что нового?			</a:t>
            </a:r>
            <a:r>
              <a:rPr lang="cs-CZ" sz="2100" dirty="0">
                <a:solidFill>
                  <a:srgbClr val="0070C0"/>
                </a:solidFill>
              </a:rPr>
              <a:t>Co je nového?</a:t>
            </a:r>
          </a:p>
          <a:p>
            <a:pPr>
              <a:lnSpc>
                <a:spcPts val="1700"/>
              </a:lnSpc>
            </a:pPr>
            <a:r>
              <a:rPr lang="ru-RU" sz="2100" dirty="0">
                <a:solidFill>
                  <a:srgbClr val="0070C0"/>
                </a:solidFill>
              </a:rPr>
              <a:t>Как успехи?			</a:t>
            </a:r>
            <a:r>
              <a:rPr lang="cs-CZ" sz="2100" dirty="0">
                <a:solidFill>
                  <a:srgbClr val="0070C0"/>
                </a:solidFill>
              </a:rPr>
              <a:t>Jak se daří?</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Как семья?			</a:t>
            </a:r>
            <a:r>
              <a:rPr lang="cs-CZ" sz="2100" dirty="0">
                <a:solidFill>
                  <a:srgbClr val="0070C0"/>
                </a:solidFill>
              </a:rPr>
              <a:t>Co rodina?</a:t>
            </a:r>
          </a:p>
          <a:p>
            <a:pPr>
              <a:lnSpc>
                <a:spcPts val="1700"/>
              </a:lnSpc>
            </a:pPr>
            <a:r>
              <a:rPr lang="ru-RU" sz="2100" dirty="0">
                <a:solidFill>
                  <a:srgbClr val="0070C0"/>
                </a:solidFill>
              </a:rPr>
              <a:t>Ну как ты / вы?			</a:t>
            </a:r>
            <a:r>
              <a:rPr lang="cs-CZ" sz="2100" dirty="0">
                <a:solidFill>
                  <a:srgbClr val="0070C0"/>
                </a:solidFill>
              </a:rPr>
              <a:t>Jak se vede?</a:t>
            </a:r>
          </a:p>
          <a:p>
            <a:pPr>
              <a:lnSpc>
                <a:spcPts val="1700"/>
              </a:lnSpc>
            </a:pPr>
            <a:r>
              <a:rPr lang="ru-RU" sz="2100" dirty="0">
                <a:solidFill>
                  <a:srgbClr val="0070C0"/>
                </a:solidFill>
              </a:rPr>
              <a:t>Как ваше здоровье?		</a:t>
            </a:r>
            <a:r>
              <a:rPr lang="cs-CZ" sz="2100" dirty="0">
                <a:solidFill>
                  <a:srgbClr val="0070C0"/>
                </a:solidFill>
              </a:rPr>
              <a:t>Co vaše zdraví?</a:t>
            </a:r>
            <a:endParaRPr lang="ru-RU" sz="2100" dirty="0">
              <a:solidFill>
                <a:srgbClr val="0070C0"/>
              </a:solidFill>
            </a:endParaRPr>
          </a:p>
          <a:p>
            <a:pPr>
              <a:lnSpc>
                <a:spcPts val="1700"/>
              </a:lnSpc>
            </a:pPr>
            <a:endParaRPr lang="cs-CZ" sz="2100" dirty="0">
              <a:solidFill>
                <a:srgbClr val="0070C0"/>
              </a:solidFill>
            </a:endParaRPr>
          </a:p>
        </p:txBody>
      </p:sp>
      <p:sp>
        <p:nvSpPr>
          <p:cNvPr id="8" name="Nadpis 7">
            <a:extLst>
              <a:ext uri="{FF2B5EF4-FFF2-40B4-BE49-F238E27FC236}">
                <a16:creationId xmlns:a16="http://schemas.microsoft.com/office/drawing/2014/main" id="{15206F1A-E997-4E82-B559-1BAF5BFAD556}"/>
              </a:ext>
            </a:extLst>
          </p:cNvPr>
          <p:cNvSpPr>
            <a:spLocks noGrp="1"/>
          </p:cNvSpPr>
          <p:nvPr>
            <p:ph type="title" idx="4294967295"/>
          </p:nvPr>
        </p:nvSpPr>
        <p:spPr>
          <a:xfrm>
            <a:off x="852256" y="8878"/>
            <a:ext cx="10058400" cy="1450975"/>
          </a:xfrm>
        </p:spPr>
        <p:txBody>
          <a:bodyPr>
            <a:noAutofit/>
          </a:bodyPr>
          <a:lstStyle/>
          <a:p>
            <a:r>
              <a:rPr lang="ru-RU" sz="3200" u="sng" dirty="0">
                <a:solidFill>
                  <a:srgbClr val="FF0000"/>
                </a:solidFill>
              </a:rPr>
              <a:t>РАЗГОВОРНАЯ ПРАКТИКА: </a:t>
            </a:r>
            <a:r>
              <a:rPr lang="ru-RU" sz="3200" u="sng" dirty="0">
                <a:solidFill>
                  <a:srgbClr val="0070C0"/>
                </a:solidFill>
              </a:rPr>
              <a:t>ЗНАКОМСТВО, ПРИВЕТСТВИЯ</a:t>
            </a:r>
            <a:br>
              <a:rPr lang="cs-CZ" sz="3200" dirty="0">
                <a:solidFill>
                  <a:srgbClr val="0070C0"/>
                </a:solidFill>
              </a:rPr>
            </a:br>
            <a:endParaRPr lang="cs-CZ" sz="3200" dirty="0">
              <a:solidFill>
                <a:srgbClr val="FF0000"/>
              </a:solidFill>
            </a:endParaRPr>
          </a:p>
        </p:txBody>
      </p:sp>
    </p:spTree>
    <p:extLst>
      <p:ext uri="{BB962C8B-B14F-4D97-AF65-F5344CB8AC3E}">
        <p14:creationId xmlns:p14="http://schemas.microsoft.com/office/powerpoint/2010/main" val="2981008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6B73E-E3B1-4F83-A832-B0F015CDBCBE}"/>
              </a:ext>
            </a:extLst>
          </p:cNvPr>
          <p:cNvSpPr>
            <a:spLocks noGrp="1"/>
          </p:cNvSpPr>
          <p:nvPr>
            <p:ph type="title"/>
          </p:nvPr>
        </p:nvSpPr>
        <p:spPr>
          <a:xfrm>
            <a:off x="2481142" y="-62145"/>
            <a:ext cx="7310928" cy="1287263"/>
          </a:xfrm>
        </p:spPr>
        <p:txBody>
          <a:bodyPr/>
          <a:lstStyle/>
          <a:p>
            <a:r>
              <a:rPr lang="ru-RU" u="sng" dirty="0">
                <a:solidFill>
                  <a:srgbClr val="0070C0"/>
                </a:solidFill>
              </a:rPr>
              <a:t>ПРИВЕТСТВИЯ</a:t>
            </a:r>
            <a:r>
              <a:rPr lang="cs-CZ" u="sng" dirty="0">
                <a:solidFill>
                  <a:srgbClr val="0070C0"/>
                </a:solidFill>
              </a:rPr>
              <a:t>:</a:t>
            </a:r>
            <a:r>
              <a:rPr lang="ru-RU" u="sng" dirty="0">
                <a:solidFill>
                  <a:srgbClr val="0070C0"/>
                </a:solidFill>
              </a:rPr>
              <a:t> </a:t>
            </a:r>
            <a:r>
              <a:rPr lang="ru-RU" u="sng" dirty="0">
                <a:solidFill>
                  <a:srgbClr val="00B050"/>
                </a:solidFill>
              </a:rPr>
              <a:t>ОТВЕТЫ</a:t>
            </a:r>
            <a:r>
              <a:rPr lang="cs-CZ" u="sng" dirty="0">
                <a:solidFill>
                  <a:srgbClr val="00B050"/>
                </a:solidFill>
              </a:rPr>
              <a:t>, </a:t>
            </a:r>
            <a:r>
              <a:rPr lang="ru-RU" sz="3600" u="sng" dirty="0">
                <a:solidFill>
                  <a:srgbClr val="00B050"/>
                </a:solidFill>
              </a:rPr>
              <a:t>ПРОЩАНИЕ</a:t>
            </a:r>
            <a:br>
              <a:rPr lang="cs-CZ" dirty="0">
                <a:solidFill>
                  <a:srgbClr val="00B050"/>
                </a:solidFill>
              </a:rPr>
            </a:br>
            <a:endParaRPr lang="cs-CZ" dirty="0">
              <a:solidFill>
                <a:srgbClr val="0070C0"/>
              </a:solidFill>
            </a:endParaRPr>
          </a:p>
        </p:txBody>
      </p:sp>
      <p:sp>
        <p:nvSpPr>
          <p:cNvPr id="4" name="Zástupný text 3">
            <a:extLst>
              <a:ext uri="{FF2B5EF4-FFF2-40B4-BE49-F238E27FC236}">
                <a16:creationId xmlns:a16="http://schemas.microsoft.com/office/drawing/2014/main" id="{20B8B645-FBEE-4808-82CD-C2282E8516DF}"/>
              </a:ext>
            </a:extLst>
          </p:cNvPr>
          <p:cNvSpPr>
            <a:spLocks noGrp="1"/>
          </p:cNvSpPr>
          <p:nvPr>
            <p:ph type="body" sz="half" idx="2"/>
          </p:nvPr>
        </p:nvSpPr>
        <p:spPr>
          <a:xfrm>
            <a:off x="341624" y="1036105"/>
            <a:ext cx="5452535" cy="5175681"/>
          </a:xfrm>
        </p:spPr>
        <p:txBody>
          <a:bodyPr>
            <a:normAutofit/>
          </a:bodyPr>
          <a:lstStyle/>
          <a:p>
            <a:pPr>
              <a:lnSpc>
                <a:spcPts val="1900"/>
              </a:lnSpc>
            </a:pPr>
            <a:r>
              <a:rPr lang="ru-RU" sz="2100" dirty="0">
                <a:solidFill>
                  <a:srgbClr val="00B050"/>
                </a:solidFill>
              </a:rPr>
              <a:t>Спасибо, ничего.	</a:t>
            </a:r>
            <a:r>
              <a:rPr lang="cs-CZ" sz="2100" dirty="0">
                <a:solidFill>
                  <a:srgbClr val="00B050"/>
                </a:solidFill>
              </a:rPr>
              <a:t>Děkuji, dobře.</a:t>
            </a:r>
            <a:r>
              <a:rPr lang="ru-RU" sz="2100" dirty="0">
                <a:solidFill>
                  <a:srgbClr val="00B050"/>
                </a:solidFill>
              </a:rPr>
              <a:t>		</a:t>
            </a:r>
          </a:p>
          <a:p>
            <a:pPr>
              <a:lnSpc>
                <a:spcPts val="1900"/>
              </a:lnSpc>
            </a:pPr>
            <a:r>
              <a:rPr lang="ru-RU" sz="2100" dirty="0">
                <a:solidFill>
                  <a:srgbClr val="00B050"/>
                </a:solidFill>
              </a:rPr>
              <a:t>Так себе.</a:t>
            </a:r>
            <a:r>
              <a:rPr lang="cs-CZ" sz="2100" dirty="0">
                <a:solidFill>
                  <a:srgbClr val="00B050"/>
                </a:solidFill>
              </a:rPr>
              <a:t>		Nic moc.</a:t>
            </a:r>
            <a:endParaRPr lang="ru-RU" sz="2100" dirty="0">
              <a:solidFill>
                <a:srgbClr val="00B050"/>
              </a:solidFill>
            </a:endParaRPr>
          </a:p>
          <a:p>
            <a:pPr>
              <a:lnSpc>
                <a:spcPts val="1900"/>
              </a:lnSpc>
            </a:pPr>
            <a:r>
              <a:rPr lang="ru-RU" sz="2100" dirty="0">
                <a:solidFill>
                  <a:srgbClr val="00B050"/>
                </a:solidFill>
              </a:rPr>
              <a:t>Хорошо!</a:t>
            </a:r>
            <a:r>
              <a:rPr lang="cs-CZ" sz="2100" dirty="0">
                <a:solidFill>
                  <a:srgbClr val="00B050"/>
                </a:solidFill>
              </a:rPr>
              <a:t>		Dobře.</a:t>
            </a:r>
            <a:endParaRPr lang="ru-RU" sz="2100" dirty="0">
              <a:solidFill>
                <a:srgbClr val="00B050"/>
              </a:solidFill>
            </a:endParaRPr>
          </a:p>
          <a:p>
            <a:pPr>
              <a:lnSpc>
                <a:spcPts val="1900"/>
              </a:lnSpc>
            </a:pPr>
            <a:r>
              <a:rPr lang="ru-RU" sz="2100" dirty="0">
                <a:solidFill>
                  <a:srgbClr val="00B050"/>
                </a:solidFill>
              </a:rPr>
              <a:t>Неплохо!</a:t>
            </a:r>
            <a:r>
              <a:rPr lang="cs-CZ" sz="2100" dirty="0">
                <a:solidFill>
                  <a:srgbClr val="00B050"/>
                </a:solidFill>
              </a:rPr>
              <a:t>		Ujde to.</a:t>
            </a:r>
            <a:endParaRPr lang="ru-RU" sz="2100" dirty="0">
              <a:solidFill>
                <a:srgbClr val="00B050"/>
              </a:solidFill>
            </a:endParaRPr>
          </a:p>
          <a:p>
            <a:pPr>
              <a:lnSpc>
                <a:spcPts val="1900"/>
              </a:lnSpc>
            </a:pPr>
            <a:r>
              <a:rPr lang="ru-RU" sz="2100" dirty="0">
                <a:solidFill>
                  <a:srgbClr val="00B050"/>
                </a:solidFill>
              </a:rPr>
              <a:t>Нормально.</a:t>
            </a:r>
            <a:r>
              <a:rPr lang="cs-CZ" sz="2100" dirty="0">
                <a:solidFill>
                  <a:srgbClr val="00B050"/>
                </a:solidFill>
              </a:rPr>
              <a:t>		Normálně.</a:t>
            </a:r>
            <a:endParaRPr lang="ru-RU" sz="2100" dirty="0">
              <a:solidFill>
                <a:srgbClr val="00B050"/>
              </a:solidFill>
            </a:endParaRPr>
          </a:p>
          <a:p>
            <a:pPr>
              <a:lnSpc>
                <a:spcPts val="1900"/>
              </a:lnSpc>
            </a:pPr>
            <a:r>
              <a:rPr lang="ru-RU" sz="2100" dirty="0">
                <a:solidFill>
                  <a:srgbClr val="00B050"/>
                </a:solidFill>
              </a:rPr>
              <a:t>Отлично!</a:t>
            </a:r>
            <a:r>
              <a:rPr lang="cs-CZ" sz="2100" dirty="0">
                <a:solidFill>
                  <a:srgbClr val="00B050"/>
                </a:solidFill>
              </a:rPr>
              <a:t>		Výborně.</a:t>
            </a:r>
            <a:endParaRPr lang="ru-RU" sz="2100" dirty="0">
              <a:solidFill>
                <a:srgbClr val="00B050"/>
              </a:solidFill>
            </a:endParaRPr>
          </a:p>
          <a:p>
            <a:pPr>
              <a:lnSpc>
                <a:spcPts val="1900"/>
              </a:lnSpc>
            </a:pPr>
            <a:r>
              <a:rPr lang="ru-RU" sz="2100" dirty="0">
                <a:solidFill>
                  <a:srgbClr val="00B050"/>
                </a:solidFill>
              </a:rPr>
              <a:t>Прекрасно!</a:t>
            </a:r>
            <a:r>
              <a:rPr lang="cs-CZ" sz="2100" dirty="0">
                <a:solidFill>
                  <a:srgbClr val="00B050"/>
                </a:solidFill>
              </a:rPr>
              <a:t>		Nádherně.</a:t>
            </a:r>
            <a:endParaRPr lang="ru-RU" sz="2100" dirty="0">
              <a:solidFill>
                <a:srgbClr val="00B050"/>
              </a:solidFill>
            </a:endParaRPr>
          </a:p>
          <a:p>
            <a:pPr>
              <a:lnSpc>
                <a:spcPts val="1900"/>
              </a:lnSpc>
            </a:pPr>
            <a:r>
              <a:rPr lang="ru-RU" sz="2100" dirty="0">
                <a:solidFill>
                  <a:srgbClr val="00B050"/>
                </a:solidFill>
              </a:rPr>
              <a:t>Все в порядке.</a:t>
            </a:r>
            <a:r>
              <a:rPr lang="cs-CZ" sz="2100" dirty="0">
                <a:solidFill>
                  <a:srgbClr val="00B050"/>
                </a:solidFill>
              </a:rPr>
              <a:t>		Všechno v pořádku.</a:t>
            </a:r>
            <a:endParaRPr lang="ru-RU" sz="2100" dirty="0">
              <a:solidFill>
                <a:srgbClr val="00B050"/>
              </a:solidFill>
            </a:endParaRPr>
          </a:p>
          <a:p>
            <a:pPr>
              <a:lnSpc>
                <a:spcPts val="1900"/>
              </a:lnSpc>
            </a:pPr>
            <a:r>
              <a:rPr lang="ru-RU" sz="2100" dirty="0">
                <a:solidFill>
                  <a:srgbClr val="00B050"/>
                </a:solidFill>
              </a:rPr>
              <a:t>Не жалуюсь.</a:t>
            </a:r>
            <a:r>
              <a:rPr lang="cs-CZ" sz="2100" dirty="0">
                <a:solidFill>
                  <a:srgbClr val="00B050"/>
                </a:solidFill>
              </a:rPr>
              <a:t>		Nestěžuji si.</a:t>
            </a:r>
            <a:endParaRPr lang="ru-RU" sz="2100" dirty="0">
              <a:solidFill>
                <a:srgbClr val="00B050"/>
              </a:solidFill>
            </a:endParaRPr>
          </a:p>
          <a:p>
            <a:pPr>
              <a:lnSpc>
                <a:spcPts val="1900"/>
              </a:lnSpc>
            </a:pPr>
            <a:r>
              <a:rPr lang="ru-RU" sz="2100" dirty="0">
                <a:solidFill>
                  <a:srgbClr val="00B050"/>
                </a:solidFill>
              </a:rPr>
              <a:t>Все по-старому.</a:t>
            </a:r>
            <a:r>
              <a:rPr lang="cs-CZ" sz="2100" dirty="0">
                <a:solidFill>
                  <a:srgbClr val="00B050"/>
                </a:solidFill>
              </a:rPr>
              <a:t>		Všechno při starém.</a:t>
            </a:r>
          </a:p>
        </p:txBody>
      </p:sp>
      <p:sp>
        <p:nvSpPr>
          <p:cNvPr id="15" name="Zástupný obsah 14">
            <a:extLst>
              <a:ext uri="{FF2B5EF4-FFF2-40B4-BE49-F238E27FC236}">
                <a16:creationId xmlns:a16="http://schemas.microsoft.com/office/drawing/2014/main" id="{98D179DD-EFEC-1414-A33D-6D1688FF25DF}"/>
              </a:ext>
            </a:extLst>
          </p:cNvPr>
          <p:cNvSpPr>
            <a:spLocks noGrp="1"/>
          </p:cNvSpPr>
          <p:nvPr>
            <p:ph idx="1"/>
          </p:nvPr>
        </p:nvSpPr>
        <p:spPr>
          <a:xfrm>
            <a:off x="5794159" y="1036106"/>
            <a:ext cx="5928344" cy="2328532"/>
          </a:xfrm>
        </p:spPr>
        <p:txBody>
          <a:bodyPr>
            <a:normAutofit/>
          </a:bodyPr>
          <a:lstStyle/>
          <a:p>
            <a:r>
              <a:rPr lang="ru-RU" sz="2100" dirty="0">
                <a:solidFill>
                  <a:srgbClr val="0070C0"/>
                </a:solidFill>
              </a:rPr>
              <a:t>До свидания!		</a:t>
            </a:r>
            <a:r>
              <a:rPr lang="cs-CZ" sz="2100" dirty="0">
                <a:solidFill>
                  <a:srgbClr val="0070C0"/>
                </a:solidFill>
              </a:rPr>
              <a:t>Na shledanou!</a:t>
            </a:r>
            <a:endParaRPr lang="ru-RU" sz="2100" dirty="0">
              <a:solidFill>
                <a:srgbClr val="0070C0"/>
              </a:solidFill>
            </a:endParaRPr>
          </a:p>
          <a:p>
            <a:r>
              <a:rPr lang="ru-RU" sz="2100" dirty="0">
                <a:solidFill>
                  <a:srgbClr val="0070C0"/>
                </a:solidFill>
              </a:rPr>
              <a:t>Пока!</a:t>
            </a:r>
            <a:r>
              <a:rPr lang="cs-CZ" sz="2100" dirty="0">
                <a:solidFill>
                  <a:srgbClr val="0070C0"/>
                </a:solidFill>
              </a:rPr>
              <a:t>			Ahoj! / Tak zatím!</a:t>
            </a:r>
            <a:endParaRPr lang="ru-RU" sz="2100" dirty="0">
              <a:solidFill>
                <a:srgbClr val="0070C0"/>
              </a:solidFill>
            </a:endParaRPr>
          </a:p>
          <a:p>
            <a:r>
              <a:rPr lang="ru-RU" sz="2100" dirty="0">
                <a:solidFill>
                  <a:srgbClr val="0070C0"/>
                </a:solidFill>
              </a:rPr>
              <a:t>Всего хорошего!</a:t>
            </a:r>
            <a:r>
              <a:rPr lang="cs-CZ" sz="2100" dirty="0">
                <a:solidFill>
                  <a:srgbClr val="0070C0"/>
                </a:solidFill>
              </a:rPr>
              <a:t>	Mějte se dobře!</a:t>
            </a:r>
            <a:endParaRPr lang="ru-RU" sz="2100" dirty="0">
              <a:solidFill>
                <a:srgbClr val="0070C0"/>
              </a:solidFill>
            </a:endParaRPr>
          </a:p>
          <a:p>
            <a:r>
              <a:rPr lang="ru-RU" sz="2100" dirty="0">
                <a:solidFill>
                  <a:srgbClr val="0070C0"/>
                </a:solidFill>
              </a:rPr>
              <a:t>Спокойной ночи!</a:t>
            </a:r>
            <a:r>
              <a:rPr lang="cs-CZ" sz="2100" dirty="0">
                <a:solidFill>
                  <a:srgbClr val="0070C0"/>
                </a:solidFill>
              </a:rPr>
              <a:t>	Dobrou noc!</a:t>
            </a:r>
            <a:endParaRPr lang="ru-RU" sz="2100" dirty="0">
              <a:solidFill>
                <a:srgbClr val="0070C0"/>
              </a:solidFill>
            </a:endParaRPr>
          </a:p>
          <a:p>
            <a:endParaRPr lang="cs-CZ" sz="2100" dirty="0">
              <a:solidFill>
                <a:srgbClr val="0070C0"/>
              </a:solidFill>
            </a:endParaRPr>
          </a:p>
        </p:txBody>
      </p:sp>
    </p:spTree>
    <p:extLst>
      <p:ext uri="{BB962C8B-B14F-4D97-AF65-F5344CB8AC3E}">
        <p14:creationId xmlns:p14="http://schemas.microsoft.com/office/powerpoint/2010/main" val="1399042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9CE0675-D51E-BFEA-D137-A32C420E2F5D}"/>
              </a:ext>
            </a:extLst>
          </p:cNvPr>
          <p:cNvSpPr txBox="1"/>
          <p:nvPr/>
        </p:nvSpPr>
        <p:spPr>
          <a:xfrm>
            <a:off x="2929629" y="816746"/>
            <a:ext cx="6702642"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Reagujte:</a:t>
            </a:r>
          </a:p>
          <a:p>
            <a:pPr marL="342900" indent="-342900">
              <a:buFont typeface="Arial" panose="020B0604020202020204" pitchFamily="34" charset="0"/>
              <a:buChar char="•"/>
            </a:pPr>
            <a:endParaRPr lang="ru-RU" sz="2400" dirty="0"/>
          </a:p>
          <a:p>
            <a:pPr marL="342900" indent="-342900">
              <a:buFont typeface="Arial" panose="020B0604020202020204" pitchFamily="34" charset="0"/>
              <a:buChar char="•"/>
            </a:pPr>
            <a:r>
              <a:rPr lang="ru-RU" sz="2400" dirty="0"/>
              <a:t>Привет!</a:t>
            </a:r>
          </a:p>
          <a:p>
            <a:pPr marL="342900" indent="-342900">
              <a:buFont typeface="Arial" panose="020B0604020202020204" pitchFamily="34" charset="0"/>
              <a:buChar char="•"/>
            </a:pPr>
            <a:r>
              <a:rPr lang="ru-RU" sz="2400" dirty="0"/>
              <a:t>Доброе утро, коллега!</a:t>
            </a:r>
          </a:p>
          <a:p>
            <a:pPr marL="342900" indent="-342900">
              <a:buFont typeface="Arial" panose="020B0604020202020204" pitchFamily="34" charset="0"/>
              <a:buChar char="•"/>
            </a:pPr>
            <a:r>
              <a:rPr lang="ru-RU" sz="2400" dirty="0"/>
              <a:t>Пока, Петя!</a:t>
            </a:r>
          </a:p>
          <a:p>
            <a:pPr marL="342900" indent="-342900">
              <a:buFont typeface="Arial" panose="020B0604020202020204" pitchFamily="34" charset="0"/>
              <a:buChar char="•"/>
            </a:pPr>
            <a:r>
              <a:rPr lang="ru-RU" sz="2400" dirty="0"/>
              <a:t>Здравствуйте, господин Николаев!</a:t>
            </a:r>
          </a:p>
          <a:p>
            <a:pPr marL="342900" indent="-342900">
              <a:buFont typeface="Arial" panose="020B0604020202020204" pitchFamily="34" charset="0"/>
              <a:buChar char="•"/>
            </a:pPr>
            <a:r>
              <a:rPr lang="ru-RU" sz="2400" dirty="0"/>
              <a:t>Добрый вечер, Зинаида Ивановна!</a:t>
            </a:r>
          </a:p>
          <a:p>
            <a:pPr marL="342900" indent="-342900">
              <a:buFont typeface="Arial" panose="020B0604020202020204" pitchFamily="34" charset="0"/>
              <a:buChar char="•"/>
            </a:pPr>
            <a:r>
              <a:rPr lang="ru-RU" sz="2400" dirty="0"/>
              <a:t>Всего хорошего, Людмила Семеновна!</a:t>
            </a:r>
          </a:p>
          <a:p>
            <a:pPr marL="342900" indent="-342900">
              <a:buFont typeface="Arial" panose="020B0604020202020204" pitchFamily="34" charset="0"/>
              <a:buChar char="•"/>
            </a:pPr>
            <a:r>
              <a:rPr lang="ru-RU" sz="2400" dirty="0"/>
              <a:t>Что нового, Кирилл?</a:t>
            </a:r>
          </a:p>
          <a:p>
            <a:pPr marL="342900" indent="-342900">
              <a:buFont typeface="Arial" panose="020B0604020202020204" pitchFamily="34" charset="0"/>
              <a:buChar char="•"/>
            </a:pPr>
            <a:r>
              <a:rPr lang="ru-RU" sz="2400" dirty="0"/>
              <a:t>Как жизнь?</a:t>
            </a:r>
          </a:p>
          <a:p>
            <a:pPr marL="342900" indent="-342900">
              <a:buFont typeface="Arial" panose="020B0604020202020204" pitchFamily="34" charset="0"/>
              <a:buChar char="•"/>
            </a:pPr>
            <a:r>
              <a:rPr lang="ru-RU" sz="2400" dirty="0"/>
              <a:t>Как здоровье, Мария Павловна?</a:t>
            </a:r>
          </a:p>
          <a:p>
            <a:pPr marL="342900" indent="-342900">
              <a:buFont typeface="Arial" panose="020B0604020202020204" pitchFamily="34" charset="0"/>
              <a:buChar char="•"/>
            </a:pPr>
            <a:r>
              <a:rPr lang="ru-RU" sz="2400" dirty="0"/>
              <a:t>Как дома? Как семья, Юрий Андреевич?</a:t>
            </a:r>
            <a:endParaRPr lang="cs-CZ" sz="2400" dirty="0"/>
          </a:p>
        </p:txBody>
      </p:sp>
    </p:spTree>
    <p:extLst>
      <p:ext uri="{BB962C8B-B14F-4D97-AF65-F5344CB8AC3E}">
        <p14:creationId xmlns:p14="http://schemas.microsoft.com/office/powerpoint/2010/main" val="81651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E907F10-D175-B319-F749-1337E854A491}"/>
              </a:ext>
            </a:extLst>
          </p:cNvPr>
          <p:cNvSpPr txBox="1"/>
          <p:nvPr/>
        </p:nvSpPr>
        <p:spPr>
          <a:xfrm>
            <a:off x="2248269" y="1533502"/>
            <a:ext cx="7907785" cy="2939844"/>
          </a:xfrm>
          <a:prstGeom prst="rect">
            <a:avLst/>
          </a:prstGeom>
          <a:noFill/>
        </p:spPr>
        <p:txBody>
          <a:bodyPr wrap="square">
            <a:spAutoFit/>
          </a:bodyPr>
          <a:lstStyle/>
          <a:p>
            <a:pPr>
              <a:lnSpc>
                <a:spcPct val="115000"/>
              </a:lnSpc>
              <a:spcAft>
                <a:spcPts val="1000"/>
              </a:spcAft>
            </a:pPr>
            <a:r>
              <a:rPr lang="cs-CZ" sz="2100" b="1" u="sng" dirty="0">
                <a:effectLst/>
                <a:latin typeface="Times New Roman" panose="02020603050405020304" pitchFamily="18" charset="0"/>
                <a:ea typeface="Times New Roman" panose="02020603050405020304" pitchFamily="18" charset="0"/>
                <a:cs typeface="Times New Roman" panose="02020603050405020304" pitchFamily="18" charset="0"/>
              </a:rPr>
              <a:t>PODMÍNKY UDĚLENÍ ATESTACE:</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1. Prezence</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2. Aktivní účast v semináři</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3. Příprava domácích úkolů</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4. Absolvování průběžného testování a splnění závěrečného testu</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5. Ústní pohovor (jedno z konverzačních témat)</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09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1D10E5B-E05C-7AF9-F62D-36E20C897CE0}"/>
              </a:ext>
            </a:extLst>
          </p:cNvPr>
          <p:cNvSpPr txBox="1"/>
          <p:nvPr/>
        </p:nvSpPr>
        <p:spPr>
          <a:xfrm>
            <a:off x="6536595" y="328474"/>
            <a:ext cx="4924477" cy="5509200"/>
          </a:xfrm>
          <a:prstGeom prst="rect">
            <a:avLst/>
          </a:prstGeom>
          <a:noFill/>
        </p:spPr>
        <p:txBody>
          <a:bodyPr wrap="square" rtlCol="0">
            <a:spAutoFit/>
          </a:bodyPr>
          <a:lstStyle/>
          <a:p>
            <a:r>
              <a:rPr lang="ru-RU" sz="2200" b="1" dirty="0"/>
              <a:t>4. </a:t>
            </a:r>
            <a:r>
              <a:rPr lang="cs-CZ" sz="2200" b="1" dirty="0"/>
              <a:t>Přeložte:</a:t>
            </a:r>
          </a:p>
          <a:p>
            <a:r>
              <a:rPr lang="cs-CZ" sz="2200" dirty="0"/>
              <a:t>Ahoj, jsem váš nový kolega, Marek Novák.</a:t>
            </a:r>
          </a:p>
          <a:p>
            <a:r>
              <a:rPr lang="cs-CZ" sz="2200" dirty="0"/>
              <a:t>Dobré ráno, jak se máte?</a:t>
            </a:r>
          </a:p>
          <a:p>
            <a:r>
              <a:rPr lang="cs-CZ" sz="2200" dirty="0"/>
              <a:t>Mášo, jak se máte? Děkuju, všechno je v pořádku.</a:t>
            </a:r>
          </a:p>
          <a:p>
            <a:r>
              <a:rPr lang="cs-CZ" sz="2200" dirty="0"/>
              <a:t>Andreji Petroviči, mějte se hezky.</a:t>
            </a:r>
          </a:p>
          <a:p>
            <a:r>
              <a:rPr lang="cs-CZ" sz="2200" dirty="0"/>
              <a:t>Pane řediteli, na shledanou!</a:t>
            </a:r>
          </a:p>
          <a:p>
            <a:endParaRPr lang="cs-CZ" sz="2200" dirty="0"/>
          </a:p>
          <a:p>
            <a:r>
              <a:rPr lang="cs-CZ" sz="2200" b="1" dirty="0"/>
              <a:t>5. Odpovězte:</a:t>
            </a:r>
          </a:p>
          <a:p>
            <a:r>
              <a:rPr lang="ru-RU" sz="2200" dirty="0"/>
              <a:t>Ну как ты?		</a:t>
            </a:r>
            <a:r>
              <a:rPr lang="cs-CZ" sz="2200" dirty="0"/>
              <a:t>Děkuju, nic moc.</a:t>
            </a:r>
          </a:p>
          <a:p>
            <a:r>
              <a:rPr lang="ru-RU" sz="2200" dirty="0"/>
              <a:t>Что нового на работе?	</a:t>
            </a:r>
            <a:r>
              <a:rPr lang="cs-CZ" sz="2200" dirty="0"/>
              <a:t>Nemohu si stěžovat.</a:t>
            </a:r>
          </a:p>
          <a:p>
            <a:r>
              <a:rPr lang="ru-RU" sz="2200" dirty="0"/>
              <a:t>Как живешь?		</a:t>
            </a:r>
            <a:r>
              <a:rPr lang="cs-CZ" sz="2200" dirty="0"/>
              <a:t>Jde to.</a:t>
            </a:r>
          </a:p>
          <a:p>
            <a:r>
              <a:rPr lang="ru-RU" sz="2200" dirty="0"/>
              <a:t>Что нового?		</a:t>
            </a:r>
            <a:r>
              <a:rPr lang="cs-CZ" sz="2200" dirty="0"/>
              <a:t>Vše je při starém.</a:t>
            </a:r>
          </a:p>
          <a:p>
            <a:r>
              <a:rPr lang="ru-RU" sz="2200" dirty="0"/>
              <a:t>Как новый проект?	</a:t>
            </a:r>
            <a:r>
              <a:rPr lang="cs-CZ" sz="2200" dirty="0"/>
              <a:t>To je v pořádku.</a:t>
            </a:r>
          </a:p>
          <a:p>
            <a:r>
              <a:rPr lang="ru-RU" sz="2200" dirty="0"/>
              <a:t>Как дети?		</a:t>
            </a:r>
            <a:r>
              <a:rPr lang="cs-CZ" sz="2200" dirty="0"/>
              <a:t>Perfektně.</a:t>
            </a:r>
          </a:p>
        </p:txBody>
      </p:sp>
      <p:sp>
        <p:nvSpPr>
          <p:cNvPr id="5" name="TextovéPole 4">
            <a:extLst>
              <a:ext uri="{FF2B5EF4-FFF2-40B4-BE49-F238E27FC236}">
                <a16:creationId xmlns:a16="http://schemas.microsoft.com/office/drawing/2014/main" id="{341D4894-CA94-444C-3B72-B80985EC5C75}"/>
              </a:ext>
            </a:extLst>
          </p:cNvPr>
          <p:cNvSpPr txBox="1"/>
          <p:nvPr/>
        </p:nvSpPr>
        <p:spPr>
          <a:xfrm>
            <a:off x="1269505" y="836305"/>
            <a:ext cx="3764133" cy="3816429"/>
          </a:xfrm>
          <a:prstGeom prst="rect">
            <a:avLst/>
          </a:prstGeom>
          <a:noFill/>
        </p:spPr>
        <p:txBody>
          <a:bodyPr wrap="square" rtlCol="0">
            <a:spAutoFit/>
          </a:bodyPr>
          <a:lstStyle/>
          <a:p>
            <a:r>
              <a:rPr lang="cs-CZ" sz="2200" b="1" dirty="0"/>
              <a:t>2. Pozdravte:</a:t>
            </a:r>
          </a:p>
          <a:p>
            <a:pPr marL="342900" indent="-342900">
              <a:buFont typeface="Wingdings" panose="05000000000000000000" pitchFamily="2" charset="2"/>
              <a:buChar char="§"/>
            </a:pPr>
            <a:r>
              <a:rPr lang="ru-RU" sz="2200" dirty="0"/>
              <a:t>коллегу по работе</a:t>
            </a:r>
          </a:p>
          <a:p>
            <a:pPr marL="342900" indent="-342900">
              <a:buFont typeface="Wingdings" panose="05000000000000000000" pitchFamily="2" charset="2"/>
              <a:buChar char="§"/>
            </a:pPr>
            <a:r>
              <a:rPr lang="ru-RU" sz="2200" dirty="0"/>
              <a:t>соседку по дому</a:t>
            </a:r>
          </a:p>
          <a:p>
            <a:pPr marL="342900" indent="-342900">
              <a:buFont typeface="Wingdings" panose="05000000000000000000" pitchFamily="2" charset="2"/>
              <a:buChar char="§"/>
            </a:pPr>
            <a:r>
              <a:rPr lang="ru-RU" sz="2200" dirty="0"/>
              <a:t>директора фирмы</a:t>
            </a:r>
          </a:p>
          <a:p>
            <a:pPr marL="342900" indent="-342900">
              <a:buFont typeface="Wingdings" panose="05000000000000000000" pitchFamily="2" charset="2"/>
              <a:buChar char="§"/>
            </a:pPr>
            <a:r>
              <a:rPr lang="ru-RU" sz="2200" dirty="0"/>
              <a:t>старую подругу</a:t>
            </a:r>
          </a:p>
          <a:p>
            <a:endParaRPr lang="ru-RU" sz="2200" dirty="0"/>
          </a:p>
          <a:p>
            <a:r>
              <a:rPr lang="ru-RU" sz="2200" b="1" dirty="0"/>
              <a:t>3. </a:t>
            </a:r>
            <a:r>
              <a:rPr lang="cs-CZ" sz="2200" b="1" dirty="0"/>
              <a:t>Rozlučte se s…</a:t>
            </a:r>
            <a:r>
              <a:rPr lang="ru-RU" sz="2200" b="1" dirty="0"/>
              <a:t>:</a:t>
            </a:r>
            <a:endParaRPr lang="cs-CZ" sz="2200" b="1" dirty="0"/>
          </a:p>
          <a:p>
            <a:pPr marL="342900" indent="-342900">
              <a:buFont typeface="Arial" panose="020B0604020202020204" pitchFamily="34" charset="0"/>
              <a:buChar char="•"/>
            </a:pPr>
            <a:r>
              <a:rPr lang="ru-RU" sz="2200" dirty="0"/>
              <a:t>Марком</a:t>
            </a:r>
          </a:p>
          <a:p>
            <a:pPr marL="342900" indent="-342900">
              <a:buFont typeface="Arial" panose="020B0604020202020204" pitchFamily="34" charset="0"/>
              <a:buChar char="•"/>
            </a:pPr>
            <a:r>
              <a:rPr lang="ru-RU" sz="2200" dirty="0"/>
              <a:t>Господином </a:t>
            </a:r>
            <a:r>
              <a:rPr lang="ru-RU" sz="2200" dirty="0" err="1"/>
              <a:t>Новаком</a:t>
            </a:r>
            <a:endParaRPr lang="ru-RU" sz="2200" dirty="0"/>
          </a:p>
          <a:p>
            <a:pPr marL="342900" indent="-342900">
              <a:buFont typeface="Arial" panose="020B0604020202020204" pitchFamily="34" charset="0"/>
              <a:buChar char="•"/>
            </a:pPr>
            <a:r>
              <a:rPr lang="ru-RU" sz="2200" dirty="0"/>
              <a:t>Валентином Ивановичем</a:t>
            </a:r>
          </a:p>
          <a:p>
            <a:pPr marL="342900" indent="-342900">
              <a:buFont typeface="Arial" panose="020B0604020202020204" pitchFamily="34" charset="0"/>
              <a:buChar char="•"/>
            </a:pPr>
            <a:r>
              <a:rPr lang="ru-RU" sz="2200" dirty="0"/>
              <a:t>Тамарой Валентиновной</a:t>
            </a:r>
            <a:endParaRPr lang="cs-CZ" sz="2200" dirty="0"/>
          </a:p>
        </p:txBody>
      </p:sp>
    </p:spTree>
    <p:extLst>
      <p:ext uri="{BB962C8B-B14F-4D97-AF65-F5344CB8AC3E}">
        <p14:creationId xmlns:p14="http://schemas.microsoft.com/office/powerpoint/2010/main" val="851194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74E54A3-4A55-CE33-0117-D28F91B7BE95}"/>
              </a:ext>
            </a:extLst>
          </p:cNvPr>
          <p:cNvSpPr txBox="1"/>
          <p:nvPr/>
        </p:nvSpPr>
        <p:spPr>
          <a:xfrm>
            <a:off x="656947" y="266330"/>
            <a:ext cx="9232778" cy="5847755"/>
          </a:xfrm>
          <a:prstGeom prst="rect">
            <a:avLst/>
          </a:prstGeom>
          <a:noFill/>
        </p:spPr>
        <p:txBody>
          <a:bodyPr wrap="square" rtlCol="0">
            <a:spAutoFit/>
          </a:bodyPr>
          <a:lstStyle/>
          <a:p>
            <a:pPr marL="342900" indent="-342900">
              <a:buFont typeface="Wingdings" panose="05000000000000000000" pitchFamily="2" charset="2"/>
              <a:buChar char="§"/>
            </a:pPr>
            <a:r>
              <a:rPr lang="ru-RU" sz="2200" dirty="0"/>
              <a:t>Здравствуйте, Петр Иванович! Как дела?</a:t>
            </a:r>
          </a:p>
          <a:p>
            <a:pPr marL="342900" indent="-342900">
              <a:buFont typeface="Wingdings" panose="05000000000000000000" pitchFamily="2" charset="2"/>
              <a:buChar char="§"/>
            </a:pPr>
            <a:r>
              <a:rPr lang="ru-RU" sz="2200" dirty="0"/>
              <a:t>Доброе утро, Валерий Михайлович, все хорошо. А у вас?</a:t>
            </a:r>
          </a:p>
          <a:p>
            <a:pPr marL="342900" indent="-342900">
              <a:buFont typeface="Wingdings" panose="05000000000000000000" pitchFamily="2" charset="2"/>
              <a:buChar char="§"/>
            </a:pPr>
            <a:r>
              <a:rPr lang="ru-RU" sz="2200" dirty="0"/>
              <a:t>Спасибо, отлично.</a:t>
            </a:r>
          </a:p>
          <a:p>
            <a:endParaRPr lang="ru-RU" sz="2200" dirty="0"/>
          </a:p>
          <a:p>
            <a:pPr marL="342900" indent="-342900">
              <a:buFont typeface="Arial" panose="020B0604020202020204" pitchFamily="34" charset="0"/>
              <a:buChar char="•"/>
            </a:pPr>
            <a:r>
              <a:rPr lang="ru-RU" sz="2200" dirty="0"/>
              <a:t>Привет, Илья! Ты как?</a:t>
            </a:r>
          </a:p>
          <a:p>
            <a:pPr marL="342900" indent="-342900">
              <a:buFont typeface="Arial" panose="020B0604020202020204" pitchFamily="34" charset="0"/>
              <a:buChar char="•"/>
            </a:pPr>
            <a:r>
              <a:rPr lang="ru-RU" sz="2200" dirty="0"/>
              <a:t>Здравствуй, Маша, я нормально, а ты?</a:t>
            </a:r>
          </a:p>
          <a:p>
            <a:pPr marL="342900" indent="-342900">
              <a:buFont typeface="Arial" panose="020B0604020202020204" pitchFamily="34" charset="0"/>
              <a:buChar char="•"/>
            </a:pPr>
            <a:r>
              <a:rPr lang="ru-RU" sz="2200" dirty="0"/>
              <a:t>Да вроде ничего.</a:t>
            </a:r>
          </a:p>
          <a:p>
            <a:endParaRPr lang="ru-RU" sz="2200" dirty="0"/>
          </a:p>
          <a:p>
            <a:pPr marL="342900" indent="-342900">
              <a:buFont typeface="Wingdings" panose="05000000000000000000" pitchFamily="2" charset="2"/>
              <a:buChar char="§"/>
            </a:pPr>
            <a:r>
              <a:rPr lang="ru-RU" sz="2200" dirty="0"/>
              <a:t>До свидания, Мария Станиславовна! Спасибо за приятный вечер.</a:t>
            </a:r>
          </a:p>
          <a:p>
            <a:pPr marL="342900" indent="-342900">
              <a:buFont typeface="Wingdings" panose="05000000000000000000" pitchFamily="2" charset="2"/>
              <a:buChar char="§"/>
            </a:pPr>
            <a:r>
              <a:rPr lang="ru-RU" sz="2200" dirty="0"/>
              <a:t>Всего хорошего, Андрей. Не за что.</a:t>
            </a:r>
          </a:p>
          <a:p>
            <a:endParaRPr lang="ru-RU" sz="2200" dirty="0"/>
          </a:p>
          <a:p>
            <a:pPr marL="342900" indent="-342900">
              <a:buFont typeface="Arial" panose="020B0604020202020204" pitchFamily="34" charset="0"/>
              <a:buChar char="•"/>
            </a:pPr>
            <a:r>
              <a:rPr lang="ru-RU" sz="2200" dirty="0"/>
              <a:t>Как успехи, Олег?</a:t>
            </a:r>
          </a:p>
          <a:p>
            <a:pPr marL="342900" indent="-342900">
              <a:buFont typeface="Arial" panose="020B0604020202020204" pitchFamily="34" charset="0"/>
              <a:buChar char="•"/>
            </a:pPr>
            <a:r>
              <a:rPr lang="ru-RU" sz="2200" dirty="0"/>
              <a:t>Ничего, по-прежнему.</a:t>
            </a:r>
          </a:p>
          <a:p>
            <a:endParaRPr lang="ru-RU" sz="2200" dirty="0"/>
          </a:p>
          <a:p>
            <a:pPr marL="342900" indent="-342900">
              <a:buFont typeface="Wingdings" panose="05000000000000000000" pitchFamily="2" charset="2"/>
              <a:buChar char="§"/>
            </a:pPr>
            <a:r>
              <a:rPr lang="ru-RU" sz="2200" dirty="0"/>
              <a:t>Здравствуйте, Наталья Владимировна, как ваше здоровье?</a:t>
            </a:r>
          </a:p>
          <a:p>
            <a:pPr marL="342900" indent="-342900">
              <a:buFont typeface="Wingdings" panose="05000000000000000000" pitchFamily="2" charset="2"/>
              <a:buChar char="§"/>
            </a:pPr>
            <a:r>
              <a:rPr lang="ru-RU" sz="2200" dirty="0"/>
              <a:t>Спасибо, Виталий, не жалуюсь. А как вы, как семья?</a:t>
            </a:r>
          </a:p>
          <a:p>
            <a:pPr marL="342900" indent="-342900">
              <a:buFont typeface="Wingdings" panose="05000000000000000000" pitchFamily="2" charset="2"/>
              <a:buChar char="§"/>
            </a:pPr>
            <a:r>
              <a:rPr lang="ru-RU" sz="2200" dirty="0"/>
              <a:t>Все в порядке, без изменений.</a:t>
            </a:r>
            <a:endParaRPr lang="cs-CZ" sz="2200" dirty="0"/>
          </a:p>
        </p:txBody>
      </p:sp>
    </p:spTree>
    <p:extLst>
      <p:ext uri="{BB962C8B-B14F-4D97-AF65-F5344CB8AC3E}">
        <p14:creationId xmlns:p14="http://schemas.microsoft.com/office/powerpoint/2010/main" val="2476139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52B710A-4927-4C14-9781-7BEF8E777FE2}"/>
              </a:ext>
            </a:extLst>
          </p:cNvPr>
          <p:cNvSpPr/>
          <p:nvPr/>
        </p:nvSpPr>
        <p:spPr>
          <a:xfrm>
            <a:off x="4906297" y="432618"/>
            <a:ext cx="2772696"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ОБРАЩЕНИЕ</a:t>
            </a:r>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09CF68FB-01AE-4784-BAB5-31BB4AA7188E}"/>
              </a:ext>
            </a:extLst>
          </p:cNvPr>
          <p:cNvSpPr/>
          <p:nvPr/>
        </p:nvSpPr>
        <p:spPr>
          <a:xfrm>
            <a:off x="452284" y="1238865"/>
            <a:ext cx="4041058"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ЗНАКОМЫЙ ЧЕЛОВЕК</a:t>
            </a:r>
            <a:endParaRPr lang="cs-CZ" sz="200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55D77765-3BFD-488E-BB83-B39719FEFF3D}"/>
              </a:ext>
            </a:extLst>
          </p:cNvPr>
          <p:cNvSpPr/>
          <p:nvPr/>
        </p:nvSpPr>
        <p:spPr>
          <a:xfrm>
            <a:off x="8583561" y="1007806"/>
            <a:ext cx="3356905"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НЕ</a:t>
            </a:r>
            <a:r>
              <a:rPr lang="cs-CZ" sz="2000" dirty="0">
                <a:latin typeface="Arial" panose="020B0604020202020204" pitchFamily="34" charset="0"/>
                <a:cs typeface="Arial" panose="020B0604020202020204" pitchFamily="34" charset="0"/>
              </a:rPr>
              <a:t>ЗНАКОМЫЙ ЧЕЛОВЕК</a:t>
            </a:r>
          </a:p>
        </p:txBody>
      </p:sp>
      <p:sp>
        <p:nvSpPr>
          <p:cNvPr id="6" name="TextovéPole 5">
            <a:extLst>
              <a:ext uri="{FF2B5EF4-FFF2-40B4-BE49-F238E27FC236}">
                <a16:creationId xmlns:a16="http://schemas.microsoft.com/office/drawing/2014/main" id="{711F9BE2-FF43-4E5D-824E-01A251A135BC}"/>
              </a:ext>
            </a:extLst>
          </p:cNvPr>
          <p:cNvSpPr txBox="1"/>
          <p:nvPr/>
        </p:nvSpPr>
        <p:spPr>
          <a:xfrm>
            <a:off x="7826477" y="1612490"/>
            <a:ext cx="4178710" cy="707886"/>
          </a:xfrm>
          <a:prstGeom prst="rect">
            <a:avLst/>
          </a:prstGeom>
          <a:noFill/>
        </p:spPr>
        <p:txBody>
          <a:bodyPr wrap="square" rtlCol="0">
            <a:spAutoFit/>
          </a:bodyPr>
          <a:lstStyle/>
          <a:p>
            <a:r>
              <a:rPr lang="ru-RU" sz="2000" dirty="0">
                <a:latin typeface="Arial" panose="020B0604020202020204" pitchFamily="34" charset="0"/>
                <a:cs typeface="Arial" panose="020B0604020202020204" pitchFamily="34" charset="0"/>
              </a:rPr>
              <a:t>Нет универсального способа обращения</a:t>
            </a:r>
            <a:endParaRPr lang="cs-CZ"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95C5DE8-6B33-4894-9926-C4645B9CD5C7}"/>
              </a:ext>
            </a:extLst>
          </p:cNvPr>
          <p:cNvSpPr txBox="1"/>
          <p:nvPr/>
        </p:nvSpPr>
        <p:spPr>
          <a:xfrm>
            <a:off x="0" y="1822288"/>
            <a:ext cx="6911568" cy="1015663"/>
          </a:xfrm>
          <a:prstGeom prst="rect">
            <a:avLst/>
          </a:prstGeom>
          <a:solidFill>
            <a:srgbClr val="FFFF00"/>
          </a:solidFill>
        </p:spPr>
        <p:txBody>
          <a:bodyPr wrap="square" rtlCol="0">
            <a:spAutoFit/>
          </a:bodyPr>
          <a:lstStyle/>
          <a:p>
            <a:r>
              <a:rPr lang="ru-RU" sz="2000" dirty="0">
                <a:latin typeface="Arial" panose="020B0604020202020204" pitchFamily="34" charset="0"/>
                <a:cs typeface="Arial" panose="020B0604020202020204" pitchFamily="34" charset="0"/>
              </a:rPr>
              <a:t>1. Обращение на ты или на Вы: </a:t>
            </a:r>
            <a:r>
              <a:rPr lang="ru-RU" sz="2000" b="1" dirty="0">
                <a:latin typeface="Arial" panose="020B0604020202020204" pitchFamily="34" charset="0"/>
                <a:cs typeface="Arial" panose="020B0604020202020204" pitchFamily="34" charset="0"/>
              </a:rPr>
              <a:t>ИМЯ</a:t>
            </a:r>
          </a:p>
          <a:p>
            <a:r>
              <a:rPr lang="ru-RU" sz="2000" dirty="0">
                <a:latin typeface="Arial" panose="020B0604020202020204" pitchFamily="34" charset="0"/>
                <a:cs typeface="Arial" panose="020B0604020202020204" pitchFamily="34" charset="0"/>
              </a:rPr>
              <a:t>2. Обращение на Вы: </a:t>
            </a:r>
            <a:r>
              <a:rPr lang="ru-RU" sz="2000" b="1" dirty="0">
                <a:latin typeface="Arial" panose="020B0604020202020204" pitchFamily="34" charset="0"/>
                <a:cs typeface="Arial" panose="020B0604020202020204" pitchFamily="34" charset="0"/>
              </a:rPr>
              <a:t>ИМЯ + ОТЧЕСТВО + (ФАМИЛИЯ)</a:t>
            </a:r>
          </a:p>
          <a:p>
            <a:r>
              <a:rPr lang="ru-RU" sz="2000" b="1" dirty="0">
                <a:latin typeface="Arial" panose="020B0604020202020204" pitchFamily="34" charset="0"/>
                <a:cs typeface="Arial" panose="020B0604020202020204" pitchFamily="34" charset="0"/>
              </a:rPr>
              <a:t>Отчество: имя отца + ОВИЧ / ОВНА; + ИЧ / (ИН)ИЧНА</a:t>
            </a:r>
            <a:endParaRPr lang="cs-CZ" sz="2000" b="1" dirty="0">
              <a:latin typeface="Arial" panose="020B0604020202020204" pitchFamily="34" charset="0"/>
              <a:cs typeface="Arial" panose="020B0604020202020204" pitchFamily="34" charset="0"/>
            </a:endParaRPr>
          </a:p>
        </p:txBody>
      </p:sp>
      <p:graphicFrame>
        <p:nvGraphicFramePr>
          <p:cNvPr id="11" name="Tabulka 10">
            <a:extLst>
              <a:ext uri="{FF2B5EF4-FFF2-40B4-BE49-F238E27FC236}">
                <a16:creationId xmlns:a16="http://schemas.microsoft.com/office/drawing/2014/main" id="{29B1904F-63D3-4980-86E7-AC6D8C497BF6}"/>
              </a:ext>
            </a:extLst>
          </p:cNvPr>
          <p:cNvGraphicFramePr>
            <a:graphicFrameLocks noGrp="1"/>
          </p:cNvGraphicFramePr>
          <p:nvPr>
            <p:extLst>
              <p:ext uri="{D42A27DB-BD31-4B8C-83A1-F6EECF244321}">
                <p14:modId xmlns:p14="http://schemas.microsoft.com/office/powerpoint/2010/main" val="1180713714"/>
              </p:ext>
            </p:extLst>
          </p:nvPr>
        </p:nvGraphicFramePr>
        <p:xfrm>
          <a:off x="289035" y="2978272"/>
          <a:ext cx="5302467" cy="3116825"/>
        </p:xfrm>
        <a:graphic>
          <a:graphicData uri="http://schemas.openxmlformats.org/drawingml/2006/table">
            <a:tbl>
              <a:tblPr firstRow="1" firstCol="1" bandRow="1"/>
              <a:tblGrid>
                <a:gridCol w="1582515">
                  <a:extLst>
                    <a:ext uri="{9D8B030D-6E8A-4147-A177-3AD203B41FA5}">
                      <a16:colId xmlns:a16="http://schemas.microsoft.com/office/drawing/2014/main" val="3638065032"/>
                    </a:ext>
                  </a:extLst>
                </a:gridCol>
                <a:gridCol w="1859976">
                  <a:extLst>
                    <a:ext uri="{9D8B030D-6E8A-4147-A177-3AD203B41FA5}">
                      <a16:colId xmlns:a16="http://schemas.microsoft.com/office/drawing/2014/main" val="2717182883"/>
                    </a:ext>
                  </a:extLst>
                </a:gridCol>
                <a:gridCol w="1859976">
                  <a:extLst>
                    <a:ext uri="{9D8B030D-6E8A-4147-A177-3AD203B41FA5}">
                      <a16:colId xmlns:a16="http://schemas.microsoft.com/office/drawing/2014/main" val="2700816824"/>
                    </a:ext>
                  </a:extLst>
                </a:gridCol>
              </a:tblGrid>
              <a:tr h="623365">
                <a:tc>
                  <a:txBody>
                    <a:bodyPr/>
                    <a:lstStyle/>
                    <a:p>
                      <a:pPr>
                        <a:lnSpc>
                          <a:spcPct val="115000"/>
                        </a:lnSpc>
                        <a:spcAft>
                          <a:spcPts val="0"/>
                        </a:spcAft>
                      </a:pPr>
                      <a:r>
                        <a:rPr lang="ru-RU" sz="20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Виктор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Павел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Мария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548890"/>
                  </a:ext>
                </a:extLst>
              </a:tr>
              <a:tr h="623365">
                <a:tc>
                  <a:txBody>
                    <a:bodyPr/>
                    <a:lstStyle/>
                    <a:p>
                      <a:pPr>
                        <a:lnSpc>
                          <a:spcPct val="115000"/>
                        </a:lnSpc>
                        <a:spcAft>
                          <a:spcPts val="0"/>
                        </a:spcAft>
                      </a:pPr>
                      <a:r>
                        <a:rPr lang="ru-RU" sz="2000" noProof="0">
                          <a:solidFill>
                            <a:srgbClr val="FF0000"/>
                          </a:solidFill>
                          <a:effectLst/>
                          <a:latin typeface="Arial" panose="020B0604020202020204" pitchFamily="34" charset="0"/>
                          <a:ea typeface="Calibri" panose="020F0502020204030204" pitchFamily="34" charset="0"/>
                          <a:cs typeface="Arial" panose="020B0604020202020204" pitchFamily="34" charset="0"/>
                        </a:rPr>
                        <a:t>Дмитрий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Борис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Анна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90649"/>
                  </a:ext>
                </a:extLst>
              </a:tr>
              <a:tr h="623365">
                <a:tc>
                  <a:txBody>
                    <a:bodyPr/>
                    <a:lstStyle/>
                    <a:p>
                      <a:pPr>
                        <a:lnSpc>
                          <a:spcPct val="115000"/>
                        </a:lnSpc>
                        <a:spcAft>
                          <a:spcPts val="0"/>
                        </a:spcAft>
                      </a:pPr>
                      <a:r>
                        <a:rPr lang="ru-RU" sz="2000" noProof="0">
                          <a:solidFill>
                            <a:srgbClr val="FF0000"/>
                          </a:solidFill>
                          <a:effectLst/>
                          <a:latin typeface="Arial" panose="020B0604020202020204" pitchFamily="34" charset="0"/>
                          <a:ea typeface="Calibri" panose="020F0502020204030204" pitchFamily="34" charset="0"/>
                          <a:cs typeface="Arial" panose="020B0604020202020204" pitchFamily="34" charset="0"/>
                        </a:rPr>
                        <a:t>Александр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Константин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Дарья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224410"/>
                  </a:ext>
                </a:extLst>
              </a:tr>
              <a:tr h="623365">
                <a:tc>
                  <a:txBody>
                    <a:bodyPr/>
                    <a:lstStyle/>
                    <a:p>
                      <a:pPr>
                        <a:lnSpc>
                          <a:spcPct val="115000"/>
                        </a:lnSpc>
                        <a:spcAft>
                          <a:spcPts val="0"/>
                        </a:spcAft>
                      </a:pPr>
                      <a:r>
                        <a:rPr lang="ru-RU" sz="2000" noProof="0">
                          <a:solidFill>
                            <a:srgbClr val="FF0000"/>
                          </a:solidFill>
                          <a:effectLst/>
                          <a:latin typeface="Arial" panose="020B0604020202020204" pitchFamily="34" charset="0"/>
                          <a:ea typeface="Calibri" panose="020F0502020204030204" pitchFamily="34" charset="0"/>
                          <a:cs typeface="Arial" panose="020B0604020202020204" pitchFamily="34" charset="0"/>
                        </a:rPr>
                        <a:t>Илья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Пётр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Екатерина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369180"/>
                  </a:ext>
                </a:extLst>
              </a:tr>
              <a:tr h="623365">
                <a:tc>
                  <a:txBody>
                    <a:bodyPr/>
                    <a:lstStyle/>
                    <a:p>
                      <a:pPr>
                        <a:lnSpc>
                          <a:spcPct val="115000"/>
                        </a:lnSpc>
                        <a:spcAft>
                          <a:spcPts val="0"/>
                        </a:spcAft>
                      </a:pPr>
                      <a:r>
                        <a:rPr lang="ru-RU" sz="20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Никита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Сергей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Елена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928629"/>
                  </a:ext>
                </a:extLst>
              </a:tr>
            </a:tbl>
          </a:graphicData>
        </a:graphic>
      </p:graphicFrame>
      <p:graphicFrame>
        <p:nvGraphicFramePr>
          <p:cNvPr id="12" name="Tabulka 11">
            <a:extLst>
              <a:ext uri="{FF2B5EF4-FFF2-40B4-BE49-F238E27FC236}">
                <a16:creationId xmlns:a16="http://schemas.microsoft.com/office/drawing/2014/main" id="{1101E021-CFBE-40F9-A09D-7520EB17569F}"/>
              </a:ext>
            </a:extLst>
          </p:cNvPr>
          <p:cNvGraphicFramePr>
            <a:graphicFrameLocks noGrp="1"/>
          </p:cNvGraphicFramePr>
          <p:nvPr>
            <p:extLst>
              <p:ext uri="{D42A27DB-BD31-4B8C-83A1-F6EECF244321}">
                <p14:modId xmlns:p14="http://schemas.microsoft.com/office/powerpoint/2010/main" val="2342324202"/>
              </p:ext>
            </p:extLst>
          </p:nvPr>
        </p:nvGraphicFramePr>
        <p:xfrm>
          <a:off x="6803923" y="3352801"/>
          <a:ext cx="4375354" cy="2497390"/>
        </p:xfrm>
        <a:graphic>
          <a:graphicData uri="http://schemas.openxmlformats.org/drawingml/2006/table">
            <a:tbl>
              <a:tblPr firstRow="1" firstCol="1" bandRow="1"/>
              <a:tblGrid>
                <a:gridCol w="2187677">
                  <a:extLst>
                    <a:ext uri="{9D8B030D-6E8A-4147-A177-3AD203B41FA5}">
                      <a16:colId xmlns:a16="http://schemas.microsoft.com/office/drawing/2014/main" val="2674860534"/>
                    </a:ext>
                  </a:extLst>
                </a:gridCol>
                <a:gridCol w="2187677">
                  <a:extLst>
                    <a:ext uri="{9D8B030D-6E8A-4147-A177-3AD203B41FA5}">
                      <a16:colId xmlns:a16="http://schemas.microsoft.com/office/drawing/2014/main" val="4232490636"/>
                    </a:ext>
                  </a:extLst>
                </a:gridCol>
              </a:tblGrid>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Маша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err="1">
                          <a:effectLst/>
                          <a:latin typeface="Arial" panose="020B0604020202020204" pitchFamily="34" charset="0"/>
                          <a:ea typeface="Calibri" panose="020F0502020204030204" pitchFamily="34" charset="0"/>
                          <a:cs typeface="Arial" panose="020B0604020202020204" pitchFamily="34" charset="0"/>
                        </a:rPr>
                        <a:t>Мария</a:t>
                      </a:r>
                      <a:endParaRPr lang="cs-CZ"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291470"/>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Саша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209140"/>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Таня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735394"/>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997928"/>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Вова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768176"/>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Дима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631842"/>
                  </a:ext>
                </a:extLst>
              </a:tr>
              <a:tr h="356770">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Ваня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445666"/>
                  </a:ext>
                </a:extLst>
              </a:tr>
            </a:tbl>
          </a:graphicData>
        </a:graphic>
      </p:graphicFrame>
      <p:sp>
        <p:nvSpPr>
          <p:cNvPr id="13" name="Obdélník 12">
            <a:extLst>
              <a:ext uri="{FF2B5EF4-FFF2-40B4-BE49-F238E27FC236}">
                <a16:creationId xmlns:a16="http://schemas.microsoft.com/office/drawing/2014/main" id="{07A3FD12-1E1C-47A4-A7E5-CD84CC5F83A3}"/>
              </a:ext>
            </a:extLst>
          </p:cNvPr>
          <p:cNvSpPr/>
          <p:nvPr/>
        </p:nvSpPr>
        <p:spPr>
          <a:xfrm>
            <a:off x="7305368" y="2676265"/>
            <a:ext cx="4434348" cy="3020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Домашний, краткий вариант имени</a:t>
            </a:r>
            <a:endParaRPr lang="cs-CZ" dirty="0">
              <a:solidFill>
                <a:schemeClr val="tx1"/>
              </a:solidFill>
              <a:latin typeface="Arial" panose="020B0604020202020204" pitchFamily="34" charset="0"/>
              <a:cs typeface="Arial" panose="020B0604020202020204" pitchFamily="34" charset="0"/>
            </a:endParaRPr>
          </a:p>
        </p:txBody>
      </p:sp>
      <p:cxnSp>
        <p:nvCxnSpPr>
          <p:cNvPr id="17" name="Přímá spojnice se šipkou 16">
            <a:extLst>
              <a:ext uri="{FF2B5EF4-FFF2-40B4-BE49-F238E27FC236}">
                <a16:creationId xmlns:a16="http://schemas.microsoft.com/office/drawing/2014/main" id="{0597167A-B5F5-407B-BC76-CACB075E1754}"/>
              </a:ext>
            </a:extLst>
          </p:cNvPr>
          <p:cNvCxnSpPr/>
          <p:nvPr/>
        </p:nvCxnSpPr>
        <p:spPr>
          <a:xfrm>
            <a:off x="2861187" y="1612490"/>
            <a:ext cx="560439" cy="521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0C28C6EA-BCBE-4921-A5F2-75ADF5E8329D}"/>
              </a:ext>
            </a:extLst>
          </p:cNvPr>
          <p:cNvCxnSpPr/>
          <p:nvPr/>
        </p:nvCxnSpPr>
        <p:spPr>
          <a:xfrm>
            <a:off x="3755923" y="1612490"/>
            <a:ext cx="4395019" cy="1214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Šipka: dolů 19">
            <a:extLst>
              <a:ext uri="{FF2B5EF4-FFF2-40B4-BE49-F238E27FC236}">
                <a16:creationId xmlns:a16="http://schemas.microsoft.com/office/drawing/2014/main" id="{23BD7277-9EBE-4052-A9F9-E1A5AA8DFF48}"/>
              </a:ext>
            </a:extLst>
          </p:cNvPr>
          <p:cNvSpPr/>
          <p:nvPr/>
        </p:nvSpPr>
        <p:spPr>
          <a:xfrm rot="2994305">
            <a:off x="4281094" y="858640"/>
            <a:ext cx="806245" cy="414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lů 20">
            <a:extLst>
              <a:ext uri="{FF2B5EF4-FFF2-40B4-BE49-F238E27FC236}">
                <a16:creationId xmlns:a16="http://schemas.microsoft.com/office/drawing/2014/main" id="{D16005A1-3835-411F-917E-4BBA9A8A18AD}"/>
              </a:ext>
            </a:extLst>
          </p:cNvPr>
          <p:cNvSpPr/>
          <p:nvPr/>
        </p:nvSpPr>
        <p:spPr>
          <a:xfrm rot="17154694">
            <a:off x="7906642" y="604855"/>
            <a:ext cx="484632" cy="700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4988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33611E7-CFB9-27B9-236E-35279E193029}"/>
              </a:ext>
            </a:extLst>
          </p:cNvPr>
          <p:cNvSpPr txBox="1"/>
          <p:nvPr/>
        </p:nvSpPr>
        <p:spPr>
          <a:xfrm>
            <a:off x="569650" y="1154098"/>
            <a:ext cx="11052699" cy="3816429"/>
          </a:xfrm>
          <a:prstGeom prst="rect">
            <a:avLst/>
          </a:prstGeom>
          <a:noFill/>
        </p:spPr>
        <p:txBody>
          <a:bodyPr wrap="square" rtlCol="0">
            <a:spAutoFit/>
          </a:bodyPr>
          <a:lstStyle/>
          <a:p>
            <a:r>
              <a:rPr lang="ru-RU" sz="2200" b="1" dirty="0">
                <a:solidFill>
                  <a:srgbClr val="0070C0"/>
                </a:solidFill>
              </a:rPr>
              <a:t>ПРИВЛЕЧЕНИЕ ВНИМАНИЯ, ОБРАЩЕНИЕ К НЕЗНАКОМЫМ ЛЮДЯМ</a:t>
            </a:r>
          </a:p>
          <a:p>
            <a:endParaRPr lang="ru-RU" sz="2200" dirty="0"/>
          </a:p>
          <a:p>
            <a:r>
              <a:rPr lang="ru-RU" sz="2200" b="1" dirty="0"/>
              <a:t>Скажите, пожалуйста</a:t>
            </a:r>
            <a:r>
              <a:rPr lang="ru-RU" sz="2200" dirty="0"/>
              <a:t>, где здесь станция метро?	</a:t>
            </a:r>
            <a:r>
              <a:rPr lang="cs-CZ" sz="2200" b="1" dirty="0"/>
              <a:t>Prosím vás, řekněte mi</a:t>
            </a:r>
            <a:r>
              <a:rPr lang="cs-CZ" sz="2200" dirty="0"/>
              <a:t>...</a:t>
            </a:r>
            <a:endParaRPr lang="ru-RU" sz="2200" dirty="0"/>
          </a:p>
          <a:p>
            <a:r>
              <a:rPr lang="ru-RU" sz="2200" b="1" dirty="0"/>
              <a:t>Простите</a:t>
            </a:r>
            <a:r>
              <a:rPr lang="ru-RU" sz="2200" dirty="0"/>
              <a:t>, где ближайший банкомат?</a:t>
            </a:r>
            <a:r>
              <a:rPr lang="cs-CZ" sz="2200" dirty="0"/>
              <a:t>			</a:t>
            </a:r>
            <a:r>
              <a:rPr lang="cs-CZ" sz="2200" b="1" dirty="0"/>
              <a:t>Promiňte</a:t>
            </a:r>
            <a:r>
              <a:rPr lang="cs-CZ" sz="2200" dirty="0"/>
              <a:t>, …</a:t>
            </a:r>
            <a:endParaRPr lang="ru-RU" sz="2200" dirty="0"/>
          </a:p>
          <a:p>
            <a:r>
              <a:rPr lang="ru-RU" sz="2200" b="1" dirty="0"/>
              <a:t>Извините</a:t>
            </a:r>
            <a:r>
              <a:rPr lang="ru-RU" sz="2200" dirty="0"/>
              <a:t>, Вы не подскажете, где театр?</a:t>
            </a:r>
            <a:r>
              <a:rPr lang="cs-CZ" sz="2200" dirty="0"/>
              <a:t>		</a:t>
            </a:r>
            <a:r>
              <a:rPr lang="cs-CZ" sz="2200" b="1" dirty="0"/>
              <a:t>Promiňte</a:t>
            </a:r>
            <a:r>
              <a:rPr lang="cs-CZ" sz="2200" dirty="0"/>
              <a:t>, …</a:t>
            </a:r>
            <a:endParaRPr lang="ru-RU" sz="2200" dirty="0"/>
          </a:p>
          <a:p>
            <a:r>
              <a:rPr lang="ru-RU" sz="2200" b="1" dirty="0"/>
              <a:t>Будьте добры</a:t>
            </a:r>
            <a:r>
              <a:rPr lang="ru-RU" sz="2200" dirty="0"/>
              <a:t>, покажите мне на карте, где мы?</a:t>
            </a:r>
            <a:r>
              <a:rPr lang="cs-CZ" sz="2200" dirty="0"/>
              <a:t>	</a:t>
            </a:r>
            <a:r>
              <a:rPr lang="cs-CZ" sz="2200" b="1" dirty="0"/>
              <a:t>Buďte tak hodný</a:t>
            </a:r>
            <a:r>
              <a:rPr lang="cs-CZ" sz="2200" dirty="0"/>
              <a:t>, …</a:t>
            </a:r>
            <a:endParaRPr lang="ru-RU" sz="2200" dirty="0"/>
          </a:p>
          <a:p>
            <a:r>
              <a:rPr lang="ru-RU" sz="2200" b="1" dirty="0"/>
              <a:t>Вы случайно не знаете</a:t>
            </a:r>
            <a:r>
              <a:rPr lang="ru-RU" sz="2200" dirty="0"/>
              <a:t>, который час?</a:t>
            </a:r>
            <a:r>
              <a:rPr lang="cs-CZ" sz="2200" dirty="0"/>
              <a:t>			</a:t>
            </a:r>
            <a:r>
              <a:rPr lang="cs-CZ" sz="2200" b="1" dirty="0"/>
              <a:t>Nevíte náhodou</a:t>
            </a:r>
            <a:r>
              <a:rPr lang="cs-CZ" sz="2200" dirty="0"/>
              <a:t>, …</a:t>
            </a:r>
            <a:endParaRPr lang="ru-RU" sz="2200" dirty="0"/>
          </a:p>
          <a:p>
            <a:r>
              <a:rPr lang="ru-RU" sz="2200" b="1" dirty="0"/>
              <a:t>Вы не </a:t>
            </a:r>
            <a:r>
              <a:rPr lang="cs-CZ" sz="2200" b="1" dirty="0"/>
              <a:t>(</a:t>
            </a:r>
            <a:r>
              <a:rPr lang="ru-RU" sz="2200" b="1" dirty="0"/>
              <a:t>под)скажите</a:t>
            </a:r>
            <a:r>
              <a:rPr lang="ru-RU" sz="2200" dirty="0"/>
              <a:t>, это улица Комарова?		</a:t>
            </a:r>
            <a:r>
              <a:rPr lang="cs-CZ" sz="2200" b="1" dirty="0"/>
              <a:t>Prosím vás, řekněte mi</a:t>
            </a:r>
            <a:r>
              <a:rPr lang="cs-CZ" sz="2200" dirty="0"/>
              <a:t>...</a:t>
            </a:r>
            <a:endParaRPr lang="ru-RU" sz="2200" dirty="0"/>
          </a:p>
          <a:p>
            <a:endParaRPr lang="ru-RU" sz="2200" dirty="0"/>
          </a:p>
          <a:p>
            <a:r>
              <a:rPr lang="ru-RU" sz="2200" b="1" dirty="0"/>
              <a:t>Девушка / Молодой человек / Мужчина		</a:t>
            </a:r>
            <a:r>
              <a:rPr lang="cs-CZ" sz="2200" b="1" dirty="0"/>
              <a:t>Slečno / Mladý pane / Pane / Paní</a:t>
            </a:r>
            <a:r>
              <a:rPr lang="cs-CZ" sz="2200" dirty="0"/>
              <a:t>,…</a:t>
            </a:r>
            <a:r>
              <a:rPr lang="ru-RU" sz="2200" b="1" dirty="0"/>
              <a:t> </a:t>
            </a:r>
            <a:endParaRPr lang="cs-CZ" sz="2200" b="1" dirty="0"/>
          </a:p>
          <a:p>
            <a:r>
              <a:rPr lang="ru-RU" sz="2200" b="1" dirty="0"/>
              <a:t>Женщина</a:t>
            </a:r>
            <a:r>
              <a:rPr lang="ru-RU" sz="2200" dirty="0"/>
              <a:t>, этот трамвай идет до вокзала?</a:t>
            </a:r>
            <a:endParaRPr lang="cs-CZ" sz="2200" dirty="0"/>
          </a:p>
        </p:txBody>
      </p:sp>
    </p:spTree>
    <p:extLst>
      <p:ext uri="{BB962C8B-B14F-4D97-AF65-F5344CB8AC3E}">
        <p14:creationId xmlns:p14="http://schemas.microsoft.com/office/powerpoint/2010/main" val="409699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483B022-B243-6310-782C-D497691B3308}"/>
              </a:ext>
            </a:extLst>
          </p:cNvPr>
          <p:cNvSpPr txBox="1"/>
          <p:nvPr/>
        </p:nvSpPr>
        <p:spPr>
          <a:xfrm>
            <a:off x="834501" y="1491448"/>
            <a:ext cx="10173810" cy="2800767"/>
          </a:xfrm>
          <a:prstGeom prst="rect">
            <a:avLst/>
          </a:prstGeom>
          <a:noFill/>
        </p:spPr>
        <p:txBody>
          <a:bodyPr wrap="square" rtlCol="0">
            <a:spAutoFit/>
          </a:bodyPr>
          <a:lstStyle/>
          <a:p>
            <a:r>
              <a:rPr lang="ru-RU" sz="2200" b="1" dirty="0"/>
              <a:t>Обратитесь с вопросом или просьбой к незнакомому человеку. Составьте диалоги.</a:t>
            </a:r>
          </a:p>
          <a:p>
            <a:endParaRPr lang="ru-RU" sz="2200" dirty="0"/>
          </a:p>
          <a:p>
            <a:pPr marL="342900" indent="-342900">
              <a:buFont typeface="Wingdings" panose="05000000000000000000" pitchFamily="2" charset="2"/>
              <a:buChar char="Ø"/>
            </a:pPr>
            <a:r>
              <a:rPr lang="ru-RU" sz="2200" dirty="0"/>
              <a:t>Извините вы не скажете, где находится… / как пройти к… / сколько времени?</a:t>
            </a:r>
          </a:p>
          <a:p>
            <a:pPr marL="342900" indent="-342900">
              <a:buFont typeface="Wingdings" panose="05000000000000000000" pitchFamily="2" charset="2"/>
              <a:buChar char="Ø"/>
            </a:pPr>
            <a:endParaRPr lang="ru-RU" sz="2200" dirty="0"/>
          </a:p>
          <a:p>
            <a:pPr marL="342900" indent="-342900">
              <a:buFont typeface="Wingdings" panose="05000000000000000000" pitchFamily="2" charset="2"/>
              <a:buChar char="Ø"/>
            </a:pPr>
            <a:r>
              <a:rPr lang="ru-RU" sz="2200" dirty="0"/>
              <a:t>Скажите пожалуйста, как проехать / как найти / где ближайшая остановка…?</a:t>
            </a:r>
          </a:p>
          <a:p>
            <a:pPr marL="342900" indent="-342900">
              <a:buFont typeface="Wingdings" panose="05000000000000000000" pitchFamily="2" charset="2"/>
              <a:buChar char="Ø"/>
            </a:pPr>
            <a:endParaRPr lang="ru-RU" sz="2200" dirty="0"/>
          </a:p>
          <a:p>
            <a:pPr marL="342900" indent="-342900">
              <a:buFont typeface="Wingdings" panose="05000000000000000000" pitchFamily="2" charset="2"/>
              <a:buChar char="Ø"/>
            </a:pPr>
            <a:r>
              <a:rPr lang="ru-RU" sz="2200" dirty="0"/>
              <a:t>Будьте добры / любезны, покажите мне пожалуйста… / принесите пожалуйста…</a:t>
            </a:r>
            <a:endParaRPr lang="cs-CZ" sz="2200" dirty="0"/>
          </a:p>
        </p:txBody>
      </p:sp>
    </p:spTree>
    <p:extLst>
      <p:ext uri="{BB962C8B-B14F-4D97-AF65-F5344CB8AC3E}">
        <p14:creationId xmlns:p14="http://schemas.microsoft.com/office/powerpoint/2010/main" val="226318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0B5E735-2457-4FD4-BBBB-CA7B69ECB024}"/>
              </a:ext>
            </a:extLst>
          </p:cNvPr>
          <p:cNvPicPr>
            <a:picLocks noChangeAspect="1"/>
          </p:cNvPicPr>
          <p:nvPr/>
        </p:nvPicPr>
        <p:blipFill>
          <a:blip r:embed="rId2"/>
          <a:stretch>
            <a:fillRect/>
          </a:stretch>
        </p:blipFill>
        <p:spPr>
          <a:xfrm rot="60000">
            <a:off x="2408936" y="210068"/>
            <a:ext cx="7839077" cy="6066403"/>
          </a:xfrm>
          <a:prstGeom prst="rect">
            <a:avLst/>
          </a:prstGeom>
        </p:spPr>
      </p:pic>
    </p:spTree>
    <p:extLst>
      <p:ext uri="{BB962C8B-B14F-4D97-AF65-F5344CB8AC3E}">
        <p14:creationId xmlns:p14="http://schemas.microsoft.com/office/powerpoint/2010/main" val="138226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214EBF-8A3F-4970-AC2D-72844485180F}"/>
              </a:ext>
            </a:extLst>
          </p:cNvPr>
          <p:cNvPicPr>
            <a:picLocks noChangeAspect="1"/>
          </p:cNvPicPr>
          <p:nvPr/>
        </p:nvPicPr>
        <p:blipFill>
          <a:blip r:embed="rId2"/>
          <a:stretch>
            <a:fillRect/>
          </a:stretch>
        </p:blipFill>
        <p:spPr>
          <a:xfrm>
            <a:off x="1976284" y="0"/>
            <a:ext cx="8072284" cy="6459794"/>
          </a:xfrm>
          <a:prstGeom prst="rect">
            <a:avLst/>
          </a:prstGeom>
        </p:spPr>
      </p:pic>
    </p:spTree>
    <p:extLst>
      <p:ext uri="{BB962C8B-B14F-4D97-AF65-F5344CB8AC3E}">
        <p14:creationId xmlns:p14="http://schemas.microsoft.com/office/powerpoint/2010/main" val="256112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2BA3BAD3-01B3-458E-8AA5-247FAF4FEF4A}"/>
              </a:ext>
            </a:extLst>
          </p:cNvPr>
          <p:cNvSpPr/>
          <p:nvPr/>
        </p:nvSpPr>
        <p:spPr>
          <a:xfrm>
            <a:off x="924232" y="688762"/>
            <a:ext cx="5171768" cy="5480475"/>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№1</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Привет! Как (Вас) тебя зовут?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Привет! Меня зовут Татьяна. А (Вас) тебя?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Майкл. Очень приятно!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Откуда (Вы) ты, Майкл?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из Америки. А (Вы) ты?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из России.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(Ваше) твоё хобби?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люблю читать. (Ваше) твоё хобби?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люблю спорт.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 встречи, Майкл. </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Пока, Татьяна.</a:t>
            </a:r>
            <a:endParaRPr lang="cs-CZ" sz="2000" dirty="0">
              <a:latin typeface="Arial" panose="020B0604020202020204" pitchFamily="34" charset="0"/>
              <a:cs typeface="Arial" panose="020B0604020202020204" pitchFamily="34" charset="0"/>
            </a:endParaRPr>
          </a:p>
        </p:txBody>
      </p:sp>
      <p:sp>
        <p:nvSpPr>
          <p:cNvPr id="8" name="Obdélník 7">
            <a:extLst>
              <a:ext uri="{FF2B5EF4-FFF2-40B4-BE49-F238E27FC236}">
                <a16:creationId xmlns:a16="http://schemas.microsoft.com/office/drawing/2014/main" id="{3128A1F7-8E79-4739-A88D-1000CE127CBB}"/>
              </a:ext>
            </a:extLst>
          </p:cNvPr>
          <p:cNvSpPr/>
          <p:nvPr/>
        </p:nvSpPr>
        <p:spPr>
          <a:xfrm>
            <a:off x="6902245" y="832434"/>
            <a:ext cx="4807973" cy="4843377"/>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2</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Доброе утро! Меня зовут Вера. А как тебя зовут?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Меня? Эван.</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Прости, как? Эванс?</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Эван. Это имя. А фамилия Джонсон. Я американец.</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познакомиться! Ты студент?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тоже студентка. Ну, пока.</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Пока.</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186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2B11D2D2-3D51-449C-B773-2864E1789AC5}"/>
              </a:ext>
            </a:extLst>
          </p:cNvPr>
          <p:cNvSpPr/>
          <p:nvPr/>
        </p:nvSpPr>
        <p:spPr>
          <a:xfrm>
            <a:off x="7728154" y="845101"/>
            <a:ext cx="3854245" cy="4389920"/>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5</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Добрый вечер! Меня зовут Валерий.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Джим.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Ты канадец, да? Где ты живешь в Канаде.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живу и учусь в Квебеке.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-Значит, ты студент? Я тоже.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Правда? А где ты учишься?</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Я живу и учусь здесь, в Москве.</a:t>
            </a:r>
            <a:endParaRPr lang="cs-CZ" sz="2000" dirty="0">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24D6F96F-9B31-4B4A-AD92-3A65FF063F50}"/>
              </a:ext>
            </a:extLst>
          </p:cNvPr>
          <p:cNvSpPr/>
          <p:nvPr/>
        </p:nvSpPr>
        <p:spPr>
          <a:xfrm>
            <a:off x="137652" y="143485"/>
            <a:ext cx="7157883" cy="6241709"/>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3</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Здравствуйте!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Познакомьтесь! Это мой друг Фил.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Здравствуйте! Маша.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4</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Добрый день! Меня зовут Джейн Паркер. Я американка.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-Здравствуйте. Соколова Светлана Сергеевна. Вы студентка, Джейн?</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Да, студентка. Простите, как Ваше отчество?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Сергеевна.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с Вами познакомиться, Светлана Сергеевна. До свидания.</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До свидания.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1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147C26-DA6B-468E-AC2B-DF40CEE93FD0}"/>
              </a:ext>
            </a:extLst>
          </p:cNvPr>
          <p:cNvPicPr>
            <a:picLocks noChangeAspect="1"/>
          </p:cNvPicPr>
          <p:nvPr/>
        </p:nvPicPr>
        <p:blipFill>
          <a:blip r:embed="rId2"/>
          <a:stretch>
            <a:fillRect/>
          </a:stretch>
        </p:blipFill>
        <p:spPr>
          <a:xfrm rot="60000">
            <a:off x="51513" y="318129"/>
            <a:ext cx="7430980" cy="5968181"/>
          </a:xfrm>
          <a:prstGeom prst="rect">
            <a:avLst/>
          </a:prstGeom>
        </p:spPr>
      </p:pic>
      <p:pic>
        <p:nvPicPr>
          <p:cNvPr id="3" name="Obrázek 2">
            <a:extLst>
              <a:ext uri="{FF2B5EF4-FFF2-40B4-BE49-F238E27FC236}">
                <a16:creationId xmlns:a16="http://schemas.microsoft.com/office/drawing/2014/main" id="{81FE085C-EF35-4906-95D4-30FCAC4B3CDC}"/>
              </a:ext>
            </a:extLst>
          </p:cNvPr>
          <p:cNvPicPr>
            <a:picLocks noChangeAspect="1"/>
          </p:cNvPicPr>
          <p:nvPr/>
        </p:nvPicPr>
        <p:blipFill>
          <a:blip r:embed="rId3"/>
          <a:stretch>
            <a:fillRect/>
          </a:stretch>
        </p:blipFill>
        <p:spPr>
          <a:xfrm rot="60000">
            <a:off x="7133154" y="717754"/>
            <a:ext cx="5058846" cy="3706761"/>
          </a:xfrm>
          <a:prstGeom prst="rect">
            <a:avLst/>
          </a:prstGeom>
        </p:spPr>
      </p:pic>
    </p:spTree>
    <p:extLst>
      <p:ext uri="{BB962C8B-B14F-4D97-AF65-F5344CB8AC3E}">
        <p14:creationId xmlns:p14="http://schemas.microsoft.com/office/powerpoint/2010/main" val="112300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8CC479B-C62C-456D-B433-82F81846A891}"/>
              </a:ext>
            </a:extLst>
          </p:cNvPr>
          <p:cNvSpPr>
            <a:spLocks noGrp="1"/>
          </p:cNvSpPr>
          <p:nvPr>
            <p:ph type="title"/>
          </p:nvPr>
        </p:nvSpPr>
        <p:spPr>
          <a:xfrm>
            <a:off x="2849189" y="390791"/>
            <a:ext cx="9342811" cy="1560716"/>
          </a:xfrm>
        </p:spPr>
        <p:txBody>
          <a:bodyPr>
            <a:normAutofit fontScale="90000"/>
          </a:bodyPr>
          <a:lstStyle/>
          <a:p>
            <a:r>
              <a:rPr lang="ru-RU" dirty="0"/>
              <a:t>Графическая система русского языка</a:t>
            </a:r>
            <a:br>
              <a:rPr lang="cs-CZ" dirty="0"/>
            </a:br>
            <a:r>
              <a:rPr lang="cs-CZ" dirty="0"/>
              <a:t>Grafický systém ruštiny</a:t>
            </a:r>
          </a:p>
        </p:txBody>
      </p:sp>
      <p:sp>
        <p:nvSpPr>
          <p:cNvPr id="6" name="TextovéPole 5">
            <a:extLst>
              <a:ext uri="{FF2B5EF4-FFF2-40B4-BE49-F238E27FC236}">
                <a16:creationId xmlns:a16="http://schemas.microsoft.com/office/drawing/2014/main" id="{3ADBB46C-9513-41C5-9D38-355F762334B9}"/>
              </a:ext>
            </a:extLst>
          </p:cNvPr>
          <p:cNvSpPr txBox="1"/>
          <p:nvPr/>
        </p:nvSpPr>
        <p:spPr>
          <a:xfrm>
            <a:off x="3962399" y="2554056"/>
            <a:ext cx="7868303" cy="3046988"/>
          </a:xfrm>
          <a:prstGeom prst="rect">
            <a:avLst/>
          </a:prstGeom>
          <a:noFill/>
        </p:spPr>
        <p:txBody>
          <a:bodyPr wrap="square">
            <a:spAutoFit/>
          </a:bodyPr>
          <a:lstStyle/>
          <a:p>
            <a:r>
              <a:rPr lang="cs-CZ" sz="2400" dirty="0"/>
              <a:t>Při osvojování si grafické stránky ruského jazyka se můžete dostat do styku se třemi různými typy písma:</a:t>
            </a:r>
          </a:p>
          <a:p>
            <a:endParaRPr lang="cs-CZ" sz="2400" dirty="0"/>
          </a:p>
          <a:p>
            <a:r>
              <a:rPr lang="cs-CZ" sz="2400" dirty="0"/>
              <a:t>→ tiskacím: </a:t>
            </a:r>
            <a:r>
              <a:rPr lang="ru-RU" sz="2400" dirty="0"/>
              <a:t>Всё днём</a:t>
            </a:r>
            <a:endParaRPr lang="cs-CZ" sz="2400" dirty="0"/>
          </a:p>
          <a:p>
            <a:endParaRPr lang="ru-RU" sz="2400" dirty="0"/>
          </a:p>
          <a:p>
            <a:r>
              <a:rPr lang="ru-RU" sz="2400" dirty="0"/>
              <a:t>→ </a:t>
            </a:r>
            <a:r>
              <a:rPr lang="cs-CZ" sz="2400" dirty="0"/>
              <a:t>psacím: </a:t>
            </a:r>
          </a:p>
          <a:p>
            <a:endParaRPr lang="cs-CZ" sz="2400" dirty="0"/>
          </a:p>
          <a:p>
            <a:r>
              <a:rPr lang="cs-CZ" sz="2400" dirty="0"/>
              <a:t>→ kurzívou: </a:t>
            </a:r>
            <a:r>
              <a:rPr lang="ru-RU" sz="2400" i="1" dirty="0"/>
              <a:t>всё днём</a:t>
            </a:r>
          </a:p>
        </p:txBody>
      </p:sp>
      <p:pic>
        <p:nvPicPr>
          <p:cNvPr id="8" name="Obrázek 7">
            <a:extLst>
              <a:ext uri="{FF2B5EF4-FFF2-40B4-BE49-F238E27FC236}">
                <a16:creationId xmlns:a16="http://schemas.microsoft.com/office/drawing/2014/main" id="{EFAECFAC-6A15-477B-B5BE-A9DFDA471F2E}"/>
              </a:ext>
            </a:extLst>
          </p:cNvPr>
          <p:cNvPicPr>
            <a:picLocks noChangeAspect="1"/>
          </p:cNvPicPr>
          <p:nvPr/>
        </p:nvPicPr>
        <p:blipFill rotWithShape="1">
          <a:blip r:embed="rId2"/>
          <a:srcRect l="16291" r="5126"/>
          <a:stretch/>
        </p:blipFill>
        <p:spPr>
          <a:xfrm>
            <a:off x="5514846" y="4176036"/>
            <a:ext cx="2290440" cy="847725"/>
          </a:xfrm>
          <a:prstGeom prst="rect">
            <a:avLst/>
          </a:prstGeom>
        </p:spPr>
      </p:pic>
    </p:spTree>
    <p:extLst>
      <p:ext uri="{BB962C8B-B14F-4D97-AF65-F5344CB8AC3E}">
        <p14:creationId xmlns:p14="http://schemas.microsoft.com/office/powerpoint/2010/main" val="2054117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8744D5-FA59-44FD-9B00-D54705EC69C6}"/>
              </a:ext>
            </a:extLst>
          </p:cNvPr>
          <p:cNvPicPr>
            <a:picLocks noChangeAspect="1"/>
          </p:cNvPicPr>
          <p:nvPr/>
        </p:nvPicPr>
        <p:blipFill>
          <a:blip r:embed="rId2"/>
          <a:stretch>
            <a:fillRect/>
          </a:stretch>
        </p:blipFill>
        <p:spPr>
          <a:xfrm rot="60000">
            <a:off x="279949" y="103437"/>
            <a:ext cx="8922141" cy="5266475"/>
          </a:xfrm>
          <a:prstGeom prst="rect">
            <a:avLst/>
          </a:prstGeom>
        </p:spPr>
      </p:pic>
    </p:spTree>
    <p:extLst>
      <p:ext uri="{BB962C8B-B14F-4D97-AF65-F5344CB8AC3E}">
        <p14:creationId xmlns:p14="http://schemas.microsoft.com/office/powerpoint/2010/main" val="187533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23052AD-FEFC-41AA-B854-726111AB8CCC}"/>
              </a:ext>
            </a:extLst>
          </p:cNvPr>
          <p:cNvSpPr/>
          <p:nvPr/>
        </p:nvSpPr>
        <p:spPr>
          <a:xfrm>
            <a:off x="884902" y="1537418"/>
            <a:ext cx="10284542" cy="3416320"/>
          </a:xfrm>
          <a:prstGeom prst="rect">
            <a:avLst/>
          </a:prstGeom>
        </p:spPr>
        <p:txBody>
          <a:bodyPr wrap="square">
            <a:spAutoFit/>
          </a:bodyPr>
          <a:lstStyle/>
          <a:p>
            <a:r>
              <a:rPr lang="ru-RU" sz="2400" b="1" dirty="0">
                <a:latin typeface="Arial" panose="020B0604020202020204" pitchFamily="34" charset="0"/>
                <a:ea typeface="Calibri" panose="020F0502020204030204" pitchFamily="34" charset="0"/>
                <a:cs typeface="Arial" panose="020B0604020202020204" pitchFamily="34" charset="0"/>
              </a:rPr>
              <a:t>Спрашивайте и отвечайте. Расскажите о своем однокурснике.</a:t>
            </a:r>
          </a:p>
          <a:p>
            <a:endParaRPr lang="ru-RU" sz="2400" b="1" dirty="0">
              <a:latin typeface="Arial" panose="020B0604020202020204" pitchFamily="34" charset="0"/>
              <a:ea typeface="Calibri" panose="020F0502020204030204" pitchFamily="34" charset="0"/>
              <a:cs typeface="Arial" panose="020B0604020202020204" pitchFamily="34" charset="0"/>
            </a:endParaRPr>
          </a:p>
          <a:p>
            <a:r>
              <a:rPr lang="cs-CZ" sz="2400" dirty="0">
                <a:latin typeface="Arial" panose="020B0604020202020204" pitchFamily="34" charset="0"/>
                <a:ea typeface="Calibri" panose="020F0502020204030204" pitchFamily="34" charset="0"/>
                <a:cs typeface="Arial" panose="020B0604020202020204" pitchFamily="34" charset="0"/>
              </a:rPr>
              <a:t>1. </a:t>
            </a:r>
            <a:r>
              <a:rPr lang="ru-RU" sz="2400" dirty="0">
                <a:latin typeface="Arial" panose="020B0604020202020204" pitchFamily="34" charset="0"/>
                <a:ea typeface="Calibri" panose="020F0502020204030204" pitchFamily="34" charset="0"/>
                <a:cs typeface="Arial" panose="020B0604020202020204" pitchFamily="34" charset="0"/>
              </a:rPr>
              <a:t>Как Вас зовут? 2. Откуда Вы? 3. Где Вы живёте? 4. Вы учитесь или работаете? 5. Где Вы учитесь? 6. Это большой или маленький университет? 7. Что Вы изучаете? 8. А на каком Вы курсе? 9. Где Вы обычно занимаетесь? 10. У Вас есть кот или собака? 11. Что Вы также любите? 12. Где учились Ваши родители? 13. Где они живут? 14. На каких языках Вы говорите? 15. Ваши родители знают иностранные языки?</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82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DEF28EC-71D2-4284-A6CF-19688909FD64}"/>
              </a:ext>
            </a:extLst>
          </p:cNvPr>
          <p:cNvSpPr/>
          <p:nvPr/>
        </p:nvSpPr>
        <p:spPr>
          <a:xfrm>
            <a:off x="1061884" y="1389357"/>
            <a:ext cx="10471355" cy="2752613"/>
          </a:xfrm>
          <a:prstGeom prst="rect">
            <a:avLst/>
          </a:prstGeom>
        </p:spPr>
        <p:txBody>
          <a:bodyPr wrap="square">
            <a:spAutoFit/>
          </a:bodyPr>
          <a:lstStyle/>
          <a:p>
            <a:pPr>
              <a:lnSpc>
                <a:spcPct val="107000"/>
              </a:lnSpc>
              <a:spcAft>
                <a:spcPts val="800"/>
              </a:spcAft>
            </a:pPr>
            <a:r>
              <a:rPr lang="ru-RU" sz="2200" u="sng" dirty="0">
                <a:solidFill>
                  <a:srgbClr val="0070C0"/>
                </a:solidFill>
                <a:latin typeface="Arial" panose="020B0604020202020204" pitchFamily="34" charset="0"/>
                <a:ea typeface="Calibri" panose="020F0502020204030204" pitchFamily="34" charset="0"/>
                <a:cs typeface="Arial" panose="020B0604020202020204" pitchFamily="34" charset="0"/>
              </a:rPr>
              <a:t>Дни недели:</a:t>
            </a:r>
          </a:p>
          <a:p>
            <a:pPr>
              <a:lnSpc>
                <a:spcPct val="107000"/>
              </a:lnSpc>
              <a:spcAft>
                <a:spcPts val="800"/>
              </a:spcAft>
            </a:pPr>
            <a:r>
              <a:rPr lang="ru-RU" sz="2200" dirty="0">
                <a:solidFill>
                  <a:srgbClr val="0070C0"/>
                </a:solidFill>
                <a:latin typeface="Arial" panose="020B0604020202020204" pitchFamily="34" charset="0"/>
                <a:ea typeface="Calibri" panose="020F0502020204030204" pitchFamily="34" charset="0"/>
                <a:cs typeface="Arial" panose="020B0604020202020204" pitchFamily="34" charset="0"/>
              </a:rPr>
              <a:t>понедельник, вторник, среда, четверг, пятница, суббота, воскресенье</a:t>
            </a:r>
            <a:endParaRPr lang="cs-CZ" sz="2200" dirty="0">
              <a:solidFill>
                <a:srgbClr val="0070C0"/>
              </a:solidFill>
              <a:latin typeface="Arial" panose="020B060402020202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Мой самый любимый день это… потому что…</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Мой самый нелюбимый день это… потому что…</a:t>
            </a:r>
            <a:endParaRPr lang="cs-CZ"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695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B670AA0F-64C1-4E2C-A50C-8226B4546E2F}"/>
              </a:ext>
            </a:extLst>
          </p:cNvPr>
          <p:cNvSpPr/>
          <p:nvPr/>
        </p:nvSpPr>
        <p:spPr>
          <a:xfrm>
            <a:off x="1160015" y="350716"/>
            <a:ext cx="9871969" cy="5570756"/>
          </a:xfrm>
          <a:prstGeom prst="rect">
            <a:avLst/>
          </a:prstGeom>
        </p:spPr>
        <p:txBody>
          <a:bodyPr wrap="square">
            <a:spAutoFit/>
          </a:bodyPr>
          <a:lstStyle/>
          <a:p>
            <a:pPr algn="just">
              <a:spcAft>
                <a:spcPts val="1200"/>
              </a:spcAft>
            </a:pPr>
            <a:r>
              <a:rPr lang="ru-RU"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Рассказ о себе</a:t>
            </a:r>
            <a:endParaRPr lang="cs-CZ"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Здравствуйте. Меня зовут Владимир Самсонов. Мне 17 лет. Я живу в Екатеринбурге. Я учусь в десятом классе. После школы я хочу поступить в университет на физико-математический факультет, потому что в будущем я хочу стать программистом. Мне нравится изобретать и делать что-то своими руками.</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Что касается моего характера, я думаю, что я довольно скромный и спокойный юноша. Мои друзья говорят мне, что у меня есть хорошее чувство юмора, в чем я не уверен. Мне нравится все, что связано с активным отдыхом - активные виды спорта и активные игры.</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У меня есть много друзей и знакомых, с которыми я провожу почти всё свое свободное время. Летом мы играем в футбол, а зимой — в хоккей. Ещё я люблю играть в компьютерные игры.</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00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5364A4-F195-49D2-A1B3-074E500B22BB}"/>
              </a:ext>
            </a:extLst>
          </p:cNvPr>
          <p:cNvSpPr/>
          <p:nvPr/>
        </p:nvSpPr>
        <p:spPr>
          <a:xfrm>
            <a:off x="1612777" y="699523"/>
            <a:ext cx="8771138" cy="4970591"/>
          </a:xfrm>
          <a:prstGeom prst="rect">
            <a:avLst/>
          </a:prstGeom>
        </p:spPr>
        <p:txBody>
          <a:bodyPr wrap="square">
            <a:spAutoFit/>
          </a:bodyPr>
          <a:lstStyle/>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Наша семья не очень большая: мама, папа, сестра и я. Моего папу зовут Евгений Владимирович. Ему 49 лет. Он работает инженером в строительной компании. Мою маму зовут Елена Сергеевна. Ей 44 года. Она работает продавцом в магазине одежды. Моя мама отлично готовит. Мою сестру зовут Света. Ей 22 года. Она учится в университете на факультете иностранных языков. Наша семья очень дружная. По выходным мы ездим на дачу.</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Мы живём на третьем этаже пятиэтажного дома. Наша квартира не очень большая, в ней имеется три комнаты - немного, но и этого достаточно. Наша квартира очень уютная и это все благодаря моей маме, которая имеет очень хороший вкус.</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156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5E8D39-3504-4C00-BA5B-226298A70114}"/>
              </a:ext>
            </a:extLst>
          </p:cNvPr>
          <p:cNvSpPr>
            <a:spLocks noGrp="1"/>
          </p:cNvSpPr>
          <p:nvPr>
            <p:ph type="title"/>
          </p:nvPr>
        </p:nvSpPr>
        <p:spPr>
          <a:xfrm>
            <a:off x="643465" y="406563"/>
            <a:ext cx="3517567" cy="687764"/>
          </a:xfrm>
        </p:spPr>
        <p:txBody>
          <a:bodyPr/>
          <a:lstStyle/>
          <a:p>
            <a:r>
              <a:rPr lang="ru-RU" dirty="0">
                <a:solidFill>
                  <a:srgbClr val="FF0000"/>
                </a:solidFill>
              </a:rPr>
              <a:t>ГРАММАТИКА</a:t>
            </a:r>
            <a:endParaRPr lang="cs-CZ" dirty="0">
              <a:solidFill>
                <a:srgbClr val="FF0000"/>
              </a:solidFill>
            </a:endParaRPr>
          </a:p>
        </p:txBody>
      </p:sp>
      <p:sp>
        <p:nvSpPr>
          <p:cNvPr id="4" name="Zástupný text 3">
            <a:extLst>
              <a:ext uri="{FF2B5EF4-FFF2-40B4-BE49-F238E27FC236}">
                <a16:creationId xmlns:a16="http://schemas.microsoft.com/office/drawing/2014/main" id="{F9DA95B8-ACE0-4A47-B533-E633D00789F9}"/>
              </a:ext>
            </a:extLst>
          </p:cNvPr>
          <p:cNvSpPr>
            <a:spLocks noGrp="1"/>
          </p:cNvSpPr>
          <p:nvPr>
            <p:ph type="body" sz="half" idx="2"/>
          </p:nvPr>
        </p:nvSpPr>
        <p:spPr>
          <a:xfrm>
            <a:off x="643464" y="1216984"/>
            <a:ext cx="3517567" cy="1093598"/>
          </a:xfrm>
        </p:spPr>
        <p:txBody>
          <a:bodyPr>
            <a:normAutofit/>
          </a:bodyPr>
          <a:lstStyle/>
          <a:p>
            <a:r>
              <a:rPr lang="ru-RU" sz="3200" dirty="0">
                <a:solidFill>
                  <a:srgbClr val="0070C0"/>
                </a:solidFill>
              </a:rPr>
              <a:t>СПРЯЖЕНИЕ ГЛАГОЛА</a:t>
            </a:r>
            <a:endParaRPr lang="cs-CZ" sz="3200" dirty="0">
              <a:solidFill>
                <a:srgbClr val="0070C0"/>
              </a:solidFill>
            </a:endParaRPr>
          </a:p>
        </p:txBody>
      </p:sp>
      <p:pic>
        <p:nvPicPr>
          <p:cNvPr id="1027" name="Picture 3" descr="Výsledek obrázku pro таблица первое и второе спряжение">
            <a:hlinkClick r:id="rId2"/>
            <a:extLst>
              <a:ext uri="{FF2B5EF4-FFF2-40B4-BE49-F238E27FC236}">
                <a16:creationId xmlns:a16="http://schemas.microsoft.com/office/drawing/2014/main" id="{9E46ABFB-CE28-4C3F-8679-FECA470B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6" y="3569613"/>
            <a:ext cx="4748981" cy="3278554"/>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obsah 6">
            <a:extLst>
              <a:ext uri="{FF2B5EF4-FFF2-40B4-BE49-F238E27FC236}">
                <a16:creationId xmlns:a16="http://schemas.microsoft.com/office/drawing/2014/main" id="{85C8D09F-9F4D-4948-BB81-6753DAC5C79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05464" y="9833"/>
            <a:ext cx="7486536" cy="5299587"/>
          </a:xfrm>
        </p:spPr>
      </p:pic>
    </p:spTree>
    <p:extLst>
      <p:ext uri="{BB962C8B-B14F-4D97-AF65-F5344CB8AC3E}">
        <p14:creationId xmlns:p14="http://schemas.microsoft.com/office/powerpoint/2010/main" val="4226351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F45B8545-8BAB-B02B-B6EA-110F71AF6348}"/>
              </a:ext>
            </a:extLst>
          </p:cNvPr>
          <p:cNvPicPr>
            <a:picLocks noChangeAspect="1"/>
          </p:cNvPicPr>
          <p:nvPr/>
        </p:nvPicPr>
        <p:blipFill rotWithShape="1">
          <a:blip r:embed="rId2"/>
          <a:srcRect l="23811" t="43586" r="47282" b="15558"/>
          <a:stretch/>
        </p:blipFill>
        <p:spPr>
          <a:xfrm>
            <a:off x="2254929" y="568170"/>
            <a:ext cx="6676008" cy="5061659"/>
          </a:xfrm>
          <a:prstGeom prst="rect">
            <a:avLst/>
          </a:prstGeom>
        </p:spPr>
      </p:pic>
    </p:spTree>
    <p:extLst>
      <p:ext uri="{BB962C8B-B14F-4D97-AF65-F5344CB8AC3E}">
        <p14:creationId xmlns:p14="http://schemas.microsoft.com/office/powerpoint/2010/main" val="354937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A30A6393-4A8C-46E3-9B50-032E928EFB98}"/>
              </a:ext>
            </a:extLst>
          </p:cNvPr>
          <p:cNvSpPr/>
          <p:nvPr/>
        </p:nvSpPr>
        <p:spPr>
          <a:xfrm>
            <a:off x="167148" y="342088"/>
            <a:ext cx="10805652" cy="2616870"/>
          </a:xfrm>
          <a:prstGeom prst="rect">
            <a:avLst/>
          </a:prstGeom>
        </p:spPr>
        <p:txBody>
          <a:bodyPr wrap="square">
            <a:spAutoFit/>
          </a:bodyPr>
          <a:lstStyle/>
          <a:p>
            <a:pPr>
              <a:lnSpc>
                <a:spcPct val="107000"/>
              </a:lnSpc>
              <a:spcAft>
                <a:spcPts val="800"/>
              </a:spcAft>
            </a:pP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Первое и второе спряжение отличаются:</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400" dirty="0">
                <a:latin typeface="Calibri" panose="020F0502020204030204" pitchFamily="34" charset="0"/>
                <a:ea typeface="Calibri" panose="020F0502020204030204" pitchFamily="34" charset="0"/>
                <a:cs typeface="Times New Roman" panose="02020603050405020304" pitchFamily="18" charset="0"/>
              </a:rPr>
              <a:t>окончаниями во всех формах кроме первого лица единственного числа;</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400" dirty="0">
                <a:latin typeface="Calibri" panose="020F0502020204030204" pitchFamily="34" charset="0"/>
                <a:ea typeface="Calibri" panose="020F0502020204030204" pitchFamily="34" charset="0"/>
                <a:cs typeface="Times New Roman" panose="02020603050405020304" pitchFamily="18" charset="0"/>
              </a:rPr>
              <a:t>изменением корневой согласной: в первом спряжении изменение происходит везде, во втором - только в первом лице единственного числа.</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При спряжении возвратных глаголов после гласных пишется</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СЬ</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после согласных</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СЯ</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p>
        </p:txBody>
      </p:sp>
      <p:graphicFrame>
        <p:nvGraphicFramePr>
          <p:cNvPr id="4" name="Tabulka 3">
            <a:extLst>
              <a:ext uri="{FF2B5EF4-FFF2-40B4-BE49-F238E27FC236}">
                <a16:creationId xmlns:a16="http://schemas.microsoft.com/office/drawing/2014/main" id="{19BB3FA3-2EC5-4122-9E1F-EEF4443CC108}"/>
              </a:ext>
            </a:extLst>
          </p:cNvPr>
          <p:cNvGraphicFramePr>
            <a:graphicFrameLocks noGrp="1"/>
          </p:cNvGraphicFramePr>
          <p:nvPr>
            <p:extLst>
              <p:ext uri="{D42A27DB-BD31-4B8C-83A1-F6EECF244321}">
                <p14:modId xmlns:p14="http://schemas.microsoft.com/office/powerpoint/2010/main" val="2675890217"/>
              </p:ext>
            </p:extLst>
          </p:nvPr>
        </p:nvGraphicFramePr>
        <p:xfrm>
          <a:off x="863234" y="3237033"/>
          <a:ext cx="9999216" cy="2512380"/>
        </p:xfrm>
        <a:graphic>
          <a:graphicData uri="http://schemas.openxmlformats.org/drawingml/2006/table">
            <a:tbl>
              <a:tblPr firstRow="1" firstCol="1" bandRow="1"/>
              <a:tblGrid>
                <a:gridCol w="2499804">
                  <a:extLst>
                    <a:ext uri="{9D8B030D-6E8A-4147-A177-3AD203B41FA5}">
                      <a16:colId xmlns:a16="http://schemas.microsoft.com/office/drawing/2014/main" val="2413334769"/>
                    </a:ext>
                  </a:extLst>
                </a:gridCol>
                <a:gridCol w="2499804">
                  <a:extLst>
                    <a:ext uri="{9D8B030D-6E8A-4147-A177-3AD203B41FA5}">
                      <a16:colId xmlns:a16="http://schemas.microsoft.com/office/drawing/2014/main" val="4138960859"/>
                    </a:ext>
                  </a:extLst>
                </a:gridCol>
                <a:gridCol w="2499804">
                  <a:extLst>
                    <a:ext uri="{9D8B030D-6E8A-4147-A177-3AD203B41FA5}">
                      <a16:colId xmlns:a16="http://schemas.microsoft.com/office/drawing/2014/main" val="1119977880"/>
                    </a:ext>
                  </a:extLst>
                </a:gridCol>
                <a:gridCol w="2499804">
                  <a:extLst>
                    <a:ext uri="{9D8B030D-6E8A-4147-A177-3AD203B41FA5}">
                      <a16:colId xmlns:a16="http://schemas.microsoft.com/office/drawing/2014/main" val="1849714524"/>
                    </a:ext>
                  </a:extLst>
                </a:gridCol>
              </a:tblGrid>
              <a:tr h="502476">
                <a:tc gridSpan="4">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Изменение ударения и чередование согласных при спряжении</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45473840"/>
                  </a:ext>
                </a:extLst>
              </a:tr>
              <a:tr h="502476">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effectLst/>
                          <a:latin typeface="Calibri" panose="020F0502020204030204" pitchFamily="34" charset="0"/>
                          <a:ea typeface="Calibri" panose="020F0502020204030204" pitchFamily="34" charset="0"/>
                          <a:cs typeface="Times New Roman" panose="02020603050405020304" pitchFamily="18" charset="0"/>
                        </a:rPr>
                        <a:t>ка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и</a:t>
                      </a:r>
                      <a:r>
                        <a:rPr lang="ru-RU" sz="2400" b="1">
                          <a:effectLst/>
                          <a:latin typeface="Calibri" panose="020F0502020204030204" pitchFamily="34" charset="0"/>
                          <a:ea typeface="Calibri" panose="020F0502020204030204" pitchFamily="34" charset="0"/>
                          <a:cs typeface="Times New Roman" panose="02020603050405020304" pitchFamily="18" charset="0"/>
                        </a:rPr>
                        <a:t>ть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94150405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98059"/>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ешь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ишь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831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пл</a:t>
                      </a:r>
                      <a:r>
                        <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dirty="0">
                          <a:effectLst/>
                          <a:latin typeface="Calibri" panose="020F0502020204030204" pitchFamily="34" charset="0"/>
                          <a:ea typeface="Calibri" panose="020F0502020204030204" pitchFamily="34" charset="0"/>
                          <a:cs typeface="Times New Roman" panose="02020603050405020304" pitchFamily="18" charset="0"/>
                        </a:rPr>
                        <a:t>ят</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112330"/>
                  </a:ext>
                </a:extLst>
              </a:tr>
            </a:tbl>
          </a:graphicData>
        </a:graphic>
      </p:graphicFrame>
    </p:spTree>
    <p:extLst>
      <p:ext uri="{BB962C8B-B14F-4D97-AF65-F5344CB8AC3E}">
        <p14:creationId xmlns:p14="http://schemas.microsoft.com/office/powerpoint/2010/main" val="3863717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291404-5DFE-4397-845A-FD489C65D3E6}"/>
              </a:ext>
            </a:extLst>
          </p:cNvPr>
          <p:cNvPicPr>
            <a:picLocks noChangeAspect="1"/>
          </p:cNvPicPr>
          <p:nvPr/>
        </p:nvPicPr>
        <p:blipFill>
          <a:blip r:embed="rId2"/>
          <a:stretch>
            <a:fillRect/>
          </a:stretch>
        </p:blipFill>
        <p:spPr>
          <a:xfrm>
            <a:off x="1553592" y="-2417"/>
            <a:ext cx="9081617" cy="6860417"/>
          </a:xfrm>
          <a:prstGeom prst="rect">
            <a:avLst/>
          </a:prstGeom>
        </p:spPr>
      </p:pic>
    </p:spTree>
    <p:extLst>
      <p:ext uri="{BB962C8B-B14F-4D97-AF65-F5344CB8AC3E}">
        <p14:creationId xmlns:p14="http://schemas.microsoft.com/office/powerpoint/2010/main" val="2341964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F5887C9-68AD-4F24-8431-E5FDBC023581}"/>
              </a:ext>
            </a:extLst>
          </p:cNvPr>
          <p:cNvSpPr/>
          <p:nvPr/>
        </p:nvSpPr>
        <p:spPr>
          <a:xfrm>
            <a:off x="6452085" y="813021"/>
            <a:ext cx="5372971" cy="1798441"/>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Calibri" panose="020F0502020204030204" pitchFamily="34" charset="0"/>
                <a:cs typeface="Arial" panose="020B0604020202020204" pitchFamily="34" charset="0"/>
              </a:rPr>
              <a:t>Глаголы с изменением корневой согласной в основном относятся к парадигме с подвижным ударением.</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latin typeface="Arial" panose="020B0604020202020204" pitchFamily="34" charset="0"/>
                <a:ea typeface="Calibri" panose="020F0502020204030204" pitchFamily="34" charset="0"/>
                <a:cs typeface="Arial" panose="020B0604020202020204" pitchFamily="34" charset="0"/>
              </a:rPr>
              <a:t>Приставка ВЫ у глаголов совершенного вида всегда под ударением.</a:t>
            </a:r>
            <a:endParaRPr lang="cs-CZ" sz="20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89264C04-0041-439A-98EA-9C694481A597}"/>
              </a:ext>
            </a:extLst>
          </p:cNvPr>
          <p:cNvPicPr>
            <a:picLocks noChangeAspect="1"/>
          </p:cNvPicPr>
          <p:nvPr/>
        </p:nvPicPr>
        <p:blipFill>
          <a:blip r:embed="rId2"/>
          <a:stretch>
            <a:fillRect/>
          </a:stretch>
        </p:blipFill>
        <p:spPr>
          <a:xfrm>
            <a:off x="793453" y="636842"/>
            <a:ext cx="5530788" cy="5747682"/>
          </a:xfrm>
          <a:prstGeom prst="rect">
            <a:avLst/>
          </a:prstGeom>
        </p:spPr>
      </p:pic>
      <p:sp>
        <p:nvSpPr>
          <p:cNvPr id="5" name="Obdélník 4">
            <a:extLst>
              <a:ext uri="{FF2B5EF4-FFF2-40B4-BE49-F238E27FC236}">
                <a16:creationId xmlns:a16="http://schemas.microsoft.com/office/drawing/2014/main" id="{5C21F85C-D982-4D15-8031-73BEB0D3469F}"/>
              </a:ext>
            </a:extLst>
          </p:cNvPr>
          <p:cNvSpPr/>
          <p:nvPr/>
        </p:nvSpPr>
        <p:spPr>
          <a:xfrm>
            <a:off x="6131304" y="175177"/>
            <a:ext cx="3111749" cy="461665"/>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ru-RU" sz="2400" b="1"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Типы чередований</a:t>
            </a:r>
            <a:endParaRPr kumimoji="0" lang="cs-CZ" sz="2400" b="1"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46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CBE9DF8-A865-4AA7-B188-F58D99A1C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550" y="1083649"/>
            <a:ext cx="6462945" cy="5026736"/>
          </a:xfrm>
          <a:prstGeom prst="rect">
            <a:avLst/>
          </a:prstGeom>
        </p:spPr>
      </p:pic>
      <p:sp>
        <p:nvSpPr>
          <p:cNvPr id="9" name="TextovéPole 8">
            <a:extLst>
              <a:ext uri="{FF2B5EF4-FFF2-40B4-BE49-F238E27FC236}">
                <a16:creationId xmlns:a16="http://schemas.microsoft.com/office/drawing/2014/main" id="{C782B6CE-730F-4EDE-9B84-7944ABB4F473}"/>
              </a:ext>
            </a:extLst>
          </p:cNvPr>
          <p:cNvSpPr txBox="1"/>
          <p:nvPr/>
        </p:nvSpPr>
        <p:spPr>
          <a:xfrm>
            <a:off x="195308" y="1225119"/>
            <a:ext cx="2982897" cy="523220"/>
          </a:xfrm>
          <a:prstGeom prst="rect">
            <a:avLst/>
          </a:prstGeom>
          <a:noFill/>
        </p:spPr>
        <p:txBody>
          <a:bodyPr wrap="square" rtlCol="0">
            <a:spAutoFit/>
          </a:bodyPr>
          <a:lstStyle/>
          <a:p>
            <a:r>
              <a:rPr lang="ru-RU" sz="2800" b="1" dirty="0"/>
              <a:t>Печатные буквы:</a:t>
            </a:r>
            <a:endParaRPr lang="cs-CZ" sz="2800" b="1" dirty="0"/>
          </a:p>
        </p:txBody>
      </p:sp>
      <p:sp>
        <p:nvSpPr>
          <p:cNvPr id="11" name="TextovéPole 10">
            <a:extLst>
              <a:ext uri="{FF2B5EF4-FFF2-40B4-BE49-F238E27FC236}">
                <a16:creationId xmlns:a16="http://schemas.microsoft.com/office/drawing/2014/main" id="{0E403192-B9CC-4F4C-8A31-4EE50B0E0323}"/>
              </a:ext>
            </a:extLst>
          </p:cNvPr>
          <p:cNvSpPr txBox="1"/>
          <p:nvPr/>
        </p:nvSpPr>
        <p:spPr>
          <a:xfrm>
            <a:off x="2849732" y="230819"/>
            <a:ext cx="7421732" cy="461665"/>
          </a:xfrm>
          <a:prstGeom prst="rect">
            <a:avLst/>
          </a:prstGeom>
          <a:noFill/>
        </p:spPr>
        <p:txBody>
          <a:bodyPr wrap="square" rtlCol="0">
            <a:spAutoFit/>
          </a:bodyPr>
          <a:lstStyle/>
          <a:p>
            <a:r>
              <a:rPr lang="ru-RU" sz="2400" b="1" u="sng" dirty="0"/>
              <a:t>Основы графической системы русского языка</a:t>
            </a:r>
            <a:endParaRPr lang="cs-CZ" sz="2400" u="sng" dirty="0"/>
          </a:p>
        </p:txBody>
      </p:sp>
    </p:spTree>
    <p:extLst>
      <p:ext uri="{BB962C8B-B14F-4D97-AF65-F5344CB8AC3E}">
        <p14:creationId xmlns:p14="http://schemas.microsoft.com/office/powerpoint/2010/main" val="1540565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FB5186E-6591-E5E8-2894-C030AA494D46}"/>
              </a:ext>
            </a:extLst>
          </p:cNvPr>
          <p:cNvPicPr>
            <a:picLocks noChangeAspect="1"/>
          </p:cNvPicPr>
          <p:nvPr/>
        </p:nvPicPr>
        <p:blipFill rotWithShape="1">
          <a:blip r:embed="rId2"/>
          <a:srcRect l="55122" t="39922" r="22743" b="38089"/>
          <a:stretch/>
        </p:blipFill>
        <p:spPr>
          <a:xfrm>
            <a:off x="3222594" y="1846291"/>
            <a:ext cx="4873842" cy="2597247"/>
          </a:xfrm>
          <a:prstGeom prst="rect">
            <a:avLst/>
          </a:prstGeom>
        </p:spPr>
      </p:pic>
      <p:sp>
        <p:nvSpPr>
          <p:cNvPr id="6" name="TextovéPole 5">
            <a:extLst>
              <a:ext uri="{FF2B5EF4-FFF2-40B4-BE49-F238E27FC236}">
                <a16:creationId xmlns:a16="http://schemas.microsoft.com/office/drawing/2014/main" id="{CA60C6D1-423C-3669-E5EB-9D044B27D985}"/>
              </a:ext>
            </a:extLst>
          </p:cNvPr>
          <p:cNvSpPr txBox="1"/>
          <p:nvPr/>
        </p:nvSpPr>
        <p:spPr>
          <a:xfrm>
            <a:off x="1873189" y="825624"/>
            <a:ext cx="7963270" cy="461665"/>
          </a:xfrm>
          <a:prstGeom prst="rect">
            <a:avLst/>
          </a:prstGeom>
          <a:noFill/>
        </p:spPr>
        <p:txBody>
          <a:bodyPr wrap="square" rtlCol="0">
            <a:spAutoFit/>
          </a:bodyPr>
          <a:lstStyle/>
          <a:p>
            <a:r>
              <a:rPr lang="ru-RU" sz="2400" b="1" u="sng" dirty="0"/>
              <a:t>Подвижное и неподвижное ударение при спряжении</a:t>
            </a:r>
            <a:endParaRPr lang="cs-CZ" sz="2400" b="1" u="sng" dirty="0"/>
          </a:p>
        </p:txBody>
      </p:sp>
    </p:spTree>
    <p:extLst>
      <p:ext uri="{BB962C8B-B14F-4D97-AF65-F5344CB8AC3E}">
        <p14:creationId xmlns:p14="http://schemas.microsoft.com/office/powerpoint/2010/main" val="2161147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40EE981-60C6-4615-8768-3306EA295B2C}"/>
              </a:ext>
            </a:extLst>
          </p:cNvPr>
          <p:cNvSpPr/>
          <p:nvPr/>
        </p:nvSpPr>
        <p:spPr>
          <a:xfrm>
            <a:off x="1606858" y="2829268"/>
            <a:ext cx="8371121" cy="707886"/>
          </a:xfrm>
          <a:prstGeom prst="rect">
            <a:avLst/>
          </a:prstGeom>
        </p:spPr>
        <p:txBody>
          <a:bodyPr wrap="square">
            <a:spAutoFit/>
          </a:bodyPr>
          <a:lstStyle/>
          <a:p>
            <a:r>
              <a:rPr lang="ru-RU" sz="2000" dirty="0">
                <a:highlight>
                  <a:srgbClr val="FFFF00"/>
                </a:highlight>
                <a:latin typeface="Arial" panose="020B0604020202020204" pitchFamily="34" charset="0"/>
                <a:ea typeface="Calibri" panose="020F0502020204030204" pitchFamily="34" charset="0"/>
                <a:cs typeface="Arial" panose="020B0604020202020204" pitchFamily="34" charset="0"/>
              </a:rPr>
              <a:t>При обращении на ВЫ используется множественное число! Например: Вы были, Вы сказали…</a:t>
            </a:r>
            <a:endParaRPr lang="cs-CZ"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9FA79AC9-5DC7-06D5-D3EA-648CD8A0441A}"/>
              </a:ext>
            </a:extLst>
          </p:cNvPr>
          <p:cNvSpPr txBox="1"/>
          <p:nvPr/>
        </p:nvSpPr>
        <p:spPr>
          <a:xfrm>
            <a:off x="1606858" y="577049"/>
            <a:ext cx="9001958" cy="1877437"/>
          </a:xfrm>
          <a:prstGeom prst="rect">
            <a:avLst/>
          </a:prstGeom>
          <a:noFill/>
        </p:spPr>
        <p:txBody>
          <a:bodyPr wrap="square" rtlCol="0">
            <a:spAutoFit/>
          </a:bodyPr>
          <a:lstStyle/>
          <a:p>
            <a:r>
              <a:rPr lang="ru-RU" sz="2200" b="1" u="sng" dirty="0"/>
              <a:t>Прошедшее время в русском языке</a:t>
            </a:r>
          </a:p>
          <a:p>
            <a:endParaRPr lang="ru-RU" sz="2200" dirty="0"/>
          </a:p>
          <a:p>
            <a:r>
              <a:rPr lang="ru-RU" sz="2400" dirty="0"/>
              <a:t>дел</a:t>
            </a:r>
            <a:r>
              <a:rPr lang="ru-RU" sz="2400" dirty="0">
                <a:solidFill>
                  <a:srgbClr val="0070C0"/>
                </a:solidFill>
              </a:rPr>
              <a:t>ать</a:t>
            </a:r>
            <a:r>
              <a:rPr lang="ru-RU" sz="2400" dirty="0"/>
              <a:t>		дела</a:t>
            </a:r>
            <a:r>
              <a:rPr lang="ru-RU" sz="2400" dirty="0">
                <a:solidFill>
                  <a:srgbClr val="C00000"/>
                </a:solidFill>
              </a:rPr>
              <a:t>л</a:t>
            </a:r>
            <a:r>
              <a:rPr lang="ru-RU" sz="2400" dirty="0"/>
              <a:t>		дела</a:t>
            </a:r>
            <a:r>
              <a:rPr lang="ru-RU" sz="2400" dirty="0">
                <a:solidFill>
                  <a:srgbClr val="C00000"/>
                </a:solidFill>
              </a:rPr>
              <a:t>ла</a:t>
            </a:r>
            <a:r>
              <a:rPr lang="ru-RU" sz="2400" dirty="0"/>
              <a:t>	дела</a:t>
            </a:r>
            <a:r>
              <a:rPr lang="ru-RU" sz="2400" dirty="0">
                <a:solidFill>
                  <a:srgbClr val="C00000"/>
                </a:solidFill>
              </a:rPr>
              <a:t>ло</a:t>
            </a:r>
            <a:r>
              <a:rPr lang="ru-RU" sz="2400" dirty="0"/>
              <a:t>	дела</a:t>
            </a:r>
            <a:r>
              <a:rPr lang="ru-RU" sz="2400" dirty="0">
                <a:solidFill>
                  <a:srgbClr val="C00000"/>
                </a:solidFill>
              </a:rPr>
              <a:t>ли</a:t>
            </a:r>
          </a:p>
          <a:p>
            <a:r>
              <a:rPr lang="ru-RU" sz="2400" dirty="0"/>
              <a:t>нес</a:t>
            </a:r>
            <a:r>
              <a:rPr lang="ru-RU" sz="2400" dirty="0">
                <a:solidFill>
                  <a:srgbClr val="0070C0"/>
                </a:solidFill>
              </a:rPr>
              <a:t>ти</a:t>
            </a:r>
            <a:r>
              <a:rPr lang="ru-RU" sz="2400" dirty="0"/>
              <a:t>		нёс		нес</a:t>
            </a:r>
            <a:r>
              <a:rPr lang="ru-RU" sz="2400" dirty="0">
                <a:solidFill>
                  <a:srgbClr val="C00000"/>
                </a:solidFill>
              </a:rPr>
              <a:t>ла</a:t>
            </a:r>
            <a:r>
              <a:rPr lang="ru-RU" sz="2400" dirty="0"/>
              <a:t>		нес</a:t>
            </a:r>
            <a:r>
              <a:rPr lang="ru-RU" sz="2400" dirty="0">
                <a:solidFill>
                  <a:srgbClr val="C00000"/>
                </a:solidFill>
              </a:rPr>
              <a:t>ло</a:t>
            </a:r>
            <a:r>
              <a:rPr lang="ru-RU" sz="2400" dirty="0"/>
              <a:t>		нес</a:t>
            </a:r>
            <a:r>
              <a:rPr lang="ru-RU" sz="2400" dirty="0">
                <a:solidFill>
                  <a:srgbClr val="C00000"/>
                </a:solidFill>
              </a:rPr>
              <a:t>ли</a:t>
            </a:r>
          </a:p>
          <a:p>
            <a:r>
              <a:rPr lang="ru-RU" sz="2400" dirty="0"/>
              <a:t>мо</a:t>
            </a:r>
            <a:r>
              <a:rPr lang="ru-RU" sz="2400" dirty="0">
                <a:solidFill>
                  <a:srgbClr val="0070C0"/>
                </a:solidFill>
              </a:rPr>
              <a:t>чь</a:t>
            </a:r>
            <a:r>
              <a:rPr lang="ru-RU" sz="2400" dirty="0"/>
              <a:t>		мог		мог</a:t>
            </a:r>
            <a:r>
              <a:rPr lang="ru-RU" sz="2400" dirty="0">
                <a:solidFill>
                  <a:srgbClr val="C00000"/>
                </a:solidFill>
              </a:rPr>
              <a:t>ла</a:t>
            </a:r>
            <a:r>
              <a:rPr lang="ru-RU" sz="2400" dirty="0"/>
              <a:t>		мог</a:t>
            </a:r>
            <a:r>
              <a:rPr lang="ru-RU" sz="2400" dirty="0">
                <a:solidFill>
                  <a:srgbClr val="C00000"/>
                </a:solidFill>
              </a:rPr>
              <a:t>ло</a:t>
            </a:r>
            <a:r>
              <a:rPr lang="ru-RU" sz="2400" dirty="0"/>
              <a:t>		мог</a:t>
            </a:r>
            <a:r>
              <a:rPr lang="ru-RU" sz="2400" dirty="0">
                <a:solidFill>
                  <a:srgbClr val="C00000"/>
                </a:solidFill>
              </a:rPr>
              <a:t>ли</a:t>
            </a:r>
            <a:endParaRPr lang="cs-CZ" sz="2400" dirty="0">
              <a:solidFill>
                <a:srgbClr val="C00000"/>
              </a:solidFill>
            </a:endParaRPr>
          </a:p>
        </p:txBody>
      </p:sp>
    </p:spTree>
    <p:extLst>
      <p:ext uri="{BB962C8B-B14F-4D97-AF65-F5344CB8AC3E}">
        <p14:creationId xmlns:p14="http://schemas.microsoft.com/office/powerpoint/2010/main" val="2817690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3879DB-66C7-4335-85F7-0179AC5918FD}"/>
              </a:ext>
            </a:extLst>
          </p:cNvPr>
          <p:cNvPicPr>
            <a:picLocks noChangeAspect="1"/>
          </p:cNvPicPr>
          <p:nvPr/>
        </p:nvPicPr>
        <p:blipFill>
          <a:blip r:embed="rId2"/>
          <a:stretch>
            <a:fillRect/>
          </a:stretch>
        </p:blipFill>
        <p:spPr>
          <a:xfrm>
            <a:off x="285135" y="1252450"/>
            <a:ext cx="11621730" cy="3271552"/>
          </a:xfrm>
          <a:prstGeom prst="rect">
            <a:avLst/>
          </a:prstGeom>
        </p:spPr>
      </p:pic>
    </p:spTree>
    <p:extLst>
      <p:ext uri="{BB962C8B-B14F-4D97-AF65-F5344CB8AC3E}">
        <p14:creationId xmlns:p14="http://schemas.microsoft.com/office/powerpoint/2010/main" val="3243998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E1D4FF0-EB03-4F07-9BF1-587BEF384490}"/>
              </a:ext>
            </a:extLst>
          </p:cNvPr>
          <p:cNvPicPr>
            <a:picLocks noChangeAspect="1"/>
          </p:cNvPicPr>
          <p:nvPr/>
        </p:nvPicPr>
        <p:blipFill>
          <a:blip r:embed="rId2"/>
          <a:stretch>
            <a:fillRect/>
          </a:stretch>
        </p:blipFill>
        <p:spPr>
          <a:xfrm>
            <a:off x="304800" y="629265"/>
            <a:ext cx="11434916" cy="5240593"/>
          </a:xfrm>
          <a:prstGeom prst="rect">
            <a:avLst/>
          </a:prstGeom>
        </p:spPr>
      </p:pic>
    </p:spTree>
    <p:extLst>
      <p:ext uri="{BB962C8B-B14F-4D97-AF65-F5344CB8AC3E}">
        <p14:creationId xmlns:p14="http://schemas.microsoft.com/office/powerpoint/2010/main" val="681977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C64AB9-F58A-4FC2-8C4C-7FFB2FB4FE0B}"/>
              </a:ext>
            </a:extLst>
          </p:cNvPr>
          <p:cNvPicPr>
            <a:picLocks noChangeAspect="1"/>
          </p:cNvPicPr>
          <p:nvPr/>
        </p:nvPicPr>
        <p:blipFill>
          <a:blip r:embed="rId2"/>
          <a:stretch>
            <a:fillRect/>
          </a:stretch>
        </p:blipFill>
        <p:spPr>
          <a:xfrm>
            <a:off x="285135" y="1046108"/>
            <a:ext cx="11621729" cy="4392158"/>
          </a:xfrm>
          <a:prstGeom prst="rect">
            <a:avLst/>
          </a:prstGeom>
        </p:spPr>
      </p:pic>
    </p:spTree>
    <p:extLst>
      <p:ext uri="{BB962C8B-B14F-4D97-AF65-F5344CB8AC3E}">
        <p14:creationId xmlns:p14="http://schemas.microsoft.com/office/powerpoint/2010/main" val="4013584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C05F7-303B-4B5F-837F-0D462E201007}"/>
              </a:ext>
            </a:extLst>
          </p:cNvPr>
          <p:cNvPicPr>
            <a:picLocks noChangeAspect="1"/>
          </p:cNvPicPr>
          <p:nvPr/>
        </p:nvPicPr>
        <p:blipFill>
          <a:blip r:embed="rId2"/>
          <a:stretch>
            <a:fillRect/>
          </a:stretch>
        </p:blipFill>
        <p:spPr>
          <a:xfrm>
            <a:off x="176980" y="235974"/>
            <a:ext cx="12015019" cy="5672860"/>
          </a:xfrm>
          <a:prstGeom prst="rect">
            <a:avLst/>
          </a:prstGeom>
        </p:spPr>
      </p:pic>
    </p:spTree>
    <p:extLst>
      <p:ext uri="{BB962C8B-B14F-4D97-AF65-F5344CB8AC3E}">
        <p14:creationId xmlns:p14="http://schemas.microsoft.com/office/powerpoint/2010/main" val="3548220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1DE08DA-FFE1-4792-8E62-BF142CE07161}"/>
              </a:ext>
            </a:extLst>
          </p:cNvPr>
          <p:cNvPicPr>
            <a:picLocks noChangeAspect="1"/>
          </p:cNvPicPr>
          <p:nvPr/>
        </p:nvPicPr>
        <p:blipFill>
          <a:blip r:embed="rId2"/>
          <a:stretch>
            <a:fillRect/>
          </a:stretch>
        </p:blipFill>
        <p:spPr>
          <a:xfrm>
            <a:off x="1314436" y="0"/>
            <a:ext cx="9563127" cy="6420465"/>
          </a:xfrm>
          <a:prstGeom prst="rect">
            <a:avLst/>
          </a:prstGeom>
        </p:spPr>
      </p:pic>
    </p:spTree>
    <p:extLst>
      <p:ext uri="{BB962C8B-B14F-4D97-AF65-F5344CB8AC3E}">
        <p14:creationId xmlns:p14="http://schemas.microsoft.com/office/powerpoint/2010/main" val="2133489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A12F90A-ACEB-48BE-844F-35BFB54CA02F}"/>
              </a:ext>
            </a:extLst>
          </p:cNvPr>
          <p:cNvPicPr>
            <a:picLocks noChangeAspect="1"/>
          </p:cNvPicPr>
          <p:nvPr/>
        </p:nvPicPr>
        <p:blipFill>
          <a:blip r:embed="rId2"/>
          <a:stretch>
            <a:fillRect/>
          </a:stretch>
        </p:blipFill>
        <p:spPr>
          <a:xfrm>
            <a:off x="639097" y="1064588"/>
            <a:ext cx="10677833" cy="3861373"/>
          </a:xfrm>
          <a:prstGeom prst="rect">
            <a:avLst/>
          </a:prstGeom>
        </p:spPr>
      </p:pic>
    </p:spTree>
    <p:extLst>
      <p:ext uri="{BB962C8B-B14F-4D97-AF65-F5344CB8AC3E}">
        <p14:creationId xmlns:p14="http://schemas.microsoft.com/office/powerpoint/2010/main" val="1827603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23EF79-008F-4CE5-A64A-A77B8E26120B}"/>
              </a:ext>
            </a:extLst>
          </p:cNvPr>
          <p:cNvPicPr>
            <a:picLocks noChangeAspect="1"/>
          </p:cNvPicPr>
          <p:nvPr/>
        </p:nvPicPr>
        <p:blipFill>
          <a:blip r:embed="rId2"/>
          <a:stretch>
            <a:fillRect/>
          </a:stretch>
        </p:blipFill>
        <p:spPr>
          <a:xfrm>
            <a:off x="0" y="578816"/>
            <a:ext cx="12192000" cy="5418861"/>
          </a:xfrm>
          <a:prstGeom prst="rect">
            <a:avLst/>
          </a:prstGeom>
        </p:spPr>
      </p:pic>
    </p:spTree>
    <p:extLst>
      <p:ext uri="{BB962C8B-B14F-4D97-AF65-F5344CB8AC3E}">
        <p14:creationId xmlns:p14="http://schemas.microsoft.com/office/powerpoint/2010/main" val="3787805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900FACA-8951-4F57-BD6F-EE100BD2EBE7}"/>
              </a:ext>
            </a:extLst>
          </p:cNvPr>
          <p:cNvSpPr/>
          <p:nvPr/>
        </p:nvSpPr>
        <p:spPr>
          <a:xfrm>
            <a:off x="540775" y="963088"/>
            <a:ext cx="5742038" cy="4047262"/>
          </a:xfrm>
          <a:prstGeom prst="rect">
            <a:avLst/>
          </a:prstGeom>
        </p:spPr>
        <p:txBody>
          <a:bodyPr wrap="square">
            <a:spAutoFit/>
          </a:bodyPr>
          <a:lstStyle/>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1. Где Вы живёте?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2. Куда Вы ходите каждый день?</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3. Где учились ваши родители?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4. Куда Вы завтра едете?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5. Куда Вы обычно ходите в пятницу вечером?</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6. Куда Вы никогда не ездили?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7. Где Вы обычно занимаетесь?</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dirty="0">
                <a:latin typeface="Arial" panose="020B0604020202020204" pitchFamily="34" charset="0"/>
                <a:ea typeface="Calibri" panose="020F0502020204030204" pitchFamily="34" charset="0"/>
                <a:cs typeface="Arial" panose="020B0604020202020204" pitchFamily="34" charset="0"/>
              </a:rPr>
              <a:t>8. Куда Вы должны идти завтра днём?</a:t>
            </a:r>
            <a:endParaRPr lang="cs-CZ" sz="22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0E594597-2DBB-481B-9120-814BACC8910C}"/>
              </a:ext>
            </a:extLst>
          </p:cNvPr>
          <p:cNvSpPr/>
          <p:nvPr/>
        </p:nvSpPr>
        <p:spPr>
          <a:xfrm>
            <a:off x="6626941" y="1090907"/>
            <a:ext cx="5348748" cy="3684983"/>
          </a:xfrm>
          <a:prstGeom prst="rect">
            <a:avLst/>
          </a:prstGeom>
        </p:spPr>
        <p:txBody>
          <a:bodyPr wrap="square">
            <a:spAutoFit/>
          </a:bodyPr>
          <a:lstStyle/>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1. </a:t>
            </a:r>
            <a:r>
              <a:rPr lang="ru-RU" sz="2200" dirty="0">
                <a:latin typeface="Arial" panose="020B0604020202020204" pitchFamily="34" charset="0"/>
                <a:ea typeface="Calibri" panose="020F0502020204030204" pitchFamily="34" charset="0"/>
                <a:cs typeface="Arial" panose="020B0604020202020204" pitchFamily="34" charset="0"/>
              </a:rPr>
              <a:t>Петербург, Москва, общежитие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2. университет, библиотека, кафетерий</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3. институт, колледж, школа</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4. Кливленд, Филадельфия, Майями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5. кино, концерт, стадион</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6. Бостон, Россия, Цинциннати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7. библиотека, дом, комната</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dirty="0">
                <a:latin typeface="Arial" panose="020B0604020202020204" pitchFamily="34" charset="0"/>
                <a:ea typeface="Calibri" panose="020F0502020204030204" pitchFamily="34" charset="0"/>
                <a:cs typeface="Arial" panose="020B0604020202020204" pitchFamily="34" charset="0"/>
              </a:rPr>
              <a:t>8. музей, банк, кафе</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585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17A6AAE-5B43-4D88-B436-C76FBE7CD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515" y="603681"/>
            <a:ext cx="5007005" cy="5184559"/>
          </a:xfrm>
          <a:prstGeom prst="rect">
            <a:avLst/>
          </a:prstGeom>
        </p:spPr>
      </p:pic>
      <p:sp>
        <p:nvSpPr>
          <p:cNvPr id="4" name="TextovéPole 3">
            <a:extLst>
              <a:ext uri="{FF2B5EF4-FFF2-40B4-BE49-F238E27FC236}">
                <a16:creationId xmlns:a16="http://schemas.microsoft.com/office/drawing/2014/main" id="{439CE9B5-0ABA-48D8-A420-E5A9357E9910}"/>
              </a:ext>
            </a:extLst>
          </p:cNvPr>
          <p:cNvSpPr txBox="1"/>
          <p:nvPr/>
        </p:nvSpPr>
        <p:spPr>
          <a:xfrm>
            <a:off x="852255" y="150919"/>
            <a:ext cx="9667783" cy="400110"/>
          </a:xfrm>
          <a:prstGeom prst="rect">
            <a:avLst/>
          </a:prstGeom>
          <a:noFill/>
        </p:spPr>
        <p:txBody>
          <a:bodyPr wrap="square" rtlCol="0">
            <a:spAutoFit/>
          </a:bodyPr>
          <a:lstStyle/>
          <a:p>
            <a:pPr algn="ctr"/>
            <a:r>
              <a:rPr lang="ru-RU" sz="2000" b="1" dirty="0"/>
              <a:t>Русский дореволюционный алфавит (до реформы 1918 г.)</a:t>
            </a:r>
            <a:endParaRPr lang="cs-CZ" sz="2000" b="1" dirty="0"/>
          </a:p>
        </p:txBody>
      </p:sp>
    </p:spTree>
    <p:extLst>
      <p:ext uri="{BB962C8B-B14F-4D97-AF65-F5344CB8AC3E}">
        <p14:creationId xmlns:p14="http://schemas.microsoft.com/office/powerpoint/2010/main" val="3876980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37F6EEE0-ABF1-46A0-ACE1-F417BB9922E8}"/>
              </a:ext>
            </a:extLst>
          </p:cNvPr>
          <p:cNvGraphicFramePr>
            <a:graphicFrameLocks noGrp="1"/>
          </p:cNvGraphicFramePr>
          <p:nvPr>
            <p:extLst>
              <p:ext uri="{D42A27DB-BD31-4B8C-83A1-F6EECF244321}">
                <p14:modId xmlns:p14="http://schemas.microsoft.com/office/powerpoint/2010/main" val="4286129017"/>
              </p:ext>
            </p:extLst>
          </p:nvPr>
        </p:nvGraphicFramePr>
        <p:xfrm>
          <a:off x="1136291" y="831543"/>
          <a:ext cx="9698855" cy="1330708"/>
        </p:xfrm>
        <a:graphic>
          <a:graphicData uri="http://schemas.openxmlformats.org/drawingml/2006/table">
            <a:tbl>
              <a:tblPr firstRow="1" firstCol="1" bandRow="1"/>
              <a:tblGrid>
                <a:gridCol w="478138">
                  <a:extLst>
                    <a:ext uri="{9D8B030D-6E8A-4147-A177-3AD203B41FA5}">
                      <a16:colId xmlns:a16="http://schemas.microsoft.com/office/drawing/2014/main" val="3769069216"/>
                    </a:ext>
                  </a:extLst>
                </a:gridCol>
                <a:gridCol w="1431600">
                  <a:extLst>
                    <a:ext uri="{9D8B030D-6E8A-4147-A177-3AD203B41FA5}">
                      <a16:colId xmlns:a16="http://schemas.microsoft.com/office/drawing/2014/main" val="3200433813"/>
                    </a:ext>
                  </a:extLst>
                </a:gridCol>
                <a:gridCol w="1194580">
                  <a:extLst>
                    <a:ext uri="{9D8B030D-6E8A-4147-A177-3AD203B41FA5}">
                      <a16:colId xmlns:a16="http://schemas.microsoft.com/office/drawing/2014/main" val="3323103040"/>
                    </a:ext>
                  </a:extLst>
                </a:gridCol>
                <a:gridCol w="2095256">
                  <a:extLst>
                    <a:ext uri="{9D8B030D-6E8A-4147-A177-3AD203B41FA5}">
                      <a16:colId xmlns:a16="http://schemas.microsoft.com/office/drawing/2014/main" val="424771222"/>
                    </a:ext>
                  </a:extLst>
                </a:gridCol>
                <a:gridCol w="4499281">
                  <a:extLst>
                    <a:ext uri="{9D8B030D-6E8A-4147-A177-3AD203B41FA5}">
                      <a16:colId xmlns:a16="http://schemas.microsoft.com/office/drawing/2014/main" val="3765165176"/>
                    </a:ext>
                  </a:extLst>
                </a:gridCol>
              </a:tblGrid>
              <a:tr h="0">
                <a:tc>
                  <a:txBody>
                    <a:bodyPr/>
                    <a:lstStyle/>
                    <a:p>
                      <a:pPr>
                        <a:lnSpc>
                          <a:spcPct val="107000"/>
                        </a:lnSpc>
                        <a:spcAft>
                          <a:spcPts val="0"/>
                        </a:spcAft>
                      </a:pPr>
                      <a:r>
                        <a:rPr lang="ru-RU" sz="2200" b="1" dirty="0">
                          <a:effectLst/>
                          <a:latin typeface="Arial" panose="020B0604020202020204" pitchFamily="34" charset="0"/>
                          <a:ea typeface="Calibri" panose="020F0502020204030204" pitchFamily="34" charset="0"/>
                          <a:cs typeface="Arial" panose="020B0604020202020204" pitchFamily="34" charset="0"/>
                        </a:rPr>
                        <a:t>1</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учиться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русская книга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библиотека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31035"/>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2</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Ольга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изучать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история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университет</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503522"/>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3</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Студенты</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читать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музыка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dirty="0">
                          <a:effectLst/>
                          <a:latin typeface="Arial" panose="020B0604020202020204" pitchFamily="34" charset="0"/>
                          <a:ea typeface="Calibri" panose="020F0502020204030204" pitchFamily="34" charset="0"/>
                          <a:cs typeface="Arial" panose="020B0604020202020204" pitchFamily="34" charset="0"/>
                        </a:rPr>
                        <a:t>институт</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248013"/>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4</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Мы</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знать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японский язык</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dirty="0">
                          <a:effectLst/>
                          <a:latin typeface="Arial" panose="020B0604020202020204" pitchFamily="34" charset="0"/>
                          <a:ea typeface="Calibri" panose="020F0502020204030204" pitchFamily="34" charset="0"/>
                          <a:cs typeface="Arial" panose="020B0604020202020204" pitchFamily="34" charset="0"/>
                        </a:rPr>
                        <a:t>факультет иностранных языков</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86806"/>
                  </a:ext>
                </a:extLst>
              </a:tr>
            </a:tbl>
          </a:graphicData>
        </a:graphic>
      </p:graphicFrame>
      <p:sp>
        <p:nvSpPr>
          <p:cNvPr id="4" name="Obdélník 3">
            <a:extLst>
              <a:ext uri="{FF2B5EF4-FFF2-40B4-BE49-F238E27FC236}">
                <a16:creationId xmlns:a16="http://schemas.microsoft.com/office/drawing/2014/main" id="{DB45840F-ADD7-4E03-A235-DC6B06770872}"/>
              </a:ext>
            </a:extLst>
          </p:cNvPr>
          <p:cNvSpPr/>
          <p:nvPr/>
        </p:nvSpPr>
        <p:spPr>
          <a:xfrm>
            <a:off x="1042220" y="2678868"/>
            <a:ext cx="9792926" cy="2559675"/>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Узнайте о планах коллеги на завтра.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Олег, что ты делаешь в субботу?</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Днём я еду в магазин, а вечером иду в кино. А ты, Денис?</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А я должен встать рано. У меня экзамен в понедельник, я должен заниматься.</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понимаю. А когда отдыхать?</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В воскресенье я еду с друзьями на дачу.</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91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2A09002-4106-413D-8CEF-368956CB9A65}"/>
              </a:ext>
            </a:extLst>
          </p:cNvPr>
          <p:cNvSpPr/>
          <p:nvPr/>
        </p:nvSpPr>
        <p:spPr>
          <a:xfrm>
            <a:off x="806245" y="1443841"/>
            <a:ext cx="10461523" cy="3785652"/>
          </a:xfrm>
          <a:prstGeom prst="rect">
            <a:avLst/>
          </a:prstGeom>
        </p:spPr>
        <p:txBody>
          <a:bodyPr wrap="square">
            <a:spAutoFit/>
          </a:bodyPr>
          <a:lstStyle/>
          <a:p>
            <a:r>
              <a:rPr lang="ru-RU" sz="2000" b="1" u="sng" dirty="0">
                <a:solidFill>
                  <a:srgbClr val="000000"/>
                </a:solidFill>
                <a:latin typeface="Arial" panose="020B0604020202020204" pitchFamily="34" charset="0"/>
                <a:cs typeface="Arial" panose="020B0604020202020204" pitchFamily="34" charset="0"/>
              </a:rPr>
              <a:t>Его день</a:t>
            </a:r>
          </a:p>
          <a:p>
            <a:r>
              <a:rPr lang="ru-RU" sz="2000" b="1" u="sng" dirty="0">
                <a:solidFill>
                  <a:srgbClr val="000000"/>
                </a:solidFill>
                <a:latin typeface="Arial" panose="020B0604020202020204" pitchFamily="34" charset="0"/>
                <a:cs typeface="Arial" panose="020B0604020202020204" pitchFamily="34" charset="0"/>
              </a:rPr>
              <a:t> </a:t>
            </a:r>
          </a:p>
          <a:p>
            <a:r>
              <a:rPr lang="ru-RU" sz="2000" dirty="0">
                <a:solidFill>
                  <a:srgbClr val="000000"/>
                </a:solidFill>
                <a:latin typeface="Arial" panose="020B0604020202020204" pitchFamily="34" charset="0"/>
                <a:cs typeface="Arial" panose="020B0604020202020204" pitchFamily="34" charset="0"/>
              </a:rPr>
              <a:t>У меня есть друг, его зовут Саша. Саша студент, он учится в университете и живёт в общежитии. </a:t>
            </a:r>
          </a:p>
          <a:p>
            <a:r>
              <a:rPr lang="ru-RU" sz="2000" dirty="0">
                <a:solidFill>
                  <a:srgbClr val="000000"/>
                </a:solidFill>
                <a:latin typeface="Arial" panose="020B0604020202020204" pitchFamily="34" charset="0"/>
                <a:cs typeface="Arial" panose="020B0604020202020204" pitchFamily="34" charset="0"/>
              </a:rPr>
              <a:t>Вчера мы вместе занимались: читали текст на английском языке и слушали аудиодиск. Саша изучает английский и уже неплохо говорит на нём. </a:t>
            </a:r>
          </a:p>
          <a:p>
            <a:r>
              <a:rPr lang="ru-RU" sz="2000" dirty="0">
                <a:solidFill>
                  <a:srgbClr val="000000"/>
                </a:solidFill>
                <a:latin typeface="Arial" panose="020B0604020202020204" pitchFamily="34" charset="0"/>
                <a:cs typeface="Arial" panose="020B0604020202020204" pitchFamily="34" charset="0"/>
              </a:rPr>
              <a:t>Обычно Саша встаёт рано, в 7 часов. В 8 часов он завтракает иногда дома, иногда в кафетерии. Потом он идёт на занятия. Занятия в университете с 9 до 3 часов. Саша обычно обедает в кафетерии. Потом он занимается в библиотеке. </a:t>
            </a:r>
          </a:p>
          <a:p>
            <a:r>
              <a:rPr lang="ru-RU" sz="2000" dirty="0">
                <a:solidFill>
                  <a:srgbClr val="000000"/>
                </a:solidFill>
                <a:latin typeface="Arial" panose="020B0604020202020204" pitchFamily="34" charset="0"/>
                <a:cs typeface="Arial" panose="020B0604020202020204" pitchFamily="34" charset="0"/>
              </a:rPr>
              <a:t>В 7 или 8 часов Саша идёт в общежитие. Здесь он отдыхает: немного читает по-русски и по-английски, слушает музыку, смотрит телевизор. В 12 часов он ложится спать.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163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9D79B3B-AC8F-41C4-87DD-63D8861A8AB7}"/>
              </a:ext>
            </a:extLst>
          </p:cNvPr>
          <p:cNvPicPr>
            <a:picLocks noChangeAspect="1"/>
          </p:cNvPicPr>
          <p:nvPr/>
        </p:nvPicPr>
        <p:blipFill>
          <a:blip r:embed="rId4"/>
          <a:stretch>
            <a:fillRect/>
          </a:stretch>
        </p:blipFill>
        <p:spPr>
          <a:xfrm>
            <a:off x="3387872" y="442554"/>
            <a:ext cx="7088732" cy="6145057"/>
          </a:xfrm>
          <a:prstGeom prst="rect">
            <a:avLst/>
          </a:prstGeom>
        </p:spPr>
      </p:pic>
      <p:pic>
        <p:nvPicPr>
          <p:cNvPr id="4" name="zhanna_bichevskaja_-_chernij_voron_(zvukoff.ru)">
            <a:hlinkClick r:id="" action="ppaction://media"/>
            <a:extLst>
              <a:ext uri="{FF2B5EF4-FFF2-40B4-BE49-F238E27FC236}">
                <a16:creationId xmlns:a16="http://schemas.microsoft.com/office/drawing/2014/main" id="{EB371DEB-7A2D-43E2-A315-2925DBCF7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8429" y="3515083"/>
            <a:ext cx="606015" cy="606015"/>
          </a:xfrm>
          <a:prstGeom prst="rect">
            <a:avLst/>
          </a:prstGeom>
        </p:spPr>
      </p:pic>
    </p:spTree>
    <p:extLst>
      <p:ext uri="{BB962C8B-B14F-4D97-AF65-F5344CB8AC3E}">
        <p14:creationId xmlns:p14="http://schemas.microsoft.com/office/powerpoint/2010/main" val="80571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1709C60-0AB3-4AC2-8171-7A04A1EF4026}"/>
              </a:ext>
            </a:extLst>
          </p:cNvPr>
          <p:cNvSpPr/>
          <p:nvPr/>
        </p:nvSpPr>
        <p:spPr>
          <a:xfrm>
            <a:off x="0" y="0"/>
            <a:ext cx="12192000" cy="6571030"/>
          </a:xfrm>
          <a:prstGeom prst="rect">
            <a:avLst/>
          </a:prstGeom>
        </p:spPr>
        <p:txBody>
          <a:bodyPr wrap="square">
            <a:spAutoFit/>
          </a:bodyPr>
          <a:lstStyle/>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Чтение на дом</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Лев Толстой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Старый дед и внучек</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Стал дед очень стар. Ноги у него не ходили, глаза не видели, уши не слышали, зубов не было. И когда он ел, у него текло назад изо рта. Сын и невестка перестали его за стол сажать, а давали ему обедать за печкой.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Снесли ему раз обедать в чашке. Он хотел её подвинуть, да уронил и разбил. Невестка стала бранить старика за то, что он им всё в доме портит и чашки бьёт, и сказала, что теперь она ему будет давать обедать в лоханке. Старик только вздохнул и ничего не сказал.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Сидят раз муж с женой дома и смотрят – сынишка их на полу дощечками играет – что-то слаживает. Отец и спросил: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Что ты это делаешь, Миша?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А Миша и говорит: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Это я, батюшка, лоханку делаю. Когда вы с матушкой стары будете, чтобы вас из этой лоханки кормить.</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Муж с женой поглядели друг на друга и заплакали. Им стало стыдно за то, что они так обижали старика; и стали с тех пор сажать его за стол и ухаживать за ним.</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87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7B0ED64-1A1F-4BB4-A744-3E21E3B12DA0}"/>
              </a:ext>
            </a:extLst>
          </p:cNvPr>
          <p:cNvSpPr/>
          <p:nvPr/>
        </p:nvSpPr>
        <p:spPr>
          <a:xfrm>
            <a:off x="0" y="0"/>
            <a:ext cx="12192000" cy="6370975"/>
          </a:xfrm>
          <a:prstGeom prst="rect">
            <a:avLst/>
          </a:prstGeom>
        </p:spPr>
        <p:txBody>
          <a:bodyPr wrap="square">
            <a:spAutoFit/>
          </a:bodyPr>
          <a:lstStyle/>
          <a:p>
            <a:r>
              <a:rPr lang="ru-RU" sz="2400" b="1" dirty="0">
                <a:solidFill>
                  <a:srgbClr val="333333"/>
                </a:solidFill>
                <a:latin typeface="Arial" panose="020B0604020202020204" pitchFamily="34" charset="0"/>
                <a:cs typeface="Arial" panose="020B0604020202020204" pitchFamily="34" charset="0"/>
              </a:rPr>
              <a:t>Иван Тургенев. Рассказ «Собака»</a:t>
            </a:r>
          </a:p>
          <a:p>
            <a:r>
              <a:rPr lang="ru-RU" sz="2400" dirty="0">
                <a:solidFill>
                  <a:srgbClr val="333333"/>
                </a:solidFill>
                <a:latin typeface="Arial" panose="020B0604020202020204" pitchFamily="34" charset="0"/>
                <a:cs typeface="Arial" panose="020B0604020202020204" pitchFamily="34" charset="0"/>
              </a:rPr>
              <a:t> </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Нас двое в комнате: собака моя и я. На дворе воет страшная, неистовая буря.</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Собака сидит предо мною — и смотрит мне прямо в глаза.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я тоже гляжу ей в глаза.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Она словно хочет сказать мне что-то. Она немая, она без слов, она сама себя не понимает — но я ее понимаю.</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Я понимаю, что в это мгновенье и в ней и во мне живет одно и то же чувство, что между нами нет никакой разницы. Мы тожественны; в каждом из нас горит и светится тот же трепетный огонек.</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Смерть налетит, махнет на него своим холодным широким крылом…</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конец!</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Кто потом разберет, какой именно в каждом из нас горел огонек?</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Нет! Это не животное и не человек меняются взглядами…</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Это две пары одинаковых глаз устремлены друг на друга.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в каждой из этих пар, в животном и в человеке — одна и та же жизнь жмется пугливо к другой.</a:t>
            </a:r>
            <a:endParaRPr lang="ru-RU"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820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1" name="Picture 3" descr="Картинки по запросу знакомство студентов">
            <a:hlinkClick r:id="rId2"/>
            <a:extLst>
              <a:ext uri="{FF2B5EF4-FFF2-40B4-BE49-F238E27FC236}">
                <a16:creationId xmlns:a16="http://schemas.microsoft.com/office/drawing/2014/main" id="{27398F41-8AC5-45F9-A0C0-A65B8926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665" y="2316213"/>
            <a:ext cx="6142336" cy="408744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BFF7C60-2B8D-4E65-BC20-D861AC0C8069}"/>
              </a:ext>
            </a:extLst>
          </p:cNvPr>
          <p:cNvPicPr>
            <a:picLocks noChangeAspect="1"/>
          </p:cNvPicPr>
          <p:nvPr/>
        </p:nvPicPr>
        <p:blipFill>
          <a:blip r:embed="rId4"/>
          <a:stretch>
            <a:fillRect/>
          </a:stretch>
        </p:blipFill>
        <p:spPr>
          <a:xfrm>
            <a:off x="-1" y="-1"/>
            <a:ext cx="6049665" cy="4062549"/>
          </a:xfrm>
          <a:prstGeom prst="rect">
            <a:avLst/>
          </a:prstGeom>
        </p:spPr>
      </p:pic>
    </p:spTree>
    <p:extLst>
      <p:ext uri="{BB962C8B-B14F-4D97-AF65-F5344CB8AC3E}">
        <p14:creationId xmlns:p14="http://schemas.microsoft.com/office/powerpoint/2010/main" val="135624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E2EA9ED-1AE6-442D-925A-811517DCA049}"/>
              </a:ext>
            </a:extLst>
          </p:cNvPr>
          <p:cNvPicPr>
            <a:picLocks noChangeAspect="1"/>
          </p:cNvPicPr>
          <p:nvPr/>
        </p:nvPicPr>
        <p:blipFill>
          <a:blip r:embed="rId2"/>
          <a:stretch>
            <a:fillRect/>
          </a:stretch>
        </p:blipFill>
        <p:spPr>
          <a:xfrm>
            <a:off x="1626427" y="0"/>
            <a:ext cx="8939145" cy="6858000"/>
          </a:xfrm>
          <a:prstGeom prst="rect">
            <a:avLst/>
          </a:prstGeom>
        </p:spPr>
      </p:pic>
    </p:spTree>
    <p:extLst>
      <p:ext uri="{BB962C8B-B14F-4D97-AF65-F5344CB8AC3E}">
        <p14:creationId xmlns:p14="http://schemas.microsoft.com/office/powerpoint/2010/main" val="308972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8A4CF3B-2431-4B10-9883-4AD6646A5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34" y="1"/>
            <a:ext cx="8392357" cy="6294268"/>
          </a:xfrm>
          <a:prstGeom prst="rect">
            <a:avLst/>
          </a:prstGeom>
        </p:spPr>
      </p:pic>
    </p:spTree>
    <p:extLst>
      <p:ext uri="{BB962C8B-B14F-4D97-AF65-F5344CB8AC3E}">
        <p14:creationId xmlns:p14="http://schemas.microsoft.com/office/powerpoint/2010/main" val="414874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19E2FC7-8A48-4B89-9674-D42B511AE38D}"/>
              </a:ext>
            </a:extLst>
          </p:cNvPr>
          <p:cNvPicPr>
            <a:picLocks noChangeAspect="1"/>
          </p:cNvPicPr>
          <p:nvPr/>
        </p:nvPicPr>
        <p:blipFill rotWithShape="1">
          <a:blip r:embed="rId4"/>
          <a:srcRect l="17549" t="17390" r="51505" b="1442"/>
          <a:stretch/>
        </p:blipFill>
        <p:spPr>
          <a:xfrm>
            <a:off x="6809173" y="0"/>
            <a:ext cx="5382827" cy="6858000"/>
          </a:xfrm>
          <a:prstGeom prst="rect">
            <a:avLst/>
          </a:prstGeom>
        </p:spPr>
      </p:pic>
      <p:pic>
        <p:nvPicPr>
          <p:cNvPr id="9" name="Abeceda">
            <a:hlinkClick r:id="" action="ppaction://media"/>
            <a:extLst>
              <a:ext uri="{FF2B5EF4-FFF2-40B4-BE49-F238E27FC236}">
                <a16:creationId xmlns:a16="http://schemas.microsoft.com/office/drawing/2014/main" id="{DF4AB07E-CAB6-4645-B462-2055C29A60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3424" y="500740"/>
            <a:ext cx="487363" cy="487363"/>
          </a:xfrm>
          <a:prstGeom prst="rect">
            <a:avLst/>
          </a:prstGeom>
        </p:spPr>
      </p:pic>
    </p:spTree>
    <p:extLst>
      <p:ext uri="{BB962C8B-B14F-4D97-AF65-F5344CB8AC3E}">
        <p14:creationId xmlns:p14="http://schemas.microsoft.com/office/powerpoint/2010/main" val="261337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VTI">
  <a:themeElements>
    <a:clrScheme name="">
      <a:dk1>
        <a:srgbClr val="000000"/>
      </a:dk1>
      <a:lt1>
        <a:srgbClr val="FFFFFF"/>
      </a:lt1>
      <a:dk2>
        <a:srgbClr val="413124"/>
      </a:dk2>
      <a:lt2>
        <a:srgbClr val="E8E5E2"/>
      </a:lt2>
      <a:accent1>
        <a:srgbClr val="80A9AA"/>
      </a:accent1>
      <a:accent2>
        <a:srgbClr val="7EA0BA"/>
      </a:accent2>
      <a:accent3>
        <a:srgbClr val="969DC7"/>
      </a:accent3>
      <a:accent4>
        <a:srgbClr val="BA817E"/>
      </a:accent4>
      <a:accent5>
        <a:srgbClr val="BC9B80"/>
      </a:accent5>
      <a:accent6>
        <a:srgbClr val="A9A273"/>
      </a:accent6>
      <a:hlink>
        <a:srgbClr val="A0795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11491</TotalTime>
  <Words>4290</Words>
  <Application>Microsoft Office PowerPoint</Application>
  <PresentationFormat>Širokoúhlá obrazovka</PresentationFormat>
  <Paragraphs>491</Paragraphs>
  <Slides>76</Slides>
  <Notes>0</Notes>
  <HiddenSlides>0</HiddenSlides>
  <MMClips>12</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76</vt:i4>
      </vt:variant>
    </vt:vector>
  </HeadingPairs>
  <TitlesOfParts>
    <vt:vector size="85" baseType="lpstr">
      <vt:lpstr>arial</vt:lpstr>
      <vt:lpstr>arial</vt:lpstr>
      <vt:lpstr>Calibri</vt:lpstr>
      <vt:lpstr>Calibri Light</vt:lpstr>
      <vt:lpstr>Symbol</vt:lpstr>
      <vt:lpstr>Tahoma</vt:lpstr>
      <vt:lpstr>Times New Roman</vt:lpstr>
      <vt:lpstr>Wingdings</vt:lpstr>
      <vt:lpstr>RetrospectVTI</vt:lpstr>
      <vt:lpstr>РУССКИЙ ЯЗЫК практика</vt:lpstr>
      <vt:lpstr>Основная литература и другие источники: Základní literatura a jiné zdroje:</vt:lpstr>
      <vt:lpstr>Prezentace aplikace PowerPoint</vt:lpstr>
      <vt:lpstr>Prezentace aplikace PowerPoint</vt:lpstr>
      <vt:lpstr>Графическая система русского языка Grafický systém ruštiny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Произношение Výslovnost</vt:lpstr>
      <vt:lpstr>ПРОИЗНОШЕНИЕ</vt:lpstr>
      <vt:lpstr>Основные отличия в произношении в сравнении с чешским языком Základní rozdíly ve výslovnosti v porovnání s češtinou</vt:lpstr>
      <vt:lpstr>Prezentace aplikace PowerPoint</vt:lpstr>
      <vt:lpstr>Prezentace aplikace PowerPoint</vt:lpstr>
      <vt:lpstr>Prezentace aplikace PowerPoint</vt:lpstr>
      <vt:lpstr>УДАРЕНИЕ</vt:lpstr>
      <vt:lpstr>УДАРЕНИЕ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РАЗГОВОРНАЯ ПРАКТИКА: ЗНАКОМСТВО, ПРИВЕТСТВИЯ </vt:lpstr>
      <vt:lpstr>ПРИВЕТСТВИЯ: ОТВЕТЫ, ПРОЩАНИЕ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ГРАММАТИКА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РУССКИЙ ЯЗЫК практика</dc:title>
  <dc:creator>Veronika</dc:creator>
  <cp:lastModifiedBy>Veronika SN</cp:lastModifiedBy>
  <cp:revision>72</cp:revision>
  <cp:lastPrinted>2019-09-13T12:44:25Z</cp:lastPrinted>
  <dcterms:created xsi:type="dcterms:W3CDTF">2019-09-05T06:29:32Z</dcterms:created>
  <dcterms:modified xsi:type="dcterms:W3CDTF">2025-09-26T09:11:37Z</dcterms:modified>
</cp:coreProperties>
</file>