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2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yd.korpu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pus.cz/" TargetMode="External"/><Relationship Id="rId2" Type="http://schemas.openxmlformats.org/officeDocument/2006/relationships/hyperlink" Target="https://syd.korp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manualy:sy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3192" y="1882020"/>
            <a:ext cx="7766936" cy="1646302"/>
          </a:xfrm>
        </p:spPr>
        <p:txBody>
          <a:bodyPr/>
          <a:lstStyle/>
          <a:p>
            <a:pPr algn="ctr"/>
            <a:r>
              <a:rPr lang="cs-CZ" dirty="0" err="1"/>
              <a:t>SyD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40481"/>
            <a:ext cx="8002694" cy="78377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5600" dirty="0"/>
              <a:t>	</a:t>
            </a:r>
            <a:r>
              <a:rPr lang="cs-CZ" sz="1600" dirty="0"/>
              <a:t>Mgr. Věra Hejhalová, </a:t>
            </a:r>
            <a:r>
              <a:rPr lang="cs-CZ" sz="1600" dirty="0" err="1"/>
              <a:t>Ph.D</a:t>
            </a:r>
            <a:r>
              <a:rPr lang="cs-CZ" sz="1600" dirty="0"/>
              <a:t>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440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537" y="738051"/>
            <a:ext cx="10972800" cy="1066800"/>
          </a:xfrm>
        </p:spPr>
        <p:txBody>
          <a:bodyPr/>
          <a:lstStyle/>
          <a:p>
            <a:r>
              <a:rPr lang="cs-CZ" dirty="0"/>
              <a:t>Zobrazení výsledků - souhrn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961356"/>
            <a:ext cx="11389478" cy="43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538" y="751114"/>
            <a:ext cx="10972800" cy="1066800"/>
          </a:xfrm>
        </p:spPr>
        <p:txBody>
          <a:bodyPr/>
          <a:lstStyle/>
          <a:p>
            <a:r>
              <a:rPr lang="cs-CZ" dirty="0"/>
              <a:t>Zobrazení výsledků - rozložení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844824"/>
            <a:ext cx="11363753" cy="39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05024" y="6123606"/>
            <a:ext cx="102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schéma rozložení jednoho nebo druhého slovního tvaru v textových typech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37605"/>
            <a:ext cx="10972800" cy="1066800"/>
          </a:xfrm>
        </p:spPr>
        <p:txBody>
          <a:bodyPr/>
          <a:lstStyle/>
          <a:p>
            <a:r>
              <a:rPr lang="cs-CZ" dirty="0"/>
              <a:t>Zobrazení výsledků – psaný jazyk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988" y="1498636"/>
            <a:ext cx="8691154" cy="43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85503" y="6035000"/>
            <a:ext cx="77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výsledky analýzy psaného jazyka podle textových typů a žánrů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537" y="829491"/>
            <a:ext cx="10972800" cy="1066800"/>
          </a:xfrm>
        </p:spPr>
        <p:txBody>
          <a:bodyPr/>
          <a:lstStyle/>
          <a:p>
            <a:r>
              <a:rPr lang="cs-CZ" dirty="0"/>
              <a:t>Zobrazení výsledků – mluvený jazyk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844825"/>
            <a:ext cx="8860242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03447" y="4797152"/>
            <a:ext cx="815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výsledky pro mluvený jazyk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umožňuje zobrazit grafy podle: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pohlaví a věku mluvčích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vzdělání mluvčích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nářeční oblasti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663" y="581297"/>
            <a:ext cx="10972800" cy="1066800"/>
          </a:xfrm>
        </p:spPr>
        <p:txBody>
          <a:bodyPr/>
          <a:lstStyle/>
          <a:p>
            <a:r>
              <a:rPr lang="cs-CZ" dirty="0"/>
              <a:t>Zobrazení výsledků – nářeční oblast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12" y="1600201"/>
            <a:ext cx="8538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3474" y="555171"/>
            <a:ext cx="10972800" cy="1066800"/>
          </a:xfrm>
        </p:spPr>
        <p:txBody>
          <a:bodyPr/>
          <a:lstStyle/>
          <a:p>
            <a:r>
              <a:rPr lang="cs-CZ" dirty="0"/>
              <a:t>Zobrazení výsledků - kolokace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97" y="1560852"/>
            <a:ext cx="10972082" cy="353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3093" y="5616254"/>
            <a:ext cx="870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zobrazují slova, která se se zadanými slovními tvary nejčastěji vyskytují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mnohdy upozorňují na odlišné chování vzhledem ke </a:t>
            </a:r>
            <a:r>
              <a:rPr lang="cs-CZ" dirty="0" err="1"/>
              <a:t>kolokabilitě</a:t>
            </a:r>
            <a:r>
              <a:rPr lang="cs-CZ" dirty="0"/>
              <a:t>, přestože se jedná o slovní tvary vzájemně si konkurující, resp. mnohdy zaměnitelné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jste dočetli až sem, nemělo by Vám činit obtíže využít aplikaci </a:t>
            </a:r>
            <a:r>
              <a:rPr lang="cs-CZ" dirty="0" err="1"/>
              <a:t>SyD</a:t>
            </a:r>
            <a:r>
              <a:rPr lang="cs-CZ" dirty="0"/>
              <a:t> tak, abyste mohli odpovědět na následující otázky: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Píše se častěji </a:t>
            </a:r>
            <a:r>
              <a:rPr lang="cs-CZ" i="1" dirty="0"/>
              <a:t>filosofie</a:t>
            </a:r>
            <a:r>
              <a:rPr lang="cs-CZ" dirty="0"/>
              <a:t>, nebo </a:t>
            </a:r>
            <a:r>
              <a:rPr lang="cs-CZ" i="1" dirty="0"/>
              <a:t>filozofie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Používají muži častěji slovo ​ </a:t>
            </a:r>
            <a:r>
              <a:rPr lang="cs-CZ" i="1" dirty="0"/>
              <a:t>skvělý,</a:t>
            </a:r>
            <a:r>
              <a:rPr lang="cs-CZ" dirty="0"/>
              <a:t> nebo </a:t>
            </a:r>
            <a:r>
              <a:rPr lang="cs-CZ" i="1" dirty="0"/>
              <a:t>bezvadný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Kde se říká </a:t>
            </a:r>
            <a:r>
              <a:rPr lang="cs-CZ" i="1" dirty="0"/>
              <a:t>chci</a:t>
            </a:r>
            <a:r>
              <a:rPr lang="cs-CZ" dirty="0"/>
              <a:t> a kde </a:t>
            </a:r>
            <a:r>
              <a:rPr lang="cs-CZ" i="1" dirty="0" err="1"/>
              <a:t>chcu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Používá se v mluvě vůbec spisovná varianta </a:t>
            </a:r>
            <a:r>
              <a:rPr lang="cs-CZ" i="1" dirty="0"/>
              <a:t>vuřt</a:t>
            </a:r>
            <a:r>
              <a:rPr lang="cs-CZ" dirty="0"/>
              <a:t>, nebo vítězí </a:t>
            </a:r>
            <a:r>
              <a:rPr lang="cs-CZ" i="1" dirty="0"/>
              <a:t>buřt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 jakých nejčastějších slovních spojeních se vyskytují slova </a:t>
            </a:r>
            <a:r>
              <a:rPr lang="cs-CZ" i="1" dirty="0"/>
              <a:t>užitečný</a:t>
            </a:r>
            <a:r>
              <a:rPr lang="cs-CZ" dirty="0"/>
              <a:t> a </a:t>
            </a:r>
            <a:r>
              <a:rPr lang="cs-CZ" i="1" dirty="0"/>
              <a:t>užitkový</a:t>
            </a:r>
            <a:r>
              <a:rPr lang="cs-CZ" dirty="0"/>
              <a:t>?  Je z těchto kolokací patrný významový rozdíl?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D5BA12-19E2-4C6D-B7AD-012C2871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2CF02EF-DB3C-4C8F-92B7-F172C7658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Doporučená literatura:</a:t>
            </a:r>
          </a:p>
          <a:p>
            <a:pPr lvl="1"/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Výzkum variability v korpusech češtiny. In: František Čermák (</a:t>
            </a:r>
            <a:r>
              <a:rPr lang="cs-CZ" dirty="0" err="1"/>
              <a:t>ed</a:t>
            </a:r>
            <a:r>
              <a:rPr lang="cs-CZ" dirty="0"/>
              <a:t>.): </a:t>
            </a:r>
            <a:r>
              <a:rPr lang="cs-CZ" i="1" dirty="0"/>
              <a:t>Korpusová lingvistika Praha 2011. 2. Výzkum a výstavba korpusů.</a:t>
            </a:r>
            <a:r>
              <a:rPr lang="cs-CZ" dirty="0"/>
              <a:t> NLN, Praha, s. 184–195.</a:t>
            </a:r>
          </a:p>
          <a:p>
            <a:r>
              <a:rPr lang="cs-CZ" dirty="0"/>
              <a:t>Citace korpusu:</a:t>
            </a:r>
          </a:p>
          <a:p>
            <a:pPr lvl="1"/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</a:t>
            </a:r>
            <a:r>
              <a:rPr lang="cs-CZ" dirty="0" err="1"/>
              <a:t>SyD</a:t>
            </a:r>
            <a:r>
              <a:rPr lang="cs-CZ" dirty="0"/>
              <a:t> – Korpusový průzkum variant. FF UK, Praha. </a:t>
            </a:r>
            <a:r>
              <a:rPr lang="cs-CZ"/>
              <a:t>Dostupný z WWW: &lt;</a:t>
            </a:r>
            <a:r>
              <a:rPr lang="cs-CZ" u="sng">
                <a:hlinkClick r:id="rId2" tooltip="http://syd.korpus.cz"/>
              </a:rPr>
              <a:t>http://syd.korpus.cz</a:t>
            </a:r>
            <a:r>
              <a:rPr lang="cs-CZ"/>
              <a:t>&gt;.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9877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této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aplikace </a:t>
            </a:r>
            <a:r>
              <a:rPr lang="cs-CZ" dirty="0" err="1"/>
              <a:t>SyD</a:t>
            </a:r>
            <a:r>
              <a:rPr lang="cs-CZ" dirty="0"/>
              <a:t> (co to je a k čemu slouží)</a:t>
            </a:r>
          </a:p>
          <a:p>
            <a:r>
              <a:rPr lang="cs-CZ" dirty="0"/>
              <a:t>Synchronní a diachronní náhled na jazyk, návaznost na </a:t>
            </a:r>
            <a:r>
              <a:rPr lang="cs-CZ" dirty="0" err="1"/>
              <a:t>SyD</a:t>
            </a:r>
            <a:endParaRPr lang="cs-CZ" dirty="0"/>
          </a:p>
          <a:p>
            <a:r>
              <a:rPr lang="cs-CZ" dirty="0"/>
              <a:t>Přístup k </a:t>
            </a:r>
            <a:r>
              <a:rPr lang="cs-CZ" dirty="0" err="1"/>
              <a:t>SyDu</a:t>
            </a:r>
            <a:endParaRPr lang="cs-CZ" dirty="0"/>
          </a:p>
          <a:p>
            <a:r>
              <a:rPr lang="cs-CZ" dirty="0"/>
              <a:t>Vyhledávání v </a:t>
            </a:r>
            <a:r>
              <a:rPr lang="cs-CZ" dirty="0" err="1"/>
              <a:t>SyDu</a:t>
            </a:r>
            <a:r>
              <a:rPr lang="cs-CZ" dirty="0"/>
              <a:t>, zadání dotazu</a:t>
            </a:r>
          </a:p>
          <a:p>
            <a:r>
              <a:rPr lang="cs-CZ" dirty="0"/>
              <a:t>Vyhledávání v </a:t>
            </a:r>
            <a:r>
              <a:rPr lang="cs-CZ" dirty="0" err="1"/>
              <a:t>SyDu</a:t>
            </a:r>
            <a:r>
              <a:rPr lang="cs-CZ" dirty="0"/>
              <a:t>, zobrazení a vyhodnocení výsledků</a:t>
            </a:r>
          </a:p>
          <a:p>
            <a:r>
              <a:rPr lang="cs-CZ" dirty="0"/>
              <a:t>Úkoly – praktická práce se </a:t>
            </a:r>
            <a:r>
              <a:rPr lang="cs-CZ" dirty="0" err="1"/>
              <a:t>SyDem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umožňuje analýzu a porovnání alespoň dvou (nebo více) jevů, které si v jazyce mohou konkurovat</a:t>
            </a:r>
          </a:p>
          <a:p>
            <a:r>
              <a:rPr lang="cs-CZ" dirty="0"/>
              <a:t>může se jednat o varianty </a:t>
            </a:r>
          </a:p>
          <a:p>
            <a:pPr lvl="1"/>
            <a:r>
              <a:rPr lang="cs-CZ" dirty="0"/>
              <a:t>pravopisné (gymnasium vs. gymnázium)</a:t>
            </a:r>
          </a:p>
          <a:p>
            <a:pPr lvl="1"/>
            <a:r>
              <a:rPr lang="cs-CZ" dirty="0"/>
              <a:t>morfologické (mohou vs. můžou)</a:t>
            </a:r>
          </a:p>
          <a:p>
            <a:pPr lvl="1"/>
            <a:r>
              <a:rPr lang="cs-CZ" dirty="0"/>
              <a:t>lexikologické (již vs. už)</a:t>
            </a:r>
          </a:p>
          <a:p>
            <a:pPr lvl="1"/>
            <a:r>
              <a:rPr lang="cs-CZ" dirty="0"/>
              <a:t>s</a:t>
            </a:r>
            <a:r>
              <a:rPr lang="cs-CZ"/>
              <a:t>yntaktické </a:t>
            </a:r>
            <a:r>
              <a:rPr lang="cs-CZ" dirty="0"/>
              <a:t>(na kurzu češtiny vs. v kurzu češtiny)</a:t>
            </a:r>
          </a:p>
          <a:p>
            <a:pPr lvl="1"/>
            <a:r>
              <a:rPr lang="cs-CZ" dirty="0"/>
              <a:t>slovosledné (sebe sama vs. sama sebe).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72738"/>
            <a:ext cx="10972800" cy="1066800"/>
          </a:xfrm>
        </p:spPr>
        <p:txBody>
          <a:bodyPr/>
          <a:lstStyle/>
          <a:p>
            <a:r>
              <a:rPr lang="cs-CZ" dirty="0"/>
              <a:t>Synchronní X diachronní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8939349" cy="52578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synchronní pohled na jazyk zkoumá jazyk z hlediska jeho současného stavu (v relativně krátkém časovém úseku), resp. z hlediska jeho stavu v jakémkoli konkrétním období (důležitý je stav jazyka)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diachronní pohled na jazyk zkoumá jazyk z hlediska jeho vývoje v průběhu delšího časového období (důležité jsou změny v jazyce, tedy jeho vývoj)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existují také korpusy synchronní a diachronní</a:t>
            </a:r>
          </a:p>
          <a:p>
            <a:pPr marL="742950" lvl="2" indent="-342900"/>
            <a:r>
              <a:rPr lang="cs-CZ" dirty="0"/>
              <a:t>synchronní korpusy obsahují texty z krátkého časového úseku, zprav. současný jazyk (v ČNK řada SYN – psané texty, ORAL a ORTOFON – mluvené texty)</a:t>
            </a:r>
          </a:p>
          <a:p>
            <a:pPr marL="742950" lvl="2" indent="-342900"/>
            <a:r>
              <a:rPr lang="cs-CZ" dirty="0"/>
              <a:t>diachronní korpusy obsahují texty z delšího časového úseku, většinou několika století  (v ČNK korpusy DIAKORP)</a:t>
            </a:r>
          </a:p>
          <a:p>
            <a:pPr marL="742950" lvl="2" indent="-34290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Synchronní analýza v </a:t>
            </a:r>
            <a:r>
              <a:rPr lang="cs-CZ" dirty="0" err="1"/>
              <a:t>SyD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porovnává vybrané varianty v textech současného českého jazyka ve formě </a:t>
            </a:r>
          </a:p>
          <a:p>
            <a:pPr lvl="1"/>
            <a:r>
              <a:rPr lang="cs-CZ" dirty="0"/>
              <a:t>psané veřejné (analyzován je korpus SYN2010)</a:t>
            </a:r>
          </a:p>
          <a:p>
            <a:pPr lvl="1"/>
            <a:r>
              <a:rPr lang="cs-CZ" dirty="0"/>
              <a:t>psané neveřejné (analyzován je korpus KSK-dopisy)</a:t>
            </a:r>
          </a:p>
          <a:p>
            <a:pPr lvl="1"/>
            <a:r>
              <a:rPr lang="cs-CZ" dirty="0"/>
              <a:t>mluvené (analyzovány jsou korpusy ORAL2006, ORAL2008 a ORAL2013)</a:t>
            </a:r>
          </a:p>
          <a:p>
            <a:r>
              <a:rPr lang="cs-CZ" dirty="0"/>
              <a:t>výsledky nabízejí </a:t>
            </a:r>
          </a:p>
          <a:p>
            <a:pPr lvl="1"/>
            <a:r>
              <a:rPr lang="cs-CZ" dirty="0"/>
              <a:t>relativizovaná data o frekvenci vybraných jevů a jejich distribuci v textech </a:t>
            </a:r>
            <a:br>
              <a:rPr lang="cs-CZ" dirty="0"/>
            </a:br>
            <a:r>
              <a:rPr lang="cs-CZ" dirty="0"/>
              <a:t>(z hlediska textových typů a žánrů) </a:t>
            </a:r>
          </a:p>
          <a:p>
            <a:pPr lvl="1"/>
            <a:r>
              <a:rPr lang="cs-CZ" dirty="0"/>
              <a:t>u mluvených textů data o pohlaví, věku, vzdělání a regionální příslušnosti mluvčích </a:t>
            </a:r>
          </a:p>
          <a:p>
            <a:r>
              <a:rPr lang="cs-CZ" dirty="0"/>
              <a:t>zadávat je možné konkrétní slovní tvary nebo lemmata, pro složitější zadání lze využít dotazovací jazyk CQL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webové adrese </a:t>
            </a:r>
            <a:r>
              <a:rPr lang="cs-CZ" dirty="0">
                <a:hlinkClick r:id="rId2"/>
              </a:rPr>
              <a:t>syd.korpus.cz </a:t>
            </a:r>
            <a:endParaRPr lang="cs-CZ" dirty="0"/>
          </a:p>
          <a:p>
            <a:r>
              <a:rPr lang="cs-CZ" dirty="0"/>
              <a:t>nebo ze stránky </a:t>
            </a:r>
            <a:r>
              <a:rPr lang="cs-CZ" dirty="0">
                <a:hlinkClick r:id="rId3"/>
              </a:rPr>
              <a:t>www.korpus.cz</a:t>
            </a:r>
            <a:r>
              <a:rPr lang="cs-CZ" dirty="0"/>
              <a:t> (v horním menu nabídka </a:t>
            </a:r>
            <a:r>
              <a:rPr lang="cs-CZ" dirty="0" err="1"/>
              <a:t>SyD</a:t>
            </a:r>
            <a:r>
              <a:rPr lang="cs-CZ" dirty="0"/>
              <a:t>)</a:t>
            </a:r>
          </a:p>
          <a:p>
            <a:r>
              <a:rPr lang="cs-CZ" dirty="0"/>
              <a:t>aplikace nevyžaduje přihlášení ani registraci v ČNK </a:t>
            </a:r>
          </a:p>
          <a:p>
            <a:r>
              <a:rPr lang="cs-CZ" dirty="0"/>
              <a:t>může ji používat kdokoli s přístupem k internetu</a:t>
            </a:r>
          </a:p>
          <a:p>
            <a:r>
              <a:rPr lang="cs-CZ" dirty="0"/>
              <a:t>více informací na  </a:t>
            </a:r>
            <a:r>
              <a:rPr lang="cs-CZ" dirty="0">
                <a:hlinkClick r:id="rId4"/>
              </a:rPr>
              <a:t>https://wiki.korpus.cz/doku.php/manualy:syd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537" y="711925"/>
            <a:ext cx="10972800" cy="1066800"/>
          </a:xfrm>
        </p:spPr>
        <p:txBody>
          <a:bodyPr/>
          <a:lstStyle/>
          <a:p>
            <a:r>
              <a:rPr lang="cs-CZ" dirty="0"/>
              <a:t>Vyhledávání – zadání dotazu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09600" y="1844825"/>
            <a:ext cx="10830560" cy="469821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základem vyhledávání je vepsání alespoň dvou slovních tvarů, které si mohou v jazyce konkurovat (např. bychom X byste, černobílý X bíločerný, na to X nato)</a:t>
            </a:r>
          </a:p>
          <a:p>
            <a:r>
              <a:rPr lang="cs-CZ" dirty="0"/>
              <a:t>přidání dalšího slovního tvaru je možné značkou „+“</a:t>
            </a:r>
          </a:p>
          <a:p>
            <a:r>
              <a:rPr lang="cs-CZ" dirty="0"/>
              <a:t>slova lze analyzovat v konkrétním slovním tvaru nebo ve všech jejich tvarech (flexe)</a:t>
            </a:r>
          </a:p>
          <a:p>
            <a:r>
              <a:rPr lang="cs-CZ" dirty="0"/>
              <a:t>pro vyhledávání slov s flexí je nutné zadat slova v základních tvarech (1. pády jednotného čísla, infinitivy apod.) a aktivovat příkaz „lemma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Pozor!: chcete-li analyzovat pravopisné varianty (např. gymnasium X gymnázium; president X prezident), nesmí být zaškrtnut příkaz„lemma“, protože pravopisné varianty téhož slova jsou přiřazeny právě pod jedno lemma a analýza by pak neproběhla</a:t>
            </a:r>
            <a:endParaRPr lang="cs-CZ" dirty="0"/>
          </a:p>
          <a:p>
            <a:r>
              <a:rPr lang="cs-CZ" dirty="0"/>
              <a:t>porovnání se spouští výběrem synchronní (příp. diachronní) analýzy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94360"/>
            <a:ext cx="10972800" cy="1066800"/>
          </a:xfrm>
        </p:spPr>
        <p:txBody>
          <a:bodyPr/>
          <a:lstStyle/>
          <a:p>
            <a:r>
              <a:rPr lang="cs-CZ" dirty="0"/>
              <a:t>Zadání dotazu - názorně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38" y="1577848"/>
            <a:ext cx="11293472" cy="46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textů se provádí </a:t>
            </a:r>
            <a:r>
              <a:rPr lang="cs-CZ" dirty="0" err="1"/>
              <a:t>víceaspektově</a:t>
            </a:r>
            <a:endParaRPr lang="cs-CZ" dirty="0"/>
          </a:p>
          <a:p>
            <a:r>
              <a:rPr lang="cs-CZ" dirty="0"/>
              <a:t>výsledků je celá řada</a:t>
            </a:r>
          </a:p>
          <a:p>
            <a:r>
              <a:rPr lang="cs-CZ" dirty="0"/>
              <a:t>souhrnný náhled – koláčový graf (zastoupení obou zadaných slovních tvarů v psaném a mluveném jazyce</a:t>
            </a:r>
          </a:p>
          <a:p>
            <a:r>
              <a:rPr lang="cs-CZ" dirty="0"/>
              <a:t>ve spodní části možno zvolit další náhledy výsledků podle různých kategorií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</TotalTime>
  <Words>550</Words>
  <Application>Microsoft Office PowerPoint</Application>
  <PresentationFormat>Vlastní</PresentationFormat>
  <Paragraphs>78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Urbanistický</vt:lpstr>
      <vt:lpstr>SyD</vt:lpstr>
      <vt:lpstr>Program této lekce</vt:lpstr>
      <vt:lpstr>Charakteristika</vt:lpstr>
      <vt:lpstr>Synchronní X diachronní</vt:lpstr>
      <vt:lpstr>Synchronní analýza v SyD</vt:lpstr>
      <vt:lpstr>přístup</vt:lpstr>
      <vt:lpstr>Vyhledávání – zadání dotazu</vt:lpstr>
      <vt:lpstr>Zadání dotazu - názorně</vt:lpstr>
      <vt:lpstr>Zobrazení výsledků</vt:lpstr>
      <vt:lpstr>Zobrazení výsledků - souhrn</vt:lpstr>
      <vt:lpstr>Zobrazení výsledků - rozložení</vt:lpstr>
      <vt:lpstr>Zobrazení výsledků – psaný jazyk</vt:lpstr>
      <vt:lpstr>Zobrazení výsledků – mluvený jazyk</vt:lpstr>
      <vt:lpstr>Zobrazení výsledků – nářeční oblast</vt:lpstr>
      <vt:lpstr>Zobrazení výsledků - kolokace</vt:lpstr>
      <vt:lpstr>Úkoly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Šormová</dc:creator>
  <cp:lastModifiedBy>Věra Hejhalová</cp:lastModifiedBy>
  <cp:revision>9</cp:revision>
  <dcterms:created xsi:type="dcterms:W3CDTF">2016-12-22T22:00:05Z</dcterms:created>
  <dcterms:modified xsi:type="dcterms:W3CDTF">2020-05-01T07:30:43Z</dcterms:modified>
</cp:coreProperties>
</file>