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9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1" r:id="rId10"/>
    <p:sldId id="292" r:id="rId11"/>
    <p:sldId id="294" r:id="rId12"/>
    <p:sldId id="293" r:id="rId13"/>
    <p:sldId id="290" r:id="rId14"/>
    <p:sldId id="295" r:id="rId15"/>
    <p:sldId id="296" r:id="rId16"/>
    <p:sldId id="301" r:id="rId17"/>
    <p:sldId id="300" r:id="rId18"/>
    <p:sldId id="299" r:id="rId19"/>
    <p:sldId id="29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39B75-041F-4B81-AC33-6E2D39E95CFE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50EB08-15E5-4D32-973C-133CC8836E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404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3945FF-A189-44BE-B359-2EDDFF78E4F1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2ACE925-FCFC-4EBD-AAB5-C108008D582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4939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E7085-170B-4823-8B36-62A7692D6574}" type="slidenum">
              <a:rPr lang="en-US" altLang="cs-CZ"/>
              <a:pPr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558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7555C-7C91-4273-ADC6-8F653A03F125}" type="slidenum">
              <a:rPr lang="en-US" altLang="cs-CZ"/>
              <a:pPr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9361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408E2E-7016-467F-ADBE-E3F1B1734514}" type="slidenum">
              <a:rPr lang="en-US" altLang="cs-CZ"/>
              <a:pPr/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60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68A65E-4D45-44F3-A802-4133A7464DEE}" type="slidenum">
              <a:rPr lang="en-US" altLang="cs-CZ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895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1C0BB4-86AE-4A7E-83F3-543FEA9D0438}" type="slidenum">
              <a:rPr lang="en-US" altLang="cs-CZ"/>
              <a:pPr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4769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AB233C-3D8C-468A-9E97-6610FC1F9DCA}" type="slidenum">
              <a:rPr lang="en-US" altLang="cs-CZ"/>
              <a:pPr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58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AC0CC4-9FCD-422D-9B01-66C30C1CF741}" type="slidenum">
              <a:rPr lang="en-US" altLang="cs-CZ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975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8981-26BF-4DA7-A6CA-86B56A38204D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618575-1A14-4D2E-9EE7-CF040EE6CFBF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737D-B599-49AC-8B74-CDDC26AD2115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A4C9-F15B-485F-B366-BD7D902B04CD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EDC5-E013-4A89-8B70-22EA7CDEF58D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4070-BDC7-4D3F-8EE6-DBC9E04B5750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8B79-6325-41FE-B4BA-F0A82A92234E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6B748-F523-4675-91C2-5F2E816E4110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FF69-974E-48E0-993A-FDE19061BC5D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835EF-A403-4E17-959F-B2480076ABEC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35A0-E8BA-4D85-8262-6337C65ED555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B57D-7D33-4F8F-99D9-2BF7E6C5D6A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DFE1-CAA1-4D54-A1D9-6AFF1584FD26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B51E-5527-4D35-950E-98D762A2387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1B3-AF2C-4E80-89AF-6E17EB3F79F4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0254-3621-4705-AE95-E9C84270D94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72AE-090E-4EC6-8A2A-3B68F729E1D6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11D9-8993-44EB-9F6B-E5025693823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4065-8E9D-447D-8EB9-8B9D97CE7F88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5D7B-1331-41FF-841C-D7286C843B6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3514-891C-4FE4-BE17-4BCC1D144BF3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DC92526-6BA9-4D03-B48C-AF9EC67B31A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3A69C4-499C-41EC-9105-02F51C7A6E67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8091D04A-2190-4173-9BDB-258CC418D7C7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1" r:id="rId2"/>
    <p:sldLayoutId id="2147483827" r:id="rId3"/>
    <p:sldLayoutId id="2147483822" r:id="rId4"/>
    <p:sldLayoutId id="2147483823" r:id="rId5"/>
    <p:sldLayoutId id="2147483824" r:id="rId6"/>
    <p:sldLayoutId id="2147483828" r:id="rId7"/>
    <p:sldLayoutId id="2147483829" r:id="rId8"/>
    <p:sldLayoutId id="2147483830" r:id="rId9"/>
    <p:sldLayoutId id="2147483825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62575/3d0cac60971a511280cbba229d9b6329c07731f7/#dst1000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PASTERNAK</a:t>
            </a:r>
            <a:r>
              <a:rPr lang="cs-CZ" dirty="0"/>
              <a:t>: Doktor </a:t>
            </a:r>
            <a:r>
              <a:rPr lang="cs-CZ" dirty="0" err="1"/>
              <a:t>Živago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cs-CZ" dirty="0"/>
              <a:t>A když vypukla válka, její skutečné hrůzy, skutečné nebezpečí i hrozba smrti byly blahem ve srovnání s nelidskou vládou výmyslu a přinášely úlevu… Nejen lidé na nucených pracích, ale všichni bez výjimky, v týlu i na frontě, vydechli volněji, z plných plic, a jako v extázi, s pocitem skutečného štěstí se vrhli do výhně strašného boje, smrtelného i spásného zároveň.</a:t>
            </a:r>
          </a:p>
        </p:txBody>
      </p:sp>
    </p:spTree>
    <p:extLst>
      <p:ext uri="{BB962C8B-B14F-4D97-AF65-F5344CB8AC3E}">
        <p14:creationId xmlns:p14="http://schemas.microsoft.com/office/powerpoint/2010/main" val="333920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Dmitrij</a:t>
            </a:r>
            <a:r>
              <a:rPr lang="cs-CZ" dirty="0"/>
              <a:t> </a:t>
            </a:r>
            <a:r>
              <a:rPr lang="cs-CZ" dirty="0" err="1"/>
              <a:t>Šostakovič</a:t>
            </a:r>
            <a:r>
              <a:rPr lang="cs-CZ" dirty="0"/>
              <a:t> </a:t>
            </a:r>
            <a:r>
              <a:rPr lang="cs-CZ"/>
              <a:t>(1906–1975</a:t>
            </a:r>
            <a:r>
              <a:rPr lang="cs-CZ" dirty="0"/>
              <a:t>)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1484313"/>
            <a:ext cx="3816350" cy="53736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Fireman Shostakovich</a:t>
            </a:r>
            <a:endParaRPr lang="cs-CZ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49388"/>
            <a:ext cx="3816350" cy="5378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Sedmá symfonie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započata v Leningradu (blokáda)</a:t>
            </a:r>
          </a:p>
          <a:p>
            <a:r>
              <a:rPr lang="cs-CZ" altLang="cs-CZ"/>
              <a:t>dokončena v Kujbyševu (březen 1942)</a:t>
            </a:r>
          </a:p>
          <a:p>
            <a:r>
              <a:rPr lang="cs-CZ" altLang="cs-CZ"/>
              <a:t>moskevská premiéra (březen 1942)</a:t>
            </a:r>
          </a:p>
          <a:p>
            <a:r>
              <a:rPr lang="cs-CZ" altLang="cs-CZ"/>
              <a:t>leningradská premiéra (9. srpna 1942)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Šostakovič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r>
              <a:rPr lang="cs-CZ" altLang="cs-CZ"/>
              <a:t>Nemohu to říct veřejně, ale fašismus je mi odporný, a nejen ten německý. Lidé rádi říkají, </a:t>
            </a:r>
          </a:p>
          <a:p>
            <a:pPr>
              <a:buFont typeface="Wingdings 2" pitchFamily="18" charset="2"/>
              <a:buNone/>
            </a:pPr>
            <a:r>
              <a:rPr lang="cs-CZ" altLang="cs-CZ"/>
              <a:t>	že před válkou bylo vše idylické, že vše bylo zcela         v pořádku a že teď Hitler sužuje naši zemi.</a:t>
            </a:r>
          </a:p>
          <a:p>
            <a:pPr>
              <a:buFont typeface="Wingdings 2" pitchFamily="18" charset="2"/>
              <a:buNone/>
            </a:pPr>
            <a:r>
              <a:rPr lang="cs-CZ" altLang="cs-CZ"/>
              <a:t> </a:t>
            </a:r>
          </a:p>
          <a:p>
            <a:r>
              <a:rPr lang="cs-CZ" altLang="cs-CZ"/>
              <a:t>Hitler je zločinec, o tom není pochyb. Ale zločinec je i Stalin. Nazval jsem 7. symfonii Leningradská, ale ona není jen o Leningradu v době blokády. Je také o tom, jak byl Leningrad systematicky ničen za Stalina – Hitler se teď snaží dokončit jeho dílo.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Represivní aparát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zabaveny rozhlasové přijímače</a:t>
            </a:r>
          </a:p>
          <a:p>
            <a:r>
              <a:rPr lang="cs-CZ" altLang="cs-CZ"/>
              <a:t>Lidé dál posíláni do GULAGu</a:t>
            </a:r>
          </a:p>
          <a:p>
            <a:r>
              <a:rPr lang="cs-CZ" altLang="cs-CZ"/>
              <a:t>NKVD + SMERŠ (</a:t>
            </a:r>
            <a:r>
              <a:rPr lang="ru-RU" altLang="cs-CZ"/>
              <a:t>смерть шпионам)</a:t>
            </a:r>
          </a:p>
          <a:p>
            <a:r>
              <a:rPr lang="cs-CZ" altLang="cs-CZ"/>
              <a:t>Čečenci, Ingušové, krymští Tataři – deportováni do Střední Asie</a:t>
            </a:r>
          </a:p>
          <a:p>
            <a:r>
              <a:rPr lang="cs-CZ" altLang="cs-CZ"/>
              <a:t>obyvatelé Pobaltí – do GULAGu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/>
              <a:t>Postupimská konference </a:t>
            </a:r>
            <a:br>
              <a:rPr lang="cs-CZ" dirty="0"/>
            </a:br>
            <a:r>
              <a:rPr lang="cs-CZ" dirty="0"/>
              <a:t>červenec – srpen 1945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předcházela jí Jaltská konference (únor 1945)</a:t>
            </a:r>
          </a:p>
          <a:p>
            <a:r>
              <a:rPr lang="cs-CZ" altLang="cs-CZ" dirty="0"/>
              <a:t>Stalin, Truman, Churchill (</a:t>
            </a:r>
            <a:r>
              <a:rPr lang="cs-CZ" altLang="cs-CZ" dirty="0" err="1"/>
              <a:t>Attlee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poválečná správa Německa</a:t>
            </a:r>
          </a:p>
          <a:p>
            <a:r>
              <a:rPr lang="cs-CZ" altLang="cs-CZ" dirty="0"/>
              <a:t>poválečné uspořádání Evropy</a:t>
            </a:r>
          </a:p>
          <a:p>
            <a:r>
              <a:rPr lang="cs-CZ" altLang="cs-CZ" dirty="0"/>
              <a:t>rozdělení Německa a Rakouska do čtyř okupačních zón</a:t>
            </a:r>
          </a:p>
          <a:p>
            <a:r>
              <a:rPr lang="cs-CZ" altLang="cs-CZ" dirty="0"/>
              <a:t>některým státům byly stanoveny nové hranice (Československo ztrácí Zakarpatskou Ukrajinu)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SOVĚTSKÉ VÁLEČNÉ OBĚTI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odhady různých historiků se liší</a:t>
            </a:r>
          </a:p>
          <a:p>
            <a:endParaRPr lang="cs-CZ" dirty="0"/>
          </a:p>
          <a:p>
            <a:r>
              <a:rPr lang="cs-CZ" dirty="0"/>
              <a:t>přes 20 milionů civilistů a vojáků</a:t>
            </a:r>
          </a:p>
          <a:p>
            <a:r>
              <a:rPr lang="cs-CZ" dirty="0"/>
              <a:t>nejméně 26 milionů </a:t>
            </a:r>
          </a:p>
          <a:p>
            <a:pPr marL="11906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74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VÁLEČNÁ PROPAGANDA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seriál </a:t>
            </a:r>
          </a:p>
          <a:p>
            <a:pPr marL="119062" indent="0">
              <a:buNone/>
            </a:pPr>
            <a:r>
              <a:rPr lang="ru-RU" dirty="0"/>
              <a:t>М</a:t>
            </a:r>
            <a:r>
              <a:rPr lang="cs-CZ" dirty="0"/>
              <a:t>o</a:t>
            </a:r>
            <a:r>
              <a:rPr lang="ru-RU" dirty="0"/>
              <a:t>лодая гвардия (</a:t>
            </a:r>
            <a:r>
              <a:rPr lang="cs-CZ" dirty="0"/>
              <a:t>2015)</a:t>
            </a:r>
          </a:p>
          <a:p>
            <a:endParaRPr lang="ru-RU" dirty="0"/>
          </a:p>
          <a:p>
            <a:r>
              <a:rPr lang="cs-CZ" dirty="0"/>
              <a:t>film</a:t>
            </a:r>
          </a:p>
          <a:p>
            <a:pPr marL="119062" indent="0">
              <a:buNone/>
            </a:pPr>
            <a:r>
              <a:rPr lang="ru-RU" dirty="0"/>
              <a:t>Двадцать восемь панфиловцев</a:t>
            </a:r>
            <a:r>
              <a:rPr lang="cs-CZ" dirty="0"/>
              <a:t> (2016)</a:t>
            </a:r>
            <a:endParaRPr lang="ru-RU" dirty="0"/>
          </a:p>
          <a:p>
            <a:pPr marL="119062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36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</a:t>
            </a:r>
            <a:r>
              <a:rPr lang="cs-CZ" dirty="0" err="1"/>
              <a:t>ÁKON</a:t>
            </a:r>
            <a:r>
              <a:rPr lang="cs-CZ" dirty="0"/>
              <a:t> PROTI NACISMU (2014)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leden 2014: kauza </a:t>
            </a:r>
            <a:r>
              <a:rPr lang="en-US" dirty="0"/>
              <a:t>T</a:t>
            </a:r>
            <a:r>
              <a:rPr lang="ru-RU"/>
              <a:t>В</a:t>
            </a:r>
            <a:r>
              <a:rPr lang="cs-CZ"/>
              <a:t> </a:t>
            </a:r>
            <a:r>
              <a:rPr lang="ru-RU"/>
              <a:t>Дождь</a:t>
            </a:r>
            <a:r>
              <a:rPr lang="cs-CZ"/>
              <a:t>  </a:t>
            </a:r>
            <a:endParaRPr lang="ru-RU" dirty="0"/>
          </a:p>
          <a:p>
            <a:endParaRPr lang="cs-CZ" dirty="0"/>
          </a:p>
          <a:p>
            <a:r>
              <a:rPr lang="cs-CZ" dirty="0"/>
              <a:t>květen 2014: přijat zákon proti nacismu</a:t>
            </a:r>
          </a:p>
          <a:p>
            <a:endParaRPr lang="cs-CZ" dirty="0"/>
          </a:p>
          <a:p>
            <a:r>
              <a:rPr lang="cs-CZ" dirty="0"/>
              <a:t>červenec 2014: kauza </a:t>
            </a:r>
            <a:r>
              <a:rPr lang="cs-CZ" dirty="0" err="1"/>
              <a:t>bloggera</a:t>
            </a:r>
            <a:r>
              <a:rPr lang="cs-CZ" dirty="0"/>
              <a:t> </a:t>
            </a:r>
            <a:r>
              <a:rPr lang="cs-CZ" dirty="0" err="1"/>
              <a:t>Lužgina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64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proti nacismu: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УК РФ Статья 354.1. Реабилитация нацизма</a:t>
            </a:r>
          </a:p>
          <a:p>
            <a:r>
              <a:rPr lang="ru-RU" dirty="0"/>
              <a:t>(введена Федеральным </a:t>
            </a:r>
            <a:r>
              <a:rPr lang="ru-RU" dirty="0">
                <a:hlinkClick r:id="rId2"/>
              </a:rPr>
              <a:t>законом</a:t>
            </a:r>
            <a:r>
              <a:rPr lang="ru-RU" dirty="0"/>
              <a:t> от 05.05.2014 N 128-ФЗ)</a:t>
            </a:r>
          </a:p>
          <a:p>
            <a:pPr marL="11906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6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Rusko a 2. světová válka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829175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Arial" charset="0"/>
                <a:cs typeface="Arial" charset="0"/>
              </a:rPr>
              <a:t>Na počátku války byl SSSR jednou </a:t>
            </a:r>
          </a:p>
          <a:p>
            <a:pPr marL="119062" indent="0" eaLnBrk="1" hangingPunct="1">
              <a:buNone/>
            </a:pPr>
            <a:r>
              <a:rPr lang="cs-CZ" altLang="cs-CZ" sz="2800">
                <a:latin typeface="Arial" charset="0"/>
                <a:cs typeface="Arial" charset="0"/>
              </a:rPr>
              <a:t>   ze 7 hlavních mocností světa. Na konci války byl    </a:t>
            </a:r>
          </a:p>
          <a:p>
            <a:pPr marL="119062" indent="0" eaLnBrk="1" hangingPunct="1">
              <a:buNone/>
            </a:pPr>
            <a:r>
              <a:rPr lang="cs-CZ" altLang="cs-CZ" sz="2800">
                <a:latin typeface="Arial" charset="0"/>
                <a:cs typeface="Arial" charset="0"/>
              </a:rPr>
              <a:t>   spolu s USA jednou ze 2 supervelmocí.</a:t>
            </a:r>
          </a:p>
          <a:p>
            <a:pPr eaLnBrk="1" hangingPunct="1"/>
            <a:endParaRPr lang="cs-CZ" altLang="cs-CZ" sz="280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cs-CZ" sz="2800">
                <a:latin typeface="Arial" charset="0"/>
                <a:cs typeface="Arial" charset="0"/>
              </a:rPr>
              <a:t>Před r. 1939 SSSR chyběli spojenci. Po válce se stal vůdcem euroasijského „socialistického tábora“.</a:t>
            </a:r>
          </a:p>
          <a:p>
            <a:pPr eaLnBrk="1" hangingPunct="1"/>
            <a:endParaRPr lang="cs-CZ" altLang="cs-CZ" sz="2800">
              <a:latin typeface="Arial" charset="0"/>
              <a:cs typeface="Arial" charset="0"/>
            </a:endParaRPr>
          </a:p>
          <a:p>
            <a:pPr eaLnBrk="1" hangingPunct="1"/>
            <a:r>
              <a:rPr lang="cs-CZ" altLang="cs-CZ" sz="2800">
                <a:latin typeface="Arial" charset="0"/>
                <a:cs typeface="Arial" charset="0"/>
              </a:rPr>
              <a:t>Před válkou byla životaschopnost sovětského systému pochybná. Po r. 1945 se sovětské zřízení jevilo jako slibná alternativa kapitalismu.</a:t>
            </a:r>
            <a:endParaRPr lang="en-US" altLang="cs-CZ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Martin </a:t>
            </a:r>
            <a:r>
              <a:rPr lang="cs-CZ" dirty="0" err="1">
                <a:solidFill>
                  <a:schemeClr val="accent1">
                    <a:satMod val="150000"/>
                  </a:schemeClr>
                </a:solidFill>
              </a:rPr>
              <a:t>Malia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„První světová válka komunismus stvořila, kdežto druhá světová válka </a:t>
            </a:r>
          </a:p>
          <a:p>
            <a:pPr marL="119062" indent="0" eaLnBrk="1" hangingPunct="1">
              <a:buNone/>
            </a:pPr>
            <a:r>
              <a:rPr lang="cs-CZ" altLang="cs-CZ" sz="3600"/>
              <a:t>    z něj učinila skutečně světodějnou sílu.“</a:t>
            </a:r>
            <a:endParaRPr lang="en-US" altLang="cs-CZ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Pakt Molotov – </a:t>
            </a:r>
            <a:r>
              <a:rPr lang="cs-CZ" dirty="0" err="1">
                <a:solidFill>
                  <a:schemeClr val="accent1">
                    <a:satMod val="150000"/>
                  </a:schemeClr>
                </a:solidFill>
              </a:rPr>
              <a:t>Ribbentrop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</a:t>
            </a:r>
            <a:r>
              <a:rPr lang="cs-CZ" altLang="cs-CZ"/>
              <a:t>řinesl </a:t>
            </a:r>
            <a:r>
              <a:rPr lang="cs-CZ" altLang="cs-CZ" dirty="0"/>
              <a:t>SSSR závazek o neútočení a rovněž východní Polsko, Pobaltí, Besarábii (dnešní Moldávie) a Finsko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Stalin se zavázal k dodávkám strategických surovin (ropa, barevné kovy) a potravin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</a:t>
            </a:r>
            <a:r>
              <a:rPr lang="cs-CZ" altLang="cs-CZ"/>
              <a:t>ánikem </a:t>
            </a:r>
            <a:r>
              <a:rPr lang="cs-CZ" altLang="cs-CZ" dirty="0"/>
              <a:t>nezávislého Polska zanikla nárazníková zóna mezi Německem a SSSR</a:t>
            </a:r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Útok na SSSR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Rozhodnutí padlo v létě 1940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Přepadení plánováno na květen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Hitler nakonec zaútočil až </a:t>
            </a:r>
            <a:r>
              <a:rPr lang="cs-CZ" b="1" dirty="0"/>
              <a:t>22. června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i="1"/>
              <a:t>	Pouhým </a:t>
            </a:r>
            <a:r>
              <a:rPr lang="cs-CZ" i="1" dirty="0"/>
              <a:t>vykopnutím dveří zničím prohnilé bolševické uspořádání. Vyženu Rusy z jejich půdy a učiním jejich teritorium rájem obývaným Němci. Válka proti Rusku je především ideologická a rasová, což znamená, že by všichni měli být vyhubeni jako </a:t>
            </a:r>
            <a:r>
              <a:rPr lang="cs-CZ" i="1"/>
              <a:t>krysy.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/>
              <a:t>                                                                HITLER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Proč byla invaze zprvu tak úspěšná?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Stalin odmítal přijmout potřebná bezpečnostní opatření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centralizovaný sovětský systém: velitelé armád a divizí se báli přijímat rozhodnutí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sovětští vojáci i občané měli nízkou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/>
              <a:t>	bojovou morálku</a:t>
            </a:r>
            <a:endParaRPr lang="en-US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Postup německých vojsk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12800" b="1" dirty="0"/>
              <a:t>1. ofenzíva: 1941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2800" b="1" dirty="0"/>
              <a:t>	</a:t>
            </a:r>
            <a:r>
              <a:rPr lang="cs-CZ" sz="12800" dirty="0"/>
              <a:t>3 hlavní cíle: Leningrad, Moskva</a:t>
            </a:r>
            <a:r>
              <a:rPr lang="cs-CZ" sz="12800"/>
              <a:t>, Kyjev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2800"/>
              <a:t>     postup </a:t>
            </a:r>
            <a:r>
              <a:rPr lang="cs-CZ" sz="12800" dirty="0"/>
              <a:t>nacistů </a:t>
            </a:r>
            <a:r>
              <a:rPr lang="cs-CZ" sz="12800"/>
              <a:t>zastaven v </a:t>
            </a:r>
            <a:r>
              <a:rPr lang="cs-CZ" sz="12800" b="1"/>
              <a:t>bitvě u Moskvy</a:t>
            </a:r>
            <a:endParaRPr lang="cs-CZ" sz="128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128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12800" b="1" dirty="0"/>
              <a:t>2. ofenzíva: 1942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2800" dirty="0"/>
              <a:t>	postup směrem k Volze a Kavkazu zastaven díky </a:t>
            </a:r>
            <a:r>
              <a:rPr lang="cs-CZ" sz="12800" b="1" dirty="0"/>
              <a:t>bitvě u Stalingradu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12800" b="1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12800" b="1" dirty="0"/>
              <a:t>3. ofenzíva: 1943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2800" b="1" dirty="0"/>
              <a:t>	</a:t>
            </a:r>
            <a:r>
              <a:rPr lang="cs-CZ" sz="12800" dirty="0"/>
              <a:t>proběhla</a:t>
            </a:r>
            <a:r>
              <a:rPr lang="cs-CZ" sz="12800" b="1" dirty="0"/>
              <a:t> u </a:t>
            </a:r>
            <a:r>
              <a:rPr lang="cs-CZ" sz="12800" b="1" dirty="0" err="1"/>
              <a:t>Kurska</a:t>
            </a:r>
            <a:r>
              <a:rPr lang="cs-CZ" sz="12800" dirty="0"/>
              <a:t>, avšak byla zastavena a Rudá armáda vytlačila Němce zpátky na západ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128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12800" b="1" dirty="0"/>
              <a:t>	</a:t>
            </a:r>
            <a:endParaRPr lang="cs-CZ" sz="128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/>
              <a:t>  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Blokáda Leningradu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září 1941 – leden 1944 (celkem 900 dní)</a:t>
            </a:r>
          </a:p>
          <a:p>
            <a:pPr eaLnBrk="1" hangingPunct="1"/>
            <a:r>
              <a:rPr lang="cs-CZ" altLang="cs-CZ"/>
              <a:t>zemřel asi 1 milion lidí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cs-CZ"/>
          </a:p>
          <a:p>
            <a:pPr eaLnBrk="1" hangingPunct="1"/>
            <a:endParaRPr lang="en-US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Pozorovací stanoviště </a:t>
            </a:r>
            <a:br>
              <a:rPr lang="cs-CZ" dirty="0"/>
            </a:br>
            <a:r>
              <a:rPr lang="cs-CZ" dirty="0"/>
              <a:t>na střeše domu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5375" y="1484313"/>
            <a:ext cx="3862388" cy="53736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1110</TotalTime>
  <Words>711</Words>
  <Application>Microsoft Office PowerPoint</Application>
  <PresentationFormat>Předvádění na obrazovce (4:3)</PresentationFormat>
  <Paragraphs>105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PASTERNAK: Doktor Živago</vt:lpstr>
      <vt:lpstr>Rusko a 2. světová válka</vt:lpstr>
      <vt:lpstr>Martin Malia</vt:lpstr>
      <vt:lpstr>Pakt Molotov – Ribbentrop</vt:lpstr>
      <vt:lpstr>Útok na SSSR</vt:lpstr>
      <vt:lpstr>Proč byla invaze zprvu tak úspěšná?</vt:lpstr>
      <vt:lpstr>Postup německých vojsk</vt:lpstr>
      <vt:lpstr>Blokáda Leningradu</vt:lpstr>
      <vt:lpstr>Pozorovací stanoviště  na střeše domu</vt:lpstr>
      <vt:lpstr>Dmitrij Šostakovič (1906–1975)</vt:lpstr>
      <vt:lpstr>Fireman Shostakovich</vt:lpstr>
      <vt:lpstr>Sedmá symfonie</vt:lpstr>
      <vt:lpstr>Šostakovič</vt:lpstr>
      <vt:lpstr>Represivní aparát</vt:lpstr>
      <vt:lpstr>Postupimská konference  červenec – srpen 1945</vt:lpstr>
      <vt:lpstr>SOVĚTSKÉ VÁLEČNÉ OBĚTI</vt:lpstr>
      <vt:lpstr>VÁLEČNÁ PROPAGANDA</vt:lpstr>
      <vt:lpstr>ZÁKON PROTI NACISMU (2014) </vt:lpstr>
      <vt:lpstr>Zákon proti nacismu: 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Rubáš, Stanislav</cp:lastModifiedBy>
  <cp:revision>117</cp:revision>
  <dcterms:created xsi:type="dcterms:W3CDTF">2010-12-14T21:43:57Z</dcterms:created>
  <dcterms:modified xsi:type="dcterms:W3CDTF">2025-05-16T09:07:48Z</dcterms:modified>
</cp:coreProperties>
</file>