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90" r:id="rId4"/>
    <p:sldId id="286" r:id="rId5"/>
    <p:sldId id="287" r:id="rId6"/>
    <p:sldId id="288" r:id="rId7"/>
    <p:sldId id="289" r:id="rId8"/>
    <p:sldId id="257" r:id="rId9"/>
    <p:sldId id="277" r:id="rId10"/>
    <p:sldId id="276" r:id="rId11"/>
    <p:sldId id="259" r:id="rId12"/>
    <p:sldId id="260" r:id="rId13"/>
    <p:sldId id="279" r:id="rId14"/>
    <p:sldId id="280" r:id="rId15"/>
    <p:sldId id="262" r:id="rId16"/>
    <p:sldId id="281" r:id="rId17"/>
    <p:sldId id="282" r:id="rId18"/>
    <p:sldId id="263" r:id="rId19"/>
    <p:sldId id="264" r:id="rId20"/>
    <p:sldId id="283" r:id="rId21"/>
    <p:sldId id="265" r:id="rId22"/>
    <p:sldId id="274" r:id="rId23"/>
    <p:sldId id="275" r:id="rId24"/>
    <p:sldId id="267" r:id="rId25"/>
    <p:sldId id="266" r:id="rId26"/>
    <p:sldId id="268" r:id="rId27"/>
    <p:sldId id="269" r:id="rId28"/>
    <p:sldId id="272" r:id="rId29"/>
    <p:sldId id="284" r:id="rId30"/>
    <p:sldId id="271" r:id="rId31"/>
    <p:sldId id="273" r:id="rId32"/>
    <p:sldId id="270" r:id="rId3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8237-7A29-4732-B588-62201C530E9C}" type="datetimeFigureOut">
              <a:rPr lang="cs-CZ" smtClean="0"/>
              <a:t>24.2.2021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AD1DA-21A7-4B08-9725-E650D2B4B3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3998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8237-7A29-4732-B588-62201C530E9C}" type="datetimeFigureOut">
              <a:rPr lang="cs-CZ" smtClean="0"/>
              <a:t>24.2.2021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AD1DA-21A7-4B08-9725-E650D2B4B3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527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8237-7A29-4732-B588-62201C530E9C}" type="datetimeFigureOut">
              <a:rPr lang="cs-CZ" smtClean="0"/>
              <a:t>24.2.2021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AD1DA-21A7-4B08-9725-E650D2B4B3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0929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8237-7A29-4732-B588-62201C530E9C}" type="datetimeFigureOut">
              <a:rPr lang="cs-CZ" smtClean="0"/>
              <a:t>24.2.2021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AD1DA-21A7-4B08-9725-E650D2B4B3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7202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8237-7A29-4732-B588-62201C530E9C}" type="datetimeFigureOut">
              <a:rPr lang="cs-CZ" smtClean="0"/>
              <a:t>24.2.2021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AD1DA-21A7-4B08-9725-E650D2B4B3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9601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8237-7A29-4732-B588-62201C530E9C}" type="datetimeFigureOut">
              <a:rPr lang="cs-CZ" smtClean="0"/>
              <a:t>24.2.2021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AD1DA-21A7-4B08-9725-E650D2B4B3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3802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8237-7A29-4732-B588-62201C530E9C}" type="datetimeFigureOut">
              <a:rPr lang="cs-CZ" smtClean="0"/>
              <a:t>24.2.2021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AD1DA-21A7-4B08-9725-E650D2B4B3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516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8237-7A29-4732-B588-62201C530E9C}" type="datetimeFigureOut">
              <a:rPr lang="cs-CZ" smtClean="0"/>
              <a:t>24.2.2021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AD1DA-21A7-4B08-9725-E650D2B4B3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4331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8237-7A29-4732-B588-62201C530E9C}" type="datetimeFigureOut">
              <a:rPr lang="cs-CZ" smtClean="0"/>
              <a:t>24.2.2021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AD1DA-21A7-4B08-9725-E650D2B4B3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3733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8237-7A29-4732-B588-62201C530E9C}" type="datetimeFigureOut">
              <a:rPr lang="cs-CZ" smtClean="0"/>
              <a:t>24.2.2021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AD1DA-21A7-4B08-9725-E650D2B4B3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0615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28237-7A29-4732-B588-62201C530E9C}" type="datetimeFigureOut">
              <a:rPr lang="cs-CZ" smtClean="0"/>
              <a:t>24.2.2021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AD1DA-21A7-4B08-9725-E650D2B4B3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4838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28237-7A29-4732-B588-62201C530E9C}" type="datetimeFigureOut">
              <a:rPr lang="cs-CZ" smtClean="0"/>
              <a:t>24.2.2021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AD1DA-21A7-4B08-9725-E650D2B4B3D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4843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olomouc.rozhlas.cz/nesklonne-podoby-krestnich-jmen-6388185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Vstupní test oprava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784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Olomoucký kraj</a:t>
            </a:r>
          </a:p>
          <a:p>
            <a:r>
              <a:rPr lang="cs-CZ" dirty="0" smtClean="0"/>
              <a:t>Kraj Vysočina</a:t>
            </a:r>
          </a:p>
          <a:p>
            <a:r>
              <a:rPr lang="cs-CZ" dirty="0"/>
              <a:t>v</a:t>
            </a:r>
            <a:r>
              <a:rPr lang="cs-CZ" dirty="0" smtClean="0"/>
              <a:t>iz velká písmena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4750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Dceřiná</a:t>
            </a:r>
            <a:r>
              <a:rPr lang="cs-CZ" dirty="0" smtClean="0"/>
              <a:t> společnost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 dcera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369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dvěma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Dvěma X třemi, čtyřmi přáteli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739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Vice-</a:t>
            </a:r>
            <a:r>
              <a:rPr lang="cs-CZ" dirty="0" smtClean="0">
                <a:solidFill>
                  <a:srgbClr val="FF0000"/>
                </a:solidFill>
              </a:rPr>
              <a:t> , z lat. </a:t>
            </a:r>
            <a:r>
              <a:rPr lang="cs-CZ" dirty="0">
                <a:solidFill>
                  <a:srgbClr val="FF0000"/>
                </a:solidFill>
              </a:rPr>
              <a:t>místo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Vicepremiér, vicemiss, viceadmirál</a:t>
            </a:r>
          </a:p>
          <a:p>
            <a:pPr marL="0" indent="0">
              <a:buNone/>
            </a:pPr>
            <a:r>
              <a:rPr lang="cs-CZ" dirty="0" smtClean="0"/>
              <a:t>X</a:t>
            </a:r>
          </a:p>
          <a:p>
            <a:r>
              <a:rPr lang="cs-CZ" dirty="0" smtClean="0"/>
              <a:t>Více=vícedílný, víceúčelový </a:t>
            </a:r>
          </a:p>
          <a:p>
            <a:endParaRPr lang="cs-CZ" dirty="0"/>
          </a:p>
          <a:p>
            <a:r>
              <a:rPr lang="cs-CZ" dirty="0"/>
              <a:t>První člen složených slov </a:t>
            </a:r>
            <a:r>
              <a:rPr lang="cs-CZ" i="1" dirty="0"/>
              <a:t>vice-</a:t>
            </a:r>
            <a:r>
              <a:rPr lang="cs-CZ" dirty="0"/>
              <a:t> je latinského původu a má význam ‚místo-‘. K nejfrekventovanějším slovům s touto částí patří </a:t>
            </a:r>
            <a:r>
              <a:rPr lang="cs-CZ" i="1" dirty="0"/>
              <a:t>viceprezident</a:t>
            </a:r>
            <a:r>
              <a:rPr lang="cs-CZ" dirty="0"/>
              <a:t> a </a:t>
            </a:r>
            <a:r>
              <a:rPr lang="cs-CZ" i="1" dirty="0"/>
              <a:t>vicemiss</a:t>
            </a:r>
            <a:r>
              <a:rPr lang="cs-CZ" dirty="0"/>
              <a:t>; z dalších pak připomínáme </a:t>
            </a:r>
            <a:r>
              <a:rPr lang="cs-CZ" i="1" dirty="0"/>
              <a:t>viceadmirála, viceguvernéra, vicekancléře, vicekonzula, vicekrále, </a:t>
            </a:r>
            <a:r>
              <a:rPr lang="cs-CZ" i="1" dirty="0" err="1"/>
              <a:t>vicemaršála</a:t>
            </a:r>
            <a:r>
              <a:rPr lang="cs-CZ" i="1" dirty="0"/>
              <a:t>, vicemistra, vicepremiéra</a:t>
            </a:r>
            <a:r>
              <a:rPr lang="cs-CZ" dirty="0"/>
              <a:t>.</a:t>
            </a:r>
          </a:p>
          <a:p>
            <a:endParaRPr lang="cs-CZ" dirty="0"/>
          </a:p>
          <a:p>
            <a:r>
              <a:rPr lang="cs-CZ" dirty="0"/>
              <a:t>Čteme vicepremiér, ne [</a:t>
            </a:r>
            <a:r>
              <a:rPr lang="cs-CZ" dirty="0" err="1"/>
              <a:t>vajs</a:t>
            </a:r>
            <a:r>
              <a:rPr lang="cs-CZ" dirty="0"/>
              <a:t>]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35567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Prozatímní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05255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Pohostinný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Dvě </a:t>
            </a:r>
            <a:r>
              <a:rPr lang="cs-CZ" i="1" dirty="0" smtClean="0"/>
              <a:t>n</a:t>
            </a:r>
            <a:r>
              <a:rPr lang="cs-CZ" dirty="0" smtClean="0"/>
              <a:t> se píšou i u přídavných jmen (a u výrazů od nich odvozených), u nichž výchozí podstatné jméno neexistuje nebo se neužívá, ale kořen je zakončen na -</a:t>
            </a:r>
            <a:r>
              <a:rPr lang="cs-CZ" i="1" dirty="0" smtClean="0"/>
              <a:t>n</a:t>
            </a:r>
            <a:r>
              <a:rPr lang="cs-CZ" dirty="0" smtClean="0"/>
              <a:t>: </a:t>
            </a:r>
            <a:r>
              <a:rPr lang="cs-CZ" i="1" dirty="0" smtClean="0"/>
              <a:t>bezcenný (bezcennost), všestranný (všestrannější, všestranně, všestrannost, </a:t>
            </a:r>
            <a:r>
              <a:rPr lang="cs-CZ" i="1" dirty="0" err="1" smtClean="0"/>
              <a:t>všestrannostní</a:t>
            </a:r>
            <a:r>
              <a:rPr lang="cs-CZ" i="1" dirty="0" smtClean="0"/>
              <a:t>), pohostinný (pohostinně, pohostinnost), stanný, branný, povinný (povinna, povinno, povinni, povinně, povinnost</a:t>
            </a:r>
            <a:r>
              <a:rPr lang="cs-CZ" dirty="0" smtClean="0"/>
              <a:t>, ale </a:t>
            </a:r>
            <a:r>
              <a:rPr lang="cs-CZ" i="1" dirty="0" smtClean="0"/>
              <a:t>povinen), monotónní, obscénní</a:t>
            </a:r>
            <a:r>
              <a:rPr lang="cs-CZ" dirty="0" smtClean="0"/>
              <a:t> 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534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O ni (tu)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53679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Vánoce, Velikonoce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8460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Balicí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Užitím </a:t>
            </a:r>
            <a:r>
              <a:rPr lang="cs-CZ" i="1" dirty="0" smtClean="0"/>
              <a:t>-</a:t>
            </a:r>
            <a:r>
              <a:rPr lang="cs-CZ" i="1" dirty="0" err="1" smtClean="0"/>
              <a:t>icí</a:t>
            </a:r>
            <a:r>
              <a:rPr lang="cs-CZ" dirty="0" smtClean="0"/>
              <a:t> nebo </a:t>
            </a:r>
            <a:r>
              <a:rPr lang="cs-CZ" i="1" dirty="0" smtClean="0"/>
              <a:t>-</a:t>
            </a:r>
            <a:r>
              <a:rPr lang="cs-CZ" i="1" dirty="0" err="1" smtClean="0"/>
              <a:t>ící</a:t>
            </a:r>
            <a:r>
              <a:rPr lang="cs-CZ" dirty="0" smtClean="0"/>
              <a:t> v zakončení rozlišujeme přídavná jména s </a:t>
            </a:r>
            <a:r>
              <a:rPr lang="cs-CZ" dirty="0" smtClean="0">
                <a:solidFill>
                  <a:srgbClr val="FF0000"/>
                </a:solidFill>
              </a:rPr>
              <a:t>významem účelu a děje</a:t>
            </a:r>
            <a:r>
              <a:rPr lang="cs-CZ" dirty="0" smtClean="0"/>
              <a:t>: </a:t>
            </a:r>
          </a:p>
          <a:p>
            <a:r>
              <a:rPr lang="cs-CZ" i="1" dirty="0" smtClean="0"/>
              <a:t>kropicí konev</a:t>
            </a:r>
            <a:r>
              <a:rPr lang="cs-CZ" dirty="0" smtClean="0"/>
              <a:t> (</a:t>
            </a:r>
            <a:r>
              <a:rPr lang="cs-CZ" i="1" dirty="0" smtClean="0"/>
              <a:t>kropicí</a:t>
            </a:r>
            <a:r>
              <a:rPr lang="cs-CZ" dirty="0" smtClean="0"/>
              <a:t> = určený ke kropení; </a:t>
            </a:r>
            <a:r>
              <a:rPr lang="cs-CZ" dirty="0" smtClean="0">
                <a:solidFill>
                  <a:srgbClr val="FF0000"/>
                </a:solidFill>
              </a:rPr>
              <a:t>přídavné jméno účelové</a:t>
            </a:r>
            <a:r>
              <a:rPr lang="cs-CZ" dirty="0" smtClean="0"/>
              <a:t>),</a:t>
            </a:r>
          </a:p>
          <a:p>
            <a:r>
              <a:rPr lang="cs-CZ" i="1" dirty="0" smtClean="0"/>
              <a:t>v dálce se otáčely hydranty kropící pole</a:t>
            </a:r>
            <a:r>
              <a:rPr lang="cs-CZ" dirty="0" smtClean="0"/>
              <a:t> (</a:t>
            </a:r>
            <a:r>
              <a:rPr lang="cs-CZ" i="1" dirty="0" smtClean="0"/>
              <a:t>kropící</a:t>
            </a:r>
            <a:r>
              <a:rPr lang="cs-CZ" dirty="0" smtClean="0"/>
              <a:t> = ten, který něco kropí; </a:t>
            </a:r>
            <a:r>
              <a:rPr lang="cs-CZ" dirty="0" smtClean="0">
                <a:solidFill>
                  <a:srgbClr val="FF0000"/>
                </a:solidFill>
              </a:rPr>
              <a:t>přídavné jméno dějové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582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Jsou případy, kdy je těžké rozhodnout, zda jde o pojetí účelové (</a:t>
            </a:r>
            <a:r>
              <a:rPr lang="cs-CZ" i="1" dirty="0" smtClean="0"/>
              <a:t>řídicí práce</a:t>
            </a:r>
            <a:r>
              <a:rPr lang="cs-CZ" dirty="0" smtClean="0"/>
              <a:t>), anebo dějové (</a:t>
            </a:r>
            <a:r>
              <a:rPr lang="cs-CZ" i="1" dirty="0" smtClean="0"/>
              <a:t>řídící práce</a:t>
            </a:r>
            <a:r>
              <a:rPr lang="cs-CZ" dirty="0" smtClean="0"/>
              <a:t>). To bývá především ve spojení s abstraktními jmény (např. </a:t>
            </a:r>
            <a:r>
              <a:rPr lang="cs-CZ" i="1" dirty="0" smtClean="0"/>
              <a:t>proces, funkce, systém, hodnota</a:t>
            </a:r>
            <a:r>
              <a:rPr lang="cs-CZ" dirty="0" smtClean="0"/>
              <a:t>) a s označeními výkonných orgánů (</a:t>
            </a:r>
            <a:r>
              <a:rPr lang="cs-CZ" i="1" dirty="0" smtClean="0"/>
              <a:t>řídicí komise, orgán, rada, oddělení</a:t>
            </a:r>
            <a:r>
              <a:rPr lang="cs-CZ" dirty="0" smtClean="0"/>
              <a:t>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356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0. 2 </a:t>
            </a:r>
            <a:r>
              <a:rPr lang="cs-CZ" dirty="0" err="1"/>
              <a:t>Ashley</a:t>
            </a:r>
            <a:r>
              <a:rPr lang="cs-CZ" dirty="0"/>
              <a:t> si své soukromí střeží mnohem více</a:t>
            </a:r>
            <a:r>
              <a:rPr lang="cs-CZ" dirty="0">
                <a:solidFill>
                  <a:srgbClr val="FF0000"/>
                </a:solidFill>
              </a:rPr>
              <a:t>, </a:t>
            </a:r>
            <a:r>
              <a:rPr lang="cs-CZ" dirty="0"/>
              <a:t>než </a:t>
            </a:r>
            <a:r>
              <a:rPr lang="cs-CZ" dirty="0">
                <a:solidFill>
                  <a:srgbClr val="FF0000"/>
                </a:solidFill>
              </a:rPr>
              <a:t>svá</a:t>
            </a:r>
            <a:r>
              <a:rPr lang="cs-CZ" dirty="0"/>
              <a:t> sestra. V minulosti byla spojována s několika muži, nyní je spojována s </a:t>
            </a:r>
            <a:r>
              <a:rPr lang="cs-CZ" dirty="0" smtClean="0">
                <a:solidFill>
                  <a:srgbClr val="FF0000"/>
                </a:solidFill>
              </a:rPr>
              <a:t>Louis </a:t>
            </a:r>
            <a:r>
              <a:rPr lang="cs-CZ" dirty="0">
                <a:solidFill>
                  <a:srgbClr val="FF0000"/>
                </a:solidFill>
              </a:rPr>
              <a:t>Eisner</a:t>
            </a:r>
            <a:r>
              <a:rPr lang="cs-CZ" dirty="0"/>
              <a:t> – umělcem z Los Angeles. (Nikol Maršálková, 2. 10. 2018</a:t>
            </a:r>
            <a:r>
              <a:rPr lang="cs-CZ" dirty="0" smtClean="0"/>
              <a:t>)</a:t>
            </a:r>
          </a:p>
          <a:p>
            <a:endParaRPr lang="cs-CZ" dirty="0"/>
          </a:p>
          <a:p>
            <a:r>
              <a:rPr lang="cs-CZ" dirty="0" smtClean="0"/>
              <a:t>Příklad z odevzdaného cvičení: </a:t>
            </a:r>
          </a:p>
          <a:p>
            <a:r>
              <a:rPr lang="cs-CZ" dirty="0" smtClean="0"/>
              <a:t>LB: </a:t>
            </a:r>
            <a:r>
              <a:rPr lang="cs-CZ" dirty="0" err="1" smtClean="0"/>
              <a:t>Ashley</a:t>
            </a:r>
            <a:r>
              <a:rPr lang="cs-CZ" dirty="0" smtClean="0"/>
              <a:t> </a:t>
            </a:r>
            <a:r>
              <a:rPr lang="cs-CZ" dirty="0"/>
              <a:t>si své soukromí střeží mnohem </a:t>
            </a:r>
            <a:r>
              <a:rPr lang="cs-CZ" dirty="0" smtClean="0"/>
              <a:t>více,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/>
              <a:t>než </a:t>
            </a:r>
            <a:r>
              <a:rPr lang="cs-CZ" dirty="0" smtClean="0"/>
              <a:t>její </a:t>
            </a:r>
            <a:r>
              <a:rPr lang="cs-CZ" dirty="0"/>
              <a:t>sestra. V minulosti byla spojována s několika muži, nyní je spojována s Louis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smtClean="0"/>
              <a:t>Eisnerem </a:t>
            </a:r>
            <a:r>
              <a:rPr lang="cs-CZ" dirty="0"/>
              <a:t>– umělcem z Los Angeles. (Nikol Maršálková, 2. 10. 2018)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45984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Zbude</a:t>
            </a:r>
            <a:br>
              <a:rPr lang="cs-CZ" b="1" dirty="0" smtClean="0">
                <a:solidFill>
                  <a:srgbClr val="FF0000"/>
                </a:solidFill>
              </a:rPr>
            </a:b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Zbyde - hov. </a:t>
            </a:r>
            <a:r>
              <a:rPr lang="cs-CZ" dirty="0" err="1"/>
              <a:t>spisov</a:t>
            </a:r>
            <a:r>
              <a:rPr lang="cs-CZ" dirty="0" smtClean="0"/>
              <a:t>. (ve SSČ); IJP uvádí ovšem v tabulce obojí, tzn. že i tvar zbyde </a:t>
            </a:r>
            <a:r>
              <a:rPr lang="cs-CZ" smtClean="0"/>
              <a:t>se toleruje </a:t>
            </a:r>
            <a:r>
              <a:rPr lang="cs-CZ" dirty="0"/>
              <a:t/>
            </a:r>
            <a:br>
              <a:rPr lang="cs-CZ" dirty="0"/>
            </a:br>
            <a:endParaRPr lang="cs-CZ" b="1" dirty="0">
              <a:solidFill>
                <a:srgbClr val="FF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09787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 Venci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 </a:t>
            </a:r>
            <a:r>
              <a:rPr lang="cs-CZ" i="1" dirty="0" smtClean="0"/>
              <a:t>c</a:t>
            </a:r>
            <a:r>
              <a:rPr lang="cs-CZ" dirty="0" smtClean="0"/>
              <a:t> bychom měli psát měkké </a:t>
            </a:r>
            <a:r>
              <a:rPr lang="cs-CZ" i="1" dirty="0" smtClean="0"/>
              <a:t>i</a:t>
            </a:r>
            <a:r>
              <a:rPr lang="cs-CZ" dirty="0" smtClean="0"/>
              <a:t>, s tím, že koncovka určitého pádu je </a:t>
            </a:r>
            <a:r>
              <a:rPr lang="cs-CZ" i="1" dirty="0" smtClean="0"/>
              <a:t>-y</a:t>
            </a:r>
            <a:r>
              <a:rPr lang="cs-CZ" dirty="0" smtClean="0"/>
              <a:t>. </a:t>
            </a:r>
            <a:r>
              <a:rPr lang="cs-CZ" dirty="0" smtClean="0">
                <a:solidFill>
                  <a:srgbClr val="FF0000"/>
                </a:solidFill>
              </a:rPr>
              <a:t>Kodifikace je v tomto ohledu nepravidelná</a:t>
            </a:r>
            <a:r>
              <a:rPr lang="cs-CZ" dirty="0" smtClean="0"/>
              <a:t>. Ve většině případů považuje za správné původní pádovou koncovku </a:t>
            </a:r>
            <a:r>
              <a:rPr lang="cs-CZ" i="1" dirty="0" smtClean="0"/>
              <a:t>-y</a:t>
            </a:r>
            <a:r>
              <a:rPr lang="cs-CZ" dirty="0" smtClean="0"/>
              <a:t> uvést do souladu s měkkostním principem a psát </a:t>
            </a:r>
            <a:r>
              <a:rPr lang="cs-CZ" i="1" dirty="0" smtClean="0"/>
              <a:t>-i</a:t>
            </a:r>
            <a:r>
              <a:rPr lang="cs-CZ" dirty="0" smtClean="0"/>
              <a:t>, např. bychom tak měli psát </a:t>
            </a:r>
            <a:r>
              <a:rPr lang="cs-CZ" i="1" dirty="0" smtClean="0"/>
              <a:t>Frantovy skici, album Jarka Nohavici, hospoda U Venci.</a:t>
            </a:r>
          </a:p>
          <a:p>
            <a:r>
              <a:rPr lang="cs-CZ" dirty="0"/>
              <a:t>O</a:t>
            </a:r>
            <a:r>
              <a:rPr lang="cs-CZ" dirty="0" smtClean="0"/>
              <a:t>bjevují se názory, že by </a:t>
            </a:r>
            <a:r>
              <a:rPr lang="cs-CZ" i="1" dirty="0" smtClean="0"/>
              <a:t>c</a:t>
            </a:r>
            <a:r>
              <a:rPr lang="cs-CZ" dirty="0" smtClean="0"/>
              <a:t> mělo být přehodnoceno na písmeno obojetné.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13792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Jména zakončená š(e) – v množném čísle přípona -</a:t>
            </a:r>
            <a:r>
              <a:rPr lang="cs-CZ" dirty="0" err="1" smtClean="0"/>
              <a:t>ští</a:t>
            </a:r>
            <a:r>
              <a:rPr lang="cs-CZ" dirty="0" smtClean="0"/>
              <a:t>, a tak se vedle sebe ocitnou dvě š (dobříšští, krkonošští, ašští občané). </a:t>
            </a:r>
          </a:p>
          <a:p>
            <a:r>
              <a:rPr lang="cs-CZ" dirty="0" smtClean="0"/>
              <a:t>Dvě š píšeme i u adjektiv odvozených od substantiv se základem zakončeným na ch (bělošští, černošští, jerišští).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878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/>
              <a:t>Nosiči byli tichými společníky horských turistů. </a:t>
            </a:r>
            <a:r>
              <a:rPr lang="cs-CZ" i="1"/>
              <a:t>× Nosiče na jízdních kolech byly </a:t>
            </a:r>
            <a:r>
              <a:rPr lang="cs-CZ" i="1" smtClean="0"/>
              <a:t>ulomeny.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45186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Spočinout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 mnohých slov je třeba si způsob psaní pamatovat, neboť původní význam si dnes již neuvědomujeme: </a:t>
            </a:r>
            <a:r>
              <a:rPr lang="cs-CZ" i="1" dirty="0" smtClean="0"/>
              <a:t>skončit, slevit (sleva), sprovodit, stěžovat si, strávit, stvořit, stýskat si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299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Podstatná jména mužského rodu neživotného skloňovaná podle vzoru </a:t>
            </a:r>
            <a:r>
              <a:rPr lang="cs-CZ" i="1" dirty="0" smtClean="0"/>
              <a:t>hrad</a:t>
            </a:r>
            <a:r>
              <a:rPr lang="cs-CZ" dirty="0" smtClean="0"/>
              <a:t> (např. </a:t>
            </a:r>
            <a:r>
              <a:rPr lang="cs-CZ" i="1" dirty="0" smtClean="0"/>
              <a:t>tác, kibuc, punc, hec, kec, hic</a:t>
            </a:r>
            <a:r>
              <a:rPr lang="cs-CZ" dirty="0" smtClean="0"/>
              <a:t> a další) – zůstává koncovka </a:t>
            </a:r>
            <a:r>
              <a:rPr lang="cs-CZ" i="1" dirty="0" smtClean="0"/>
              <a:t>-y</a:t>
            </a:r>
            <a:r>
              <a:rPr lang="cs-CZ" dirty="0" smtClean="0"/>
              <a:t> </a:t>
            </a:r>
          </a:p>
          <a:p>
            <a:r>
              <a:rPr lang="cs-CZ" dirty="0" smtClean="0"/>
              <a:t> píšeme tak </a:t>
            </a:r>
            <a:r>
              <a:rPr lang="cs-CZ" i="1" dirty="0" smtClean="0"/>
              <a:t>tácy, kibucy, puncy, kecy, hecy, hicy</a:t>
            </a:r>
            <a:r>
              <a:rPr lang="cs-CZ" dirty="0" smtClean="0"/>
              <a:t> atd.</a:t>
            </a:r>
          </a:p>
          <a:p>
            <a:r>
              <a:rPr lang="cs-CZ" dirty="0"/>
              <a:t>k</a:t>
            </a:r>
            <a:r>
              <a:rPr lang="cs-CZ" dirty="0" smtClean="0"/>
              <a:t>ec, bez kecu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80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Zkratky iniciálové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Elektrokardiogram - EKG</a:t>
            </a:r>
          </a:p>
          <a:p>
            <a:endParaRPr lang="cs-CZ" dirty="0"/>
          </a:p>
          <a:p>
            <a:r>
              <a:rPr lang="cs-CZ" dirty="0" smtClean="0"/>
              <a:t>SMS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040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Pane soudce!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Podstatná jména skloňovaná podle vzoru „soudce“ mají v 5. p. tvar </a:t>
            </a:r>
            <a:r>
              <a:rPr lang="cs-CZ" i="1" dirty="0" smtClean="0"/>
              <a:t>soudce</a:t>
            </a:r>
            <a:r>
              <a:rPr lang="cs-CZ" dirty="0" smtClean="0"/>
              <a:t>: </a:t>
            </a:r>
            <a:r>
              <a:rPr lang="cs-CZ" i="1" dirty="0" smtClean="0">
                <a:solidFill>
                  <a:srgbClr val="FF0000"/>
                </a:solidFill>
              </a:rPr>
              <a:t>pane soudce, milý správce, ty zrádce, vážený ochránce lidských práv, náš vůdce</a:t>
            </a:r>
            <a:r>
              <a:rPr lang="cs-CZ" dirty="0" smtClean="0">
                <a:solidFill>
                  <a:srgbClr val="FF0000"/>
                </a:solidFill>
              </a:rPr>
              <a:t>.</a:t>
            </a:r>
            <a:r>
              <a:rPr lang="cs-CZ" dirty="0" smtClean="0"/>
              <a:t> Patrně nevýrazností formy 5. p. totožné s 1. p. a vlivem frekventovaných slov typu </a:t>
            </a:r>
            <a:r>
              <a:rPr lang="cs-CZ" i="1" dirty="0" smtClean="0"/>
              <a:t>otec – otče</a:t>
            </a:r>
            <a:r>
              <a:rPr lang="cs-CZ" dirty="0" smtClean="0"/>
              <a:t> (podle nichž se objevuje i nespisovná podoba *</a:t>
            </a:r>
            <a:r>
              <a:rPr lang="cs-CZ" i="1" dirty="0" err="1" smtClean="0"/>
              <a:t>správec</a:t>
            </a:r>
            <a:r>
              <a:rPr lang="cs-CZ" dirty="0" smtClean="0"/>
              <a:t>) však poměrně často pronikají i podoby na </a:t>
            </a:r>
            <a:r>
              <a:rPr lang="cs-CZ" i="1" dirty="0" smtClean="0"/>
              <a:t>-</a:t>
            </a:r>
            <a:r>
              <a:rPr lang="cs-CZ" i="1" dirty="0" err="1" smtClean="0"/>
              <a:t>če</a:t>
            </a:r>
            <a:r>
              <a:rPr lang="cs-CZ" dirty="0" smtClean="0"/>
              <a:t>: *</a:t>
            </a:r>
            <a:r>
              <a:rPr lang="cs-CZ" i="1" dirty="0" err="1" smtClean="0">
                <a:solidFill>
                  <a:srgbClr val="FF0000"/>
                </a:solidFill>
              </a:rPr>
              <a:t>soudče</a:t>
            </a:r>
            <a:r>
              <a:rPr lang="cs-CZ" i="1" dirty="0" smtClean="0">
                <a:solidFill>
                  <a:srgbClr val="FF0000"/>
                </a:solidFill>
              </a:rPr>
              <a:t>,</a:t>
            </a:r>
            <a:r>
              <a:rPr lang="cs-CZ" dirty="0" smtClean="0">
                <a:solidFill>
                  <a:srgbClr val="FF0000"/>
                </a:solidFill>
              </a:rPr>
              <a:t> *</a:t>
            </a:r>
            <a:r>
              <a:rPr lang="cs-CZ" i="1" dirty="0" err="1" smtClean="0">
                <a:solidFill>
                  <a:srgbClr val="FF0000"/>
                </a:solidFill>
              </a:rPr>
              <a:t>správče</a:t>
            </a:r>
            <a:r>
              <a:rPr lang="cs-CZ" i="1" dirty="0" smtClean="0">
                <a:solidFill>
                  <a:srgbClr val="FF0000"/>
                </a:solidFill>
              </a:rPr>
              <a:t>,</a:t>
            </a:r>
            <a:r>
              <a:rPr lang="cs-CZ" dirty="0" smtClean="0">
                <a:solidFill>
                  <a:srgbClr val="FF0000"/>
                </a:solidFill>
              </a:rPr>
              <a:t> *</a:t>
            </a:r>
            <a:r>
              <a:rPr lang="cs-CZ" i="1" dirty="0" err="1" smtClean="0">
                <a:solidFill>
                  <a:srgbClr val="FF0000"/>
                </a:solidFill>
              </a:rPr>
              <a:t>zrádče</a:t>
            </a:r>
            <a:r>
              <a:rPr lang="cs-CZ" i="1" dirty="0" smtClean="0">
                <a:solidFill>
                  <a:srgbClr val="FF0000"/>
                </a:solidFill>
              </a:rPr>
              <a:t>,</a:t>
            </a:r>
            <a:r>
              <a:rPr lang="cs-CZ" dirty="0" smtClean="0">
                <a:solidFill>
                  <a:srgbClr val="FF0000"/>
                </a:solidFill>
              </a:rPr>
              <a:t> *</a:t>
            </a:r>
            <a:r>
              <a:rPr lang="cs-CZ" i="1" dirty="0" err="1" smtClean="0">
                <a:solidFill>
                  <a:srgbClr val="FF0000"/>
                </a:solidFill>
              </a:rPr>
              <a:t>ochránče</a:t>
            </a:r>
            <a:r>
              <a:rPr lang="cs-CZ" i="1" dirty="0" smtClean="0">
                <a:solidFill>
                  <a:srgbClr val="FF0000"/>
                </a:solidFill>
              </a:rPr>
              <a:t>,</a:t>
            </a:r>
            <a:r>
              <a:rPr lang="cs-CZ" dirty="0" smtClean="0">
                <a:solidFill>
                  <a:srgbClr val="FF0000"/>
                </a:solidFill>
              </a:rPr>
              <a:t> *</a:t>
            </a:r>
            <a:r>
              <a:rPr lang="cs-CZ" i="1" dirty="0" err="1" smtClean="0">
                <a:solidFill>
                  <a:srgbClr val="FF0000"/>
                </a:solidFill>
              </a:rPr>
              <a:t>vůdče</a:t>
            </a:r>
            <a:r>
              <a:rPr lang="cs-CZ" dirty="0" smtClean="0">
                <a:solidFill>
                  <a:srgbClr val="FF0000"/>
                </a:solidFill>
              </a:rPr>
              <a:t>, ty jsou však nespisovné.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6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Manžele vs. manžely našich kamarádek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32413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Poliklinika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Polis – město; politika, policie</a:t>
            </a:r>
          </a:p>
          <a:p>
            <a:r>
              <a:rPr lang="cs-CZ" dirty="0" err="1" smtClean="0"/>
              <a:t>Poly</a:t>
            </a:r>
            <a:r>
              <a:rPr lang="cs-CZ" dirty="0" smtClean="0"/>
              <a:t>- mnoho</a:t>
            </a:r>
            <a:r>
              <a:rPr lang="cs-CZ" smtClean="0"/>
              <a:t>; polygamie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5419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SPRÁVNĚ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Ashley</a:t>
            </a:r>
            <a:r>
              <a:rPr lang="cs-CZ" dirty="0"/>
              <a:t> si své soukromí střeží mnohem </a:t>
            </a:r>
            <a:r>
              <a:rPr lang="cs-CZ" dirty="0" smtClean="0"/>
              <a:t>více</a:t>
            </a:r>
            <a:r>
              <a:rPr lang="cs-CZ" dirty="0" smtClean="0">
                <a:solidFill>
                  <a:srgbClr val="FF0000"/>
                </a:solidFill>
              </a:rPr>
              <a:t>0</a:t>
            </a:r>
            <a:r>
              <a:rPr lang="cs-CZ" dirty="0" smtClean="0"/>
              <a:t> </a:t>
            </a:r>
            <a:r>
              <a:rPr lang="cs-CZ" dirty="0"/>
              <a:t>než </a:t>
            </a:r>
            <a:r>
              <a:rPr lang="cs-CZ" dirty="0">
                <a:solidFill>
                  <a:srgbClr val="FF0000"/>
                </a:solidFill>
              </a:rPr>
              <a:t>její</a:t>
            </a:r>
            <a:r>
              <a:rPr lang="cs-CZ" dirty="0"/>
              <a:t> sestra. V minulosti byla spojována s několika muži, nyní je spojována s Louis</a:t>
            </a:r>
            <a:r>
              <a:rPr lang="cs-CZ" dirty="0">
                <a:solidFill>
                  <a:srgbClr val="FF0000"/>
                </a:solidFill>
              </a:rPr>
              <a:t>em</a:t>
            </a:r>
            <a:r>
              <a:rPr lang="cs-CZ" dirty="0"/>
              <a:t> Eisner</a:t>
            </a:r>
            <a:r>
              <a:rPr lang="cs-CZ" dirty="0">
                <a:solidFill>
                  <a:srgbClr val="FF0000"/>
                </a:solidFill>
              </a:rPr>
              <a:t>em</a:t>
            </a:r>
            <a:r>
              <a:rPr lang="cs-CZ" dirty="0"/>
              <a:t> – umělcem z Los Angeles. (Nikol Maršálková, 2. 10. 2018)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57137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 mezerami píšeme znaky pro sčítání, odčítání, násobení a dělení v matematických operacích. Používáme i při poměrech. 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i="1" dirty="0"/>
              <a:t>21 : 7 = 3, roztok ředíme v poměru 3 : 2</a:t>
            </a:r>
            <a:r>
              <a:rPr lang="cs-CZ" dirty="0" smtClean="0"/>
              <a:t> </a:t>
            </a:r>
          </a:p>
          <a:p>
            <a:endParaRPr lang="cs-CZ" dirty="0"/>
          </a:p>
          <a:p>
            <a:r>
              <a:rPr lang="cs-CZ" dirty="0" smtClean="0"/>
              <a:t>Ve sportovní publicistice je ovšem 3:1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84905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Pomlčka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smtClean="0"/>
              <a:t>otevírací doba po–pá 9–18</a:t>
            </a:r>
          </a:p>
          <a:p>
            <a:r>
              <a:rPr lang="cs-CZ" i="1" dirty="0" smtClean="0"/>
              <a:t>květen–září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952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Čelný vs. čelní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Čelný = přední, významný</a:t>
            </a:r>
          </a:p>
          <a:p>
            <a:r>
              <a:rPr lang="cs-CZ" dirty="0" smtClean="0"/>
              <a:t>Čelní dutina (od čelo)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394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Viz výklad v </a:t>
            </a:r>
            <a:r>
              <a:rPr lang="cs-CZ" dirty="0" err="1" smtClean="0"/>
              <a:t>moodle</a:t>
            </a:r>
            <a:r>
              <a:rPr lang="cs-CZ" dirty="0" smtClean="0"/>
              <a:t> „svůj“, tendence neskloňovat jména, čárka před než.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165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Čeština = flexivní jazyk vs. </a:t>
            </a:r>
            <a:r>
              <a:rPr lang="cs-CZ" dirty="0" err="1" smtClean="0"/>
              <a:t>deflektivizační</a:t>
            </a:r>
            <a:r>
              <a:rPr lang="cs-CZ" dirty="0" smtClean="0"/>
              <a:t> tendence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Tendence neskloňovat </a:t>
            </a:r>
            <a:r>
              <a:rPr lang="cs-CZ" dirty="0" smtClean="0"/>
              <a:t>(na druhé straně čeština skloňuje, i když nemusí, nebo „co se dá“, např. </a:t>
            </a:r>
            <a:r>
              <a:rPr lang="cs-CZ" dirty="0" err="1" smtClean="0"/>
              <a:t>wifina</a:t>
            </a:r>
            <a:r>
              <a:rPr lang="cs-CZ" dirty="0" smtClean="0"/>
              <a:t>, bez </a:t>
            </a:r>
            <a:r>
              <a:rPr lang="cs-CZ" dirty="0" err="1" smtClean="0"/>
              <a:t>wifiny</a:t>
            </a:r>
            <a:r>
              <a:rPr lang="cs-CZ" dirty="0"/>
              <a:t> </a:t>
            </a:r>
            <a:r>
              <a:rPr lang="cs-CZ" dirty="0" smtClean="0"/>
              <a:t>atd.; charisma - charismatem)</a:t>
            </a:r>
          </a:p>
          <a:p>
            <a:pPr lvl="0">
              <a:lnSpc>
                <a:spcPct val="80000"/>
              </a:lnSpc>
            </a:pPr>
            <a:r>
              <a:rPr lang="cs-CZ" i="1" dirty="0"/>
              <a:t>˟Detailní informace o skladbě </a:t>
            </a:r>
            <a:r>
              <a:rPr lang="cs-CZ" i="1" dirty="0" err="1"/>
              <a:t>Ja</a:t>
            </a:r>
            <a:r>
              <a:rPr lang="cs-CZ" i="1" dirty="0"/>
              <a:t> </a:t>
            </a:r>
            <a:r>
              <a:rPr lang="cs-CZ" i="1" dirty="0" err="1"/>
              <a:t>viem</a:t>
            </a:r>
            <a:r>
              <a:rPr lang="cs-CZ" i="1" dirty="0"/>
              <a:t> od interpreta Vašo </a:t>
            </a:r>
            <a:r>
              <a:rPr lang="cs-CZ" i="1" dirty="0" err="1"/>
              <a:t>Patejdl</a:t>
            </a:r>
            <a:r>
              <a:rPr lang="cs-CZ" i="1" dirty="0"/>
              <a:t>. </a:t>
            </a:r>
            <a:r>
              <a:rPr lang="cs-CZ" dirty="0"/>
              <a:t>Vs. najdeme i obě jména vyskloňované</a:t>
            </a:r>
            <a:r>
              <a:rPr lang="cs-CZ" i="1" dirty="0"/>
              <a:t>: Nyní se dostalo na </a:t>
            </a:r>
            <a:r>
              <a:rPr lang="cs-CZ" b="1" i="1" dirty="0"/>
              <a:t>Vaša </a:t>
            </a:r>
            <a:r>
              <a:rPr lang="cs-CZ" b="1" i="1" dirty="0" err="1"/>
              <a:t>Patejdla</a:t>
            </a:r>
            <a:r>
              <a:rPr lang="cs-CZ" i="1" dirty="0"/>
              <a:t>, skladatele a zpěváka, který výraznou měrou </a:t>
            </a:r>
            <a:r>
              <a:rPr lang="cs-CZ" i="1" dirty="0" smtClean="0"/>
              <a:t>(…)</a:t>
            </a:r>
            <a:endParaRPr lang="cs-CZ" dirty="0"/>
          </a:p>
          <a:p>
            <a:pPr lvl="0">
              <a:lnSpc>
                <a:spcPct val="80000"/>
              </a:lnSpc>
            </a:pPr>
            <a:r>
              <a:rPr lang="cs-CZ" dirty="0"/>
              <a:t>Skloňovat však </a:t>
            </a:r>
            <a:r>
              <a:rPr lang="cs-CZ" dirty="0" smtClean="0"/>
              <a:t>lze a vzhledem k systému češtiny je to : </a:t>
            </a:r>
            <a:endParaRPr lang="cs-CZ" dirty="0"/>
          </a:p>
          <a:p>
            <a:pPr marL="0" lvl="0" indent="0">
              <a:lnSpc>
                <a:spcPct val="80000"/>
              </a:lnSpc>
              <a:buNone/>
            </a:pPr>
            <a:r>
              <a:rPr lang="cs-CZ" dirty="0"/>
              <a:t> </a:t>
            </a:r>
            <a:r>
              <a:rPr lang="cs-CZ" i="1" dirty="0"/>
              <a:t>bez Iva Budila</a:t>
            </a:r>
            <a:r>
              <a:rPr lang="cs-CZ" dirty="0"/>
              <a:t>, </a:t>
            </a:r>
            <a:r>
              <a:rPr lang="cs-CZ" i="1" dirty="0"/>
              <a:t>bez Mira </a:t>
            </a:r>
            <a:r>
              <a:rPr lang="cs-CZ" i="1" dirty="0" err="1"/>
              <a:t>Žbirky</a:t>
            </a:r>
            <a:r>
              <a:rPr lang="cs-CZ" dirty="0"/>
              <a:t>, </a:t>
            </a:r>
            <a:r>
              <a:rPr lang="cs-CZ" i="1" dirty="0"/>
              <a:t>bez Tonyho Blaira</a:t>
            </a:r>
            <a:r>
              <a:rPr lang="cs-CZ" dirty="0"/>
              <a:t>, </a:t>
            </a:r>
            <a:r>
              <a:rPr lang="cs-CZ" i="1" dirty="0"/>
              <a:t>bez Jimmyho </a:t>
            </a:r>
            <a:r>
              <a:rPr lang="cs-CZ" i="1" dirty="0" err="1"/>
              <a:t>Hendrixe</a:t>
            </a:r>
            <a:r>
              <a:rPr lang="cs-CZ" dirty="0"/>
              <a:t>, ale jsou to tvary už celkem exkluzivní.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1817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„Slyšel jsem totiž v poslední době na několika dětských hudebních besídkách v základní umělecké škole věty typu </a:t>
            </a:r>
            <a:r>
              <a:rPr lang="cs-CZ" i="1" dirty="0"/>
              <a:t>A nyní uslyšíte úryvek ze skladby Čtvero ročních období od Antoni</a:t>
            </a:r>
            <a:r>
              <a:rPr lang="cs-CZ" b="1" dirty="0"/>
              <a:t>o </a:t>
            </a:r>
            <a:r>
              <a:rPr lang="cs-CZ" i="1" dirty="0" err="1"/>
              <a:t>Vivald</a:t>
            </a:r>
            <a:r>
              <a:rPr lang="cs-CZ" b="1" dirty="0" err="1"/>
              <a:t>i</a:t>
            </a:r>
            <a:r>
              <a:rPr lang="cs-CZ" dirty="0"/>
              <a:t>.“</a:t>
            </a:r>
          </a:p>
          <a:p>
            <a:pPr lvl="0"/>
            <a:r>
              <a:rPr lang="cs-CZ" u="sng" dirty="0">
                <a:hlinkClick r:id="rId2"/>
              </a:rPr>
              <a:t>https://olomouc.rozhlas.cz/nesklonne-podoby-krestnich-jmen-6388185</a:t>
            </a:r>
            <a:endParaRPr lang="cs-CZ" dirty="0"/>
          </a:p>
          <a:p>
            <a:pPr marL="0" lvl="0" indent="0">
              <a:buNone/>
            </a:pPr>
            <a:r>
              <a:rPr lang="cs-CZ" sz="2000" dirty="0"/>
              <a:t>   Ondřej Bláha, bohemista FF UP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7127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Deflektivizace</a:t>
            </a:r>
            <a:r>
              <a:rPr lang="cs-CZ" dirty="0" smtClean="0"/>
              <a:t>=omezování skloňování; kombinací </a:t>
            </a:r>
            <a:r>
              <a:rPr lang="cs-CZ" dirty="0"/>
              <a:t>vlivu jazykové ekonomie, vlivu angličtiny a dalších faktorů.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510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</a:t>
            </a:r>
            <a:r>
              <a:rPr lang="cs-CZ" dirty="0" smtClean="0"/>
              <a:t>ázvy veřejných prostranství a ulic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cs-CZ" dirty="0" smtClean="0"/>
          </a:p>
          <a:p>
            <a:r>
              <a:rPr lang="cs-CZ" dirty="0" smtClean="0"/>
              <a:t>Výrazy </a:t>
            </a:r>
            <a:r>
              <a:rPr lang="cs-CZ" i="1" dirty="0" smtClean="0"/>
              <a:t>ulice, třída, náměstí, nábřeží, most, sady, alej, kolonáda</a:t>
            </a:r>
            <a:r>
              <a:rPr lang="cs-CZ" dirty="0" smtClean="0"/>
              <a:t>, pokud označují veřejné prostranství, </a:t>
            </a:r>
            <a:r>
              <a:rPr lang="cs-CZ" dirty="0" smtClean="0">
                <a:solidFill>
                  <a:srgbClr val="FF0000"/>
                </a:solidFill>
              </a:rPr>
              <a:t>se píšou vždy s malým písmenem, a to bez ohledu na to, zda stojí na prvním, nebo na druhém místě.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Na nábř. Kpt. Jaroše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dirty="0" smtClean="0"/>
              <a:t>Pokud názvy uvedených veřejných prostranství pojmenovávají stanici hromadné dopravy, píšou se výrazy </a:t>
            </a:r>
            <a:r>
              <a:rPr lang="cs-CZ" i="1" dirty="0" smtClean="0"/>
              <a:t>ulice, náměstí, nábřeží, most</a:t>
            </a:r>
            <a:r>
              <a:rPr lang="cs-CZ" dirty="0" smtClean="0"/>
              <a:t> atd. s velkým písmenem – </a:t>
            </a:r>
            <a:r>
              <a:rPr lang="cs-CZ" dirty="0" smtClean="0">
                <a:solidFill>
                  <a:srgbClr val="FF0000"/>
                </a:solidFill>
              </a:rPr>
              <a:t>v adrese: </a:t>
            </a:r>
            <a:r>
              <a:rPr lang="cs-CZ" i="1" dirty="0" smtClean="0">
                <a:solidFill>
                  <a:srgbClr val="FF0000"/>
                </a:solidFill>
              </a:rPr>
              <a:t>nám. Míru</a:t>
            </a:r>
            <a:r>
              <a:rPr lang="cs-CZ" dirty="0" smtClean="0">
                <a:solidFill>
                  <a:srgbClr val="FF0000"/>
                </a:solidFill>
              </a:rPr>
              <a:t> × stanice metra: </a:t>
            </a:r>
            <a:r>
              <a:rPr lang="cs-CZ" i="1" dirty="0" smtClean="0">
                <a:solidFill>
                  <a:srgbClr val="FF0000"/>
                </a:solidFill>
              </a:rPr>
              <a:t>Náměstí Míru</a:t>
            </a:r>
            <a:r>
              <a:rPr lang="cs-CZ" dirty="0" smtClean="0">
                <a:solidFill>
                  <a:srgbClr val="FF0000"/>
                </a:solidFill>
              </a:rPr>
              <a:t>.</a:t>
            </a:r>
          </a:p>
          <a:p>
            <a:r>
              <a:rPr lang="cs-CZ" i="1" dirty="0" smtClean="0"/>
              <a:t>sady Pětatřicátníků, sady Pionýrů, alej Svobody</a:t>
            </a:r>
            <a:r>
              <a:rPr lang="cs-CZ" dirty="0" smtClean="0"/>
              <a:t>. Píšeme  s malým písmenem.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682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Podle PČP z r. 1957 se obecné jméno ve spojení s vlastním jménem ve 2. pádě psalo s malým písmenem (</a:t>
            </a:r>
            <a:r>
              <a:rPr lang="cs-CZ" i="1" dirty="0"/>
              <a:t>náměstí bratří Synků</a:t>
            </a:r>
            <a:r>
              <a:rPr lang="cs-CZ" dirty="0"/>
              <a:t>); podle PČP z r. 1993 se obecné jméno (a to i jeho zkratka) píše s velkým písmenem: </a:t>
            </a:r>
            <a:r>
              <a:rPr lang="cs-CZ" i="1" dirty="0"/>
              <a:t>náměstí Bratří Synků, </a:t>
            </a:r>
            <a:r>
              <a:rPr lang="cs-CZ" i="1" dirty="0">
                <a:solidFill>
                  <a:srgbClr val="FF0000"/>
                </a:solidFill>
              </a:rPr>
              <a:t>nábřeží Kpt. Jaroše</a:t>
            </a:r>
            <a:r>
              <a:rPr lang="cs-CZ" i="1" dirty="0"/>
              <a:t>, náměstí Krále Jiřího z Poděbrad, ulice Generála Píky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943715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1301</Words>
  <Application>Microsoft Office PowerPoint</Application>
  <PresentationFormat>Širokoúhlá obrazovka</PresentationFormat>
  <Paragraphs>83</Paragraphs>
  <Slides>32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Motiv Office</vt:lpstr>
      <vt:lpstr>Vstupní test oprava</vt:lpstr>
      <vt:lpstr>Prezentace aplikace PowerPoint</vt:lpstr>
      <vt:lpstr>SPRÁVNĚ</vt:lpstr>
      <vt:lpstr>Prezentace aplikace PowerPoint</vt:lpstr>
      <vt:lpstr>Čeština = flexivní jazyk vs. deflektivizační tendence</vt:lpstr>
      <vt:lpstr>Prezentace aplikace PowerPoint</vt:lpstr>
      <vt:lpstr>Prezentace aplikace PowerPoint</vt:lpstr>
      <vt:lpstr>Názvy veřejných prostranství a ulic</vt:lpstr>
      <vt:lpstr>Prezentace aplikace PowerPoint</vt:lpstr>
      <vt:lpstr>Prezentace aplikace PowerPoint</vt:lpstr>
      <vt:lpstr>Dceřiná společnost</vt:lpstr>
      <vt:lpstr>dvěma</vt:lpstr>
      <vt:lpstr>Vice- , z lat. místo</vt:lpstr>
      <vt:lpstr>Prozatímní</vt:lpstr>
      <vt:lpstr>Pohostinný</vt:lpstr>
      <vt:lpstr>O ni (tu)</vt:lpstr>
      <vt:lpstr>Vánoce, Velikonoce</vt:lpstr>
      <vt:lpstr>Balicí</vt:lpstr>
      <vt:lpstr>Prezentace aplikace PowerPoint</vt:lpstr>
      <vt:lpstr>Zbude </vt:lpstr>
      <vt:lpstr>U Venci</vt:lpstr>
      <vt:lpstr>Prezentace aplikace PowerPoint</vt:lpstr>
      <vt:lpstr>Prezentace aplikace PowerPoint</vt:lpstr>
      <vt:lpstr>Spočinout</vt:lpstr>
      <vt:lpstr>Prezentace aplikace PowerPoint</vt:lpstr>
      <vt:lpstr>Zkratky iniciálové</vt:lpstr>
      <vt:lpstr>Pane soudce!</vt:lpstr>
      <vt:lpstr>Prezentace aplikace PowerPoint</vt:lpstr>
      <vt:lpstr>Poliklinika</vt:lpstr>
      <vt:lpstr>Prezentace aplikace PowerPoint</vt:lpstr>
      <vt:lpstr>Pomlčka</vt:lpstr>
      <vt:lpstr>Čelný vs. čelní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Vstupní test oprava</dc:title>
  <dc:creator>Sonja</dc:creator>
  <cp:lastModifiedBy>Sonja</cp:lastModifiedBy>
  <cp:revision>20</cp:revision>
  <dcterms:created xsi:type="dcterms:W3CDTF">2018-10-08T17:47:18Z</dcterms:created>
  <dcterms:modified xsi:type="dcterms:W3CDTF">2021-02-24T16:55:23Z</dcterms:modified>
</cp:coreProperties>
</file>