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4" r:id="rId7"/>
    <p:sldId id="261" r:id="rId8"/>
    <p:sldId id="262" r:id="rId9"/>
    <p:sldId id="263" r:id="rId1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94660"/>
  </p:normalViewPr>
  <p:slideViewPr>
    <p:cSldViewPr snapToGrid="0">
      <p:cViewPr varScale="1">
        <p:scale>
          <a:sx n="86" d="100"/>
          <a:sy n="86" d="100"/>
        </p:scale>
        <p:origin x="270"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EBF1A0-5370-1585-2A1C-B1D85B30BCA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A1BDE56-A4EF-FE74-D982-455E170386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C35D329-97A4-9610-1ED2-EE7A195707E7}"/>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5" name="Zástupný symbol pro zápatí 4">
            <a:extLst>
              <a:ext uri="{FF2B5EF4-FFF2-40B4-BE49-F238E27FC236}">
                <a16:creationId xmlns:a16="http://schemas.microsoft.com/office/drawing/2014/main" id="{0D278F61-7569-9C6D-AC01-E21F58E7E1F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703799B-2C4C-7297-D73C-43A01CCB911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2729961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441CB5-A53D-D4B3-2E7E-B6CB98613B93}"/>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FCC49B5C-4ADC-C7A5-919A-BCF2983BED45}"/>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52252F5-FE4C-338C-23FC-BB8D2CABE833}"/>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5" name="Zástupný symbol pro zápatí 4">
            <a:extLst>
              <a:ext uri="{FF2B5EF4-FFF2-40B4-BE49-F238E27FC236}">
                <a16:creationId xmlns:a16="http://schemas.microsoft.com/office/drawing/2014/main" id="{AF6C5DDD-C6FA-A099-D334-E6F2D37B3EA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64FC92E-3786-0783-EB34-B6B672D9C569}"/>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20483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6500B31F-7EDE-C0D2-4301-051648AB9B65}"/>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D28C47C0-22AE-5964-5390-13F8EC78733A}"/>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2629286-A3D5-F5F1-D2DC-F3AF17AC110C}"/>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5" name="Zástupný symbol pro zápatí 4">
            <a:extLst>
              <a:ext uri="{FF2B5EF4-FFF2-40B4-BE49-F238E27FC236}">
                <a16:creationId xmlns:a16="http://schemas.microsoft.com/office/drawing/2014/main" id="{3AF9CCA6-42B2-C5DF-D6DF-3782541470E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4729057-CFD4-2CBF-BCD7-1F350D3B464E}"/>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714513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327489-E959-D1CF-5229-D9E1C1BB292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4D7B77F-82D1-E6AF-9282-57449ACC8D34}"/>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B5C7A1C-ADF4-2077-19BC-A675B0F0383E}"/>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5" name="Zástupný symbol pro zápatí 4">
            <a:extLst>
              <a:ext uri="{FF2B5EF4-FFF2-40B4-BE49-F238E27FC236}">
                <a16:creationId xmlns:a16="http://schemas.microsoft.com/office/drawing/2014/main" id="{873E5E78-97F4-9410-4871-3E8BD9E5912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EA9619C-84D0-E194-F21D-3BE6A3C6D14D}"/>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523425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1194AD-1809-8DC6-7441-53E41C6EC7DB}"/>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6C621BEB-DCBB-8BAD-DF73-406E2E0B59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DE58722-73B6-06C8-4EDE-CF7ADFFB9B67}"/>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5" name="Zástupný symbol pro zápatí 4">
            <a:extLst>
              <a:ext uri="{FF2B5EF4-FFF2-40B4-BE49-F238E27FC236}">
                <a16:creationId xmlns:a16="http://schemas.microsoft.com/office/drawing/2014/main" id="{7734DEDC-8DF9-1CF1-71DF-46263D25642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AD7B14B-331C-596E-5558-653D96061F6D}"/>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3054558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B399D9-1729-85B3-F300-FD9ABD7A5CA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F22B9A1-9764-5389-6CC2-F1322D6AF156}"/>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96A5B099-BBB7-1D94-8FCF-85B37A7544EA}"/>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96FF0055-EF89-003C-82C0-4F257F10DBB7}"/>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6" name="Zástupný symbol pro zápatí 5">
            <a:extLst>
              <a:ext uri="{FF2B5EF4-FFF2-40B4-BE49-F238E27FC236}">
                <a16:creationId xmlns:a16="http://schemas.microsoft.com/office/drawing/2014/main" id="{BA8350FF-964C-A1FD-8097-6358400F6D7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5731285-BDD2-77F3-BF32-B386BB226AE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520538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943D4E-6823-9F15-1389-E68D6CBE72B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3FFE0889-CFE3-C06D-3320-C9E6A3B79A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967904C0-03DE-DC41-3453-F41B7EF21DBC}"/>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4A633F0E-974F-06F0-1BC5-DADC748D64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7AF52639-A4DE-9402-A65F-8F70F592ED6F}"/>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EC0BB2FC-1184-EC7A-B41B-D74A54DB0D3E}"/>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8" name="Zástupný symbol pro zápatí 7">
            <a:extLst>
              <a:ext uri="{FF2B5EF4-FFF2-40B4-BE49-F238E27FC236}">
                <a16:creationId xmlns:a16="http://schemas.microsoft.com/office/drawing/2014/main" id="{FD4CC24E-E81D-D570-CB61-196E43FAEE1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80CA3DF1-2A35-D5E1-685E-6599E81EF3F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181745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59C63F-E937-0AB3-0B98-DD34E27ED22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815E6AC-99FE-C9A6-754C-038EE2CB899A}"/>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4" name="Zástupný symbol pro zápatí 3">
            <a:extLst>
              <a:ext uri="{FF2B5EF4-FFF2-40B4-BE49-F238E27FC236}">
                <a16:creationId xmlns:a16="http://schemas.microsoft.com/office/drawing/2014/main" id="{A5057E81-0725-8B6E-2E91-5A7BF0205630}"/>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2C5FACE-8CF5-DB7F-99AA-875B6880F4C4}"/>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98430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DFE7096-E804-9538-ABE1-717A310D96AA}"/>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3" name="Zástupný symbol pro zápatí 2">
            <a:extLst>
              <a:ext uri="{FF2B5EF4-FFF2-40B4-BE49-F238E27FC236}">
                <a16:creationId xmlns:a16="http://schemas.microsoft.com/office/drawing/2014/main" id="{BE73BE1C-23B1-0AE5-0DED-7F2768FE2D89}"/>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B08B06CF-08C9-9C08-862B-BF980213FACC}"/>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911685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B08ADF-BFD8-6C15-A461-33B8CDDD01A6}"/>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33EF605A-9761-CB20-5739-B9D427DD39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EDE1E7BA-BB91-B564-86F8-6DD8D97303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C960E3C9-A3F7-E83A-D1C8-B5A8D567FE52}"/>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6" name="Zástupný symbol pro zápatí 5">
            <a:extLst>
              <a:ext uri="{FF2B5EF4-FFF2-40B4-BE49-F238E27FC236}">
                <a16:creationId xmlns:a16="http://schemas.microsoft.com/office/drawing/2014/main" id="{D64329C8-929C-163E-7E73-153B8390726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8CEBA96-2DF7-5802-543E-CE54195C3974}"/>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2074435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474FC6-351E-611B-48E7-6EAF6E50A5C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AB2A488-7808-A1EB-D250-95731E0280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EDCA7A1E-5238-82BE-C8E6-E3491A6DCA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60F7AD9-0EFA-CF6D-4039-B5439A24A832}"/>
              </a:ext>
            </a:extLst>
          </p:cNvPr>
          <p:cNvSpPr>
            <a:spLocks noGrp="1"/>
          </p:cNvSpPr>
          <p:nvPr>
            <p:ph type="dt" sz="half" idx="10"/>
          </p:nvPr>
        </p:nvSpPr>
        <p:spPr/>
        <p:txBody>
          <a:bodyPr/>
          <a:lstStyle/>
          <a:p>
            <a:fld id="{83BEE440-E6C3-44F1-A601-F94821299876}" type="datetimeFigureOut">
              <a:rPr lang="cs-CZ" smtClean="0"/>
              <a:t>10.02.2026</a:t>
            </a:fld>
            <a:endParaRPr lang="cs-CZ"/>
          </a:p>
        </p:txBody>
      </p:sp>
      <p:sp>
        <p:nvSpPr>
          <p:cNvPr id="6" name="Zástupný symbol pro zápatí 5">
            <a:extLst>
              <a:ext uri="{FF2B5EF4-FFF2-40B4-BE49-F238E27FC236}">
                <a16:creationId xmlns:a16="http://schemas.microsoft.com/office/drawing/2014/main" id="{686F463D-7C56-5DB0-B0BA-085D778FF49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3FAB7B8-EA72-4B38-0851-96E46FA6384C}"/>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992389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DAF97CC-A07B-D095-948C-3060068485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F5670753-451D-B581-44E2-4F109BD4AA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BBD0841-19C9-D655-96D6-C62B498F5D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EE440-E6C3-44F1-A601-F94821299876}" type="datetimeFigureOut">
              <a:rPr lang="cs-CZ" smtClean="0"/>
              <a:t>10.02.2026</a:t>
            </a:fld>
            <a:endParaRPr lang="cs-CZ"/>
          </a:p>
        </p:txBody>
      </p:sp>
      <p:sp>
        <p:nvSpPr>
          <p:cNvPr id="5" name="Zástupný symbol pro zápatí 4">
            <a:extLst>
              <a:ext uri="{FF2B5EF4-FFF2-40B4-BE49-F238E27FC236}">
                <a16:creationId xmlns:a16="http://schemas.microsoft.com/office/drawing/2014/main" id="{FB7CFC9D-A958-BD1E-1440-0086A2FDFB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00F4E34-1017-F696-1859-964CACEFAE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49AA9A-6A0F-4ABF-92B7-C8DE36222905}" type="slidenum">
              <a:rPr lang="cs-CZ" smtClean="0"/>
              <a:t>‹#›</a:t>
            </a:fld>
            <a:endParaRPr lang="cs-CZ"/>
          </a:p>
        </p:txBody>
      </p:sp>
    </p:spTree>
    <p:extLst>
      <p:ext uri="{BB962C8B-B14F-4D97-AF65-F5344CB8AC3E}">
        <p14:creationId xmlns:p14="http://schemas.microsoft.com/office/powerpoint/2010/main" val="4121017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9.png"/><Relationship Id="rId4" Type="http://schemas.openxmlformats.org/officeDocument/2006/relationships/hyperlink" Target="https://www.youtube.com/watch?v=2QZiGwR6QB8"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594917-E666-1935-F261-61569ACD0C4A}"/>
              </a:ext>
            </a:extLst>
          </p:cNvPr>
          <p:cNvSpPr>
            <a:spLocks noGrp="1"/>
          </p:cNvSpPr>
          <p:nvPr>
            <p:ph type="ctrTitle"/>
          </p:nvPr>
        </p:nvSpPr>
        <p:spPr>
          <a:xfrm>
            <a:off x="1075112" y="817563"/>
            <a:ext cx="9144000" cy="2387600"/>
          </a:xfrm>
        </p:spPr>
        <p:txBody>
          <a:bodyPr/>
          <a:lstStyle/>
          <a:p>
            <a:r>
              <a:rPr lang="cs-CZ" dirty="0"/>
              <a:t>JC IV</a:t>
            </a:r>
          </a:p>
        </p:txBody>
      </p:sp>
      <p:sp>
        <p:nvSpPr>
          <p:cNvPr id="3" name="Podnadpis 2">
            <a:extLst>
              <a:ext uri="{FF2B5EF4-FFF2-40B4-BE49-F238E27FC236}">
                <a16:creationId xmlns:a16="http://schemas.microsoft.com/office/drawing/2014/main" id="{CA107634-696E-4D7A-6906-495A4FBB3BBD}"/>
              </a:ext>
            </a:extLst>
          </p:cNvPr>
          <p:cNvSpPr>
            <a:spLocks noGrp="1"/>
          </p:cNvSpPr>
          <p:nvPr>
            <p:ph type="subTitle" idx="1"/>
          </p:nvPr>
        </p:nvSpPr>
        <p:spPr>
          <a:xfrm>
            <a:off x="1075112" y="3313863"/>
            <a:ext cx="9144000" cy="1655762"/>
          </a:xfrm>
        </p:spPr>
        <p:txBody>
          <a:bodyPr>
            <a:normAutofit/>
          </a:bodyPr>
          <a:lstStyle/>
          <a:p>
            <a:r>
              <a:rPr lang="ru-RU" sz="4400" dirty="0"/>
              <a:t>Спорт</a:t>
            </a:r>
            <a:endParaRPr lang="cs-CZ" sz="4400" dirty="0"/>
          </a:p>
        </p:txBody>
      </p:sp>
    </p:spTree>
    <p:extLst>
      <p:ext uri="{BB962C8B-B14F-4D97-AF65-F5344CB8AC3E}">
        <p14:creationId xmlns:p14="http://schemas.microsoft.com/office/powerpoint/2010/main" val="3218565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70165907-7E58-6898-7595-F9E0F34E56B7}"/>
              </a:ext>
            </a:extLst>
          </p:cNvPr>
          <p:cNvPicPr>
            <a:picLocks noChangeAspect="1"/>
          </p:cNvPicPr>
          <p:nvPr/>
        </p:nvPicPr>
        <p:blipFill>
          <a:blip r:embed="rId2"/>
          <a:stretch>
            <a:fillRect/>
          </a:stretch>
        </p:blipFill>
        <p:spPr>
          <a:xfrm>
            <a:off x="7924800" y="0"/>
            <a:ext cx="4267200" cy="2838450"/>
          </a:xfrm>
          <a:prstGeom prst="rect">
            <a:avLst/>
          </a:prstGeom>
        </p:spPr>
      </p:pic>
      <p:pic>
        <p:nvPicPr>
          <p:cNvPr id="4" name="Obrázek 3">
            <a:extLst>
              <a:ext uri="{FF2B5EF4-FFF2-40B4-BE49-F238E27FC236}">
                <a16:creationId xmlns:a16="http://schemas.microsoft.com/office/drawing/2014/main" id="{1F7D3A0E-57E5-C228-3F96-E1323ADD93F9}"/>
              </a:ext>
            </a:extLst>
          </p:cNvPr>
          <p:cNvPicPr>
            <a:picLocks noChangeAspect="1"/>
          </p:cNvPicPr>
          <p:nvPr/>
        </p:nvPicPr>
        <p:blipFill>
          <a:blip r:embed="rId3"/>
          <a:srcRect l="10105" t="9513" r="7857" b="10732"/>
          <a:stretch>
            <a:fillRect/>
          </a:stretch>
        </p:blipFill>
        <p:spPr>
          <a:xfrm>
            <a:off x="7834006" y="3862647"/>
            <a:ext cx="4357994" cy="2995353"/>
          </a:xfrm>
          <a:prstGeom prst="rect">
            <a:avLst/>
          </a:prstGeom>
        </p:spPr>
      </p:pic>
      <p:pic>
        <p:nvPicPr>
          <p:cNvPr id="6" name="Obrázek 5">
            <a:extLst>
              <a:ext uri="{FF2B5EF4-FFF2-40B4-BE49-F238E27FC236}">
                <a16:creationId xmlns:a16="http://schemas.microsoft.com/office/drawing/2014/main" id="{601933BD-EFA2-1F69-F3AF-8E658D027FD9}"/>
              </a:ext>
            </a:extLst>
          </p:cNvPr>
          <p:cNvPicPr>
            <a:picLocks noChangeAspect="1"/>
          </p:cNvPicPr>
          <p:nvPr/>
        </p:nvPicPr>
        <p:blipFill>
          <a:blip r:embed="rId4"/>
          <a:stretch>
            <a:fillRect/>
          </a:stretch>
        </p:blipFill>
        <p:spPr>
          <a:xfrm>
            <a:off x="0" y="4146226"/>
            <a:ext cx="4982095" cy="2711773"/>
          </a:xfrm>
          <a:prstGeom prst="rect">
            <a:avLst/>
          </a:prstGeom>
        </p:spPr>
      </p:pic>
      <p:pic>
        <p:nvPicPr>
          <p:cNvPr id="7" name="Obrázek 6">
            <a:extLst>
              <a:ext uri="{FF2B5EF4-FFF2-40B4-BE49-F238E27FC236}">
                <a16:creationId xmlns:a16="http://schemas.microsoft.com/office/drawing/2014/main" id="{2CEB5CC3-32C2-F425-4528-3E6098EA7B58}"/>
              </a:ext>
            </a:extLst>
          </p:cNvPr>
          <p:cNvPicPr>
            <a:picLocks noChangeAspect="1"/>
          </p:cNvPicPr>
          <p:nvPr/>
        </p:nvPicPr>
        <p:blipFill>
          <a:blip r:embed="rId5"/>
          <a:stretch>
            <a:fillRect/>
          </a:stretch>
        </p:blipFill>
        <p:spPr>
          <a:xfrm>
            <a:off x="0" y="0"/>
            <a:ext cx="4128655" cy="2949039"/>
          </a:xfrm>
          <a:prstGeom prst="rect">
            <a:avLst/>
          </a:prstGeom>
        </p:spPr>
      </p:pic>
      <p:pic>
        <p:nvPicPr>
          <p:cNvPr id="8" name="Obrázek 7">
            <a:extLst>
              <a:ext uri="{FF2B5EF4-FFF2-40B4-BE49-F238E27FC236}">
                <a16:creationId xmlns:a16="http://schemas.microsoft.com/office/drawing/2014/main" id="{761B2BFF-BF01-6CB8-B5A4-4228478E5628}"/>
              </a:ext>
            </a:extLst>
          </p:cNvPr>
          <p:cNvPicPr>
            <a:picLocks noChangeAspect="1"/>
          </p:cNvPicPr>
          <p:nvPr/>
        </p:nvPicPr>
        <p:blipFill>
          <a:blip r:embed="rId6"/>
          <a:stretch>
            <a:fillRect/>
          </a:stretch>
        </p:blipFill>
        <p:spPr>
          <a:xfrm>
            <a:off x="3621933" y="2422362"/>
            <a:ext cx="5297320" cy="3447728"/>
          </a:xfrm>
          <a:prstGeom prst="rect">
            <a:avLst/>
          </a:prstGeom>
        </p:spPr>
      </p:pic>
    </p:spTree>
    <p:extLst>
      <p:ext uri="{BB962C8B-B14F-4D97-AF65-F5344CB8AC3E}">
        <p14:creationId xmlns:p14="http://schemas.microsoft.com/office/powerpoint/2010/main" val="1673820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7F23296-B754-8654-78FC-73A5716AB930}"/>
              </a:ext>
            </a:extLst>
          </p:cNvPr>
          <p:cNvSpPr>
            <a:spLocks noChangeArrowheads="1"/>
          </p:cNvSpPr>
          <p:nvPr/>
        </p:nvSpPr>
        <p:spPr bwMode="auto">
          <a:xfrm>
            <a:off x="581890" y="385182"/>
            <a:ext cx="11139055" cy="584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ru-RU" altLang="cs-CZ" sz="2200" b="1" i="0" u="none" strike="noStrike" cap="none" normalizeH="0" baseline="0" dirty="0">
                <a:ln>
                  <a:noFill/>
                </a:ln>
                <a:solidFill>
                  <a:schemeClr val="tx1"/>
                </a:solidFill>
                <a:effectLst/>
                <a:latin typeface="Arial" panose="020B0604020202020204" pitchFamily="34" charset="0"/>
              </a:rPr>
              <a:t>Темы для беседы</a:t>
            </a:r>
          </a:p>
          <a:p>
            <a:pPr marL="0" marR="0" lvl="0" indent="0" algn="l" defTabSz="914400" rtl="0" eaLnBrk="0" fontAlgn="base" latinLnBrk="0" hangingPunct="0">
              <a:lnSpc>
                <a:spcPct val="100000"/>
              </a:lnSpc>
              <a:spcBef>
                <a:spcPct val="0"/>
              </a:spcBef>
              <a:spcAft>
                <a:spcPct val="0"/>
              </a:spcAft>
              <a:buClrTx/>
              <a:buSzTx/>
              <a:buFontTx/>
              <a:buChar char="•"/>
              <a:tabLst/>
            </a:pPr>
            <a:endParaRPr lang="ru-RU" altLang="cs-CZ" sz="2200" dirty="0">
              <a:latin typeface="Arial" panose="020B0604020202020204" pitchFamily="34" charset="0"/>
            </a:endParaRPr>
          </a:p>
          <a:p>
            <a:pPr marL="342900" indent="-342900" eaLnBrk="0" fontAlgn="base" hangingPunct="0">
              <a:spcBef>
                <a:spcPct val="0"/>
              </a:spcBef>
              <a:spcAft>
                <a:spcPct val="0"/>
              </a:spcAft>
              <a:buFont typeface="+mj-lt"/>
              <a:buAutoNum type="arabicPeriod"/>
            </a:pPr>
            <a:r>
              <a:rPr kumimoji="0" lang="ru-RU" sz="2200" b="0" i="0" u="none" strike="noStrike" cap="none" normalizeH="0" baseline="0" noProof="0" dirty="0">
                <a:ln>
                  <a:noFill/>
                </a:ln>
                <a:solidFill>
                  <a:schemeClr val="tx1"/>
                </a:solidFill>
                <a:effectLst/>
                <a:latin typeface="Arial" panose="020B0604020202020204" pitchFamily="34" charset="0"/>
              </a:rPr>
              <a:t>Является ли спорт реальной ценностью или навязанной модой? Должен ли спорт быть обязательной частью жизни современного человека?</a:t>
            </a:r>
            <a:r>
              <a:rPr lang="ru-RU" sz="2200" dirty="0">
                <a:latin typeface="Arial" panose="020B0604020202020204" pitchFamily="34" charset="0"/>
              </a:rPr>
              <a:t> Является ли культ тела новой формой социального давления?</a:t>
            </a:r>
            <a:endParaRPr kumimoji="0" lang="ru-RU" sz="2200" b="0" i="0" u="none" strike="noStrike" cap="none" normalizeH="0" baseline="0" noProof="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200" b="0" i="0" u="none" strike="noStrike" cap="none" normalizeH="0" baseline="0" noProof="0" dirty="0">
                <a:ln>
                  <a:noFill/>
                </a:ln>
                <a:solidFill>
                  <a:schemeClr val="tx1"/>
                </a:solidFill>
                <a:effectLst/>
                <a:latin typeface="Arial" panose="020B0604020202020204" pitchFamily="34" charset="0"/>
              </a:rPr>
              <a:t>Где проходит граница между здоровым спортом и фанатизмом? Может ли профессиональный спортсмен остаться здоровым?</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200" b="0" i="0" u="none" strike="noStrike" cap="none" normalizeH="0" baseline="0" noProof="0" dirty="0">
                <a:ln>
                  <a:noFill/>
                </a:ln>
                <a:solidFill>
                  <a:schemeClr val="tx1"/>
                </a:solidFill>
                <a:effectLst/>
                <a:latin typeface="Arial" panose="020B0604020202020204" pitchFamily="34" charset="0"/>
              </a:rPr>
              <a:t>Может ли профессиональный спорт быть по-настоящему «чистым»?</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200" b="0" i="0" u="none" strike="noStrike" cap="none" normalizeH="0" baseline="0" noProof="0" dirty="0">
                <a:ln>
                  <a:noFill/>
                </a:ln>
                <a:solidFill>
                  <a:schemeClr val="tx1"/>
                </a:solidFill>
                <a:effectLst/>
                <a:latin typeface="Arial" panose="020B0604020202020204" pitchFamily="34" charset="0"/>
              </a:rPr>
              <a:t>Спорт формирует характер или лишь усиливает врождённые качества?</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200" b="0" i="0" u="none" strike="noStrike" cap="none" normalizeH="0" baseline="0" noProof="0" dirty="0">
                <a:ln>
                  <a:noFill/>
                </a:ln>
                <a:solidFill>
                  <a:schemeClr val="tx1"/>
                </a:solidFill>
                <a:effectLst/>
                <a:latin typeface="Arial" panose="020B0604020202020204" pitchFamily="34" charset="0"/>
              </a:rPr>
              <a:t>Должно ли государство активно вмешиваться в развитие спорта?</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lang="ru-RU" sz="2200" dirty="0">
                <a:latin typeface="Arial" panose="020B0604020202020204" pitchFamily="34" charset="0"/>
              </a:rPr>
              <a:t>Как Вы думаете, достаточно ли развит в Чехии любительский спорт? Расскажите об организациях, поддерживающих любительский спорт.</a:t>
            </a:r>
            <a:endParaRPr kumimoji="0" lang="ru-RU" sz="2200" b="0" i="0" u="none" strike="noStrike" cap="none" normalizeH="0" baseline="0" noProof="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200" b="0" i="0" u="none" strike="noStrike" cap="none" normalizeH="0" baseline="0" noProof="0" dirty="0">
                <a:ln>
                  <a:noFill/>
                </a:ln>
                <a:solidFill>
                  <a:schemeClr val="tx1"/>
                </a:solidFill>
                <a:effectLst/>
                <a:latin typeface="Arial" panose="020B0604020202020204" pitchFamily="34" charset="0"/>
              </a:rPr>
              <a:t>Должны ли спортивные достижения быть важнее образования?</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200" b="0" i="0" u="none" strike="noStrike" cap="none" normalizeH="0" baseline="0" noProof="0" dirty="0">
                <a:ln>
                  <a:noFill/>
                </a:ln>
                <a:solidFill>
                  <a:schemeClr val="tx1"/>
                </a:solidFill>
                <a:effectLst/>
                <a:latin typeface="Arial" panose="020B0604020202020204" pitchFamily="34" charset="0"/>
              </a:rPr>
              <a:t>Спорт объединяет людей или усиливает агрессию и соперничество?</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200" b="0" i="0" u="none" strike="noStrike" cap="none" normalizeH="0" baseline="0" noProof="0" dirty="0">
                <a:ln>
                  <a:noFill/>
                </a:ln>
                <a:solidFill>
                  <a:schemeClr val="tx1"/>
                </a:solidFill>
                <a:effectLst/>
                <a:latin typeface="Arial" panose="020B0604020202020204" pitchFamily="34" charset="0"/>
              </a:rPr>
              <a:t>Может ли отказ от спорта быть осознанным и оправданным выбором?</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200" b="0" i="0" u="none" strike="noStrike" cap="none" normalizeH="0" baseline="0" noProof="0" dirty="0">
                <a:ln>
                  <a:noFill/>
                </a:ln>
                <a:solidFill>
                  <a:schemeClr val="tx1"/>
                </a:solidFill>
                <a:effectLst/>
                <a:latin typeface="Arial" panose="020B0604020202020204" pitchFamily="34" charset="0"/>
              </a:rPr>
              <a:t> Насколько спорт в СМИ и рекламе искажает реальное представление о здоровье?</a:t>
            </a:r>
          </a:p>
        </p:txBody>
      </p:sp>
    </p:spTree>
    <p:extLst>
      <p:ext uri="{BB962C8B-B14F-4D97-AF65-F5344CB8AC3E}">
        <p14:creationId xmlns:p14="http://schemas.microsoft.com/office/powerpoint/2010/main" val="674706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07DB05B4-6B24-62B3-AE5A-7478494C74BC}"/>
              </a:ext>
            </a:extLst>
          </p:cNvPr>
          <p:cNvPicPr>
            <a:picLocks noChangeAspect="1"/>
          </p:cNvPicPr>
          <p:nvPr/>
        </p:nvPicPr>
        <p:blipFill>
          <a:blip r:embed="rId2"/>
          <a:srcRect l="26620" t="38869" r="23656" b="8525"/>
          <a:stretch>
            <a:fillRect/>
          </a:stretch>
        </p:blipFill>
        <p:spPr>
          <a:xfrm>
            <a:off x="1136074" y="343593"/>
            <a:ext cx="9554094" cy="5980496"/>
          </a:xfrm>
          <a:prstGeom prst="rect">
            <a:avLst/>
          </a:prstGeom>
        </p:spPr>
      </p:pic>
    </p:spTree>
    <p:extLst>
      <p:ext uri="{BB962C8B-B14F-4D97-AF65-F5344CB8AC3E}">
        <p14:creationId xmlns:p14="http://schemas.microsoft.com/office/powerpoint/2010/main" val="25247338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E61EC577-DE3E-3484-8166-2254567505F7}"/>
              </a:ext>
            </a:extLst>
          </p:cNvPr>
          <p:cNvPicPr>
            <a:picLocks noChangeAspect="1"/>
          </p:cNvPicPr>
          <p:nvPr/>
        </p:nvPicPr>
        <p:blipFill>
          <a:blip r:embed="rId2"/>
          <a:srcRect l="24612" t="34102" r="26477" b="16398"/>
          <a:stretch>
            <a:fillRect/>
          </a:stretch>
        </p:blipFill>
        <p:spPr>
          <a:xfrm>
            <a:off x="1479664" y="587432"/>
            <a:ext cx="8999913" cy="5388990"/>
          </a:xfrm>
          <a:prstGeom prst="rect">
            <a:avLst/>
          </a:prstGeom>
        </p:spPr>
      </p:pic>
    </p:spTree>
    <p:extLst>
      <p:ext uri="{BB962C8B-B14F-4D97-AF65-F5344CB8AC3E}">
        <p14:creationId xmlns:p14="http://schemas.microsoft.com/office/powerpoint/2010/main" val="2010568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B68107F4-F61B-041C-52AE-114672CA6A41}"/>
              </a:ext>
            </a:extLst>
          </p:cNvPr>
          <p:cNvPicPr>
            <a:picLocks noChangeAspect="1"/>
          </p:cNvPicPr>
          <p:nvPr/>
        </p:nvPicPr>
        <p:blipFill>
          <a:blip r:embed="rId2"/>
          <a:srcRect l="23943" t="40646" r="26046" b="20162"/>
          <a:stretch>
            <a:fillRect/>
          </a:stretch>
        </p:blipFill>
        <p:spPr>
          <a:xfrm>
            <a:off x="1418705" y="1224742"/>
            <a:ext cx="9105208" cy="4221822"/>
          </a:xfrm>
          <a:prstGeom prst="rect">
            <a:avLst/>
          </a:prstGeom>
        </p:spPr>
      </p:pic>
    </p:spTree>
    <p:extLst>
      <p:ext uri="{BB962C8B-B14F-4D97-AF65-F5344CB8AC3E}">
        <p14:creationId xmlns:p14="http://schemas.microsoft.com/office/powerpoint/2010/main" val="1549542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B6750EF3-0C20-C6D4-1F79-F94929C90493}"/>
              </a:ext>
            </a:extLst>
          </p:cNvPr>
          <p:cNvSpPr txBox="1"/>
          <p:nvPr/>
        </p:nvSpPr>
        <p:spPr>
          <a:xfrm>
            <a:off x="942107" y="2844225"/>
            <a:ext cx="8916787" cy="400110"/>
          </a:xfrm>
          <a:prstGeom prst="rect">
            <a:avLst/>
          </a:prstGeom>
          <a:noFill/>
        </p:spPr>
        <p:txBody>
          <a:bodyPr wrap="square">
            <a:spAutoFit/>
          </a:bodyPr>
          <a:lstStyle/>
          <a:p>
            <a:r>
              <a:rPr lang="ru-RU" sz="2000" dirty="0">
                <a:hlinkClick r:id="rId4"/>
              </a:rPr>
              <a:t>Киберспорт. Плюсы и минусы. Тексты РКИ. Аудирование. Уровень А2-В1</a:t>
            </a:r>
            <a:endParaRPr lang="cs-CZ" sz="2000" dirty="0"/>
          </a:p>
        </p:txBody>
      </p:sp>
      <p:sp>
        <p:nvSpPr>
          <p:cNvPr id="4" name="TextovéPole 3">
            <a:extLst>
              <a:ext uri="{FF2B5EF4-FFF2-40B4-BE49-F238E27FC236}">
                <a16:creationId xmlns:a16="http://schemas.microsoft.com/office/drawing/2014/main" id="{8D0AB2BC-0433-390E-5CFB-5B2401F3B6A4}"/>
              </a:ext>
            </a:extLst>
          </p:cNvPr>
          <p:cNvSpPr txBox="1"/>
          <p:nvPr/>
        </p:nvSpPr>
        <p:spPr>
          <a:xfrm>
            <a:off x="942107" y="905233"/>
            <a:ext cx="7980218" cy="1938992"/>
          </a:xfrm>
          <a:prstGeom prst="rect">
            <a:avLst/>
          </a:prstGeom>
          <a:noFill/>
        </p:spPr>
        <p:txBody>
          <a:bodyPr wrap="square" rtlCol="0">
            <a:spAutoFit/>
          </a:bodyPr>
          <a:lstStyle/>
          <a:p>
            <a:r>
              <a:rPr lang="ru-RU" sz="2000" b="1" dirty="0"/>
              <a:t>Задание № 1</a:t>
            </a:r>
          </a:p>
          <a:p>
            <a:pPr marL="342900" indent="-342900">
              <a:buFont typeface="Wingdings" panose="05000000000000000000" pitchFamily="2" charset="2"/>
              <a:buChar char="Ø"/>
            </a:pPr>
            <a:r>
              <a:rPr lang="ru-RU" sz="2000" b="1" dirty="0"/>
              <a:t>Что такое киберспорт?</a:t>
            </a:r>
          </a:p>
          <a:p>
            <a:pPr marL="342900" indent="-342900">
              <a:buFont typeface="Wingdings" panose="05000000000000000000" pitchFamily="2" charset="2"/>
              <a:buChar char="Ø"/>
            </a:pPr>
            <a:r>
              <a:rPr lang="ru-RU" sz="2000" b="1" dirty="0"/>
              <a:t>Какой бывает киберспорт?</a:t>
            </a:r>
          </a:p>
          <a:p>
            <a:pPr marL="342900" indent="-342900">
              <a:buFont typeface="Wingdings" panose="05000000000000000000" pitchFamily="2" charset="2"/>
              <a:buChar char="Ø"/>
            </a:pPr>
            <a:r>
              <a:rPr lang="ru-RU" sz="2000" b="1" dirty="0"/>
              <a:t>Аргументы в пользу мнения, что киберспорт – не спорт?</a:t>
            </a:r>
          </a:p>
          <a:p>
            <a:pPr marL="342900" indent="-342900">
              <a:buFont typeface="Wingdings" panose="05000000000000000000" pitchFamily="2" charset="2"/>
              <a:buChar char="Ø"/>
            </a:pPr>
            <a:r>
              <a:rPr lang="ru-RU" sz="2000" b="1" dirty="0"/>
              <a:t>В каком году киберспорт был официально признан спортом?</a:t>
            </a:r>
          </a:p>
          <a:p>
            <a:pPr marL="342900" indent="-342900">
              <a:buFont typeface="Wingdings" panose="05000000000000000000" pitchFamily="2" charset="2"/>
              <a:buChar char="Ø"/>
            </a:pPr>
            <a:r>
              <a:rPr lang="ru-RU" sz="2000" b="1" dirty="0"/>
              <a:t>Какие плюсы / минусы киберспорта Вы заметили?</a:t>
            </a:r>
          </a:p>
        </p:txBody>
      </p:sp>
      <p:pic>
        <p:nvPicPr>
          <p:cNvPr id="5" name="11__20Sport">
            <a:hlinkClick r:id="" action="ppaction://media"/>
            <a:extLst>
              <a:ext uri="{FF2B5EF4-FFF2-40B4-BE49-F238E27FC236}">
                <a16:creationId xmlns:a16="http://schemas.microsoft.com/office/drawing/2014/main" id="{E0303DD4-992F-262F-FE89-BAB97625BC8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37501" y="4814002"/>
            <a:ext cx="762634" cy="762634"/>
          </a:xfrm>
          <a:prstGeom prst="rect">
            <a:avLst/>
          </a:prstGeom>
        </p:spPr>
      </p:pic>
      <p:sp>
        <p:nvSpPr>
          <p:cNvPr id="6" name="TextovéPole 5">
            <a:extLst>
              <a:ext uri="{FF2B5EF4-FFF2-40B4-BE49-F238E27FC236}">
                <a16:creationId xmlns:a16="http://schemas.microsoft.com/office/drawing/2014/main" id="{83C156EB-23E2-3C85-4240-C3AAEBE9E120}"/>
              </a:ext>
            </a:extLst>
          </p:cNvPr>
          <p:cNvSpPr txBox="1"/>
          <p:nvPr/>
        </p:nvSpPr>
        <p:spPr>
          <a:xfrm>
            <a:off x="942107" y="3634187"/>
            <a:ext cx="8916787" cy="1015663"/>
          </a:xfrm>
          <a:prstGeom prst="rect">
            <a:avLst/>
          </a:prstGeom>
          <a:noFill/>
        </p:spPr>
        <p:txBody>
          <a:bodyPr wrap="square" rtlCol="0">
            <a:spAutoFit/>
          </a:bodyPr>
          <a:lstStyle/>
          <a:p>
            <a:r>
              <a:rPr lang="ru-RU" sz="2000" b="1" dirty="0"/>
              <a:t>Задание №2</a:t>
            </a:r>
          </a:p>
          <a:p>
            <a:pPr marL="342900" indent="-342900">
              <a:buFont typeface="Wingdings" panose="05000000000000000000" pitchFamily="2" charset="2"/>
              <a:buChar char="Ø"/>
            </a:pPr>
            <a:r>
              <a:rPr lang="ru-RU" sz="2000" b="1" dirty="0"/>
              <a:t>Перескажите диалог. Каково отношение говорящих к спорту? Почему девушка решила заняться спортом? С кем из них Вы больше согласны?</a:t>
            </a:r>
            <a:endParaRPr lang="cs-CZ" sz="2000" b="1" dirty="0"/>
          </a:p>
        </p:txBody>
      </p:sp>
      <p:sp>
        <p:nvSpPr>
          <p:cNvPr id="2" name="TextovéPole 1">
            <a:extLst>
              <a:ext uri="{FF2B5EF4-FFF2-40B4-BE49-F238E27FC236}">
                <a16:creationId xmlns:a16="http://schemas.microsoft.com/office/drawing/2014/main" id="{A09ED6A5-E98B-04DA-297E-68C66A6B7169}"/>
              </a:ext>
            </a:extLst>
          </p:cNvPr>
          <p:cNvSpPr txBox="1"/>
          <p:nvPr/>
        </p:nvSpPr>
        <p:spPr>
          <a:xfrm>
            <a:off x="352945" y="239156"/>
            <a:ext cx="2674620" cy="552450"/>
          </a:xfrm>
          <a:prstGeom prst="rect">
            <a:avLst/>
          </a:prstGeom>
          <a:noFill/>
        </p:spPr>
        <p:txBody>
          <a:bodyPr wrap="square" rtlCol="0">
            <a:spAutoFit/>
          </a:bodyPr>
          <a:lstStyle/>
          <a:p>
            <a:pPr>
              <a:lnSpc>
                <a:spcPct val="115000"/>
              </a:lnSpc>
              <a:spcAft>
                <a:spcPts val="800"/>
              </a:spcAft>
              <a:buNone/>
            </a:pPr>
            <a:r>
              <a:rPr lang="ru-RU" sz="2000" b="1" kern="1200">
                <a:solidFill>
                  <a:srgbClr val="000000"/>
                </a:solidFill>
                <a:effectLst/>
                <a:latin typeface="Aptos" panose="020B0004020202020204" pitchFamily="34" charset="0"/>
                <a:ea typeface="Aptos" panose="020B0004020202020204" pitchFamily="34" charset="0"/>
                <a:cs typeface="Times New Roman" panose="02020603050405020304" pitchFamily="18" charset="0"/>
              </a:rPr>
              <a:t>АУДИРОВАНИЕ</a:t>
            </a:r>
            <a:endParaRPr lang="cs-CZ" sz="1200" kern="1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98901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214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1436FED8-F988-2C2C-0D29-5274FE165F0F}"/>
              </a:ext>
            </a:extLst>
          </p:cNvPr>
          <p:cNvSpPr txBox="1"/>
          <p:nvPr/>
        </p:nvSpPr>
        <p:spPr>
          <a:xfrm>
            <a:off x="1596043" y="2000596"/>
            <a:ext cx="9337965" cy="1938992"/>
          </a:xfrm>
          <a:prstGeom prst="rect">
            <a:avLst/>
          </a:prstGeom>
          <a:noFill/>
        </p:spPr>
        <p:txBody>
          <a:bodyPr wrap="square" rtlCol="0">
            <a:spAutoFit/>
          </a:bodyPr>
          <a:lstStyle/>
          <a:p>
            <a:r>
              <a:rPr lang="ru-RU" sz="2400" b="1" dirty="0"/>
              <a:t>Темы для эссе (письменное домашнее задание)</a:t>
            </a:r>
          </a:p>
          <a:p>
            <a:endParaRPr lang="ru-RU" sz="2400" b="1" dirty="0"/>
          </a:p>
          <a:p>
            <a:pPr marL="457200" indent="-457200">
              <a:buFont typeface="+mj-lt"/>
              <a:buAutoNum type="arabicPeriod"/>
            </a:pPr>
            <a:r>
              <a:rPr lang="ru-RU" sz="2400" dirty="0"/>
              <a:t>Влияние спорта на формирование личности</a:t>
            </a:r>
          </a:p>
          <a:p>
            <a:pPr marL="457200" indent="-457200">
              <a:buFont typeface="+mj-lt"/>
              <a:buAutoNum type="arabicPeriod"/>
            </a:pPr>
            <a:r>
              <a:rPr lang="ru-RU" sz="2400" dirty="0"/>
              <a:t>Массовый и профессиональный спорт: различия и противоречия</a:t>
            </a:r>
          </a:p>
          <a:p>
            <a:pPr marL="457200" indent="-457200">
              <a:buFont typeface="+mj-lt"/>
              <a:buAutoNum type="arabicPeriod"/>
            </a:pPr>
            <a:r>
              <a:rPr lang="ru-RU" sz="2400" dirty="0"/>
              <a:t>Спорт и идеология здорового образа жизни</a:t>
            </a:r>
            <a:endParaRPr lang="cs-CZ" sz="2400" dirty="0"/>
          </a:p>
        </p:txBody>
      </p:sp>
    </p:spTree>
    <p:extLst>
      <p:ext uri="{BB962C8B-B14F-4D97-AF65-F5344CB8AC3E}">
        <p14:creationId xmlns:p14="http://schemas.microsoft.com/office/powerpoint/2010/main" val="390977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2A15D673-11C8-0988-4D4C-46831706AC16}"/>
              </a:ext>
            </a:extLst>
          </p:cNvPr>
          <p:cNvSpPr txBox="1"/>
          <p:nvPr/>
        </p:nvSpPr>
        <p:spPr>
          <a:xfrm>
            <a:off x="249381" y="171797"/>
            <a:ext cx="11776364" cy="6247864"/>
          </a:xfrm>
          <a:prstGeom prst="rect">
            <a:avLst/>
          </a:prstGeom>
          <a:noFill/>
        </p:spPr>
        <p:txBody>
          <a:bodyPr wrap="square" rtlCol="0">
            <a:spAutoFit/>
          </a:bodyPr>
          <a:lstStyle/>
          <a:p>
            <a:r>
              <a:rPr lang="ru-RU" sz="2000" b="1" dirty="0">
                <a:latin typeface="Arial" panose="020B0604020202020204" pitchFamily="34" charset="0"/>
                <a:cs typeface="Arial" panose="020B0604020202020204" pitchFamily="34" charset="0"/>
              </a:rPr>
              <a:t>Лексический минимум по теме: Спорт</a:t>
            </a:r>
          </a:p>
          <a:p>
            <a:endParaRPr lang="ru-RU" sz="2000" b="1"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Понятия</a:t>
            </a:r>
            <a:r>
              <a:rPr lang="ru-RU" sz="2000" dirty="0">
                <a:latin typeface="Arial" panose="020B0604020202020204" pitchFamily="34" charset="0"/>
                <a:cs typeface="Arial" panose="020B0604020202020204" pitchFamily="34" charset="0"/>
              </a:rPr>
              <a:t>: спорт, физкультура, физическая активность, тренировка, упражнение, нагрузка, выносливость, сила, скорость, гибкость, координация, форма, физическая подготовка, здоровье, спортивный зал, стадион, секция, команда, соревнование, матч, турнир, чемпионат, победа, поражение, результат, рекорд, достижение, медаль, рейтинг, тренер, спортсмен, любитель, профессионал, болельщик, дисциплина, режим, восстановление, травма, допинг</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Качества:</a:t>
            </a:r>
            <a:r>
              <a:rPr lang="ru-RU" sz="2000" dirty="0">
                <a:latin typeface="Arial" panose="020B0604020202020204" pitchFamily="34" charset="0"/>
                <a:cs typeface="Arial" panose="020B0604020202020204" pitchFamily="34" charset="0"/>
              </a:rPr>
              <a:t> спортивный, физический, активный, здоровый, профессиональный, любительский, командный, индивидуальный, соревновательный, интенсивный, регулярный, изнурительный, полезный, вредный, эффективный, результативный, выносливый, сильный, быстрый, подготовленный, мотивированный, дисциплинированный, травмоопасный, престижный, массовый</a:t>
            </a:r>
          </a:p>
          <a:p>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Действия: </a:t>
            </a:r>
            <a:r>
              <a:rPr lang="ru-RU" sz="2000" dirty="0">
                <a:latin typeface="Arial" panose="020B0604020202020204" pitchFamily="34" charset="0"/>
                <a:cs typeface="Arial" panose="020B0604020202020204" pitchFamily="34" charset="0"/>
              </a:rPr>
              <a:t>заниматься спортом, тренироваться, выполнять упражнения, развивать выносливость, укреплять здоровье, поддерживать форму, участвовать в соревнованиях, побеждать, проигрывать, достигать результата, ставить рекорды, готовиться к соревнованиям, преодолевать трудности, мотивировать себя, соблюдать режим, восстанавливаться, избегать травм, получать нагрузку, контролировать физическое состояние, соревноваться, болеть за команду</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1373953"/>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446</Words>
  <Application>Microsoft Office PowerPoint</Application>
  <PresentationFormat>Širokoúhlá obrazovka</PresentationFormat>
  <Paragraphs>36</Paragraphs>
  <Slides>9</Slides>
  <Notes>0</Notes>
  <HiddenSlides>0</HiddenSlides>
  <MMClips>1</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9</vt:i4>
      </vt:variant>
    </vt:vector>
  </HeadingPairs>
  <TitlesOfParts>
    <vt:vector size="15" baseType="lpstr">
      <vt:lpstr>Aptos</vt:lpstr>
      <vt:lpstr>Arial</vt:lpstr>
      <vt:lpstr>Calibri</vt:lpstr>
      <vt:lpstr>Calibri Light</vt:lpstr>
      <vt:lpstr>Wingdings</vt:lpstr>
      <vt:lpstr>Motiv Office</vt:lpstr>
      <vt:lpstr>JC IV</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Veronika SN</dc:creator>
  <cp:lastModifiedBy>Veronika SN</cp:lastModifiedBy>
  <cp:revision>8</cp:revision>
  <dcterms:created xsi:type="dcterms:W3CDTF">2026-02-04T12:29:06Z</dcterms:created>
  <dcterms:modified xsi:type="dcterms:W3CDTF">2026-02-10T17:01:56Z</dcterms:modified>
</cp:coreProperties>
</file>