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宋体" panose="02010600030101010101" pitchFamily="2" charset="-122"/>
      <p:regular r:id="rId9"/>
    </p:embeddedFont>
    <p:embeddedFont>
      <p:font typeface="Roboto Slab" panose="020B0604020202020204" charset="0"/>
      <p:regular r:id="rId10"/>
      <p:bold r:id="rId11"/>
    </p:embeddedFont>
    <p:embeddedFont>
      <p:font typeface="Roboto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charset="0"/>
      <a:defRPr sz="1400" b="0" i="0" u="none" strike="noStrike" cap="none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charset="0"/>
      <a:defRPr sz="1400" b="0" i="0" u="none" strike="noStrike" cap="none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charset="0"/>
      <a:defRPr sz="1400" b="0" i="0" u="none" strike="noStrike" cap="none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charset="0"/>
      <a:defRPr sz="1400" b="0" i="0" u="none" strike="noStrike" cap="none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charset="0"/>
      <a:defRPr sz="1400" b="0" i="0" u="none" strike="noStrike" cap="none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charset="0"/>
      <a:defRPr sz="1400" b="0" i="0" u="none" strike="noStrike" cap="none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charset="0"/>
      <a:defRPr sz="1400" b="0" i="0" u="none" strike="noStrike" cap="none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charset="0"/>
      <a:defRPr sz="1400" b="0" i="0" u="none" strike="noStrike" cap="none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charset="0"/>
      <a:defRPr sz="1400" b="0" i="0" u="none" strike="noStrike" cap="none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9" d="100"/>
          <a:sy n="119" d="100"/>
        </p:scale>
        <p:origin x="418" y="-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charset="0"/>
      <a:defRPr sz="1400" b="0" i="0" u="none" strike="noStrike" cap="none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charset="0"/>
      <a:defRPr sz="1400" b="0" i="0" u="none" strike="noStrike" cap="none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charset="0"/>
      <a:defRPr sz="1400" b="0" i="0" u="none" strike="noStrike" cap="none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charset="0"/>
      <a:defRPr sz="1400" b="0" i="0" u="none" strike="noStrike" cap="none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charset="0"/>
      <a:defRPr sz="1400" b="0" i="0" u="none" strike="noStrike" cap="none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charset="0"/>
      <a:defRPr sz="1400" b="0" i="0" u="none" strike="noStrike" cap="none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charset="0"/>
      <a:defRPr sz="1400" b="0" i="0" u="none" strike="noStrike" cap="none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charset="0"/>
      <a:defRPr sz="1400" b="0" i="0" u="none" strike="noStrike" cap="none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charset="0"/>
      <a:defRPr sz="1400" b="0" i="0" u="none" strike="noStrike" cap="none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Dobrý den,dnes přestavuji Pavla Josefa Šafaříka.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b5d523514967b6a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b5d523514967b6a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Pavel Josef Šafařík se narodil 13. května 1795 a zemřel 26. června 1861.Byl </a:t>
            </a:r>
            <a:r>
              <a:rPr lang="zh-CN">
                <a:latin typeface="Roboto"/>
                <a:ea typeface="Roboto"/>
                <a:cs typeface="Roboto"/>
                <a:sym typeface="Roboto"/>
              </a:rPr>
              <a:t>česky píšící spisovatel, slavista, literární historik, etnograf a jazykovědec slovenského původu.</a:t>
            </a:r>
            <a:r>
              <a:rPr lang="zh-CN"/>
              <a:t>  Jeho národnost je slovenská.  Šafařík vystudoval Jeny University.  Jeho významná díla jsou slovanské starožitnosti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e07eb6275d68c3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e07eb6275d68c3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Šafařík měl čtyři sourozence, první však zemřel velmi brzy. Kobeliarovská fara ,na které žili.patřila k nejchudším v Gemeru.Matka proto hospodařila i obchodovala, aby děti uživila. Zemřela v roce 1812, když jí bylo 48 let. Jeho otec se v následujícím roce podruhé oženil.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zh-CN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V letech 1805–1808 studoval v Rožnavě. Poté dva roky studoval v Dobšiné, kde bydlel u své sestry Marie. Naučil se latinu, maďarštinu i němčinu.V roce 1810 se přesunul do Kežmarku, kde studoval na evangelickém lyceu rétoriku, filozofii, politiku , teologii. Univerzitu navštěvoval v německé Jeně, a to dva roky. Poté pracoval jako vychovatel v Bratislavě a od roku 1819 jako ředitel srbského gymnázia v městě Novi Sad.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e07eb6275d68c3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e07eb6275d68c3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>
                <a:solidFill>
                  <a:schemeClr val="dk1"/>
                </a:solidFill>
              </a:rPr>
              <a:t>První obrázek je </a:t>
            </a:r>
            <a:r>
              <a:rPr lang="zh-CN"/>
              <a:t>autorovo stěžejní dílo Slovanské starožitnosti, ve kterém dokázal starobylost kultury dávných Slovanů a jejich místo v Evropě, jež jim bylo často upíráno.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Druhý obrázek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e07eb6275d68c3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e07eb6275d68c3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/>
              <a:t>posledn</a:t>
            </a:r>
            <a:r>
              <a:rPr lang="zh-CN" altLang="en-US">
                <a:ea typeface="宋体" charset="-122"/>
              </a:rPr>
              <a:t>í </a:t>
            </a:r>
            <a:r>
              <a:rPr lang="en-US" altLang="zh-CN">
                <a:ea typeface="宋体" charset="-122"/>
              </a:rPr>
              <a:t>je poz</a:t>
            </a:r>
            <a:r>
              <a:rPr lang="zh-CN" altLang="en-US">
                <a:ea typeface="宋体" charset="-122"/>
              </a:rPr>
              <a:t>ů</a:t>
            </a:r>
            <a:r>
              <a:rPr lang="en-US" altLang="zh-CN">
                <a:ea typeface="宋体" charset="-122"/>
              </a:rPr>
              <a:t>stalost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Literární pozůstalost se v celku nedochovala. Část korespondence Šafařík spálil před odjezdem z Nového Sadu a druhou část spálil k stáru při záchvatu dny a deprese.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Jednotliviny a korespondence jsou obsaženy v různých fondech, které spravují Památník Národního písemnictví, Knihovna Národního muzea v Praze a Matice slovenská v Martině.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Několik osobních předmětů a čestných darů získalo do sbírek Národní muzeum prostřednictvím syna Vojtěcha a vnoučat Jirečkových.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/>
              <a:t>to je v</a:t>
            </a:r>
            <a:r>
              <a:rPr lang="zh-CN" altLang="en-US">
                <a:ea typeface="宋体" charset="-122"/>
              </a:rPr>
              <a:t>š</a:t>
            </a:r>
            <a:r>
              <a:rPr lang="en-US" altLang="zh-CN">
                <a:ea typeface="宋体" charset="-122"/>
              </a:rPr>
              <a:t>echno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e07eb6275d68c3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e07eb6275d68c3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‹#›</a:t>
            </a:fld>
            <a:endParaRPr lang="zh-C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charset="0"/>
        <a:defRPr sz="1400" b="0" i="0" u="none" strike="noStrike" cap="none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Pavel Josef Šafařík</a:t>
            </a:r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2782298" y="3731149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Veronika -Qing Zhu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Pavel Josef Šafařík </a:t>
            </a:r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54738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zh-CN" sz="2100"/>
              <a:t>13.května 1795-26.června 1861,Praha 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zh-CN" sz="2100"/>
              <a:t>česky píšící spisovatel, slavista, literární historik, etnograf a jazykovědec slovenského původu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zh-CN" sz="2100"/>
              <a:t>Národnost-slovenská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zh-CN" sz="2100"/>
              <a:t>Jena Univerzita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zh-CN" sz="2100"/>
              <a:t>Významná díla-Slovanské starožitnosti </a:t>
            </a:r>
            <a:endParaRPr sz="2100"/>
          </a:p>
        </p:txBody>
      </p:sp>
      <p:pic>
        <p:nvPicPr>
          <p:cNvPr id="71" name="Google Shape;71;p1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183164" y="1489825"/>
            <a:ext cx="2381250" cy="289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Pavel Josef Šafařík-život </a:t>
            </a:r>
          </a:p>
        </p:txBody>
      </p:sp>
      <p:sp>
        <p:nvSpPr>
          <p:cNvPr id="77" name="Google Shape;77;p15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CN"/>
              <a:t>čtyři sourozence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CN"/>
              <a:t>Jeho matka zemřela v roce 1812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CN"/>
              <a:t>Otec podruhé oženil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lang="zh-CN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zh-CN"/>
              <a:t>V Rožnavě                   V Dobšiné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CN"/>
              <a:t>Naučil se latinu,maďarštinu i němčinu.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CN"/>
              <a:t>Studoval na evangelickém lyceu rétoriku, filozofii, politiku , teologii(1810)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CN"/>
              <a:t>Vychovatel a ředitel</a:t>
            </a:r>
          </a:p>
        </p:txBody>
      </p:sp>
      <p:sp>
        <p:nvSpPr>
          <p:cNvPr id="78" name="Google Shape;78;p15"/>
          <p:cNvSpPr/>
          <p:nvPr/>
        </p:nvSpPr>
        <p:spPr>
          <a:xfrm rot="10800000" flipH="1">
            <a:off x="2148022" y="3019358"/>
            <a:ext cx="788400" cy="337800"/>
          </a:xfrm>
          <a:prstGeom prst="rightArrow">
            <a:avLst>
              <a:gd name="adj1" fmla="val 50000"/>
              <a:gd name="adj2" fmla="val 91023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Pavel Josef Šafařík-dílo</a:t>
            </a:r>
          </a:p>
        </p:txBody>
      </p:sp>
      <p:sp>
        <p:nvSpPr>
          <p:cNvPr id="84" name="Google Shape;84;p16"/>
          <p:cNvSpPr txBox="1">
            <a:spLocks noGrp="1"/>
          </p:cNvSpPr>
          <p:nvPr>
            <p:ph type="body" idx="1"/>
          </p:nvPr>
        </p:nvSpPr>
        <p:spPr>
          <a:xfrm>
            <a:off x="685488" y="4074513"/>
            <a:ext cx="3022500" cy="56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zh-CN" sz="1800"/>
              <a:t>Slovanské starožitnosti </a:t>
            </a:r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2"/>
          </p:nvPr>
        </p:nvSpPr>
        <p:spPr>
          <a:xfrm>
            <a:off x="4756200" y="3999325"/>
            <a:ext cx="4387800" cy="56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zh-CN" sz="1800"/>
              <a:t>Památky hlaholského pisemnictví(1853)</a:t>
            </a:r>
          </a:p>
        </p:txBody>
      </p:sp>
      <p:pic>
        <p:nvPicPr>
          <p:cNvPr id="86" name="Google Shape;86;p1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287217" y="1489825"/>
            <a:ext cx="1819025" cy="2448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6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5949290" y="1542638"/>
            <a:ext cx="1725900" cy="2343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Pavel Josef Šafařík-pozůstalost</a:t>
            </a:r>
          </a:p>
        </p:txBody>
      </p:sp>
      <p:sp>
        <p:nvSpPr>
          <p:cNvPr id="93" name="Google Shape;93;p1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zh-CN" sz="2200"/>
              <a:t>Jednotliviny a korespondence</a:t>
            </a:r>
            <a:endParaRPr sz="22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200"/>
          </a:p>
          <a:p>
            <a:pPr marL="457200" lvl="0" indent="-368300" algn="l" rtl="0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zh-CN" sz="2200"/>
              <a:t>Osobní předmět a čestný dar</a:t>
            </a:r>
            <a:endParaRPr sz="2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>
            <a:spLocks noGrp="1"/>
          </p:cNvSpPr>
          <p:nvPr>
            <p:ph type="title"/>
          </p:nvPr>
        </p:nvSpPr>
        <p:spPr>
          <a:xfrm>
            <a:off x="2959200" y="2175900"/>
            <a:ext cx="3225600" cy="79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Děkuji za poslech!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2069</Words>
  <Application>Microsoft Office PowerPoint</Application>
  <PresentationFormat>Předvádění na obrazovce (16:9)</PresentationFormat>
  <Paragraphs>37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宋体</vt:lpstr>
      <vt:lpstr>Roboto Slab</vt:lpstr>
      <vt:lpstr>Roboto</vt:lpstr>
      <vt:lpstr>Marina</vt:lpstr>
      <vt:lpstr>Pavel Josef Šafařík</vt:lpstr>
      <vt:lpstr>Pavel Josef Šafařík </vt:lpstr>
      <vt:lpstr>Pavel Josef Šafařík-život </vt:lpstr>
      <vt:lpstr>Pavel Josef Šafařík-dílo</vt:lpstr>
      <vt:lpstr>Pavel Josef Šafařík-pozůstalost</vt:lpstr>
      <vt:lpstr>Děkuji za poslech!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Pavel Josef Šafařík</dc:title>
  <dc:creator>FFUK</dc:creator>
  <cp:lastModifiedBy>FFUK</cp:lastModifiedBy>
  <cp:revision>1</cp:revision>
  <dcterms:created xsi:type="dcterms:W3CDTF">1900-01-01T00:00:00Z</dcterms:created>
  <dcterms:modified xsi:type="dcterms:W3CDTF">2021-03-12T11:07:29Z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2052-11.6.0</vt:lpwstr>
  </property>
</Properties>
</file>