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9"/>
  </p:notesMasterIdLst>
  <p:sldIdLst>
    <p:sldId id="256" r:id="rId2"/>
    <p:sldId id="312" r:id="rId3"/>
    <p:sldId id="313" r:id="rId4"/>
    <p:sldId id="368" r:id="rId5"/>
    <p:sldId id="372" r:id="rId6"/>
    <p:sldId id="373" r:id="rId7"/>
    <p:sldId id="415" r:id="rId8"/>
    <p:sldId id="416" r:id="rId9"/>
    <p:sldId id="376" r:id="rId10"/>
    <p:sldId id="412" r:id="rId11"/>
    <p:sldId id="374" r:id="rId12"/>
    <p:sldId id="417" r:id="rId13"/>
    <p:sldId id="375" r:id="rId14"/>
    <p:sldId id="370" r:id="rId15"/>
    <p:sldId id="377" r:id="rId16"/>
    <p:sldId id="378" r:id="rId17"/>
    <p:sldId id="411" r:id="rId18"/>
    <p:sldId id="379" r:id="rId19"/>
    <p:sldId id="369" r:id="rId20"/>
    <p:sldId id="380" r:id="rId21"/>
    <p:sldId id="381" r:id="rId22"/>
    <p:sldId id="382" r:id="rId23"/>
    <p:sldId id="383" r:id="rId24"/>
    <p:sldId id="418" r:id="rId25"/>
    <p:sldId id="384" r:id="rId26"/>
    <p:sldId id="385" r:id="rId27"/>
    <p:sldId id="419" r:id="rId28"/>
    <p:sldId id="386" r:id="rId29"/>
    <p:sldId id="387" r:id="rId30"/>
    <p:sldId id="388" r:id="rId31"/>
    <p:sldId id="389" r:id="rId32"/>
    <p:sldId id="422" r:id="rId33"/>
    <p:sldId id="390" r:id="rId34"/>
    <p:sldId id="391" r:id="rId35"/>
    <p:sldId id="392" r:id="rId36"/>
    <p:sldId id="307" r:id="rId37"/>
    <p:sldId id="308" r:id="rId38"/>
    <p:sldId id="309" r:id="rId39"/>
    <p:sldId id="311" r:id="rId40"/>
    <p:sldId id="310" r:id="rId41"/>
    <p:sldId id="314" r:id="rId42"/>
    <p:sldId id="326" r:id="rId43"/>
    <p:sldId id="413" r:id="rId44"/>
    <p:sldId id="316" r:id="rId45"/>
    <p:sldId id="317" r:id="rId46"/>
    <p:sldId id="318" r:id="rId47"/>
    <p:sldId id="421" r:id="rId48"/>
    <p:sldId id="319" r:id="rId49"/>
    <p:sldId id="320" r:id="rId50"/>
    <p:sldId id="321" r:id="rId51"/>
    <p:sldId id="322" r:id="rId52"/>
    <p:sldId id="325" r:id="rId53"/>
    <p:sldId id="323" r:id="rId54"/>
    <p:sldId id="324" r:id="rId55"/>
    <p:sldId id="414" r:id="rId56"/>
    <p:sldId id="315" r:id="rId57"/>
    <p:sldId id="328" r:id="rId58"/>
    <p:sldId id="423" r:id="rId59"/>
    <p:sldId id="329" r:id="rId60"/>
    <p:sldId id="424" r:id="rId61"/>
    <p:sldId id="425" r:id="rId62"/>
    <p:sldId id="410" r:id="rId63"/>
    <p:sldId id="371" r:id="rId64"/>
    <p:sldId id="393" r:id="rId65"/>
    <p:sldId id="394" r:id="rId66"/>
    <p:sldId id="398" r:id="rId67"/>
    <p:sldId id="395" r:id="rId68"/>
    <p:sldId id="396" r:id="rId69"/>
    <p:sldId id="426" r:id="rId70"/>
    <p:sldId id="397" r:id="rId71"/>
    <p:sldId id="406" r:id="rId72"/>
    <p:sldId id="399" r:id="rId73"/>
    <p:sldId id="401" r:id="rId74"/>
    <p:sldId id="400" r:id="rId75"/>
    <p:sldId id="404" r:id="rId76"/>
    <p:sldId id="405" r:id="rId77"/>
    <p:sldId id="409" r:id="rId78"/>
    <p:sldId id="427" r:id="rId79"/>
    <p:sldId id="402" r:id="rId80"/>
    <p:sldId id="350" r:id="rId81"/>
    <p:sldId id="351" r:id="rId82"/>
    <p:sldId id="353" r:id="rId83"/>
    <p:sldId id="354" r:id="rId84"/>
    <p:sldId id="355" r:id="rId85"/>
    <p:sldId id="356" r:id="rId86"/>
    <p:sldId id="357" r:id="rId87"/>
    <p:sldId id="358" r:id="rId88"/>
    <p:sldId id="359" r:id="rId89"/>
    <p:sldId id="360" r:id="rId90"/>
    <p:sldId id="363" r:id="rId91"/>
    <p:sldId id="361" r:id="rId92"/>
    <p:sldId id="362" r:id="rId93"/>
    <p:sldId id="364" r:id="rId94"/>
    <p:sldId id="365" r:id="rId95"/>
    <p:sldId id="352" r:id="rId96"/>
    <p:sldId id="366" r:id="rId97"/>
    <p:sldId id="367" r:id="rId9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7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60" autoAdjust="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BF075-DD93-4BD5-A472-5B2331847DDA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0DE92-0061-49FE-BBD5-E9DB5D61E1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29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NK – </a:t>
            </a:r>
            <a:r>
              <a:rPr lang="cs-CZ" dirty="0" err="1" smtClean="0"/>
              <a:t>nukleova</a:t>
            </a:r>
            <a:r>
              <a:rPr lang="cs-CZ" dirty="0" smtClean="0"/>
              <a:t> kyselina</a:t>
            </a:r>
          </a:p>
          <a:p>
            <a:r>
              <a:rPr lang="cs-CZ" dirty="0" smtClean="0"/>
              <a:t>PD – </a:t>
            </a:r>
            <a:r>
              <a:rPr lang="cs-CZ" dirty="0" err="1" smtClean="0"/>
              <a:t>Parkinsons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Disease</a:t>
            </a:r>
            <a:endParaRPr lang="cs-CZ" baseline="0" dirty="0" smtClean="0"/>
          </a:p>
          <a:p>
            <a:r>
              <a:rPr lang="cs-CZ" baseline="0" dirty="0" smtClean="0"/>
              <a:t>CDC – </a:t>
            </a:r>
            <a:r>
              <a:rPr lang="cs-CZ" baseline="0" dirty="0" err="1" smtClean="0"/>
              <a:t>Centers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disease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control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prevention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39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+RNA může být rovnou transkribována</a:t>
            </a:r>
          </a:p>
          <a:p>
            <a:r>
              <a:rPr lang="cs-CZ" dirty="0" smtClean="0"/>
              <a:t>-RNA musí být přeložena do </a:t>
            </a:r>
            <a:r>
              <a:rPr lang="cs-CZ" dirty="0" err="1" smtClean="0"/>
              <a:t>mRNA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261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 zajímavost</a:t>
            </a:r>
            <a:r>
              <a:rPr lang="cs-CZ" baseline="0" dirty="0" smtClean="0"/>
              <a:t> uvádím u některých látek v závorce rok začátku klinického používání (celosvětově, ne v ČR)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145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Potenciální</a:t>
            </a:r>
            <a:r>
              <a:rPr lang="cs-CZ" baseline="0" dirty="0" smtClean="0"/>
              <a:t> inhibice mitochondriálních DNA polymeráz – NÚ – </a:t>
            </a:r>
            <a:r>
              <a:rPr lang="cs-CZ" baseline="0" dirty="0" err="1" smtClean="0"/>
              <a:t>polyneuropatie</a:t>
            </a:r>
            <a:r>
              <a:rPr lang="cs-CZ" baseline="0" dirty="0" smtClean="0"/>
              <a:t> a laktátová acidóza</a:t>
            </a:r>
          </a:p>
          <a:p>
            <a:r>
              <a:rPr lang="cs-CZ" dirty="0" smtClean="0"/>
              <a:t>LA – rozvoj v průběhu</a:t>
            </a:r>
            <a:r>
              <a:rPr lang="cs-CZ" baseline="0" dirty="0" smtClean="0"/>
              <a:t> měsíců u obézních nebo </a:t>
            </a:r>
            <a:r>
              <a:rPr lang="cs-CZ" baseline="0" dirty="0" smtClean="0"/>
              <a:t>pacientů </a:t>
            </a:r>
            <a:r>
              <a:rPr lang="cs-CZ" baseline="0" dirty="0" smtClean="0"/>
              <a:t>s poruchou jater</a:t>
            </a:r>
          </a:p>
          <a:p>
            <a:r>
              <a:rPr lang="cs-CZ" baseline="0" dirty="0" smtClean="0"/>
              <a:t>     - bolesti břicha, nechutenství, hubnutí, respirační potíže, svalová slabost, zvýšení transamináz; časem pankreatitida, selhání jater a ledvin, ochrnutí až smrt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06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zidovudin</a:t>
            </a:r>
            <a:r>
              <a:rPr lang="cs-CZ" dirty="0" smtClean="0"/>
              <a:t> – 1. </a:t>
            </a:r>
            <a:r>
              <a:rPr lang="cs-CZ" dirty="0" err="1" smtClean="0"/>
              <a:t>antiretrovirotikum</a:t>
            </a:r>
            <a:r>
              <a:rPr lang="cs-CZ" dirty="0" smtClean="0"/>
              <a:t> (1987)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962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DRESS: </a:t>
            </a:r>
            <a:r>
              <a:rPr lang="cs-CZ" dirty="0" err="1" smtClean="0"/>
              <a:t>Drug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reaction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with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eosinophilia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systemic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symptoms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056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Dyslipidemie</a:t>
            </a:r>
            <a:r>
              <a:rPr lang="cs-CZ" dirty="0" smtClean="0"/>
              <a:t> </a:t>
            </a:r>
            <a:r>
              <a:rPr lang="cs-CZ" dirty="0" smtClean="0"/>
              <a:t>– problematické</a:t>
            </a:r>
            <a:r>
              <a:rPr lang="cs-CZ" baseline="0" dirty="0" smtClean="0"/>
              <a:t> </a:t>
            </a:r>
            <a:r>
              <a:rPr lang="cs-CZ" baseline="0" dirty="0" smtClean="0"/>
              <a:t>kombinace </a:t>
            </a:r>
            <a:r>
              <a:rPr lang="cs-CZ" baseline="0" dirty="0" smtClean="0"/>
              <a:t>se </a:t>
            </a:r>
            <a:r>
              <a:rPr lang="cs-CZ" baseline="0" dirty="0" err="1" smtClean="0"/>
              <a:t>statiny</a:t>
            </a:r>
            <a:r>
              <a:rPr lang="cs-CZ" baseline="0" dirty="0" smtClean="0"/>
              <a:t> (terapie </a:t>
            </a:r>
            <a:r>
              <a:rPr lang="cs-CZ" baseline="0" dirty="0" err="1" smtClean="0"/>
              <a:t>hypercholesterolemie</a:t>
            </a:r>
            <a:r>
              <a:rPr lang="cs-CZ" baseline="0" dirty="0" smtClean="0"/>
              <a:t>) kvůli </a:t>
            </a:r>
            <a:r>
              <a:rPr lang="cs-CZ" baseline="0" dirty="0" smtClean="0"/>
              <a:t>CYP. </a:t>
            </a:r>
            <a:r>
              <a:rPr lang="cs-CZ" baseline="0" dirty="0" err="1" smtClean="0"/>
              <a:t>Statiny</a:t>
            </a:r>
            <a:r>
              <a:rPr lang="cs-CZ" baseline="0" dirty="0" smtClean="0"/>
              <a:t> jsou taky substráty transportních systému OATP1B1 a BCRP, které jsou taky inhibované RPI – kumulace </a:t>
            </a:r>
            <a:r>
              <a:rPr lang="cs-CZ" baseline="0" dirty="0" err="1" smtClean="0"/>
              <a:t>statinů</a:t>
            </a:r>
            <a:r>
              <a:rPr lang="cs-CZ" baseline="0" dirty="0" smtClean="0"/>
              <a:t> v organizmu a </a:t>
            </a:r>
            <a:r>
              <a:rPr lang="cs-CZ" baseline="0" dirty="0" err="1" smtClean="0"/>
              <a:t>potenciace</a:t>
            </a:r>
            <a:r>
              <a:rPr lang="cs-CZ" baseline="0" dirty="0" smtClean="0"/>
              <a:t> </a:t>
            </a:r>
            <a:r>
              <a:rPr lang="cs-CZ" baseline="0" dirty="0" smtClean="0"/>
              <a:t>jejich NÚ - KI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803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2111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Rozpustnost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raltegraviru</a:t>
            </a:r>
            <a:r>
              <a:rPr lang="cs-CZ" baseline="0" dirty="0" smtClean="0"/>
              <a:t> stoupá v zásaditém pH – </a:t>
            </a:r>
            <a:r>
              <a:rPr lang="cs-CZ" baseline="0" dirty="0" smtClean="0"/>
              <a:t>PPI (proton pump </a:t>
            </a:r>
            <a:r>
              <a:rPr lang="cs-CZ" baseline="0" dirty="0" err="1" smtClean="0"/>
              <a:t>inhibitors</a:t>
            </a:r>
            <a:r>
              <a:rPr lang="cs-CZ" baseline="0" dirty="0" smtClean="0"/>
              <a:t>) </a:t>
            </a:r>
            <a:r>
              <a:rPr lang="cs-CZ" baseline="0" dirty="0" smtClean="0"/>
              <a:t>zvyšují BAV o 300%</a:t>
            </a:r>
          </a:p>
          <a:p>
            <a:r>
              <a:rPr lang="cs-CZ" baseline="0" dirty="0" smtClean="0"/>
              <a:t>RAL </a:t>
            </a:r>
            <a:r>
              <a:rPr lang="cs-CZ" baseline="0" dirty="0" smtClean="0"/>
              <a:t>taky </a:t>
            </a:r>
            <a:r>
              <a:rPr lang="cs-CZ" baseline="0" dirty="0" smtClean="0"/>
              <a:t>substrátem </a:t>
            </a:r>
            <a:r>
              <a:rPr lang="cs-CZ" baseline="0" dirty="0" smtClean="0"/>
              <a:t>UGT (UDP-</a:t>
            </a:r>
            <a:r>
              <a:rPr lang="cs-CZ" baseline="0" dirty="0" err="1" smtClean="0"/>
              <a:t>glukuronyl</a:t>
            </a:r>
            <a:r>
              <a:rPr lang="cs-CZ" baseline="0" dirty="0" smtClean="0"/>
              <a:t> transferáza) </a:t>
            </a:r>
            <a:r>
              <a:rPr lang="cs-CZ" baseline="0" dirty="0" smtClean="0"/>
              <a:t>– </a:t>
            </a:r>
            <a:r>
              <a:rPr lang="cs-CZ" baseline="0" dirty="0" err="1" smtClean="0"/>
              <a:t>antituberkulotikum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rifampicin</a:t>
            </a:r>
            <a:r>
              <a:rPr lang="cs-CZ" baseline="0" dirty="0" smtClean="0"/>
              <a:t> </a:t>
            </a:r>
            <a:r>
              <a:rPr lang="cs-CZ" baseline="0" dirty="0" smtClean="0"/>
              <a:t>snižuje jeho koncentrace a účinek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140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NRTI – </a:t>
            </a:r>
            <a:r>
              <a:rPr lang="cs-CZ" dirty="0" err="1" smtClean="0"/>
              <a:t>abakavir</a:t>
            </a:r>
            <a:r>
              <a:rPr lang="cs-CZ" dirty="0" smtClean="0"/>
              <a:t>, </a:t>
            </a:r>
            <a:r>
              <a:rPr lang="cs-CZ" dirty="0" err="1" smtClean="0"/>
              <a:t>emtricitabin</a:t>
            </a:r>
            <a:r>
              <a:rPr lang="cs-CZ" dirty="0" smtClean="0"/>
              <a:t> a </a:t>
            </a:r>
            <a:r>
              <a:rPr lang="cs-CZ" dirty="0" err="1" smtClean="0"/>
              <a:t>lamivudin</a:t>
            </a:r>
            <a:endParaRPr lang="cs-CZ" dirty="0" smtClean="0"/>
          </a:p>
          <a:p>
            <a:r>
              <a:rPr lang="cs-CZ" dirty="0" err="1" smtClean="0"/>
              <a:t>NtRTI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tenofovir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disoproxil</a:t>
            </a:r>
            <a:r>
              <a:rPr lang="cs-CZ" baseline="0" dirty="0" smtClean="0"/>
              <a:t>/</a:t>
            </a:r>
            <a:r>
              <a:rPr lang="cs-CZ" baseline="0" dirty="0" err="1" smtClean="0"/>
              <a:t>alafenamid</a:t>
            </a:r>
            <a:endParaRPr lang="cs-CZ" baseline="0" dirty="0" smtClean="0"/>
          </a:p>
          <a:p>
            <a:r>
              <a:rPr lang="cs-CZ" baseline="0" dirty="0" smtClean="0"/>
              <a:t>II – kterýkoliv</a:t>
            </a:r>
          </a:p>
          <a:p>
            <a:r>
              <a:rPr lang="cs-CZ" baseline="0" dirty="0" smtClean="0"/>
              <a:t>PI – </a:t>
            </a:r>
            <a:r>
              <a:rPr lang="cs-CZ" baseline="0" dirty="0" err="1" smtClean="0"/>
              <a:t>darunavir</a:t>
            </a:r>
            <a:r>
              <a:rPr lang="cs-CZ" baseline="0" dirty="0" smtClean="0"/>
              <a:t> potencovaný </a:t>
            </a:r>
            <a:r>
              <a:rPr lang="cs-CZ" baseline="0" dirty="0" err="1" smtClean="0"/>
              <a:t>ritonavirem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3152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Režim</a:t>
            </a:r>
            <a:r>
              <a:rPr lang="cs-CZ" baseline="0" dirty="0" smtClean="0"/>
              <a:t> „on </a:t>
            </a:r>
            <a:r>
              <a:rPr lang="cs-CZ" baseline="0" dirty="0" err="1" smtClean="0"/>
              <a:t>demand</a:t>
            </a:r>
            <a:r>
              <a:rPr lang="cs-CZ" baseline="0" dirty="0" smtClean="0"/>
              <a:t>“ znamená užití jen v případě potřeby</a:t>
            </a:r>
          </a:p>
          <a:p>
            <a:r>
              <a:rPr lang="cs-CZ" baseline="0" dirty="0" smtClean="0"/>
              <a:t>2 tablety užít 2-24 hodin před stykem, 1 tabletu užít po styku a poslední tabletu 24 hodin po styku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945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EBV – </a:t>
            </a:r>
            <a:r>
              <a:rPr lang="cs-CZ" dirty="0" err="1" smtClean="0"/>
              <a:t>gamma</a:t>
            </a:r>
            <a:r>
              <a:rPr lang="cs-CZ" baseline="0" dirty="0" smtClean="0"/>
              <a:t> herpetický virus (herpes virus 4)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6055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614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924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*nejnovější studie uvádí, že postačují i nižší koncentrace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6053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Cao B, et al. A Trial of </a:t>
            </a:r>
            <a:r>
              <a:rPr lang="en-US" dirty="0" err="1" smtClean="0"/>
              <a:t>Lopinavir</a:t>
            </a:r>
            <a:r>
              <a:rPr lang="en-US" dirty="0" smtClean="0"/>
              <a:t>–Ritonavir in Adults Hospitalized with Severe Covid-19. The New</a:t>
            </a:r>
          </a:p>
          <a:p>
            <a:r>
              <a:rPr lang="en-US" dirty="0" smtClean="0"/>
              <a:t>England Journal of Medicine. March 18, 2020. DOI: 10.1056/NEJMoa2001282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724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Informace</a:t>
            </a:r>
            <a:r>
              <a:rPr lang="cs-CZ" baseline="0" dirty="0" smtClean="0"/>
              <a:t> na základe animálních studií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2500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1215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250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Přirozený interferon alfa neměl</a:t>
            </a:r>
            <a:r>
              <a:rPr lang="cs-CZ" baseline="0" dirty="0" smtClean="0"/>
              <a:t> optimální vlastnosti – dnes v praxi pouze rekombinantní – </a:t>
            </a:r>
            <a:r>
              <a:rPr lang="cs-CZ" baseline="0" dirty="0" err="1" smtClean="0"/>
              <a:t>Ecoli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044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…pro ulehčení pochopení MÚ</a:t>
            </a:r>
            <a:r>
              <a:rPr lang="cs-CZ" baseline="0" dirty="0" smtClean="0"/>
              <a:t> ;)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077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Přirozený interferon alfa neměl</a:t>
            </a:r>
            <a:r>
              <a:rPr lang="cs-CZ" baseline="0" dirty="0" smtClean="0"/>
              <a:t> optimální vlastnosti – dnes v praxi pouze </a:t>
            </a:r>
            <a:r>
              <a:rPr lang="cs-CZ" baseline="0" dirty="0" smtClean="0"/>
              <a:t>rekombinantní</a:t>
            </a:r>
          </a:p>
          <a:p>
            <a:r>
              <a:rPr lang="cs-CZ" baseline="0" dirty="0" err="1" smtClean="0"/>
              <a:t>Flu-like</a:t>
            </a:r>
            <a:r>
              <a:rPr lang="cs-CZ" baseline="0" dirty="0" smtClean="0"/>
              <a:t> syndrom: horečka, zimnice, pocení, bolesti hlavy, kloubů a svalů, nevolnost a slabost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044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Těhotenství</a:t>
            </a:r>
            <a:r>
              <a:rPr lang="cs-CZ" baseline="0" dirty="0" smtClean="0"/>
              <a:t> je možné až půl roku od ukončení léčby – u muže i ženy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720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Rezistence – po 3 letech je vůči </a:t>
            </a:r>
            <a:r>
              <a:rPr lang="cs-CZ" dirty="0" err="1" smtClean="0"/>
              <a:t>lamivudinu</a:t>
            </a:r>
            <a:r>
              <a:rPr lang="cs-CZ" dirty="0" smtClean="0"/>
              <a:t> rezistentních 50 % kmenů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39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Inhibitory virové DNA polymerázy – inhibitory reverzní transkriptázy</a:t>
            </a:r>
          </a:p>
          <a:p>
            <a:r>
              <a:rPr lang="cs-CZ" dirty="0" err="1" smtClean="0"/>
              <a:t>Disoproxil</a:t>
            </a:r>
            <a:r>
              <a:rPr lang="cs-CZ" dirty="0" smtClean="0"/>
              <a:t> vs.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Alafenamid</a:t>
            </a:r>
            <a:r>
              <a:rPr lang="cs-CZ" baseline="0" dirty="0" smtClean="0"/>
              <a:t> – dvě různá </a:t>
            </a:r>
            <a:r>
              <a:rPr lang="cs-CZ" baseline="0" dirty="0" err="1" smtClean="0"/>
              <a:t>proléčiva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0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0DE92-0061-49FE-BBD5-E9DB5D61E19C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54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5EC1D4A-A796-47C3-A63E-CE236FB377E2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aids-pomoc.cz/dum-svetla.html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2636912"/>
            <a:ext cx="7543800" cy="1524000"/>
          </a:xfrm>
        </p:spPr>
        <p:txBody>
          <a:bodyPr/>
          <a:lstStyle/>
          <a:p>
            <a:r>
              <a:rPr lang="cs-CZ" sz="6600" dirty="0" err="1" smtClean="0"/>
              <a:t>Antivirotika</a:t>
            </a:r>
            <a:r>
              <a:rPr lang="cs-CZ" sz="6600" dirty="0" smtClean="0"/>
              <a:t/>
            </a:r>
            <a:br>
              <a:rPr lang="cs-CZ" sz="6600" dirty="0" smtClean="0"/>
            </a:br>
            <a:r>
              <a:rPr lang="cs-CZ" sz="6600" dirty="0" err="1" smtClean="0"/>
              <a:t>Antiparazitika</a:t>
            </a:r>
            <a:r>
              <a:rPr lang="cs-CZ" sz="6600" dirty="0" smtClean="0"/>
              <a:t/>
            </a:r>
            <a:br>
              <a:rPr lang="cs-CZ" sz="6600" dirty="0" smtClean="0"/>
            </a:br>
            <a:endParaRPr lang="cs-CZ" sz="6600" dirty="0"/>
          </a:p>
        </p:txBody>
      </p:sp>
      <p:sp>
        <p:nvSpPr>
          <p:cNvPr id="4" name="Podnadpis 2"/>
          <p:cNvSpPr>
            <a:spLocks noGrp="1"/>
          </p:cNvSpPr>
          <p:nvPr>
            <p:ph type="subTitle" idx="1"/>
          </p:nvPr>
        </p:nvSpPr>
        <p:spPr>
          <a:xfrm>
            <a:off x="6516216" y="4869160"/>
            <a:ext cx="2552328" cy="1219200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Mgr. Matej Ľupták</a:t>
            </a:r>
          </a:p>
          <a:p>
            <a:r>
              <a:rPr lang="cs-CZ" dirty="0"/>
              <a:t>Farmakologický ústav</a:t>
            </a:r>
          </a:p>
          <a:p>
            <a:r>
              <a:rPr lang="cs-CZ" dirty="0" smtClean="0"/>
              <a:t>1. LF </a:t>
            </a:r>
            <a:r>
              <a:rPr lang="cs-CZ" dirty="0"/>
              <a:t>UK</a:t>
            </a:r>
          </a:p>
          <a:p>
            <a:r>
              <a:rPr lang="cs-CZ" dirty="0"/>
              <a:t>mat.luptak@gmail.com</a:t>
            </a:r>
          </a:p>
          <a:p>
            <a:endParaRPr lang="cs-CZ" dirty="0"/>
          </a:p>
        </p:txBody>
      </p:sp>
      <p:pic>
        <p:nvPicPr>
          <p:cNvPr id="1026" name="Picture 2" descr="Antibiotics: An overview (article) | Khan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6528724" cy="217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34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ntibiotic Drugs, Information, Description on Amantad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6984776" cy="463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amantadin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701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Inhibitory </a:t>
            </a:r>
            <a:r>
              <a:rPr lang="cs-CZ" dirty="0" err="1" smtClean="0"/>
              <a:t>neuraminidáz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MÚ: </a:t>
            </a:r>
            <a:r>
              <a:rPr lang="cs-CZ" dirty="0" smtClean="0"/>
              <a:t>selektivní inhibice virové </a:t>
            </a:r>
            <a:r>
              <a:rPr lang="cs-CZ" dirty="0" err="1" smtClean="0"/>
              <a:t>neuraminidázy</a:t>
            </a:r>
            <a:r>
              <a:rPr lang="cs-CZ" dirty="0" smtClean="0"/>
              <a:t> (analogy kyseliny sialové)</a:t>
            </a:r>
            <a:endParaRPr lang="cs-CZ" dirty="0"/>
          </a:p>
          <a:p>
            <a:pPr lvl="1"/>
            <a:r>
              <a:rPr lang="cs-CZ" sz="2400" dirty="0" err="1"/>
              <a:t>n</a:t>
            </a:r>
            <a:r>
              <a:rPr lang="cs-CZ" sz="2400" dirty="0" err="1" smtClean="0"/>
              <a:t>euraminidáza</a:t>
            </a:r>
            <a:r>
              <a:rPr lang="cs-CZ" sz="2400" dirty="0" smtClean="0"/>
              <a:t> odštěpí kyselinu sialovou obsaženou v kapsidách virů a brání tak nežádoucí agregaci virových částic a umožní jim opustit hostitelskou buňku</a:t>
            </a:r>
          </a:p>
          <a:p>
            <a:r>
              <a:rPr lang="cs-CZ" dirty="0"/>
              <a:t>p</a:t>
            </a:r>
            <a:r>
              <a:rPr lang="cs-CZ" dirty="0" smtClean="0"/>
              <a:t>ůsobí na viry chřipky A </a:t>
            </a:r>
            <a:r>
              <a:rPr lang="cs-CZ" dirty="0" err="1" smtClean="0"/>
              <a:t>a</a:t>
            </a:r>
            <a:r>
              <a:rPr lang="cs-CZ" dirty="0" smtClean="0"/>
              <a:t> B</a:t>
            </a:r>
          </a:p>
          <a:p>
            <a:r>
              <a:rPr lang="cs-CZ" dirty="0"/>
              <a:t>m</a:t>
            </a:r>
            <a:r>
              <a:rPr lang="cs-CZ" dirty="0" smtClean="0"/>
              <a:t>ožná zkřížená rezistence ve skupině</a:t>
            </a:r>
          </a:p>
          <a:p>
            <a:r>
              <a:rPr lang="cs-CZ" dirty="0"/>
              <a:t>ž</a:t>
            </a:r>
            <a:r>
              <a:rPr lang="cs-CZ" dirty="0" smtClean="0"/>
              <a:t>ádné klinicky významné </a:t>
            </a:r>
            <a:r>
              <a:rPr lang="cs-CZ" dirty="0"/>
              <a:t>interakce</a:t>
            </a:r>
            <a:r>
              <a:rPr lang="cs-CZ" dirty="0" smtClean="0"/>
              <a:t> ani závažné NÚ</a:t>
            </a:r>
          </a:p>
          <a:p>
            <a:r>
              <a:rPr lang="cs-CZ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Fact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 </a:t>
            </a:r>
            <a:r>
              <a:rPr lang="cs-CZ" dirty="0" smtClean="0"/>
              <a:t>dle CDC (2017) je 100 % izolátů chřipky A </a:t>
            </a:r>
            <a:r>
              <a:rPr lang="cs-CZ" dirty="0" err="1" smtClean="0"/>
              <a:t>a</a:t>
            </a:r>
            <a:r>
              <a:rPr lang="cs-CZ" dirty="0" smtClean="0"/>
              <a:t> B citlivých na inhibitory </a:t>
            </a:r>
            <a:r>
              <a:rPr lang="cs-CZ" dirty="0" err="1" smtClean="0"/>
              <a:t>neuraminidázy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837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Neuraminidase inhibitor - Machanism of action.png - Wikimedi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52928" cy="578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679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Inhibitory </a:t>
            </a:r>
            <a:r>
              <a:rPr lang="cs-CZ" dirty="0" err="1"/>
              <a:t>neuraminidáz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601868"/>
            <a:ext cx="5040560" cy="4699339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accent1"/>
                </a:solidFill>
              </a:rPr>
              <a:t>z</a:t>
            </a:r>
            <a:r>
              <a:rPr lang="cs-CZ" dirty="0" err="1" smtClean="0">
                <a:solidFill>
                  <a:schemeClr val="accent1"/>
                </a:solidFill>
              </a:rPr>
              <a:t>anamivir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sz="2400" dirty="0" smtClean="0"/>
              <a:t>p</a:t>
            </a:r>
            <a:r>
              <a:rPr lang="cs-CZ" sz="2400" dirty="0"/>
              <a:t>. o. nevstřebatelný – inhalační </a:t>
            </a:r>
            <a:r>
              <a:rPr lang="cs-CZ" sz="2400" dirty="0" smtClean="0"/>
              <a:t>podání (aerosol s laktózou)</a:t>
            </a:r>
            <a:endParaRPr lang="cs-CZ" sz="2400" dirty="0"/>
          </a:p>
          <a:p>
            <a:pPr lvl="1"/>
            <a:r>
              <a:rPr lang="cs-CZ" sz="2400" b="1" dirty="0"/>
              <a:t>KI</a:t>
            </a:r>
            <a:r>
              <a:rPr lang="cs-CZ" sz="2400" dirty="0"/>
              <a:t>: děti do 5 let</a:t>
            </a:r>
          </a:p>
          <a:p>
            <a:pPr lvl="1"/>
            <a:r>
              <a:rPr lang="cs-CZ" sz="2400" b="1" dirty="0"/>
              <a:t>NÚ: </a:t>
            </a:r>
            <a:r>
              <a:rPr lang="cs-CZ" sz="2400" dirty="0"/>
              <a:t>bronchospazmus, reakce </a:t>
            </a:r>
            <a:r>
              <a:rPr lang="cs-CZ" sz="2400" dirty="0" smtClean="0"/>
              <a:t>přecitlivělosti</a:t>
            </a:r>
          </a:p>
          <a:p>
            <a:pPr lvl="1"/>
            <a:endParaRPr lang="cs-CZ" sz="2400" dirty="0"/>
          </a:p>
          <a:p>
            <a:r>
              <a:rPr lang="cs-CZ" dirty="0" err="1">
                <a:solidFill>
                  <a:schemeClr val="accent1"/>
                </a:solidFill>
              </a:rPr>
              <a:t>o</a:t>
            </a:r>
            <a:r>
              <a:rPr lang="cs-CZ" dirty="0" err="1" smtClean="0">
                <a:solidFill>
                  <a:schemeClr val="accent1"/>
                </a:solidFill>
              </a:rPr>
              <a:t>seltamivir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odání p. o. a biotransformace na účinnou kyselinu </a:t>
            </a:r>
            <a:r>
              <a:rPr lang="cs-CZ" sz="2400" dirty="0" err="1" smtClean="0"/>
              <a:t>oseltamivirovou</a:t>
            </a:r>
            <a:endParaRPr lang="cs-CZ" sz="2400" dirty="0" smtClean="0"/>
          </a:p>
          <a:p>
            <a:pPr lvl="1"/>
            <a:r>
              <a:rPr lang="cs-CZ" sz="2400" b="1" dirty="0" smtClean="0"/>
              <a:t>NÚ:</a:t>
            </a:r>
            <a:r>
              <a:rPr lang="cs-CZ" sz="2400" dirty="0" smtClean="0"/>
              <a:t> GIT iritace, bolesti hlavy</a:t>
            </a:r>
          </a:p>
          <a:p>
            <a:endParaRPr lang="cs-CZ" dirty="0"/>
          </a:p>
        </p:txBody>
      </p:sp>
      <p:pic>
        <p:nvPicPr>
          <p:cNvPr id="5124" name="Picture 4" descr="Donkey GIF - Find &amp; Share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19820"/>
            <a:ext cx="3563888" cy="262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7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TERAPIE A PROFYLAXE HERPETICKÝCH INFEKCÍ</a:t>
            </a:r>
            <a:endParaRPr lang="cs-CZ" dirty="0"/>
          </a:p>
        </p:txBody>
      </p:sp>
      <p:pic>
        <p:nvPicPr>
          <p:cNvPr id="6146" name="Picture 2" descr="Herpes simplex virus gD antibody - The Native Antigen Compa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16231"/>
            <a:ext cx="3554952" cy="35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3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202488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Herpetické 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9502"/>
            <a:ext cx="7543800" cy="4327376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odčeleď alfa</a:t>
            </a:r>
          </a:p>
          <a:p>
            <a:pPr lvl="1"/>
            <a:r>
              <a:rPr lang="cs-CZ" sz="2400" dirty="0" smtClean="0"/>
              <a:t>herpes simplex 1 </a:t>
            </a:r>
            <a:r>
              <a:rPr lang="cs-CZ" sz="2400" dirty="0" smtClean="0"/>
              <a:t>(</a:t>
            </a:r>
            <a:r>
              <a:rPr lang="cs-CZ" sz="2400" dirty="0" err="1" smtClean="0"/>
              <a:t>labialis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 lvl="1"/>
            <a:r>
              <a:rPr lang="cs-CZ" sz="2400" dirty="0"/>
              <a:t>h</a:t>
            </a:r>
            <a:r>
              <a:rPr lang="cs-CZ" sz="2400" dirty="0" smtClean="0"/>
              <a:t>erpes simplex </a:t>
            </a:r>
            <a:r>
              <a:rPr lang="cs-CZ" sz="2400" dirty="0" smtClean="0"/>
              <a:t>2 (</a:t>
            </a:r>
            <a:r>
              <a:rPr lang="cs-CZ" sz="2400" dirty="0" err="1" smtClean="0"/>
              <a:t>genitali</a:t>
            </a:r>
            <a:r>
              <a:rPr lang="cs-CZ" sz="2400" dirty="0" err="1" smtClean="0"/>
              <a:t>s</a:t>
            </a:r>
            <a:r>
              <a:rPr lang="cs-CZ" sz="2400" dirty="0"/>
              <a:t>)</a:t>
            </a:r>
            <a:endParaRPr lang="cs-CZ" sz="2400" dirty="0" smtClean="0"/>
          </a:p>
          <a:p>
            <a:pPr lvl="1"/>
            <a:r>
              <a:rPr lang="cs-CZ" sz="2400" dirty="0" err="1"/>
              <a:t>v</a:t>
            </a:r>
            <a:r>
              <a:rPr lang="cs-CZ" sz="2400" dirty="0" err="1" smtClean="0"/>
              <a:t>aricella-zoster</a:t>
            </a:r>
            <a:r>
              <a:rPr lang="cs-CZ" sz="2400" dirty="0" smtClean="0"/>
              <a:t> </a:t>
            </a:r>
            <a:r>
              <a:rPr lang="cs-CZ" sz="2400" dirty="0" smtClean="0"/>
              <a:t>virus</a:t>
            </a:r>
          </a:p>
          <a:p>
            <a:pPr lvl="1"/>
            <a:endParaRPr lang="cs-CZ" sz="2400" dirty="0" smtClean="0"/>
          </a:p>
          <a:p>
            <a:r>
              <a:rPr lang="cs-CZ" dirty="0"/>
              <a:t>p</a:t>
            </a:r>
            <a:r>
              <a:rPr lang="cs-CZ" dirty="0" smtClean="0"/>
              <a:t>odčeleď beta</a:t>
            </a:r>
            <a:endParaRPr lang="cs-CZ" dirty="0"/>
          </a:p>
          <a:p>
            <a:pPr lvl="1"/>
            <a:r>
              <a:rPr lang="cs-CZ" sz="2400" dirty="0" err="1"/>
              <a:t>c</a:t>
            </a:r>
            <a:r>
              <a:rPr lang="cs-CZ" sz="2400" dirty="0" err="1" smtClean="0"/>
              <a:t>ytomegalovirus</a:t>
            </a:r>
            <a:endParaRPr lang="cs-CZ" sz="2400" dirty="0" smtClean="0"/>
          </a:p>
          <a:p>
            <a:pPr lvl="1"/>
            <a:r>
              <a:rPr lang="cs-CZ" sz="2400" dirty="0"/>
              <a:t>h</a:t>
            </a:r>
            <a:r>
              <a:rPr lang="cs-CZ" sz="2400" dirty="0" smtClean="0"/>
              <a:t>erpetické viry typu 6 a 7 (infekce prozatím není možné farmakologicky ovlivnit)</a:t>
            </a:r>
          </a:p>
        </p:txBody>
      </p:sp>
      <p:pic>
        <p:nvPicPr>
          <p:cNvPr id="7170" name="Picture 2" descr="Herpes? Get over it. | aprincessnonethel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4432548" cy="337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Nukleosidová analoga k terapii herpetických infekcí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4167336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MÚ: </a:t>
            </a:r>
            <a:r>
              <a:rPr lang="cs-CZ" dirty="0" smtClean="0"/>
              <a:t>postupná fosforylace </a:t>
            </a:r>
            <a:r>
              <a:rPr lang="cs-CZ" dirty="0"/>
              <a:t>na </a:t>
            </a:r>
            <a:r>
              <a:rPr lang="cs-CZ" dirty="0" err="1" smtClean="0"/>
              <a:t>trifosfáty</a:t>
            </a:r>
            <a:r>
              <a:rPr lang="cs-CZ" dirty="0" smtClean="0"/>
              <a:t>, falešné </a:t>
            </a:r>
            <a:r>
              <a:rPr lang="cs-CZ" dirty="0"/>
              <a:t>substráty při syntéze virové </a:t>
            </a:r>
            <a:r>
              <a:rPr lang="cs-CZ" dirty="0" smtClean="0"/>
              <a:t>DNA – inhibice replikace viru</a:t>
            </a:r>
          </a:p>
          <a:p>
            <a:r>
              <a:rPr lang="cs-CZ" dirty="0" smtClean="0"/>
              <a:t>bez klinicky závažných interakcí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a</a:t>
            </a:r>
            <a:r>
              <a:rPr lang="cs-CZ" dirty="0" err="1" smtClean="0">
                <a:solidFill>
                  <a:schemeClr val="accent1"/>
                </a:solidFill>
              </a:rPr>
              <a:t>ciklovir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n</a:t>
            </a:r>
            <a:r>
              <a:rPr lang="cs-CZ" dirty="0" smtClean="0"/>
              <a:t>ízká toxicita, dobrý průnik do tkání i sekretů</a:t>
            </a:r>
          </a:p>
          <a:p>
            <a:pPr lvl="1"/>
            <a:r>
              <a:rPr lang="cs-CZ" b="1" dirty="0" smtClean="0"/>
              <a:t>I: </a:t>
            </a:r>
            <a:r>
              <a:rPr lang="cs-CZ" dirty="0" smtClean="0"/>
              <a:t>profylaxe a terapie infekcí vyvolaných HS-1, HS-2 a VZV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GIT iritace, kožní reakce, </a:t>
            </a:r>
            <a:r>
              <a:rPr lang="cs-CZ" dirty="0" err="1" smtClean="0"/>
              <a:t>fotosenzitivita</a:t>
            </a:r>
            <a:r>
              <a:rPr lang="cs-CZ" dirty="0" smtClean="0"/>
              <a:t>, krystalizace látky v renálních tubulech</a:t>
            </a:r>
            <a:endParaRPr lang="cs-CZ" dirty="0" smtClean="0"/>
          </a:p>
          <a:p>
            <a:r>
              <a:rPr lang="cs-CZ" dirty="0" err="1">
                <a:solidFill>
                  <a:schemeClr val="accent1"/>
                </a:solidFill>
              </a:rPr>
              <a:t>v</a:t>
            </a:r>
            <a:r>
              <a:rPr lang="cs-CZ" dirty="0" err="1" smtClean="0">
                <a:solidFill>
                  <a:schemeClr val="accent1"/>
                </a:solidFill>
              </a:rPr>
              <a:t>alaciklovir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 err="1"/>
              <a:t>p</a:t>
            </a:r>
            <a:r>
              <a:rPr lang="cs-CZ" dirty="0" err="1" smtClean="0"/>
              <a:t>roléčivo</a:t>
            </a:r>
            <a:r>
              <a:rPr lang="cs-CZ" dirty="0" smtClean="0"/>
              <a:t> </a:t>
            </a:r>
            <a:r>
              <a:rPr lang="cs-CZ" dirty="0" err="1" smtClean="0"/>
              <a:t>acikloviru</a:t>
            </a:r>
            <a:r>
              <a:rPr lang="cs-CZ" dirty="0" smtClean="0"/>
              <a:t>, dosahuje  až pětinásobné plazmatické koncentrace</a:t>
            </a:r>
          </a:p>
          <a:p>
            <a:pPr lvl="1"/>
            <a:r>
              <a:rPr lang="cs-CZ" b="1" dirty="0" smtClean="0"/>
              <a:t>I:</a:t>
            </a:r>
            <a:r>
              <a:rPr lang="cs-CZ" dirty="0" smtClean="0"/>
              <a:t> jako </a:t>
            </a:r>
            <a:r>
              <a:rPr lang="cs-CZ" dirty="0" err="1" smtClean="0"/>
              <a:t>aciklovir</a:t>
            </a:r>
            <a:r>
              <a:rPr lang="cs-CZ" dirty="0" smtClean="0"/>
              <a:t> + profylaxe CMV infekcí po transplantaci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847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0" t="13194" r="45084" b="10775"/>
          <a:stretch/>
        </p:blipFill>
        <p:spPr>
          <a:xfrm>
            <a:off x="1547664" y="404664"/>
            <a:ext cx="5832648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95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Nukleosidová analoga k terapii herpetických infekcí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>
                <a:solidFill>
                  <a:schemeClr val="accent1"/>
                </a:solidFill>
              </a:rPr>
              <a:t>g</a:t>
            </a:r>
            <a:r>
              <a:rPr lang="cs-CZ" dirty="0" err="1" smtClean="0">
                <a:solidFill>
                  <a:schemeClr val="accent1"/>
                </a:solidFill>
              </a:rPr>
              <a:t>anciklovir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o</a:t>
            </a:r>
            <a:r>
              <a:rPr lang="cs-CZ" dirty="0" smtClean="0"/>
              <a:t>dvozen od </a:t>
            </a:r>
            <a:r>
              <a:rPr lang="cs-CZ" dirty="0" err="1" smtClean="0"/>
              <a:t>acikloviru</a:t>
            </a:r>
            <a:r>
              <a:rPr lang="cs-CZ" dirty="0" smtClean="0"/>
              <a:t>, vyšší účinnost vůči CMV</a:t>
            </a:r>
          </a:p>
          <a:p>
            <a:pPr lvl="1"/>
            <a:r>
              <a:rPr lang="cs-CZ" b="1" dirty="0" smtClean="0"/>
              <a:t>I: </a:t>
            </a:r>
            <a:r>
              <a:rPr lang="cs-CZ" dirty="0" smtClean="0"/>
              <a:t>profylaxe a terapie CMV infekcí zejména u imunodeficientních pacientů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err="1" smtClean="0"/>
              <a:t>myelotoxicita</a:t>
            </a:r>
            <a:r>
              <a:rPr lang="cs-CZ" dirty="0" smtClean="0"/>
              <a:t>, GIT iritace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v</a:t>
            </a:r>
            <a:r>
              <a:rPr lang="cs-CZ" dirty="0" err="1" smtClean="0">
                <a:solidFill>
                  <a:schemeClr val="accent1"/>
                </a:solidFill>
              </a:rPr>
              <a:t>alganciklovir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 err="1"/>
              <a:t>p</a:t>
            </a:r>
            <a:r>
              <a:rPr lang="cs-CZ" dirty="0" err="1" smtClean="0"/>
              <a:t>roléčivo</a:t>
            </a:r>
            <a:r>
              <a:rPr lang="cs-CZ" dirty="0" smtClean="0"/>
              <a:t> </a:t>
            </a:r>
            <a:r>
              <a:rPr lang="cs-CZ" dirty="0" err="1" smtClean="0"/>
              <a:t>gancikloviru</a:t>
            </a:r>
            <a:endParaRPr lang="cs-CZ" dirty="0" smtClean="0"/>
          </a:p>
          <a:p>
            <a:pPr lvl="1"/>
            <a:r>
              <a:rPr lang="cs-CZ" b="1" dirty="0" smtClean="0"/>
              <a:t>I: </a:t>
            </a:r>
            <a:r>
              <a:rPr lang="cs-CZ" dirty="0" smtClean="0"/>
              <a:t>profylaxe a terapie CMV retinitidy u pacientů s AIDS, profylaxe CMV infekcí po transplantaci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5126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TERAPIE VIROVÝCH HEPATITID</a:t>
            </a:r>
            <a:endParaRPr lang="cs-CZ" dirty="0"/>
          </a:p>
        </p:txBody>
      </p:sp>
      <p:pic>
        <p:nvPicPr>
          <p:cNvPr id="8194" name="Picture 2" descr="Hepatitis C: 5 Things to Kn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6107832" cy="34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80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Antivirotická</a:t>
            </a:r>
            <a:r>
              <a:rPr lang="cs-CZ" dirty="0" smtClean="0"/>
              <a:t> 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9427" y="675409"/>
            <a:ext cx="7543800" cy="3886200"/>
          </a:xfrm>
        </p:spPr>
        <p:txBody>
          <a:bodyPr/>
          <a:lstStyle/>
          <a:p>
            <a:r>
              <a:rPr lang="cs-CZ" dirty="0"/>
              <a:t>navzdory dostupnosti celé řady antivirotik pořád značně komplikovaně léčitelná onemocnění</a:t>
            </a:r>
          </a:p>
          <a:p>
            <a:r>
              <a:rPr lang="cs-CZ" dirty="0"/>
              <a:t>nejefektivnější je profylaxe očkováním</a:t>
            </a:r>
          </a:p>
          <a:p>
            <a:r>
              <a:rPr lang="cs-CZ" dirty="0" smtClean="0"/>
              <a:t>řada infekcí se léčí symptomaticky, </a:t>
            </a:r>
            <a:r>
              <a:rPr lang="cs-CZ" dirty="0" err="1" smtClean="0"/>
              <a:t>samouzdravné</a:t>
            </a:r>
            <a:endParaRPr lang="cs-CZ" dirty="0" smtClean="0"/>
          </a:p>
          <a:p>
            <a:r>
              <a:rPr lang="cs-CZ" dirty="0" smtClean="0"/>
              <a:t>ideální – selektivní likvidace viru bez ovlivnění hostitelského organizmu</a:t>
            </a:r>
          </a:p>
          <a:p>
            <a:r>
              <a:rPr lang="cs-CZ" dirty="0" smtClean="0"/>
              <a:t>působí spíš jako </a:t>
            </a:r>
            <a:r>
              <a:rPr lang="cs-CZ" dirty="0" err="1" smtClean="0"/>
              <a:t>virostatika</a:t>
            </a:r>
            <a:r>
              <a:rPr lang="cs-CZ" dirty="0" smtClean="0"/>
              <a:t> – brání množení viru</a:t>
            </a:r>
          </a:p>
          <a:p>
            <a:r>
              <a:rPr lang="cs-CZ" dirty="0"/>
              <a:t>v</a:t>
            </a:r>
            <a:r>
              <a:rPr lang="cs-CZ" dirty="0" smtClean="0"/>
              <a:t>irové geny v buňce v klidovém stavu nejsou ovlivněny</a:t>
            </a:r>
          </a:p>
          <a:p>
            <a:r>
              <a:rPr lang="cs-CZ" dirty="0"/>
              <a:t>m</a:t>
            </a:r>
            <a:r>
              <a:rPr lang="cs-CZ" dirty="0" smtClean="0"/>
              <a:t>ožný výskyt rezistence</a:t>
            </a:r>
          </a:p>
        </p:txBody>
      </p:sp>
      <p:pic>
        <p:nvPicPr>
          <p:cNvPr id="4098" name="Picture 2" descr="C:\Users\11378\Desktop\Pix\IqL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267" y="4725144"/>
            <a:ext cx="2702446" cy="143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31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194376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Virová hepatitida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ůvodcem až 6 různých virů</a:t>
            </a:r>
          </a:p>
          <a:p>
            <a:pPr lvl="1"/>
            <a:r>
              <a:rPr lang="cs-CZ" sz="2400" b="1" dirty="0" smtClean="0"/>
              <a:t>A</a:t>
            </a:r>
            <a:r>
              <a:rPr lang="cs-CZ" sz="2400" dirty="0" smtClean="0"/>
              <a:t> – RNA virus, </a:t>
            </a:r>
            <a:r>
              <a:rPr lang="cs-CZ" sz="2400" dirty="0" err="1" smtClean="0"/>
              <a:t>Picornaviridae</a:t>
            </a:r>
            <a:r>
              <a:rPr lang="cs-CZ" sz="2400" dirty="0" smtClean="0"/>
              <a:t>; fekálně-orální přenos</a:t>
            </a:r>
          </a:p>
          <a:p>
            <a:pPr lvl="1"/>
            <a:r>
              <a:rPr lang="cs-CZ" sz="2400" b="1" dirty="0" smtClean="0"/>
              <a:t>B</a:t>
            </a:r>
            <a:r>
              <a:rPr lang="cs-CZ" sz="2400" dirty="0" smtClean="0"/>
              <a:t> – DNA virus, </a:t>
            </a:r>
            <a:r>
              <a:rPr lang="cs-CZ" sz="2400" dirty="0" err="1" smtClean="0"/>
              <a:t>Hepadnaviridae</a:t>
            </a:r>
            <a:r>
              <a:rPr lang="cs-CZ" sz="2400" dirty="0" smtClean="0"/>
              <a:t>; přenos krevní cestou</a:t>
            </a:r>
          </a:p>
          <a:p>
            <a:pPr lvl="1"/>
            <a:r>
              <a:rPr lang="cs-CZ" sz="2400" b="1" dirty="0" smtClean="0"/>
              <a:t>C</a:t>
            </a:r>
            <a:r>
              <a:rPr lang="cs-CZ" sz="2400" dirty="0" smtClean="0"/>
              <a:t> – RNA virus, </a:t>
            </a:r>
            <a:r>
              <a:rPr lang="cs-CZ" sz="2400" dirty="0" err="1" smtClean="0"/>
              <a:t>Flaviviridae</a:t>
            </a:r>
            <a:r>
              <a:rPr lang="cs-CZ" sz="2400" dirty="0" smtClean="0"/>
              <a:t>; </a:t>
            </a:r>
            <a:r>
              <a:rPr lang="cs-CZ" sz="2400" dirty="0"/>
              <a:t>přenos krevní cestou</a:t>
            </a:r>
            <a:endParaRPr lang="cs-CZ" sz="2400" dirty="0" smtClean="0"/>
          </a:p>
          <a:p>
            <a:pPr lvl="1"/>
            <a:r>
              <a:rPr lang="cs-CZ" sz="2400" b="1" dirty="0" smtClean="0"/>
              <a:t>D</a:t>
            </a:r>
            <a:r>
              <a:rPr lang="cs-CZ" sz="2400" dirty="0" smtClean="0"/>
              <a:t> – RNA virus, pouze v přítomnosti </a:t>
            </a:r>
            <a:r>
              <a:rPr lang="cs-CZ" sz="2400" dirty="0" err="1" smtClean="0"/>
              <a:t>hep</a:t>
            </a:r>
            <a:r>
              <a:rPr lang="cs-CZ" sz="2400" dirty="0" smtClean="0"/>
              <a:t>-B</a:t>
            </a:r>
          </a:p>
          <a:p>
            <a:pPr lvl="1"/>
            <a:r>
              <a:rPr lang="cs-CZ" sz="2400" b="1" dirty="0" smtClean="0"/>
              <a:t>E</a:t>
            </a:r>
            <a:r>
              <a:rPr lang="cs-CZ" sz="2400" dirty="0" smtClean="0"/>
              <a:t> – RNA virus, </a:t>
            </a:r>
            <a:r>
              <a:rPr lang="cs-CZ" sz="2400" dirty="0" err="1" smtClean="0"/>
              <a:t>Caliciviridae</a:t>
            </a:r>
            <a:r>
              <a:rPr lang="cs-CZ" sz="2400" dirty="0" smtClean="0"/>
              <a:t>; </a:t>
            </a:r>
            <a:r>
              <a:rPr lang="cs-CZ" sz="2400" dirty="0"/>
              <a:t>fekálně-orální přenos</a:t>
            </a:r>
            <a:endParaRPr lang="cs-CZ" sz="2400" dirty="0" smtClean="0"/>
          </a:p>
          <a:p>
            <a:pPr lvl="1"/>
            <a:r>
              <a:rPr lang="cs-CZ" sz="2400" dirty="0" smtClean="0"/>
              <a:t>F – ?</a:t>
            </a:r>
          </a:p>
          <a:p>
            <a:pPr lvl="1"/>
            <a:r>
              <a:rPr lang="cs-CZ" sz="2400" b="1" dirty="0" smtClean="0"/>
              <a:t>G</a:t>
            </a:r>
            <a:r>
              <a:rPr lang="cs-CZ" sz="2400" dirty="0" smtClean="0"/>
              <a:t> - </a:t>
            </a:r>
            <a:r>
              <a:rPr lang="cs-CZ" sz="2400" dirty="0"/>
              <a:t>RNA virus, </a:t>
            </a:r>
            <a:r>
              <a:rPr lang="cs-CZ" sz="2400" dirty="0" err="1" smtClean="0"/>
              <a:t>Flaviviridae</a:t>
            </a:r>
            <a:r>
              <a:rPr lang="cs-CZ" sz="2400" dirty="0" smtClean="0"/>
              <a:t>; </a:t>
            </a:r>
            <a:r>
              <a:rPr lang="cs-CZ" sz="2400" dirty="0"/>
              <a:t>přenos krevní cestou</a:t>
            </a:r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12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194376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Virová hepatitida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391272"/>
          </a:xfrm>
        </p:spPr>
        <p:txBody>
          <a:bodyPr>
            <a:normAutofit/>
          </a:bodyPr>
          <a:lstStyle/>
          <a:p>
            <a:r>
              <a:rPr lang="cs-CZ" dirty="0"/>
              <a:t>a</a:t>
            </a:r>
            <a:r>
              <a:rPr lang="cs-CZ" dirty="0" smtClean="0"/>
              <a:t>kutní onemocnění s charakteristickým poškozením jaterního parenchymu</a:t>
            </a:r>
          </a:p>
          <a:p>
            <a:pPr lvl="1"/>
            <a:r>
              <a:rPr lang="cs-CZ" sz="2400" dirty="0"/>
              <a:t>b</a:t>
            </a:r>
            <a:r>
              <a:rPr lang="cs-CZ" sz="2400" dirty="0" smtClean="0"/>
              <a:t>ez specifické terapie</a:t>
            </a:r>
          </a:p>
          <a:p>
            <a:pPr lvl="1"/>
            <a:r>
              <a:rPr lang="cs-CZ" sz="2400" dirty="0"/>
              <a:t>r</a:t>
            </a:r>
            <a:r>
              <a:rPr lang="cs-CZ" sz="2400" dirty="0" smtClean="0"/>
              <a:t>ežimová a dietní opatření + symptomatická léčba</a:t>
            </a:r>
          </a:p>
          <a:p>
            <a:r>
              <a:rPr lang="cs-CZ" dirty="0"/>
              <a:t>c</a:t>
            </a:r>
            <a:r>
              <a:rPr lang="cs-CZ" dirty="0" smtClean="0"/>
              <a:t>hronické stádia pouze </a:t>
            </a:r>
            <a:r>
              <a:rPr lang="cs-CZ" b="1" dirty="0" smtClean="0"/>
              <a:t>B</a:t>
            </a:r>
            <a:r>
              <a:rPr lang="cs-CZ" dirty="0" smtClean="0"/>
              <a:t> (5 %), </a:t>
            </a:r>
            <a:r>
              <a:rPr lang="cs-CZ" b="1" dirty="0" smtClean="0"/>
              <a:t>C</a:t>
            </a:r>
            <a:r>
              <a:rPr lang="cs-CZ" dirty="0" smtClean="0"/>
              <a:t> (85 %) a </a:t>
            </a:r>
            <a:r>
              <a:rPr lang="cs-CZ" b="1" dirty="0" smtClean="0"/>
              <a:t>G</a:t>
            </a:r>
          </a:p>
          <a:p>
            <a:pPr lvl="1"/>
            <a:r>
              <a:rPr lang="cs-CZ" sz="2400" dirty="0"/>
              <a:t>c</a:t>
            </a:r>
            <a:r>
              <a:rPr lang="cs-CZ" sz="2400" dirty="0" smtClean="0"/>
              <a:t>ílem je zabránit vzniku cirhózy</a:t>
            </a:r>
          </a:p>
          <a:p>
            <a:r>
              <a:rPr lang="cs-CZ" dirty="0"/>
              <a:t>v</a:t>
            </a:r>
            <a:r>
              <a:rPr lang="cs-CZ" dirty="0" smtClean="0"/>
              <a:t> ČR nejčastěji </a:t>
            </a:r>
            <a:r>
              <a:rPr lang="cs-CZ" b="1" dirty="0" smtClean="0"/>
              <a:t>A</a:t>
            </a:r>
            <a:r>
              <a:rPr lang="cs-CZ" dirty="0" smtClean="0"/>
              <a:t>, </a:t>
            </a:r>
            <a:r>
              <a:rPr lang="cs-CZ" b="1" dirty="0" smtClean="0"/>
              <a:t>B</a:t>
            </a:r>
            <a:r>
              <a:rPr lang="cs-CZ" dirty="0" smtClean="0"/>
              <a:t> a </a:t>
            </a:r>
            <a:r>
              <a:rPr lang="cs-CZ" b="1" dirty="0" smtClean="0"/>
              <a:t>C</a:t>
            </a:r>
            <a:endParaRPr lang="cs-CZ" b="1" dirty="0"/>
          </a:p>
        </p:txBody>
      </p:sp>
      <p:pic>
        <p:nvPicPr>
          <p:cNvPr id="9218" name="Picture 2" descr="Hepatitis A Funny Get-Well Card – NobleWorksCard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77479"/>
            <a:ext cx="3039549" cy="3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9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194376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Terapie virové hepatitidy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85800"/>
            <a:ext cx="4752528" cy="4399384"/>
          </a:xfrm>
        </p:spPr>
        <p:txBody>
          <a:bodyPr>
            <a:normAutofit/>
          </a:bodyPr>
          <a:lstStyle/>
          <a:p>
            <a:r>
              <a:rPr lang="cs-CZ" b="1" dirty="0"/>
              <a:t>t</a:t>
            </a:r>
            <a:r>
              <a:rPr lang="cs-CZ" b="1" dirty="0" smtClean="0"/>
              <a:t>erapie c</a:t>
            </a:r>
            <a:r>
              <a:rPr lang="cs-CZ" sz="2400" b="1" dirty="0" smtClean="0"/>
              <a:t>hronické hepatitidy B</a:t>
            </a:r>
          </a:p>
          <a:p>
            <a:pPr lvl="1"/>
            <a:r>
              <a:rPr lang="cs-CZ" dirty="0" smtClean="0"/>
              <a:t>i</a:t>
            </a:r>
            <a:r>
              <a:rPr lang="cs-CZ" sz="2200" dirty="0" smtClean="0"/>
              <a:t>nterferony </a:t>
            </a:r>
            <a:r>
              <a:rPr lang="el-GR" dirty="0"/>
              <a:t>α</a:t>
            </a:r>
            <a:r>
              <a:rPr lang="cs-CZ" dirty="0"/>
              <a:t> </a:t>
            </a:r>
            <a:r>
              <a:rPr lang="cs-CZ" sz="2200" dirty="0" smtClean="0"/>
              <a:t>a jejich </a:t>
            </a:r>
            <a:r>
              <a:rPr lang="cs-CZ" sz="2200" dirty="0" err="1" smtClean="0"/>
              <a:t>pegylované</a:t>
            </a:r>
            <a:r>
              <a:rPr lang="cs-CZ" sz="2200" dirty="0" smtClean="0"/>
              <a:t> formy (</a:t>
            </a:r>
            <a:r>
              <a:rPr lang="cs-CZ" sz="2200" dirty="0" err="1" smtClean="0"/>
              <a:t>monoterapie</a:t>
            </a:r>
            <a:r>
              <a:rPr lang="cs-CZ" sz="2200" dirty="0" smtClean="0"/>
              <a:t>), nukleosidová a nukleotidová analoga</a:t>
            </a:r>
          </a:p>
          <a:p>
            <a:r>
              <a:rPr lang="cs-CZ" b="1" dirty="0"/>
              <a:t>t</a:t>
            </a:r>
            <a:r>
              <a:rPr lang="cs-CZ" b="1" dirty="0" smtClean="0"/>
              <a:t>erapie c</a:t>
            </a:r>
            <a:r>
              <a:rPr lang="cs-CZ" sz="2400" b="1" dirty="0" smtClean="0"/>
              <a:t>hronické hepatitidy C</a:t>
            </a:r>
          </a:p>
          <a:p>
            <a:pPr lvl="1"/>
            <a:r>
              <a:rPr lang="cs-CZ" dirty="0"/>
              <a:t>i</a:t>
            </a:r>
            <a:r>
              <a:rPr lang="cs-CZ" sz="2200" dirty="0" smtClean="0"/>
              <a:t>nterferony </a:t>
            </a:r>
            <a:r>
              <a:rPr lang="el-GR" dirty="0"/>
              <a:t>α</a:t>
            </a:r>
            <a:r>
              <a:rPr lang="cs-CZ" sz="2200" dirty="0" smtClean="0"/>
              <a:t> a jejich </a:t>
            </a:r>
            <a:r>
              <a:rPr lang="cs-CZ" sz="2200" dirty="0" err="1" smtClean="0"/>
              <a:t>pegylované</a:t>
            </a:r>
            <a:r>
              <a:rPr lang="cs-CZ" sz="2200" dirty="0" smtClean="0"/>
              <a:t> formy s </a:t>
            </a:r>
            <a:r>
              <a:rPr lang="cs-CZ" sz="2200" dirty="0" err="1" smtClean="0"/>
              <a:t>ribavirinem</a:t>
            </a:r>
            <a:r>
              <a:rPr lang="cs-CZ" sz="2200" dirty="0" smtClean="0"/>
              <a:t>, DAA (direct </a:t>
            </a:r>
            <a:r>
              <a:rPr lang="cs-CZ" sz="2200" dirty="0" err="1" smtClean="0"/>
              <a:t>antivirotics</a:t>
            </a:r>
            <a:r>
              <a:rPr lang="cs-CZ" sz="2200" dirty="0" smtClean="0"/>
              <a:t> </a:t>
            </a:r>
            <a:r>
              <a:rPr lang="cs-CZ" sz="2200" dirty="0" err="1" smtClean="0"/>
              <a:t>agents</a:t>
            </a:r>
            <a:r>
              <a:rPr lang="cs-CZ" sz="2200" dirty="0" smtClean="0"/>
              <a:t>)</a:t>
            </a:r>
            <a:endParaRPr lang="cs-CZ" sz="2200" dirty="0"/>
          </a:p>
        </p:txBody>
      </p:sp>
      <p:pic>
        <p:nvPicPr>
          <p:cNvPr id="10242" name="Picture 2" descr="Pin on Funn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4000500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0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Interferony </a:t>
            </a:r>
            <a:r>
              <a:rPr lang="el-GR" dirty="0"/>
              <a:t>α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5040560"/>
          </a:xfrm>
        </p:spPr>
        <p:txBody>
          <a:bodyPr>
            <a:normAutofit/>
          </a:bodyPr>
          <a:lstStyle/>
          <a:p>
            <a:r>
              <a:rPr lang="cs-CZ" dirty="0" err="1"/>
              <a:t>c</a:t>
            </a:r>
            <a:r>
              <a:rPr lang="cs-CZ" dirty="0" err="1" smtClean="0"/>
              <a:t>ytokiny</a:t>
            </a:r>
            <a:r>
              <a:rPr lang="cs-CZ" dirty="0" smtClean="0"/>
              <a:t> produkované buňkami imunitního systému</a:t>
            </a:r>
          </a:p>
          <a:p>
            <a:r>
              <a:rPr lang="cs-CZ" dirty="0"/>
              <a:t>r</a:t>
            </a:r>
            <a:r>
              <a:rPr lang="cs-CZ" dirty="0" smtClean="0"/>
              <a:t>egulují imunitní systém, zprostředkovávají zpětnou vazbu, ovlivňují proliferaci, diferenciaci a angiogenezi</a:t>
            </a:r>
          </a:p>
          <a:p>
            <a:r>
              <a:rPr lang="cs-CZ" b="1" dirty="0" smtClean="0"/>
              <a:t>MÚ:</a:t>
            </a:r>
            <a:r>
              <a:rPr lang="cs-CZ" dirty="0" smtClean="0"/>
              <a:t> změny na membránách neinfikovaných buněk – brání vstupu HBV a HCV, inhibují virovou replikaci a </a:t>
            </a:r>
            <a:r>
              <a:rPr lang="cs-CZ" dirty="0" err="1" smtClean="0"/>
              <a:t>progenové</a:t>
            </a:r>
            <a:r>
              <a:rPr lang="cs-CZ" dirty="0" smtClean="0"/>
              <a:t> viriony ztrácí schopnost opustit buňku, zvyšují fagocytární schopnost makrofágů, cytotoxicitu NK-buněk a buněk závislých na protilátkách</a:t>
            </a:r>
          </a:p>
          <a:p>
            <a:r>
              <a:rPr lang="cs-CZ" b="1" dirty="0" smtClean="0"/>
              <a:t>KI:</a:t>
            </a:r>
            <a:r>
              <a:rPr lang="cs-CZ" dirty="0" smtClean="0"/>
              <a:t> epilepsie, těžká porucha ledvin nebo jater, pacienti mladší 18 let, gravidita a laktace</a:t>
            </a:r>
          </a:p>
          <a:p>
            <a:r>
              <a:rPr lang="cs-CZ" b="1" dirty="0" smtClean="0"/>
              <a:t>I:</a:t>
            </a:r>
            <a:r>
              <a:rPr lang="cs-CZ" dirty="0" smtClean="0"/>
              <a:t> chronická HEP-B a HEP-C, onkologické indikace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1315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ginterferon alpha-2a/Peginterferon alpha-2b Pathway (Hepatocyt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5711"/>
            <a:ext cx="7632848" cy="64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369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39952" y="4653136"/>
            <a:ext cx="6781800" cy="1600200"/>
          </a:xfrm>
        </p:spPr>
        <p:txBody>
          <a:bodyPr/>
          <a:lstStyle/>
          <a:p>
            <a:r>
              <a:rPr lang="cs-CZ" dirty="0" smtClean="0"/>
              <a:t>Interferony </a:t>
            </a:r>
            <a:r>
              <a:rPr lang="el-GR" dirty="0"/>
              <a:t>α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332656"/>
            <a:ext cx="7543800" cy="532859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</a:t>
            </a:r>
            <a:r>
              <a:rPr lang="cs-CZ" dirty="0" smtClean="0"/>
              <a:t>erapie zatížená častými </a:t>
            </a:r>
            <a:r>
              <a:rPr lang="cs-CZ" b="1" dirty="0" smtClean="0"/>
              <a:t>NÚ</a:t>
            </a:r>
          </a:p>
          <a:p>
            <a:pPr lvl="1"/>
            <a:r>
              <a:rPr lang="cs-CZ" dirty="0" err="1"/>
              <a:t>f</a:t>
            </a:r>
            <a:r>
              <a:rPr lang="cs-CZ" dirty="0" err="1" smtClean="0"/>
              <a:t>lu-like</a:t>
            </a:r>
            <a:r>
              <a:rPr lang="cs-CZ" dirty="0" smtClean="0"/>
              <a:t> syndrom</a:t>
            </a:r>
          </a:p>
          <a:p>
            <a:pPr lvl="1"/>
            <a:r>
              <a:rPr lang="cs-CZ" dirty="0" err="1"/>
              <a:t>n</a:t>
            </a:r>
            <a:r>
              <a:rPr lang="cs-CZ" dirty="0" err="1" smtClean="0"/>
              <a:t>eurotoxicita</a:t>
            </a:r>
            <a:endParaRPr lang="cs-CZ" dirty="0"/>
          </a:p>
          <a:p>
            <a:pPr lvl="1"/>
            <a:r>
              <a:rPr lang="cs-CZ" dirty="0" err="1"/>
              <a:t>m</a:t>
            </a:r>
            <a:r>
              <a:rPr lang="cs-CZ" dirty="0" err="1" smtClean="0"/>
              <a:t>yelotoxicita</a:t>
            </a:r>
            <a:r>
              <a:rPr lang="cs-CZ" dirty="0" smtClean="0"/>
              <a:t> (limitující faktor pokračování terapie)</a:t>
            </a:r>
          </a:p>
          <a:p>
            <a:pPr lvl="1"/>
            <a:r>
              <a:rPr lang="cs-CZ" dirty="0" smtClean="0"/>
              <a:t>GIT </a:t>
            </a:r>
            <a:r>
              <a:rPr lang="cs-CZ" dirty="0" smtClean="0"/>
              <a:t>iritace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eprese a psychické NÚ</a:t>
            </a:r>
            <a:endParaRPr lang="cs-CZ" dirty="0" smtClean="0"/>
          </a:p>
          <a:p>
            <a:r>
              <a:rPr lang="cs-CZ" dirty="0" smtClean="0">
                <a:solidFill>
                  <a:schemeClr val="accent1"/>
                </a:solidFill>
              </a:rPr>
              <a:t>interferon </a:t>
            </a:r>
            <a:r>
              <a:rPr lang="el-GR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baseline="-25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interferon </a:t>
            </a:r>
            <a:r>
              <a:rPr lang="el-GR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baseline="-25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2B</a:t>
            </a:r>
            <a:endParaRPr lang="cs-CZ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HEP-C již o 3 let</a:t>
            </a:r>
          </a:p>
          <a:p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PEGylované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formy</a:t>
            </a:r>
          </a:p>
          <a:p>
            <a:pPr lvl="1"/>
            <a:r>
              <a:rPr lang="cs-CZ" sz="2000" dirty="0" smtClean="0"/>
              <a:t>konjugáty </a:t>
            </a:r>
            <a:r>
              <a:rPr lang="cs-CZ" sz="2000" dirty="0"/>
              <a:t>s </a:t>
            </a:r>
            <a:r>
              <a:rPr lang="cs-CZ" sz="2000" dirty="0" err="1" smtClean="0"/>
              <a:t>methoxypolyethylenglykolem</a:t>
            </a:r>
            <a:endParaRPr lang="cs-CZ" sz="2000" dirty="0" smtClean="0"/>
          </a:p>
          <a:p>
            <a:pPr lvl="1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rodloužení biologického poločasu a snížení NÚ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peginterferon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baseline="-25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HEP-C již od 5 let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p</a:t>
            </a:r>
            <a:r>
              <a:rPr lang="cs-CZ" dirty="0" err="1" smtClean="0">
                <a:solidFill>
                  <a:schemeClr val="accent1"/>
                </a:solidFill>
              </a:rPr>
              <a:t>eginterferon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baseline="-25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2B</a:t>
            </a:r>
          </a:p>
        </p:txBody>
      </p:sp>
    </p:spTree>
    <p:extLst>
      <p:ext uri="{BB962C8B-B14F-4D97-AF65-F5344CB8AC3E}">
        <p14:creationId xmlns:p14="http://schemas.microsoft.com/office/powerpoint/2010/main" val="3317522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ribavirin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5408"/>
          </a:xfrm>
        </p:spPr>
        <p:txBody>
          <a:bodyPr>
            <a:normAutofit/>
          </a:bodyPr>
          <a:lstStyle/>
          <a:p>
            <a:r>
              <a:rPr lang="cs-CZ" dirty="0"/>
              <a:t>n</a:t>
            </a:r>
            <a:r>
              <a:rPr lang="cs-CZ" dirty="0" smtClean="0"/>
              <a:t>ukleosidový analog guanosinu/adenosinu</a:t>
            </a:r>
          </a:p>
          <a:p>
            <a:r>
              <a:rPr lang="cs-CZ" b="1" dirty="0" smtClean="0"/>
              <a:t>MÚ: </a:t>
            </a:r>
          </a:p>
          <a:p>
            <a:pPr lvl="1"/>
            <a:r>
              <a:rPr lang="cs-CZ" dirty="0" err="1" smtClean="0"/>
              <a:t>monofosfát</a:t>
            </a:r>
            <a:r>
              <a:rPr lang="cs-CZ" dirty="0" smtClean="0"/>
              <a:t> je inhibitorem </a:t>
            </a:r>
            <a:r>
              <a:rPr lang="cs-CZ" dirty="0" err="1" smtClean="0"/>
              <a:t>inosinmonofosfátdehydrogenázy</a:t>
            </a:r>
            <a:r>
              <a:rPr lang="cs-CZ" dirty="0" smtClean="0"/>
              <a:t> – snížení nitrobuněčných koncentrací GTP a narušení replikace HCV</a:t>
            </a:r>
          </a:p>
          <a:p>
            <a:pPr lvl="1"/>
            <a:r>
              <a:rPr lang="cs-CZ" dirty="0"/>
              <a:t>f</a:t>
            </a:r>
            <a:r>
              <a:rPr lang="cs-CZ" dirty="0" smtClean="0"/>
              <a:t>alešná báze, po inkorporaci do RNA brání přepisu do DNA</a:t>
            </a:r>
          </a:p>
          <a:p>
            <a:r>
              <a:rPr lang="cs-CZ" b="1" dirty="0" smtClean="0"/>
              <a:t>I:</a:t>
            </a:r>
            <a:r>
              <a:rPr lang="cs-CZ" dirty="0" smtClean="0"/>
              <a:t> chronická HEP-C vždy v kombinaci – interferony, </a:t>
            </a:r>
            <a:r>
              <a:rPr lang="cs-CZ" dirty="0" smtClean="0"/>
              <a:t>DAA (</a:t>
            </a:r>
            <a:r>
              <a:rPr lang="cs-CZ" dirty="0" err="1" smtClean="0"/>
              <a:t>potenciace</a:t>
            </a:r>
            <a:r>
              <a:rPr lang="cs-CZ" dirty="0" smtClean="0"/>
              <a:t> účinků)</a:t>
            </a:r>
            <a:endParaRPr lang="cs-CZ" dirty="0" smtClean="0"/>
          </a:p>
          <a:p>
            <a:r>
              <a:rPr lang="cs-CZ" b="1" dirty="0" smtClean="0"/>
              <a:t>INT:</a:t>
            </a:r>
            <a:r>
              <a:rPr lang="cs-CZ" dirty="0" smtClean="0"/>
              <a:t> snižuje účinnost </a:t>
            </a:r>
            <a:r>
              <a:rPr lang="cs-CZ" dirty="0" err="1" smtClean="0"/>
              <a:t>zidovudinu</a:t>
            </a:r>
            <a:r>
              <a:rPr lang="cs-CZ" dirty="0" smtClean="0"/>
              <a:t> a </a:t>
            </a:r>
            <a:r>
              <a:rPr lang="cs-CZ" dirty="0" err="1" smtClean="0"/>
              <a:t>stavudinu</a:t>
            </a:r>
            <a:r>
              <a:rPr lang="cs-CZ" dirty="0" smtClean="0"/>
              <a:t> (HIV!)</a:t>
            </a:r>
          </a:p>
          <a:p>
            <a:r>
              <a:rPr lang="cs-CZ" b="1" dirty="0" smtClean="0"/>
              <a:t>NÚ:</a:t>
            </a:r>
            <a:r>
              <a:rPr lang="cs-CZ" dirty="0" smtClean="0"/>
              <a:t> hemolytická anémie, GIT iritace, insomnie, svědění</a:t>
            </a:r>
          </a:p>
          <a:p>
            <a:r>
              <a:rPr lang="cs-CZ" dirty="0"/>
              <a:t>t</a:t>
            </a:r>
            <a:r>
              <a:rPr lang="cs-CZ" dirty="0" smtClean="0"/>
              <a:t>eratogen!</a:t>
            </a:r>
          </a:p>
        </p:txBody>
      </p:sp>
    </p:spTree>
    <p:extLst>
      <p:ext uri="{BB962C8B-B14F-4D97-AF65-F5344CB8AC3E}">
        <p14:creationId xmlns:p14="http://schemas.microsoft.com/office/powerpoint/2010/main" val="1811027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roposed mechanisms of action of ribavirin. IMPDH, inosin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841905" cy="53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984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Inhibitory virové DNA polymerázy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ukleosidová analoga</a:t>
            </a: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e</a:t>
            </a:r>
            <a:r>
              <a:rPr lang="cs-CZ" dirty="0" err="1" smtClean="0">
                <a:solidFill>
                  <a:schemeClr val="accent1"/>
                </a:solidFill>
              </a:rPr>
              <a:t>ntekavir</a:t>
            </a:r>
            <a:r>
              <a:rPr lang="cs-CZ" dirty="0" smtClean="0">
                <a:solidFill>
                  <a:schemeClr val="accent1"/>
                </a:solidFill>
              </a:rPr>
              <a:t>, </a:t>
            </a:r>
            <a:r>
              <a:rPr lang="cs-CZ" dirty="0" err="1" smtClean="0">
                <a:solidFill>
                  <a:schemeClr val="accent1"/>
                </a:solidFill>
              </a:rPr>
              <a:t>lamivudin</a:t>
            </a:r>
            <a:r>
              <a:rPr lang="cs-CZ" dirty="0" smtClean="0">
                <a:solidFill>
                  <a:schemeClr val="accent1"/>
                </a:solidFill>
              </a:rPr>
              <a:t>, </a:t>
            </a:r>
            <a:r>
              <a:rPr lang="cs-CZ" dirty="0" err="1" smtClean="0">
                <a:solidFill>
                  <a:schemeClr val="accent1"/>
                </a:solidFill>
              </a:rPr>
              <a:t>telbivudin</a:t>
            </a:r>
            <a:endParaRPr lang="cs-CZ" dirty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j</a:t>
            </a:r>
            <a:r>
              <a:rPr lang="cs-CZ" dirty="0" smtClean="0"/>
              <a:t>ako </a:t>
            </a:r>
            <a:r>
              <a:rPr lang="cs-CZ" dirty="0" err="1" smtClean="0"/>
              <a:t>trifosfáty</a:t>
            </a:r>
            <a:r>
              <a:rPr lang="cs-CZ" dirty="0" smtClean="0"/>
              <a:t> </a:t>
            </a:r>
            <a:r>
              <a:rPr lang="cs-CZ" dirty="0" err="1" smtClean="0"/>
              <a:t>inhibihují</a:t>
            </a:r>
            <a:r>
              <a:rPr lang="cs-CZ" dirty="0" smtClean="0"/>
              <a:t> DNA polymerázu</a:t>
            </a:r>
          </a:p>
          <a:p>
            <a:r>
              <a:rPr lang="cs-CZ" dirty="0"/>
              <a:t>n</a:t>
            </a:r>
            <a:r>
              <a:rPr lang="cs-CZ" dirty="0" smtClean="0"/>
              <a:t>ukleotidová analoga</a:t>
            </a: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a</a:t>
            </a:r>
            <a:r>
              <a:rPr lang="cs-CZ" dirty="0" err="1" smtClean="0">
                <a:solidFill>
                  <a:schemeClr val="accent1"/>
                </a:solidFill>
              </a:rPr>
              <a:t>defovir</a:t>
            </a:r>
            <a:r>
              <a:rPr lang="cs-CZ" dirty="0" smtClean="0">
                <a:solidFill>
                  <a:schemeClr val="accent1"/>
                </a:solidFill>
              </a:rPr>
              <a:t>, </a:t>
            </a:r>
            <a:r>
              <a:rPr lang="cs-CZ" dirty="0" err="1" smtClean="0">
                <a:solidFill>
                  <a:schemeClr val="accent1"/>
                </a:solidFill>
              </a:rPr>
              <a:t>tenofovir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j</a:t>
            </a:r>
            <a:r>
              <a:rPr lang="cs-CZ" dirty="0" smtClean="0"/>
              <a:t>ako </a:t>
            </a:r>
            <a:r>
              <a:rPr lang="cs-CZ" dirty="0" err="1" smtClean="0"/>
              <a:t>difosfáty</a:t>
            </a:r>
            <a:r>
              <a:rPr lang="cs-CZ" dirty="0" smtClean="0"/>
              <a:t> inhibují DNA polymerázu</a:t>
            </a:r>
          </a:p>
          <a:p>
            <a:r>
              <a:rPr lang="cs-CZ" dirty="0"/>
              <a:t>r</a:t>
            </a:r>
            <a:r>
              <a:rPr lang="cs-CZ" dirty="0" smtClean="0"/>
              <a:t>elativně vysoké riziko vzniku rezistence (ne </a:t>
            </a:r>
            <a:r>
              <a:rPr lang="cs-CZ" dirty="0" err="1" smtClean="0"/>
              <a:t>tenofovir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č</a:t>
            </a:r>
            <a:r>
              <a:rPr lang="cs-CZ" dirty="0" smtClean="0"/>
              <a:t>asto v kombinacích (dekompenzovaná cirhóza)</a:t>
            </a:r>
          </a:p>
          <a:p>
            <a:pPr lvl="1"/>
            <a:r>
              <a:rPr lang="cs-CZ" dirty="0" err="1"/>
              <a:t>l</a:t>
            </a:r>
            <a:r>
              <a:rPr lang="cs-CZ" dirty="0" err="1" smtClean="0"/>
              <a:t>amivudin+adefovir</a:t>
            </a:r>
            <a:r>
              <a:rPr lang="cs-CZ" dirty="0" smtClean="0"/>
              <a:t>; </a:t>
            </a:r>
            <a:r>
              <a:rPr lang="cs-CZ" dirty="0" err="1" smtClean="0"/>
              <a:t>entekavir+adefovir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048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6781800" cy="11590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Inhibitory virové DNA polymerázy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27376"/>
          </a:xfrm>
        </p:spPr>
        <p:txBody>
          <a:bodyPr>
            <a:normAutofit/>
          </a:bodyPr>
          <a:lstStyle/>
          <a:p>
            <a:r>
              <a:rPr lang="cs-CZ" dirty="0"/>
              <a:t>j</a:t>
            </a:r>
            <a:r>
              <a:rPr lang="cs-CZ" dirty="0" smtClean="0"/>
              <a:t>ako inhibitory RT v terapii HIV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utnost provést HIV test – riziko vzniku zkřížené rezistence vůči inhibitorům RT</a:t>
            </a:r>
            <a:endParaRPr lang="cs-CZ" dirty="0"/>
          </a:p>
          <a:p>
            <a:r>
              <a:rPr lang="cs-CZ" dirty="0" err="1">
                <a:solidFill>
                  <a:schemeClr val="accent1"/>
                </a:solidFill>
              </a:rPr>
              <a:t>t</a:t>
            </a:r>
            <a:r>
              <a:rPr lang="cs-CZ" dirty="0" err="1" smtClean="0">
                <a:solidFill>
                  <a:schemeClr val="accent1"/>
                </a:solidFill>
              </a:rPr>
              <a:t>enofovir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p</a:t>
            </a:r>
            <a:r>
              <a:rPr lang="cs-CZ" dirty="0" smtClean="0"/>
              <a:t>referované léčivo: vysoká účinnost a nízké riziko vzniku rezistence</a:t>
            </a: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d</a:t>
            </a:r>
            <a:r>
              <a:rPr lang="cs-CZ" dirty="0" err="1" smtClean="0">
                <a:solidFill>
                  <a:schemeClr val="accent1"/>
                </a:solidFill>
              </a:rPr>
              <a:t>isoproxil</a:t>
            </a:r>
            <a:r>
              <a:rPr lang="cs-CZ" dirty="0" smtClean="0"/>
              <a:t> – biotransformace ve střevě (dávky cca 245 mg/den)</a:t>
            </a: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a</a:t>
            </a:r>
            <a:r>
              <a:rPr lang="cs-CZ" dirty="0" err="1" smtClean="0">
                <a:solidFill>
                  <a:schemeClr val="accent1"/>
                </a:solidFill>
              </a:rPr>
              <a:t>lafenamid</a:t>
            </a:r>
            <a:r>
              <a:rPr lang="cs-CZ" dirty="0" smtClean="0"/>
              <a:t> – biotransformace v </a:t>
            </a:r>
            <a:r>
              <a:rPr lang="cs-CZ" dirty="0" err="1" smtClean="0"/>
              <a:t>hepatocytu</a:t>
            </a:r>
            <a:r>
              <a:rPr lang="cs-CZ" dirty="0" smtClean="0"/>
              <a:t> (25 mg/den)</a:t>
            </a:r>
          </a:p>
          <a:p>
            <a:pPr lvl="1"/>
            <a:r>
              <a:rPr lang="cs-CZ" b="1" dirty="0" smtClean="0"/>
              <a:t>I:</a:t>
            </a:r>
            <a:r>
              <a:rPr lang="cs-CZ" dirty="0" smtClean="0"/>
              <a:t> chronická HEP-B, HIV</a:t>
            </a:r>
          </a:p>
          <a:p>
            <a:pPr lvl="1"/>
            <a:r>
              <a:rPr lang="cs-CZ" b="1" dirty="0" smtClean="0"/>
              <a:t>NÚ:</a:t>
            </a:r>
            <a:r>
              <a:rPr lang="cs-CZ" dirty="0" smtClean="0"/>
              <a:t> GIT iritace, </a:t>
            </a:r>
            <a:r>
              <a:rPr lang="cs-CZ" dirty="0" err="1" smtClean="0"/>
              <a:t>nefrotoxicita</a:t>
            </a:r>
            <a:r>
              <a:rPr lang="cs-CZ" dirty="0" smtClean="0"/>
              <a:t>, alergické kožní reakce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79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82408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Místa působení antivirotik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476672"/>
            <a:ext cx="7543800" cy="4896544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1. adsorpce a penetrace</a:t>
            </a:r>
          </a:p>
          <a:p>
            <a:pPr lvl="1"/>
            <a:r>
              <a:rPr lang="cs-CZ" dirty="0"/>
              <a:t>g</a:t>
            </a:r>
            <a:r>
              <a:rPr lang="cs-CZ" dirty="0" smtClean="0"/>
              <a:t>ama-globuliny, inhibitory fuze (HIV)</a:t>
            </a:r>
          </a:p>
          <a:p>
            <a:r>
              <a:rPr lang="cs-CZ" b="1" dirty="0" smtClean="0"/>
              <a:t>2. </a:t>
            </a:r>
            <a:r>
              <a:rPr lang="cs-CZ" b="1" dirty="0" err="1" smtClean="0"/>
              <a:t>odpláštění</a:t>
            </a:r>
            <a:endParaRPr lang="cs-CZ" b="1" dirty="0" smtClean="0"/>
          </a:p>
          <a:p>
            <a:pPr lvl="1"/>
            <a:r>
              <a:rPr lang="cs-CZ" dirty="0" smtClean="0"/>
              <a:t>cyklické aminy (</a:t>
            </a:r>
            <a:r>
              <a:rPr lang="cs-CZ" dirty="0" err="1" smtClean="0"/>
              <a:t>inflenza</a:t>
            </a:r>
            <a:r>
              <a:rPr lang="cs-CZ" dirty="0" smtClean="0"/>
              <a:t> A)</a:t>
            </a:r>
          </a:p>
          <a:p>
            <a:r>
              <a:rPr lang="cs-CZ" b="1" dirty="0" smtClean="0"/>
              <a:t>3. proteosyntéza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nterferony (HEP B/C)</a:t>
            </a:r>
          </a:p>
          <a:p>
            <a:r>
              <a:rPr lang="cs-CZ" b="1" dirty="0" smtClean="0"/>
              <a:t>4. syntéza virových NK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reverzní transkriptázy (HIV)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DNA polymerázy (herpes, CMV, HEP B)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RNA </a:t>
            </a:r>
            <a:r>
              <a:rPr lang="cs-CZ" dirty="0" err="1" smtClean="0"/>
              <a:t>replikázy</a:t>
            </a:r>
            <a:r>
              <a:rPr lang="cs-CZ" dirty="0" smtClean="0"/>
              <a:t> (HEP C)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</a:t>
            </a:r>
            <a:r>
              <a:rPr lang="cs-CZ" dirty="0" err="1" smtClean="0"/>
              <a:t>integráz</a:t>
            </a:r>
            <a:r>
              <a:rPr lang="cs-CZ" dirty="0" smtClean="0"/>
              <a:t> (HIV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nestrukturálních proteinů (HCV)</a:t>
            </a:r>
            <a:endParaRPr lang="cs-CZ" dirty="0" smtClean="0"/>
          </a:p>
          <a:p>
            <a:r>
              <a:rPr lang="cs-CZ" b="1" dirty="0" smtClean="0"/>
              <a:t>5. proteolytické štěpení a rekonstrukce virových proteinů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virových proteáz (HIV, HEP C)</a:t>
            </a:r>
          </a:p>
          <a:p>
            <a:r>
              <a:rPr lang="cs-CZ" b="1" dirty="0" smtClean="0"/>
              <a:t>6. sestavení a uvolnění viru</a:t>
            </a:r>
          </a:p>
          <a:p>
            <a:pPr lvl="1"/>
            <a:r>
              <a:rPr lang="cs-CZ" dirty="0" smtClean="0"/>
              <a:t>inhibitory </a:t>
            </a:r>
            <a:r>
              <a:rPr lang="cs-CZ" dirty="0" err="1" smtClean="0"/>
              <a:t>neuraminidáz</a:t>
            </a:r>
            <a:r>
              <a:rPr lang="cs-CZ" dirty="0" smtClean="0"/>
              <a:t> (influenza A)</a:t>
            </a:r>
            <a:endParaRPr lang="cs-CZ" dirty="0"/>
          </a:p>
        </p:txBody>
      </p:sp>
      <p:pic>
        <p:nvPicPr>
          <p:cNvPr id="2050" name="Picture 2" descr="C:\Users\11378\Desktop\Pix\vir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6672"/>
            <a:ext cx="2909317" cy="230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735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6781800" cy="11590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Inhibitory virové DNA polymerázy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85800"/>
            <a:ext cx="8784976" cy="4327376"/>
          </a:xfrm>
        </p:spPr>
        <p:txBody>
          <a:bodyPr>
            <a:noAutofit/>
          </a:bodyPr>
          <a:lstStyle/>
          <a:p>
            <a:pPr lvl="1"/>
            <a:r>
              <a:rPr lang="cs-CZ" dirty="0" err="1">
                <a:solidFill>
                  <a:schemeClr val="accent1"/>
                </a:solidFill>
              </a:rPr>
              <a:t>e</a:t>
            </a:r>
            <a:r>
              <a:rPr lang="cs-CZ" dirty="0" err="1" smtClean="0">
                <a:solidFill>
                  <a:schemeClr val="accent1"/>
                </a:solidFill>
              </a:rPr>
              <a:t>ntekavir</a:t>
            </a:r>
            <a:endParaRPr lang="cs-CZ" dirty="0" smtClean="0">
              <a:solidFill>
                <a:schemeClr val="accent1"/>
              </a:solidFill>
            </a:endParaRPr>
          </a:p>
          <a:p>
            <a:pPr lvl="2"/>
            <a:r>
              <a:rPr lang="cs-CZ" sz="2200" dirty="0"/>
              <a:t>n</a:t>
            </a:r>
            <a:r>
              <a:rPr lang="cs-CZ" sz="2200" dirty="0" smtClean="0"/>
              <a:t>ízké riziko vzniku rezistence</a:t>
            </a: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l</a:t>
            </a:r>
            <a:r>
              <a:rPr lang="cs-CZ" dirty="0" err="1" smtClean="0">
                <a:solidFill>
                  <a:schemeClr val="accent1"/>
                </a:solidFill>
              </a:rPr>
              <a:t>amivudin</a:t>
            </a:r>
            <a:endParaRPr lang="cs-CZ" dirty="0" smtClean="0">
              <a:solidFill>
                <a:schemeClr val="accent1"/>
              </a:solidFill>
            </a:endParaRPr>
          </a:p>
          <a:p>
            <a:pPr lvl="2"/>
            <a:r>
              <a:rPr lang="cs-CZ" sz="2200" b="1" dirty="0" smtClean="0"/>
              <a:t>I:</a:t>
            </a:r>
            <a:r>
              <a:rPr lang="cs-CZ" sz="2200" dirty="0" smtClean="0"/>
              <a:t> chronická HEP-B (při nemožnosti podat </a:t>
            </a:r>
            <a:r>
              <a:rPr lang="cs-CZ" sz="2200" dirty="0" err="1" smtClean="0"/>
              <a:t>tenofovir</a:t>
            </a:r>
            <a:r>
              <a:rPr lang="cs-CZ" sz="2200" dirty="0" smtClean="0"/>
              <a:t>/</a:t>
            </a:r>
            <a:r>
              <a:rPr lang="cs-CZ" sz="2200" dirty="0" err="1" smtClean="0"/>
              <a:t>entekavir</a:t>
            </a:r>
            <a:r>
              <a:rPr lang="cs-CZ" sz="2200" dirty="0" smtClean="0"/>
              <a:t>, HIV</a:t>
            </a:r>
          </a:p>
          <a:p>
            <a:pPr lvl="1"/>
            <a:r>
              <a:rPr lang="cs-CZ" dirty="0" err="1" smtClean="0">
                <a:solidFill>
                  <a:schemeClr val="accent1"/>
                </a:solidFill>
              </a:rPr>
              <a:t>adefovir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dipivoxil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 err="1">
                <a:solidFill>
                  <a:schemeClr val="accent1"/>
                </a:solidFill>
              </a:rPr>
              <a:t>t</a:t>
            </a:r>
            <a:r>
              <a:rPr lang="cs-CZ" dirty="0" err="1" smtClean="0">
                <a:solidFill>
                  <a:schemeClr val="accent1"/>
                </a:solidFill>
              </a:rPr>
              <a:t>elbivudin</a:t>
            </a:r>
            <a:endParaRPr lang="cs-CZ" dirty="0" smtClean="0">
              <a:solidFill>
                <a:schemeClr val="accent1"/>
              </a:solidFill>
            </a:endParaRPr>
          </a:p>
          <a:p>
            <a:pPr lvl="2"/>
            <a:r>
              <a:rPr lang="cs-CZ" sz="2200" dirty="0"/>
              <a:t>v</a:t>
            </a:r>
            <a:r>
              <a:rPr lang="cs-CZ" sz="2200" dirty="0" smtClean="0"/>
              <a:t> podmínkách ČR téměř nevyužívaný</a:t>
            </a:r>
          </a:p>
          <a:p>
            <a:pPr lvl="2"/>
            <a:endParaRPr lang="cs-CZ" sz="2200" dirty="0"/>
          </a:p>
          <a:p>
            <a:r>
              <a:rPr lang="cs-CZ" sz="2200" b="1" dirty="0" smtClean="0"/>
              <a:t>I:</a:t>
            </a:r>
            <a:r>
              <a:rPr lang="cs-CZ" sz="2200" dirty="0" smtClean="0"/>
              <a:t> chronická HEP-B</a:t>
            </a:r>
          </a:p>
          <a:p>
            <a:pPr marL="274320" lvl="2" indent="-274320"/>
            <a:r>
              <a:rPr lang="cs-CZ" sz="2200" b="1" dirty="0" smtClean="0"/>
              <a:t>NÚ:</a:t>
            </a:r>
            <a:r>
              <a:rPr lang="cs-CZ" sz="2200" dirty="0" smtClean="0"/>
              <a:t> </a:t>
            </a:r>
            <a:r>
              <a:rPr lang="cs-CZ" sz="2200" dirty="0"/>
              <a:t>GIT iritace, bolesti svalů, alergické kožní reakce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6901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98646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Inhibitory nestrukturálních proteinů HCV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estrukturální </a:t>
            </a:r>
            <a:r>
              <a:rPr lang="cs-CZ" dirty="0" smtClean="0"/>
              <a:t>proteiny HCV (NS2-4, NS4B, NS5A a NS5B) tvoří funkční celek  nezbytný k replikaci HCV</a:t>
            </a:r>
          </a:p>
          <a:p>
            <a:r>
              <a:rPr lang="cs-CZ" dirty="0"/>
              <a:t>l</a:t>
            </a:r>
            <a:r>
              <a:rPr lang="cs-CZ" dirty="0" smtClean="0"/>
              <a:t>éčiva </a:t>
            </a:r>
            <a:r>
              <a:rPr lang="cs-CZ" dirty="0" smtClean="0"/>
              <a:t>působící jako inhibitory těchto proteinu nazýváme přímo působící </a:t>
            </a:r>
            <a:r>
              <a:rPr lang="cs-CZ" dirty="0" err="1" smtClean="0"/>
              <a:t>antivirotika</a:t>
            </a:r>
            <a:r>
              <a:rPr lang="cs-CZ" dirty="0" smtClean="0"/>
              <a:t> (DAA)</a:t>
            </a:r>
          </a:p>
          <a:p>
            <a:r>
              <a:rPr lang="cs-CZ" dirty="0"/>
              <a:t>ú</a:t>
            </a:r>
            <a:r>
              <a:rPr lang="cs-CZ" dirty="0" smtClean="0"/>
              <a:t>činnost </a:t>
            </a:r>
            <a:r>
              <a:rPr lang="cs-CZ" dirty="0" smtClean="0"/>
              <a:t>se výrazně zvyšuje při kombinovaných režimech různých DAA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085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 update on the management of chronic hepatitis B and C infecti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56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611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Inhibitory NS3 a NS3-NS4A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accent1"/>
                </a:solidFill>
              </a:rPr>
              <a:t>b</a:t>
            </a:r>
            <a:r>
              <a:rPr lang="cs-CZ" dirty="0" err="1" smtClean="0">
                <a:solidFill>
                  <a:schemeClr val="accent1"/>
                </a:solidFill>
              </a:rPr>
              <a:t>oceprevir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r</a:t>
            </a:r>
            <a:r>
              <a:rPr lang="cs-CZ" dirty="0" smtClean="0"/>
              <a:t>everzibilní inhibitor NS3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ýhradně kombinovaná terapie s INF nebo </a:t>
            </a:r>
            <a:r>
              <a:rPr lang="cs-CZ" dirty="0" err="1" smtClean="0"/>
              <a:t>ribavirinem</a:t>
            </a:r>
            <a:endParaRPr lang="cs-CZ" dirty="0" smtClean="0"/>
          </a:p>
          <a:p>
            <a:pPr lvl="1"/>
            <a:r>
              <a:rPr lang="cs-CZ" b="1" dirty="0" smtClean="0"/>
              <a:t>NÚ:</a:t>
            </a:r>
            <a:r>
              <a:rPr lang="cs-CZ" dirty="0" smtClean="0"/>
              <a:t> GIT iritace, bolesti svalů a kloubů </a:t>
            </a:r>
            <a:r>
              <a:rPr lang="cs-CZ" dirty="0" err="1" smtClean="0"/>
              <a:t>myelotoxicita</a:t>
            </a:r>
            <a:r>
              <a:rPr lang="cs-CZ" dirty="0" smtClean="0"/>
              <a:t>, 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ilný inhibitor 3A4 – interakce s léčivy!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s</a:t>
            </a:r>
            <a:r>
              <a:rPr lang="cs-CZ" dirty="0" err="1" smtClean="0">
                <a:solidFill>
                  <a:schemeClr val="accent1"/>
                </a:solidFill>
              </a:rPr>
              <a:t>imeprevir</a:t>
            </a:r>
            <a:endParaRPr lang="cs-CZ" dirty="0" smtClean="0">
              <a:solidFill>
                <a:schemeClr val="accent1"/>
              </a:solidFill>
            </a:endParaRPr>
          </a:p>
          <a:p>
            <a:r>
              <a:rPr lang="cs-CZ" dirty="0" err="1">
                <a:solidFill>
                  <a:schemeClr val="accent1"/>
                </a:solidFill>
              </a:rPr>
              <a:t>a</a:t>
            </a:r>
            <a:r>
              <a:rPr lang="cs-CZ" dirty="0" err="1" smtClean="0">
                <a:solidFill>
                  <a:schemeClr val="accent1"/>
                </a:solidFill>
              </a:rPr>
              <a:t>sunaprevir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b="1" dirty="0" smtClean="0">
                <a:solidFill>
                  <a:schemeClr val="tx1"/>
                </a:solidFill>
              </a:rPr>
              <a:t>NÚ:</a:t>
            </a:r>
            <a:r>
              <a:rPr lang="cs-CZ" dirty="0" smtClean="0">
                <a:solidFill>
                  <a:schemeClr val="tx1"/>
                </a:solidFill>
              </a:rPr>
              <a:t> GIT iritace, alergické kožní reakce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32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Inhibitory NS5B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1052736"/>
            <a:ext cx="7543800" cy="4752528"/>
          </a:xfrm>
        </p:spPr>
        <p:txBody>
          <a:bodyPr>
            <a:normAutofit/>
          </a:bodyPr>
          <a:lstStyle/>
          <a:p>
            <a:r>
              <a:rPr lang="cs-CZ" dirty="0" smtClean="0"/>
              <a:t>vysoce selektivní bez vlivu na lidskou RNA polymerázu</a:t>
            </a:r>
          </a:p>
          <a:p>
            <a:r>
              <a:rPr lang="cs-CZ" dirty="0"/>
              <a:t>s</a:t>
            </a:r>
            <a:r>
              <a:rPr lang="cs-CZ" dirty="0" smtClean="0"/>
              <a:t>ubstráty CYP3A4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s</a:t>
            </a:r>
            <a:r>
              <a:rPr lang="cs-CZ" dirty="0" err="1" smtClean="0">
                <a:solidFill>
                  <a:schemeClr val="accent1"/>
                </a:solidFill>
              </a:rPr>
              <a:t>ofosbuvir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n</a:t>
            </a:r>
            <a:r>
              <a:rPr lang="cs-CZ" dirty="0" smtClean="0"/>
              <a:t>ukleotidový analog uridinu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ízké riziko vzniku rezistence i NÚ</a:t>
            </a:r>
          </a:p>
          <a:p>
            <a:pPr lvl="1"/>
            <a:r>
              <a:rPr lang="cs-CZ" b="1" dirty="0" smtClean="0"/>
              <a:t>INT</a:t>
            </a:r>
            <a:r>
              <a:rPr lang="cs-CZ" dirty="0" smtClean="0"/>
              <a:t>: </a:t>
            </a:r>
            <a:r>
              <a:rPr lang="cs-CZ" dirty="0" err="1" smtClean="0"/>
              <a:t>amiodaron</a:t>
            </a:r>
            <a:r>
              <a:rPr lang="cs-CZ" dirty="0" smtClean="0"/>
              <a:t> – bradykardie až AV blokády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nauzea, bolesti hlavy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d</a:t>
            </a:r>
            <a:r>
              <a:rPr lang="cs-CZ" dirty="0" err="1" smtClean="0">
                <a:solidFill>
                  <a:schemeClr val="accent1"/>
                </a:solidFill>
              </a:rPr>
              <a:t>asabuvir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b="1" dirty="0" smtClean="0"/>
              <a:t>INT:</a:t>
            </a:r>
            <a:r>
              <a:rPr lang="cs-CZ" dirty="0" smtClean="0"/>
              <a:t> </a:t>
            </a:r>
            <a:r>
              <a:rPr lang="cs-CZ" dirty="0" err="1" smtClean="0"/>
              <a:t>ethinylestradiol</a:t>
            </a:r>
            <a:r>
              <a:rPr lang="cs-CZ" dirty="0" smtClean="0"/>
              <a:t> – </a:t>
            </a:r>
            <a:r>
              <a:rPr lang="cs-CZ" dirty="0" err="1" smtClean="0"/>
              <a:t>hepatotoxicita</a:t>
            </a:r>
            <a:endParaRPr lang="cs-CZ" dirty="0" smtClean="0"/>
          </a:p>
          <a:p>
            <a:pPr lvl="1"/>
            <a:r>
              <a:rPr lang="cs-CZ" b="1" dirty="0" smtClean="0"/>
              <a:t>NÚ:</a:t>
            </a:r>
            <a:r>
              <a:rPr lang="cs-CZ" dirty="0" smtClean="0"/>
              <a:t> nauzea, svědění, </a:t>
            </a:r>
            <a:r>
              <a:rPr lang="cs-CZ" dirty="0" err="1" smtClean="0"/>
              <a:t>hyperbilirubinemie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0490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Inhibitory NS5A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87416"/>
          </a:xfrm>
        </p:spPr>
        <p:txBody>
          <a:bodyPr>
            <a:normAutofit/>
          </a:bodyPr>
          <a:lstStyle/>
          <a:p>
            <a:r>
              <a:rPr lang="cs-CZ" dirty="0"/>
              <a:t>j</a:t>
            </a:r>
            <a:r>
              <a:rPr lang="cs-CZ" dirty="0" smtClean="0"/>
              <a:t>iž </a:t>
            </a:r>
            <a:r>
              <a:rPr lang="cs-CZ" dirty="0" err="1" smtClean="0"/>
              <a:t>pikomolární</a:t>
            </a:r>
            <a:r>
              <a:rPr lang="cs-CZ" dirty="0" smtClean="0"/>
              <a:t> koncentrace v tkáňových kulturách zásadně ovlivňují virovou replikaci</a:t>
            </a:r>
          </a:p>
          <a:p>
            <a:r>
              <a:rPr lang="cs-CZ" dirty="0"/>
              <a:t>v</a:t>
            </a:r>
            <a:r>
              <a:rPr lang="cs-CZ" dirty="0" smtClean="0"/>
              <a:t>ždy kombinované režimy – dostupné fixní kombinace</a:t>
            </a:r>
          </a:p>
          <a:p>
            <a:endParaRPr lang="cs-CZ" dirty="0"/>
          </a:p>
          <a:p>
            <a:r>
              <a:rPr lang="cs-CZ" dirty="0" err="1">
                <a:solidFill>
                  <a:schemeClr val="accent1"/>
                </a:solidFill>
              </a:rPr>
              <a:t>d</a:t>
            </a:r>
            <a:r>
              <a:rPr lang="cs-CZ" dirty="0" err="1" smtClean="0">
                <a:solidFill>
                  <a:schemeClr val="accent1"/>
                </a:solidFill>
              </a:rPr>
              <a:t>aclatasvir</a:t>
            </a:r>
            <a:endParaRPr lang="cs-CZ" dirty="0" smtClean="0">
              <a:solidFill>
                <a:schemeClr val="accent1"/>
              </a:solidFill>
            </a:endParaRPr>
          </a:p>
          <a:p>
            <a:pPr lvl="1"/>
            <a:r>
              <a:rPr lang="cs-CZ" dirty="0"/>
              <a:t>k</a:t>
            </a:r>
            <a:r>
              <a:rPr lang="cs-CZ" dirty="0" smtClean="0"/>
              <a:t>ombinace se </a:t>
            </a:r>
            <a:r>
              <a:rPr lang="cs-CZ" dirty="0" err="1" smtClean="0"/>
              <a:t>sofosbuvirem</a:t>
            </a:r>
            <a:r>
              <a:rPr lang="cs-CZ" dirty="0" smtClean="0"/>
              <a:t> a </a:t>
            </a:r>
            <a:r>
              <a:rPr lang="cs-CZ" dirty="0" err="1" smtClean="0"/>
              <a:t>ribavirinem</a:t>
            </a:r>
            <a:endParaRPr lang="cs-CZ" dirty="0" smtClean="0"/>
          </a:p>
          <a:p>
            <a:r>
              <a:rPr lang="cs-CZ" dirty="0" err="1">
                <a:solidFill>
                  <a:schemeClr val="accent1"/>
                </a:solidFill>
              </a:rPr>
              <a:t>e</a:t>
            </a:r>
            <a:r>
              <a:rPr lang="cs-CZ" dirty="0" err="1" smtClean="0">
                <a:solidFill>
                  <a:schemeClr val="accent1"/>
                </a:solidFill>
              </a:rPr>
              <a:t>lbasvir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err="1" smtClean="0">
                <a:solidFill>
                  <a:schemeClr val="accent1"/>
                </a:solidFill>
              </a:rPr>
              <a:t>grazoprevir</a:t>
            </a:r>
            <a:endParaRPr lang="cs-CZ" dirty="0" smtClean="0">
              <a:solidFill>
                <a:schemeClr val="accent1"/>
              </a:solidFill>
            </a:endParaRPr>
          </a:p>
          <a:p>
            <a:r>
              <a:rPr lang="cs-CZ" dirty="0" err="1">
                <a:solidFill>
                  <a:schemeClr val="accent1"/>
                </a:solidFill>
              </a:rPr>
              <a:t>o</a:t>
            </a:r>
            <a:r>
              <a:rPr lang="cs-CZ" dirty="0" err="1" smtClean="0">
                <a:solidFill>
                  <a:schemeClr val="accent1"/>
                </a:solidFill>
              </a:rPr>
              <a:t>mbitasvir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err="1" smtClean="0">
                <a:solidFill>
                  <a:schemeClr val="accent1"/>
                </a:solidFill>
              </a:rPr>
              <a:t>parataprevir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err="1" smtClean="0">
                <a:solidFill>
                  <a:schemeClr val="accent1"/>
                </a:solidFill>
              </a:rPr>
              <a:t>ritonavir</a:t>
            </a:r>
            <a:endParaRPr lang="cs-CZ" dirty="0" smtClean="0">
              <a:solidFill>
                <a:schemeClr val="accent1"/>
              </a:solidFill>
            </a:endParaRPr>
          </a:p>
          <a:p>
            <a:r>
              <a:rPr lang="cs-CZ" dirty="0" err="1">
                <a:solidFill>
                  <a:schemeClr val="accent1"/>
                </a:solidFill>
              </a:rPr>
              <a:t>l</a:t>
            </a:r>
            <a:r>
              <a:rPr lang="cs-CZ" dirty="0" err="1" smtClean="0">
                <a:solidFill>
                  <a:schemeClr val="accent1"/>
                </a:solidFill>
              </a:rPr>
              <a:t>edipasvir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err="1" smtClean="0">
                <a:solidFill>
                  <a:schemeClr val="accent1"/>
                </a:solidFill>
              </a:rPr>
              <a:t>sofosbuvir</a:t>
            </a:r>
            <a:endParaRPr lang="cs-CZ" dirty="0" smtClean="0">
              <a:solidFill>
                <a:schemeClr val="accent1"/>
              </a:solidFill>
            </a:endParaRPr>
          </a:p>
          <a:p>
            <a:r>
              <a:rPr lang="cs-CZ" dirty="0" err="1">
                <a:solidFill>
                  <a:schemeClr val="accent1"/>
                </a:solidFill>
              </a:rPr>
              <a:t>v</a:t>
            </a:r>
            <a:r>
              <a:rPr lang="cs-CZ" dirty="0" err="1" smtClean="0">
                <a:solidFill>
                  <a:schemeClr val="accent1"/>
                </a:solidFill>
              </a:rPr>
              <a:t>elpatasvir</a:t>
            </a:r>
            <a:r>
              <a:rPr lang="cs-CZ" dirty="0" smtClean="0">
                <a:solidFill>
                  <a:schemeClr val="accent1"/>
                </a:solidFill>
              </a:rPr>
              <a:t>/</a:t>
            </a:r>
            <a:r>
              <a:rPr lang="cs-CZ" dirty="0" err="1" smtClean="0">
                <a:solidFill>
                  <a:schemeClr val="accent1"/>
                </a:solidFill>
              </a:rPr>
              <a:t>sofosbuvir</a:t>
            </a: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530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TERAPIE HIV/AIDS</a:t>
            </a:r>
            <a:endParaRPr lang="cs-CZ" dirty="0"/>
          </a:p>
        </p:txBody>
      </p:sp>
      <p:pic>
        <p:nvPicPr>
          <p:cNvPr id="1026" name="Picture 2" descr="C:\Users\11378\Desktop\Pix\HI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764704"/>
            <a:ext cx="5436468" cy="36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180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Vlastnosti virů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540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</a:t>
            </a:r>
            <a:r>
              <a:rPr lang="cs-CZ" dirty="0" smtClean="0"/>
              <a:t>ebuněčné částice</a:t>
            </a:r>
          </a:p>
          <a:p>
            <a:r>
              <a:rPr lang="cs-CZ" dirty="0"/>
              <a:t>m</a:t>
            </a:r>
            <a:r>
              <a:rPr lang="cs-CZ" dirty="0" smtClean="0"/>
              <a:t>nožení syntézou svých částic – závislé na hostitelských ribozomech</a:t>
            </a:r>
          </a:p>
          <a:p>
            <a:r>
              <a:rPr lang="cs-CZ" dirty="0"/>
              <a:t>o</a:t>
            </a:r>
            <a:r>
              <a:rPr lang="cs-CZ" dirty="0" smtClean="0"/>
              <a:t>bsahují pouze svou genetickou informaci – DNA nebo RNA v kapsidě</a:t>
            </a:r>
          </a:p>
          <a:p>
            <a:r>
              <a:rPr lang="cs-CZ" dirty="0"/>
              <a:t>s</a:t>
            </a:r>
            <a:r>
              <a:rPr lang="cs-CZ" dirty="0" smtClean="0"/>
              <a:t>ložitější viry můžou na povrchu obsahovat dvouvrstvou membránu s virus-specifickými glykoproteiny</a:t>
            </a:r>
          </a:p>
          <a:p>
            <a:r>
              <a:rPr lang="cs-CZ" dirty="0"/>
              <a:t>v</a:t>
            </a:r>
            <a:r>
              <a:rPr lang="cs-CZ" dirty="0" smtClean="0"/>
              <a:t> kapsidě virů enzymy ovlivnitelné inhibitory → nejdůležitější mechanizmus antivirotik</a:t>
            </a:r>
          </a:p>
          <a:p>
            <a:pPr lvl="1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everzní transkriptáza</a:t>
            </a:r>
          </a:p>
          <a:p>
            <a:pPr lvl="1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DNA polymerázy</a:t>
            </a:r>
          </a:p>
          <a:p>
            <a:pPr lvl="1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RNA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replikázy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ntegráza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kinázy</a:t>
            </a:r>
          </a:p>
          <a:p>
            <a:pPr lvl="1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proteázy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C:\Users\11378\Desktop\Pix\ufrwunofrsn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3616677" cy="232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8853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DNA vs. RNA 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908720"/>
            <a:ext cx="7543800" cy="3886200"/>
          </a:xfrm>
        </p:spPr>
        <p:txBody>
          <a:bodyPr/>
          <a:lstStyle/>
          <a:p>
            <a:r>
              <a:rPr lang="cs-CZ" b="1" dirty="0" smtClean="0"/>
              <a:t>DNA viry: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bsahují jedno- nebo dvouvláknovou DNA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balené – herpes viry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eobalené – adenoviry</a:t>
            </a:r>
          </a:p>
          <a:p>
            <a:r>
              <a:rPr lang="cs-CZ" b="1" dirty="0" smtClean="0"/>
              <a:t>RNA viry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 dvoušroubovicí RNA</a:t>
            </a:r>
          </a:p>
          <a:p>
            <a:pPr lvl="1"/>
            <a:r>
              <a:rPr lang="cs-CZ" dirty="0" err="1"/>
              <a:t>j</a:t>
            </a:r>
            <a:r>
              <a:rPr lang="cs-CZ" dirty="0" err="1" smtClean="0"/>
              <a:t>ednovláknové</a:t>
            </a:r>
            <a:r>
              <a:rPr lang="cs-CZ" dirty="0" smtClean="0"/>
              <a:t> +RNA</a:t>
            </a:r>
          </a:p>
          <a:p>
            <a:pPr lvl="1"/>
            <a:r>
              <a:rPr lang="cs-CZ" dirty="0" err="1"/>
              <a:t>j</a:t>
            </a:r>
            <a:r>
              <a:rPr lang="cs-CZ" dirty="0" err="1" smtClean="0"/>
              <a:t>ednovláknové</a:t>
            </a:r>
            <a:r>
              <a:rPr lang="cs-CZ" dirty="0" smtClean="0"/>
              <a:t> –RNA</a:t>
            </a:r>
          </a:p>
          <a:p>
            <a:pPr lvl="1"/>
            <a:r>
              <a:rPr lang="cs-CZ" dirty="0" smtClean="0"/>
              <a:t>chřipka, encefalitida, obrna, HEP A/C/D/E, </a:t>
            </a:r>
            <a:r>
              <a:rPr lang="cs-CZ" dirty="0" err="1" smtClean="0"/>
              <a:t>koronavirus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399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replikace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8906" y="548680"/>
            <a:ext cx="4665142" cy="4968552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Adsorpce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utná přítomnost </a:t>
            </a:r>
            <a:r>
              <a:rPr lang="cs-CZ" dirty="0" err="1" smtClean="0"/>
              <a:t>rp</a:t>
            </a:r>
            <a:r>
              <a:rPr lang="cs-CZ" dirty="0" smtClean="0"/>
              <a:t> na buňce a ligandu na viru</a:t>
            </a:r>
          </a:p>
          <a:p>
            <a:r>
              <a:rPr lang="cs-CZ" b="1" dirty="0" smtClean="0"/>
              <a:t>Penetrace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ndocytóza vezikulárním transportem buňky</a:t>
            </a:r>
          </a:p>
          <a:p>
            <a:pPr lvl="1"/>
            <a:r>
              <a:rPr lang="cs-CZ" dirty="0" smtClean="0"/>
              <a:t>fúze</a:t>
            </a:r>
          </a:p>
          <a:p>
            <a:r>
              <a:rPr lang="cs-CZ" b="1" dirty="0" err="1" smtClean="0"/>
              <a:t>Eklipsa</a:t>
            </a:r>
            <a:endParaRPr lang="cs-CZ" b="1" dirty="0" smtClean="0"/>
          </a:p>
          <a:p>
            <a:pPr lvl="1"/>
            <a:r>
              <a:rPr lang="cs-CZ" dirty="0" err="1"/>
              <a:t>o</a:t>
            </a:r>
            <a:r>
              <a:rPr lang="cs-CZ" dirty="0" err="1" smtClean="0"/>
              <a:t>dpláštění</a:t>
            </a:r>
            <a:r>
              <a:rPr lang="cs-CZ" dirty="0" smtClean="0"/>
              <a:t>, replikace virové NK, syntéza virových bílkovin</a:t>
            </a:r>
          </a:p>
          <a:p>
            <a:r>
              <a:rPr lang="cs-CZ" b="1" dirty="0" smtClean="0"/>
              <a:t>Maturace</a:t>
            </a:r>
          </a:p>
          <a:p>
            <a:pPr lvl="1"/>
            <a:r>
              <a:rPr lang="cs-CZ" dirty="0" err="1"/>
              <a:t>a</a:t>
            </a:r>
            <a:r>
              <a:rPr lang="cs-CZ" dirty="0" err="1" smtClean="0"/>
              <a:t>utoagregace</a:t>
            </a:r>
            <a:r>
              <a:rPr lang="cs-CZ" dirty="0" smtClean="0"/>
              <a:t>, (obalení), uvolnění z buňky</a:t>
            </a:r>
          </a:p>
          <a:p>
            <a:endParaRPr lang="cs-CZ" dirty="0"/>
          </a:p>
        </p:txBody>
      </p:sp>
      <p:pic>
        <p:nvPicPr>
          <p:cNvPr id="3074" name="Picture 2" descr="C:\Users\11378\Desktop\Pix\sd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10" y="3789040"/>
            <a:ext cx="40454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908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130480" cy="1600200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TERAPIE A PROFYLAXE CHŘIPKY</a:t>
            </a:r>
            <a:endParaRPr lang="cs-CZ" dirty="0"/>
          </a:p>
        </p:txBody>
      </p:sp>
      <p:pic>
        <p:nvPicPr>
          <p:cNvPr id="1026" name="Picture 2" descr="Tracking individual flu viruses shows the antiviral drug zanamivi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587380" cy="372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945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941168"/>
            <a:ext cx="6781800" cy="1231032"/>
          </a:xfrm>
        </p:spPr>
        <p:txBody>
          <a:bodyPr/>
          <a:lstStyle/>
          <a:p>
            <a:r>
              <a:rPr lang="cs-CZ" dirty="0" smtClean="0"/>
              <a:t>Retroviry - HIV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4255368"/>
          </a:xfrm>
        </p:spPr>
        <p:txBody>
          <a:bodyPr>
            <a:noAutofit/>
          </a:bodyPr>
          <a:lstStyle/>
          <a:p>
            <a:pPr marL="539750" lvl="1">
              <a:lnSpc>
                <a:spcPct val="110000"/>
              </a:lnSpc>
              <a:spcAft>
                <a:spcPts val="300"/>
              </a:spcAft>
            </a:pPr>
            <a:r>
              <a:rPr lang="cs-CZ" sz="2000" dirty="0"/>
              <a:t>obalené viry s </a:t>
            </a:r>
            <a:r>
              <a:rPr lang="cs-CZ" sz="2000" dirty="0" err="1"/>
              <a:t>jednovláknovou</a:t>
            </a:r>
            <a:r>
              <a:rPr lang="cs-CZ" sz="2000" dirty="0"/>
              <a:t> RNA</a:t>
            </a:r>
          </a:p>
          <a:p>
            <a:pPr marL="539750" lvl="1">
              <a:lnSpc>
                <a:spcPct val="110000"/>
              </a:lnSpc>
              <a:spcAft>
                <a:spcPts val="300"/>
              </a:spcAft>
            </a:pPr>
            <a:r>
              <a:rPr lang="cs-CZ" sz="2000" dirty="0" smtClean="0"/>
              <a:t>pomocí </a:t>
            </a:r>
            <a:r>
              <a:rPr lang="cs-CZ" sz="2000" dirty="0"/>
              <a:t>reverzní transkriptázy (RNA-dependentní DNA-polymerázy) </a:t>
            </a:r>
            <a:r>
              <a:rPr lang="cs-CZ" sz="2000" dirty="0" smtClean="0"/>
              <a:t>přepisují </a:t>
            </a:r>
            <a:r>
              <a:rPr lang="cs-CZ" sz="2000" dirty="0"/>
              <a:t>svou genetickou informaci do dvouvláknové DNA, kterou následně mohou </a:t>
            </a:r>
            <a:r>
              <a:rPr lang="cs-CZ" sz="2000" dirty="0" smtClean="0"/>
              <a:t>integrovat </a:t>
            </a:r>
            <a:r>
              <a:rPr lang="cs-CZ" sz="2000" dirty="0"/>
              <a:t>do genomu hostitelské buňky</a:t>
            </a:r>
          </a:p>
          <a:p>
            <a:pPr marL="539750" lvl="1">
              <a:lnSpc>
                <a:spcPct val="110000"/>
              </a:lnSpc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omocí </a:t>
            </a:r>
            <a:r>
              <a:rPr lang="cs-CZ" sz="2000" dirty="0" err="1" smtClean="0"/>
              <a:t>integrázy</a:t>
            </a:r>
            <a:r>
              <a:rPr lang="cs-CZ" sz="2000" dirty="0" smtClean="0"/>
              <a:t> se včleňují </a:t>
            </a:r>
            <a:r>
              <a:rPr lang="cs-CZ" sz="2000" dirty="0"/>
              <a:t>do buněčného genomu </a:t>
            </a:r>
            <a:r>
              <a:rPr lang="cs-CZ" sz="2000" dirty="0" smtClean="0"/>
              <a:t>jako </a:t>
            </a:r>
            <a:r>
              <a:rPr lang="cs-CZ" sz="2000" b="1" dirty="0"/>
              <a:t>provirus</a:t>
            </a:r>
            <a:r>
              <a:rPr lang="cs-CZ" sz="2000" dirty="0"/>
              <a:t>, neaktivní forma viru, která je však předávána všem potomkům nakažené buňky</a:t>
            </a:r>
          </a:p>
          <a:p>
            <a:pPr marL="939800" lvl="2">
              <a:lnSpc>
                <a:spcPct val="110000"/>
              </a:lnSpc>
              <a:spcAft>
                <a:spcPts val="300"/>
              </a:spcAft>
            </a:pPr>
            <a:r>
              <a:rPr lang="cs-CZ" dirty="0">
                <a:solidFill>
                  <a:schemeClr val="tx1"/>
                </a:solidFill>
              </a:rPr>
              <a:t>v této formě je také dokonale chráněn před imunitním systémem hostitele - infekce retroviry je vždy </a:t>
            </a:r>
            <a:r>
              <a:rPr lang="cs-CZ" dirty="0" smtClean="0">
                <a:solidFill>
                  <a:schemeClr val="tx1"/>
                </a:solidFill>
              </a:rPr>
              <a:t>celoživotní</a:t>
            </a:r>
          </a:p>
          <a:p>
            <a:pPr marL="939800" lvl="2">
              <a:lnSpc>
                <a:spcPct val="110000"/>
              </a:lnSpc>
              <a:spcAft>
                <a:spcPts val="300"/>
              </a:spcAft>
            </a:pPr>
            <a:r>
              <a:rPr lang="cs-CZ" dirty="0" smtClean="0">
                <a:solidFill>
                  <a:schemeClr val="tx1"/>
                </a:solidFill>
              </a:rPr>
              <a:t>infekce </a:t>
            </a:r>
            <a:r>
              <a:rPr lang="cs-CZ" dirty="0">
                <a:solidFill>
                  <a:schemeClr val="tx1"/>
                </a:solidFill>
              </a:rPr>
              <a:t>nemusí nutně znamenat smrt nositele </a:t>
            </a:r>
            <a:r>
              <a:rPr lang="cs-CZ" dirty="0" smtClean="0">
                <a:solidFill>
                  <a:schemeClr val="tx1"/>
                </a:solidFill>
              </a:rPr>
              <a:t>viru</a:t>
            </a:r>
          </a:p>
          <a:p>
            <a:pPr marL="345440">
              <a:lnSpc>
                <a:spcPct val="110000"/>
              </a:lnSpc>
              <a:spcAft>
                <a:spcPts val="300"/>
              </a:spcAft>
            </a:pPr>
            <a:r>
              <a:rPr lang="cs-CZ" sz="2000" dirty="0">
                <a:solidFill>
                  <a:schemeClr val="tx1"/>
                </a:solidFill>
              </a:rPr>
              <a:t>v</a:t>
            </a:r>
            <a:r>
              <a:rPr lang="cs-CZ" sz="2000" dirty="0" smtClean="0">
                <a:solidFill>
                  <a:schemeClr val="tx1"/>
                </a:solidFill>
              </a:rPr>
              <a:t> místech kde se hostitelská membrána má stát novým obalem dceřiných virů se pomocí kyseliny </a:t>
            </a:r>
            <a:r>
              <a:rPr lang="cs-CZ" sz="2000" dirty="0" err="1" smtClean="0">
                <a:solidFill>
                  <a:schemeClr val="tx1"/>
                </a:solidFill>
              </a:rPr>
              <a:t>myristové</a:t>
            </a:r>
            <a:r>
              <a:rPr lang="cs-CZ" sz="2000" dirty="0" smtClean="0">
                <a:solidFill>
                  <a:schemeClr val="tx1"/>
                </a:solidFill>
              </a:rPr>
              <a:t> zakotvují virové proteiny</a:t>
            </a:r>
            <a:endParaRPr lang="cs-CZ" sz="2000" dirty="0">
              <a:solidFill>
                <a:schemeClr val="tx1"/>
              </a:solidFill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500371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1378\Desktop\Pix\repl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0313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Přehled </a:t>
            </a:r>
            <a:r>
              <a:rPr lang="cs-CZ" dirty="0" err="1" smtClean="0"/>
              <a:t>antiretrovirotik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b="1" dirty="0"/>
              <a:t>1. </a:t>
            </a:r>
            <a:r>
              <a:rPr lang="cs-CZ" b="1" dirty="0" smtClean="0"/>
              <a:t>Nukleosidové </a:t>
            </a:r>
            <a:r>
              <a:rPr lang="cs-CZ" b="1" dirty="0"/>
              <a:t>inhibitory reverzní </a:t>
            </a:r>
            <a:r>
              <a:rPr lang="cs-CZ" b="1" dirty="0" smtClean="0"/>
              <a:t>transkriptázy </a:t>
            </a:r>
          </a:p>
          <a:p>
            <a:r>
              <a:rPr lang="cs-CZ" b="1" dirty="0" smtClean="0"/>
              <a:t>2. Nukleotidové inhibitory reverzní transkriptázy</a:t>
            </a:r>
            <a:endParaRPr lang="cs-CZ" b="1" dirty="0"/>
          </a:p>
          <a:p>
            <a:r>
              <a:rPr lang="cs-CZ" b="1" dirty="0" smtClean="0"/>
              <a:t>3. </a:t>
            </a:r>
            <a:r>
              <a:rPr lang="cs-CZ" b="1" dirty="0" err="1" smtClean="0"/>
              <a:t>Nenukleosidové</a:t>
            </a:r>
            <a:r>
              <a:rPr lang="cs-CZ" b="1" dirty="0" smtClean="0"/>
              <a:t> inhibitory reverzní transkriptázy</a:t>
            </a:r>
            <a:endParaRPr lang="cs-CZ" b="1" dirty="0"/>
          </a:p>
          <a:p>
            <a:r>
              <a:rPr lang="cs-CZ" b="1" dirty="0" smtClean="0"/>
              <a:t>4. </a:t>
            </a:r>
            <a:r>
              <a:rPr lang="cs-CZ" b="1" dirty="0"/>
              <a:t>Inhibitory </a:t>
            </a:r>
            <a:r>
              <a:rPr lang="cs-CZ" b="1" dirty="0" smtClean="0"/>
              <a:t>retrovirových proteáz</a:t>
            </a:r>
            <a:endParaRPr lang="cs-CZ" b="1" dirty="0"/>
          </a:p>
          <a:p>
            <a:r>
              <a:rPr lang="cs-CZ" b="1" dirty="0"/>
              <a:t>5</a:t>
            </a:r>
            <a:r>
              <a:rPr lang="cs-CZ" b="1" dirty="0" smtClean="0"/>
              <a:t>. </a:t>
            </a:r>
            <a:r>
              <a:rPr lang="cs-CZ" b="1" dirty="0"/>
              <a:t>Inhibitory </a:t>
            </a:r>
            <a:r>
              <a:rPr lang="cs-CZ" b="1" dirty="0" err="1" smtClean="0"/>
              <a:t>integrázy</a:t>
            </a:r>
            <a:endParaRPr lang="cs-CZ" b="1" dirty="0"/>
          </a:p>
          <a:p>
            <a:r>
              <a:rPr lang="cs-CZ" b="1" dirty="0"/>
              <a:t>6</a:t>
            </a:r>
            <a:r>
              <a:rPr lang="cs-CZ" b="1" dirty="0" smtClean="0"/>
              <a:t>. </a:t>
            </a:r>
            <a:r>
              <a:rPr lang="cs-CZ" b="1" dirty="0"/>
              <a:t>Inhibitory </a:t>
            </a:r>
            <a:r>
              <a:rPr lang="cs-CZ" b="1" dirty="0" smtClean="0"/>
              <a:t>fúze membrán</a:t>
            </a:r>
            <a:endParaRPr lang="cs-CZ" b="1" dirty="0"/>
          </a:p>
          <a:p>
            <a:r>
              <a:rPr lang="cs-CZ" b="1" dirty="0" smtClean="0"/>
              <a:t>7. Antagonisté </a:t>
            </a:r>
            <a:r>
              <a:rPr lang="cs-CZ" b="1" dirty="0" err="1" smtClean="0"/>
              <a:t>chemokinových</a:t>
            </a:r>
            <a:r>
              <a:rPr lang="cs-CZ" b="1" dirty="0" smtClean="0"/>
              <a:t> receptorů CCR5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139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3"/>
          <a:stretch/>
        </p:blipFill>
        <p:spPr>
          <a:xfrm>
            <a:off x="1187624" y="404664"/>
            <a:ext cx="6768752" cy="572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37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013176"/>
            <a:ext cx="8130480" cy="1159024"/>
          </a:xfrm>
        </p:spPr>
        <p:txBody>
          <a:bodyPr>
            <a:noAutofit/>
          </a:bodyPr>
          <a:lstStyle/>
          <a:p>
            <a:r>
              <a:rPr lang="cs-CZ" sz="3600" b="1" dirty="0"/>
              <a:t>Nukleosidové inhibitory reverzní transkriptázy </a:t>
            </a:r>
            <a:r>
              <a:rPr lang="cs-CZ" sz="3600" dirty="0" smtClean="0"/>
              <a:t>(NRTI)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18336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MÚ: </a:t>
            </a:r>
            <a:r>
              <a:rPr lang="cs-CZ" dirty="0" smtClean="0"/>
              <a:t>kompetitivní inhibice reverzní transkriptázy a celulární a mitochondriální DNA-polymerázy; falešné substráty</a:t>
            </a:r>
          </a:p>
          <a:p>
            <a:r>
              <a:rPr lang="cs-CZ" b="1" dirty="0" smtClean="0"/>
              <a:t>FK: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. o. podání, nutná aktivace hostitelskou kinázou na </a:t>
            </a:r>
            <a:r>
              <a:rPr lang="cs-CZ" dirty="0" err="1" smtClean="0"/>
              <a:t>trifosfáty</a:t>
            </a:r>
            <a:endParaRPr lang="cs-CZ" dirty="0" smtClean="0"/>
          </a:p>
          <a:p>
            <a:pPr lvl="1"/>
            <a:r>
              <a:rPr lang="cs-CZ" dirty="0"/>
              <a:t>d</a:t>
            </a:r>
            <a:r>
              <a:rPr lang="cs-CZ" dirty="0" smtClean="0"/>
              <a:t>obrá absorpce i průnik tkáněmi</a:t>
            </a:r>
          </a:p>
          <a:p>
            <a:pPr lvl="1"/>
            <a:r>
              <a:rPr lang="cs-CZ" dirty="0"/>
              <a:t>r</a:t>
            </a:r>
            <a:r>
              <a:rPr lang="cs-CZ" dirty="0" smtClean="0"/>
              <a:t>enální exkrece</a:t>
            </a:r>
          </a:p>
          <a:p>
            <a:r>
              <a:rPr lang="cs-CZ" b="1" dirty="0" smtClean="0"/>
              <a:t>NÚ:</a:t>
            </a:r>
          </a:p>
          <a:p>
            <a:pPr lvl="1"/>
            <a:r>
              <a:rPr lang="cs-CZ" dirty="0"/>
              <a:t>f</a:t>
            </a:r>
            <a:r>
              <a:rPr lang="cs-CZ" dirty="0" smtClean="0"/>
              <a:t>atální syndrom laktátové acidózy</a:t>
            </a:r>
          </a:p>
          <a:p>
            <a:pPr lvl="1"/>
            <a:r>
              <a:rPr lang="cs-CZ" dirty="0" err="1" smtClean="0"/>
              <a:t>hepatomegálie</a:t>
            </a:r>
            <a:r>
              <a:rPr lang="cs-CZ" dirty="0" smtClean="0"/>
              <a:t> s jaterní steatózou</a:t>
            </a:r>
          </a:p>
          <a:p>
            <a:pPr lvl="1"/>
            <a:r>
              <a:rPr lang="cs-CZ" dirty="0" smtClean="0"/>
              <a:t>GIT potíže</a:t>
            </a:r>
          </a:p>
          <a:p>
            <a:pPr lvl="1"/>
            <a:r>
              <a:rPr lang="cs-CZ" dirty="0" err="1" smtClean="0"/>
              <a:t>myelotoxicita</a:t>
            </a:r>
            <a:endParaRPr lang="cs-CZ" dirty="0" smtClean="0"/>
          </a:p>
          <a:p>
            <a:pPr lvl="1"/>
            <a:r>
              <a:rPr lang="cs-CZ" dirty="0" err="1"/>
              <a:t>n</a:t>
            </a:r>
            <a:r>
              <a:rPr lang="cs-CZ" dirty="0" err="1" smtClean="0"/>
              <a:t>eurotoxicita</a:t>
            </a:r>
            <a:endParaRPr lang="cs-CZ" dirty="0" smtClean="0"/>
          </a:p>
          <a:p>
            <a:pPr lvl="1"/>
            <a:r>
              <a:rPr lang="cs-CZ" dirty="0" err="1" smtClean="0"/>
              <a:t>nefrotoxicita</a:t>
            </a:r>
            <a:endParaRPr lang="cs-CZ" dirty="0"/>
          </a:p>
        </p:txBody>
      </p:sp>
      <p:pic>
        <p:nvPicPr>
          <p:cNvPr id="4" name="Picture 2" descr="C:\Users\11378\Desktop\Pix\ret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57601"/>
            <a:ext cx="3700652" cy="185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220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085184"/>
            <a:ext cx="7770440" cy="1087016"/>
          </a:xfrm>
        </p:spPr>
        <p:txBody>
          <a:bodyPr>
            <a:noAutofit/>
          </a:bodyPr>
          <a:lstStyle/>
          <a:p>
            <a:r>
              <a:rPr lang="cs-CZ" sz="3600" b="1" dirty="0"/>
              <a:t>Nukleosidové inhibitory reverzní transkriptázy </a:t>
            </a:r>
            <a:r>
              <a:rPr lang="cs-CZ" sz="3600" dirty="0"/>
              <a:t>(NRTI)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4752528"/>
          </a:xfrm>
        </p:spPr>
        <p:txBody>
          <a:bodyPr>
            <a:noAutofit/>
          </a:bodyPr>
          <a:lstStyle/>
          <a:p>
            <a:r>
              <a:rPr lang="cs-CZ" sz="1900" dirty="0" err="1" smtClean="0">
                <a:solidFill>
                  <a:schemeClr val="accent1">
                    <a:lumMod val="75000"/>
                  </a:schemeClr>
                </a:solidFill>
              </a:rPr>
              <a:t>zidovudin</a:t>
            </a:r>
            <a:endParaRPr lang="cs-CZ" sz="1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u</a:t>
            </a:r>
            <a:r>
              <a:rPr lang="cs-CZ" sz="1900" dirty="0" smtClean="0">
                <a:solidFill>
                  <a:schemeClr val="tx1"/>
                </a:solidFill>
              </a:rPr>
              <a:t> pacientů s AIDS prodlužuje přežití a snižuje riziko sekundárních infekcí</a:t>
            </a: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u</a:t>
            </a:r>
            <a:r>
              <a:rPr lang="cs-CZ" sz="1900" dirty="0" smtClean="0">
                <a:solidFill>
                  <a:schemeClr val="tx1"/>
                </a:solidFill>
              </a:rPr>
              <a:t> HIV+ těhotných snižuje riziko přenosu na plod</a:t>
            </a: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n</a:t>
            </a:r>
            <a:r>
              <a:rPr lang="cs-CZ" sz="1900" dirty="0" smtClean="0">
                <a:solidFill>
                  <a:schemeClr val="tx1"/>
                </a:solidFill>
              </a:rPr>
              <a:t>ejčastější výskyt NÚ</a:t>
            </a:r>
          </a:p>
          <a:p>
            <a:pPr lvl="1"/>
            <a:r>
              <a:rPr lang="cs-CZ" sz="1900" dirty="0" smtClean="0">
                <a:solidFill>
                  <a:schemeClr val="tx1"/>
                </a:solidFill>
              </a:rPr>
              <a:t>INT – </a:t>
            </a:r>
            <a:r>
              <a:rPr lang="cs-CZ" sz="1900" dirty="0" err="1" smtClean="0">
                <a:solidFill>
                  <a:schemeClr val="tx1"/>
                </a:solidFill>
              </a:rPr>
              <a:t>stavudin</a:t>
            </a:r>
            <a:r>
              <a:rPr lang="cs-CZ" sz="1900" dirty="0" smtClean="0">
                <a:solidFill>
                  <a:schemeClr val="tx1"/>
                </a:solidFill>
              </a:rPr>
              <a:t>, VAL, </a:t>
            </a:r>
            <a:r>
              <a:rPr lang="cs-CZ" sz="1900" dirty="0" err="1" smtClean="0">
                <a:solidFill>
                  <a:schemeClr val="tx1"/>
                </a:solidFill>
              </a:rPr>
              <a:t>rifampicin</a:t>
            </a:r>
            <a:endParaRPr lang="cs-CZ" sz="1900" dirty="0" smtClean="0">
              <a:solidFill>
                <a:schemeClr val="tx1"/>
              </a:solidFill>
            </a:endParaRPr>
          </a:p>
          <a:p>
            <a:r>
              <a:rPr lang="cs-CZ" sz="1900" dirty="0" err="1">
                <a:solidFill>
                  <a:schemeClr val="accent1">
                    <a:lumMod val="75000"/>
                  </a:schemeClr>
                </a:solidFill>
              </a:rPr>
              <a:t>lamivudin</a:t>
            </a:r>
            <a:r>
              <a:rPr lang="cs-CZ" sz="1900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cs-CZ" sz="1900" dirty="0">
                <a:solidFill>
                  <a:schemeClr val="tx1"/>
                </a:solidFill>
              </a:rPr>
              <a:t>taky terapie HEP B (nižší dávka)</a:t>
            </a:r>
          </a:p>
          <a:p>
            <a:pPr lvl="1"/>
            <a:r>
              <a:rPr lang="cs-CZ" sz="1900" dirty="0" smtClean="0">
                <a:solidFill>
                  <a:schemeClr val="tx1"/>
                </a:solidFill>
              </a:rPr>
              <a:t>INT - </a:t>
            </a:r>
            <a:r>
              <a:rPr lang="cs-CZ" sz="1900" dirty="0" err="1" smtClean="0">
                <a:solidFill>
                  <a:schemeClr val="tx1"/>
                </a:solidFill>
              </a:rPr>
              <a:t>emtricitabin</a:t>
            </a:r>
            <a:endParaRPr lang="cs-CZ" sz="1900" dirty="0">
              <a:solidFill>
                <a:schemeClr val="tx1"/>
              </a:solidFill>
            </a:endParaRPr>
          </a:p>
          <a:p>
            <a:r>
              <a:rPr lang="cs-CZ" sz="1900" dirty="0" err="1">
                <a:solidFill>
                  <a:schemeClr val="accent1">
                    <a:lumMod val="75000"/>
                  </a:schemeClr>
                </a:solidFill>
              </a:rPr>
              <a:t>abakavir</a:t>
            </a:r>
            <a:endParaRPr lang="cs-CZ" sz="19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u</a:t>
            </a:r>
            <a:r>
              <a:rPr lang="cs-CZ" sz="1900" dirty="0" smtClean="0">
                <a:solidFill>
                  <a:schemeClr val="tx1"/>
                </a:solidFill>
              </a:rPr>
              <a:t> </a:t>
            </a:r>
            <a:r>
              <a:rPr lang="cs-CZ" sz="1900" dirty="0">
                <a:solidFill>
                  <a:schemeClr val="tx1"/>
                </a:solidFill>
              </a:rPr>
              <a:t>3% nemocných závažná alergická </a:t>
            </a:r>
            <a:r>
              <a:rPr lang="cs-CZ" sz="1900" dirty="0" smtClean="0">
                <a:solidFill>
                  <a:schemeClr val="tx1"/>
                </a:solidFill>
              </a:rPr>
              <a:t>reakce</a:t>
            </a:r>
            <a:endParaRPr lang="cs-CZ" sz="1900" dirty="0">
              <a:solidFill>
                <a:schemeClr val="tx1"/>
              </a:solidFill>
            </a:endParaRPr>
          </a:p>
          <a:p>
            <a:r>
              <a:rPr lang="cs-CZ" sz="1900" dirty="0" err="1" smtClean="0">
                <a:solidFill>
                  <a:schemeClr val="accent1">
                    <a:lumMod val="75000"/>
                  </a:schemeClr>
                </a:solidFill>
              </a:rPr>
              <a:t>emtricitabin</a:t>
            </a:r>
            <a:endParaRPr lang="cs-CZ" sz="19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ú</a:t>
            </a:r>
            <a:r>
              <a:rPr lang="cs-CZ" sz="1900" dirty="0" smtClean="0">
                <a:solidFill>
                  <a:schemeClr val="tx1"/>
                </a:solidFill>
              </a:rPr>
              <a:t>činný </a:t>
            </a:r>
            <a:r>
              <a:rPr lang="cs-CZ" sz="1900" dirty="0">
                <a:solidFill>
                  <a:schemeClr val="tx1"/>
                </a:solidFill>
              </a:rPr>
              <a:t>na izoláty HIV rezistentní na jiné NRTI</a:t>
            </a:r>
          </a:p>
          <a:p>
            <a:r>
              <a:rPr lang="cs-CZ" sz="1900" strike="sngStrike" dirty="0" err="1" smtClean="0">
                <a:solidFill>
                  <a:schemeClr val="accent1">
                    <a:lumMod val="75000"/>
                  </a:schemeClr>
                </a:solidFill>
              </a:rPr>
              <a:t>stavudin</a:t>
            </a:r>
            <a:r>
              <a:rPr lang="cs-CZ" sz="1900" dirty="0" smtClean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cs-CZ" sz="1900" dirty="0" smtClean="0">
                <a:solidFill>
                  <a:schemeClr val="tx1"/>
                </a:solidFill>
              </a:rPr>
              <a:t>při KI jiných NRTI, nejzávažnější mitochondriální NÚ</a:t>
            </a:r>
          </a:p>
        </p:txBody>
      </p:sp>
    </p:spTree>
    <p:extLst>
      <p:ext uri="{BB962C8B-B14F-4D97-AF65-F5344CB8AC3E}">
        <p14:creationId xmlns:p14="http://schemas.microsoft.com/office/powerpoint/2010/main" val="8358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301208"/>
            <a:ext cx="7122368" cy="870992"/>
          </a:xfrm>
        </p:spPr>
        <p:txBody>
          <a:bodyPr>
            <a:noAutofit/>
          </a:bodyPr>
          <a:lstStyle/>
          <a:p>
            <a:r>
              <a:rPr lang="cs-CZ" sz="4400" dirty="0" smtClean="0"/>
              <a:t>Nukleotidové inhibitory reverzní transkriptázy (</a:t>
            </a:r>
            <a:r>
              <a:rPr lang="cs-CZ" sz="4400" dirty="0" err="1" smtClean="0"/>
              <a:t>NtRTI</a:t>
            </a:r>
            <a:r>
              <a:rPr lang="cs-CZ" sz="4400" dirty="0" smtClean="0"/>
              <a:t>)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enofovir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disoproxil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tenofovir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alafenamid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smtClean="0"/>
              <a:t>nutná aktivace na </a:t>
            </a:r>
            <a:r>
              <a:rPr lang="cs-CZ" dirty="0" err="1" smtClean="0"/>
              <a:t>difosfát</a:t>
            </a:r>
            <a:r>
              <a:rPr lang="cs-CZ" dirty="0" smtClean="0"/>
              <a:t>, dobře snášen</a:t>
            </a:r>
          </a:p>
          <a:p>
            <a:r>
              <a:rPr lang="cs-CZ" dirty="0"/>
              <a:t>t</a:t>
            </a:r>
            <a:r>
              <a:rPr lang="cs-CZ" dirty="0" smtClean="0"/>
              <a:t>aky HEP B</a:t>
            </a:r>
          </a:p>
        </p:txBody>
      </p:sp>
      <p:pic>
        <p:nvPicPr>
          <p:cNvPr id="4098" name="Picture 2" descr="C:\Users\11378\Desktop\Pix\bla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8680"/>
            <a:ext cx="2543274" cy="240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9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role of tenofovir alafenamide in future HIV managemen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14387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535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7770440" cy="101500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Nenukleosidové</a:t>
            </a:r>
            <a:r>
              <a:rPr lang="cs-CZ" dirty="0" smtClean="0"/>
              <a:t> inhibitory reverzní transkriptázy (NNRTI)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MÚ: </a:t>
            </a:r>
            <a:r>
              <a:rPr lang="cs-CZ" sz="2000" dirty="0" smtClean="0"/>
              <a:t>úprava vazby na aktivních místech virové RT → inaktivace enzymu; neovlivňují savčí DNA-polymerázu</a:t>
            </a:r>
          </a:p>
          <a:p>
            <a:r>
              <a:rPr lang="cs-CZ" sz="2000" b="1" dirty="0" smtClean="0"/>
              <a:t>FK:</a:t>
            </a:r>
          </a:p>
          <a:p>
            <a:pPr lvl="1"/>
            <a:r>
              <a:rPr lang="cs-CZ" sz="2000" dirty="0" smtClean="0"/>
              <a:t>p. o. podání, dobrá vstřebatelnosti a průnik do tkání</a:t>
            </a:r>
          </a:p>
          <a:p>
            <a:pPr lvl="1"/>
            <a:r>
              <a:rPr lang="cs-CZ" sz="2000" dirty="0" smtClean="0"/>
              <a:t>bez </a:t>
            </a:r>
            <a:r>
              <a:rPr lang="cs-CZ" sz="2000" dirty="0"/>
              <a:t>nutné </a:t>
            </a:r>
            <a:r>
              <a:rPr lang="cs-CZ" sz="2000" dirty="0" smtClean="0"/>
              <a:t>fosforylace</a:t>
            </a:r>
          </a:p>
          <a:p>
            <a:r>
              <a:rPr lang="cs-CZ" sz="2000" dirty="0" smtClean="0"/>
              <a:t>substráty a induktory CYP3A4 – INT!!</a:t>
            </a:r>
          </a:p>
          <a:p>
            <a:r>
              <a:rPr lang="cs-CZ" sz="2000" dirty="0" smtClean="0"/>
              <a:t>u </a:t>
            </a:r>
            <a:r>
              <a:rPr lang="cs-CZ" sz="2000" dirty="0" err="1" smtClean="0"/>
              <a:t>monoterapie</a:t>
            </a:r>
            <a:r>
              <a:rPr lang="cs-CZ" sz="2000" dirty="0" smtClean="0"/>
              <a:t> rychlý rozvoj REZ, kombinace s NRTI</a:t>
            </a:r>
          </a:p>
          <a:p>
            <a:r>
              <a:rPr lang="cs-CZ" sz="2000" b="1" dirty="0" smtClean="0"/>
              <a:t>NÚ: </a:t>
            </a:r>
          </a:p>
          <a:p>
            <a:pPr lvl="1"/>
            <a:r>
              <a:rPr lang="cs-CZ" sz="2000" dirty="0" err="1" smtClean="0"/>
              <a:t>exantém</a:t>
            </a:r>
            <a:r>
              <a:rPr lang="cs-CZ" sz="2000" dirty="0" smtClean="0"/>
              <a:t>, </a:t>
            </a:r>
            <a:r>
              <a:rPr lang="cs-CZ" sz="2000" dirty="0" err="1" smtClean="0"/>
              <a:t>neurotoxicita</a:t>
            </a:r>
            <a:r>
              <a:rPr lang="cs-CZ" sz="2000" dirty="0" smtClean="0"/>
              <a:t>, </a:t>
            </a:r>
            <a:r>
              <a:rPr lang="cs-CZ" sz="2000" dirty="0" err="1" smtClean="0"/>
              <a:t>hepatotoxicita</a:t>
            </a:r>
            <a:r>
              <a:rPr lang="cs-CZ" sz="2000" dirty="0" smtClean="0"/>
              <a:t>, </a:t>
            </a:r>
            <a:r>
              <a:rPr lang="cs-CZ" sz="2000" dirty="0" err="1" smtClean="0"/>
              <a:t>Stevens-Johnsonův</a:t>
            </a:r>
            <a:r>
              <a:rPr lang="cs-CZ" sz="2000" dirty="0" smtClean="0"/>
              <a:t> </a:t>
            </a:r>
            <a:r>
              <a:rPr lang="cs-CZ" sz="2000" dirty="0" err="1" smtClean="0"/>
              <a:t>sy</a:t>
            </a:r>
            <a:r>
              <a:rPr lang="cs-CZ" sz="2000" dirty="0" smtClean="0"/>
              <a:t>, DRESS syndrom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610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7914456" cy="1015008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Nenukleosidové</a:t>
            </a:r>
            <a:r>
              <a:rPr lang="cs-CZ" dirty="0"/>
              <a:t> inhibitory reverzní transkriptázy </a:t>
            </a:r>
            <a:r>
              <a:rPr lang="cs-CZ" dirty="0" smtClean="0"/>
              <a:t>(NNRTI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nevirapin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! </a:t>
            </a:r>
            <a:r>
              <a:rPr lang="cs-CZ" i="1" dirty="0" err="1" smtClean="0">
                <a:solidFill>
                  <a:schemeClr val="tx1"/>
                </a:solidFill>
              </a:rPr>
              <a:t>Hypericum</a:t>
            </a:r>
            <a:r>
              <a:rPr lang="cs-CZ" i="1" dirty="0" smtClean="0">
                <a:solidFill>
                  <a:schemeClr val="tx1"/>
                </a:solidFill>
              </a:rPr>
              <a:t> </a:t>
            </a:r>
            <a:r>
              <a:rPr lang="cs-CZ" i="1" dirty="0" err="1" smtClean="0">
                <a:solidFill>
                  <a:schemeClr val="tx1"/>
                </a:solidFill>
              </a:rPr>
              <a:t>perforatum</a:t>
            </a:r>
            <a:r>
              <a:rPr lang="cs-CZ" dirty="0" smtClean="0">
                <a:solidFill>
                  <a:schemeClr val="tx1"/>
                </a:solidFill>
              </a:rPr>
              <a:t> – selhání terapie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efavirenz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dirty="0"/>
              <a:t>d</a:t>
            </a:r>
            <a:r>
              <a:rPr lang="cs-CZ" dirty="0" smtClean="0"/>
              <a:t>louhý poločas – podávání jednou denně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ídlo zvyšuje BAV ale i NÚ - nalačno</a:t>
            </a: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etravirin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rilpivirin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influenza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3938" y="476672"/>
            <a:ext cx="7543800" cy="3886200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ysoce nakažlivé onemocnění způsobené RNA viry z čeledě </a:t>
            </a:r>
            <a:r>
              <a:rPr lang="cs-CZ" i="1" dirty="0" err="1" smtClean="0"/>
              <a:t>Orthomyxoviridae</a:t>
            </a:r>
            <a:endParaRPr lang="cs-CZ" i="1" dirty="0" smtClean="0"/>
          </a:p>
          <a:p>
            <a:r>
              <a:rPr lang="cs-CZ" dirty="0"/>
              <a:t>t</a:t>
            </a:r>
            <a:r>
              <a:rPr lang="cs-CZ" dirty="0" smtClean="0"/>
              <a:t>ři typy viru:</a:t>
            </a:r>
          </a:p>
          <a:p>
            <a:pPr lvl="1"/>
            <a:r>
              <a:rPr lang="cs-CZ" dirty="0" smtClean="0"/>
              <a:t>A – onemocnění savců a ptáků</a:t>
            </a:r>
          </a:p>
          <a:p>
            <a:pPr lvl="1"/>
            <a:r>
              <a:rPr lang="cs-CZ" dirty="0" smtClean="0"/>
              <a:t>B – onemocnění lidí a tuleňů</a:t>
            </a:r>
          </a:p>
          <a:p>
            <a:pPr lvl="1"/>
            <a:r>
              <a:rPr lang="cs-CZ" dirty="0" smtClean="0"/>
              <a:t>C – onemocnění prasat a lidí</a:t>
            </a:r>
          </a:p>
          <a:p>
            <a:pPr lvl="1"/>
            <a:r>
              <a:rPr lang="cs-CZ" dirty="0" smtClean="0"/>
              <a:t>D – prasata a dobytek</a:t>
            </a:r>
          </a:p>
          <a:p>
            <a:r>
              <a:rPr lang="cs-CZ" dirty="0"/>
              <a:t>n</a:t>
            </a:r>
            <a:r>
              <a:rPr lang="cs-CZ" dirty="0" smtClean="0"/>
              <a:t>ejúčinnější ochranou zůstává</a:t>
            </a:r>
          </a:p>
          <a:p>
            <a:pPr marL="0" indent="0">
              <a:buNone/>
            </a:pPr>
            <a:r>
              <a:rPr lang="cs-CZ" dirty="0" smtClean="0"/>
              <a:t>    očkování</a:t>
            </a:r>
            <a:endParaRPr lang="cs-CZ" dirty="0"/>
          </a:p>
        </p:txBody>
      </p:sp>
      <p:pic>
        <p:nvPicPr>
          <p:cNvPr id="2050" name="Picture 2" descr="Go Home, Seal. You're Drunk (12 Photos) - Atchuup! - Cool Stori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814" y="3861048"/>
            <a:ext cx="399218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546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5445224"/>
            <a:ext cx="7992888" cy="1412776"/>
          </a:xfrm>
        </p:spPr>
        <p:txBody>
          <a:bodyPr>
            <a:normAutofit fontScale="90000"/>
          </a:bodyPr>
          <a:lstStyle/>
          <a:p>
            <a:r>
              <a:rPr lang="cs-CZ" sz="4400" dirty="0" smtClean="0"/>
              <a:t>Inhibitory retrovirových proteáz (RPI)</a:t>
            </a:r>
            <a:br>
              <a:rPr lang="cs-CZ" sz="4400" dirty="0" smtClean="0"/>
            </a:b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548680"/>
            <a:ext cx="7543800" cy="4608512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MÚ: </a:t>
            </a:r>
            <a:r>
              <a:rPr lang="cs-CZ" sz="2000" dirty="0" smtClean="0"/>
              <a:t>inhibice enzymu štěpícího prekurzory virových proteinů, vznikají tak nezralé částice viru</a:t>
            </a:r>
          </a:p>
          <a:p>
            <a:r>
              <a:rPr lang="cs-CZ" sz="2000" dirty="0" smtClean="0"/>
              <a:t>rozdílná BAV ale vhodné pro p. o. podání</a:t>
            </a:r>
          </a:p>
          <a:p>
            <a:r>
              <a:rPr lang="cs-CZ" sz="2000" b="1" dirty="0" smtClean="0"/>
              <a:t>NÚ:</a:t>
            </a:r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auzea, zvracení, průjem</a:t>
            </a:r>
          </a:p>
          <a:p>
            <a:pPr lvl="1"/>
            <a:r>
              <a:rPr lang="cs-CZ" sz="2000" dirty="0"/>
              <a:t>r</a:t>
            </a:r>
            <a:r>
              <a:rPr lang="cs-CZ" sz="2000" dirty="0" smtClean="0"/>
              <a:t>edistribuce tuku – </a:t>
            </a:r>
            <a:r>
              <a:rPr lang="cs-CZ" sz="2000" dirty="0" err="1" smtClean="0"/>
              <a:t>buffalo</a:t>
            </a:r>
            <a:r>
              <a:rPr lang="cs-CZ" sz="2000" dirty="0" smtClean="0"/>
              <a:t> </a:t>
            </a:r>
            <a:r>
              <a:rPr lang="cs-CZ" sz="2000" dirty="0" err="1" smtClean="0"/>
              <a:t>hump</a:t>
            </a:r>
            <a:r>
              <a:rPr lang="cs-CZ" sz="2000" dirty="0" smtClean="0"/>
              <a:t>, lipomy, zvětšení prsů</a:t>
            </a:r>
          </a:p>
          <a:p>
            <a:pPr lvl="1"/>
            <a:r>
              <a:rPr lang="cs-CZ" sz="2000" dirty="0" err="1" smtClean="0"/>
              <a:t>hypercholesterolemie</a:t>
            </a:r>
            <a:r>
              <a:rPr lang="cs-CZ" sz="2000" dirty="0" smtClean="0"/>
              <a:t>, </a:t>
            </a:r>
            <a:r>
              <a:rPr lang="cs-CZ" sz="2000" dirty="0" err="1" smtClean="0"/>
              <a:t>hypertriacylglycerolemie</a:t>
            </a:r>
            <a:endParaRPr lang="cs-CZ" sz="2000" dirty="0" smtClean="0"/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ankreatitida</a:t>
            </a:r>
          </a:p>
          <a:p>
            <a:pPr lvl="1"/>
            <a:r>
              <a:rPr lang="cs-CZ" sz="2000" dirty="0" err="1"/>
              <a:t>h</a:t>
            </a:r>
            <a:r>
              <a:rPr lang="cs-CZ" sz="2000" dirty="0" err="1" smtClean="0"/>
              <a:t>epatotoxicita</a:t>
            </a:r>
            <a:endParaRPr lang="cs-CZ" sz="2000" dirty="0" smtClean="0"/>
          </a:p>
          <a:p>
            <a:pPr lvl="1"/>
            <a:r>
              <a:rPr lang="cs-CZ" sz="2000" dirty="0" err="1"/>
              <a:t>n</a:t>
            </a:r>
            <a:r>
              <a:rPr lang="cs-CZ" sz="2000" dirty="0" err="1" smtClean="0"/>
              <a:t>efrotoxicita</a:t>
            </a:r>
            <a:r>
              <a:rPr lang="cs-CZ" sz="2000" dirty="0" smtClean="0"/>
              <a:t> (</a:t>
            </a:r>
            <a:r>
              <a:rPr lang="cs-CZ" sz="2000" dirty="0" err="1" smtClean="0"/>
              <a:t>ritonavir</a:t>
            </a:r>
            <a:r>
              <a:rPr lang="cs-CZ" sz="2000" dirty="0" smtClean="0"/>
              <a:t>)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ilné inhibitory CYP a P-</a:t>
            </a:r>
            <a:r>
              <a:rPr lang="cs-CZ" sz="2000" dirty="0" err="1" smtClean="0"/>
              <a:t>gp</a:t>
            </a:r>
            <a:endParaRPr lang="cs-CZ" sz="2000" dirty="0" smtClean="0"/>
          </a:p>
          <a:p>
            <a:r>
              <a:rPr lang="cs-CZ" sz="2000" dirty="0"/>
              <a:t>u</a:t>
            </a:r>
            <a:r>
              <a:rPr lang="cs-CZ" sz="2000" dirty="0" smtClean="0"/>
              <a:t>žití s jídlem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284984"/>
            <a:ext cx="3480801" cy="231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054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8058472" cy="943000"/>
          </a:xfrm>
        </p:spPr>
        <p:txBody>
          <a:bodyPr>
            <a:noAutofit/>
          </a:bodyPr>
          <a:lstStyle/>
          <a:p>
            <a:r>
              <a:rPr lang="cs-CZ" sz="4000" dirty="0"/>
              <a:t>Inhibitory retrovirových </a:t>
            </a:r>
            <a:r>
              <a:rPr lang="cs-CZ" sz="4000" dirty="0" smtClean="0"/>
              <a:t>proteáz (RPI)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836712"/>
            <a:ext cx="7543800" cy="4759424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itonavir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(1996)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dirty="0" smtClean="0"/>
              <a:t>u </a:t>
            </a:r>
            <a:r>
              <a:rPr lang="cs-CZ" dirty="0"/>
              <a:t>vysokých </a:t>
            </a:r>
            <a:r>
              <a:rPr lang="cs-CZ" dirty="0" smtClean="0"/>
              <a:t>dávek </a:t>
            </a:r>
            <a:r>
              <a:rPr lang="cs-CZ" dirty="0"/>
              <a:t>špatná tolerance, nejvyšší interakční potenciál</a:t>
            </a:r>
          </a:p>
          <a:p>
            <a:pPr lvl="1"/>
            <a:r>
              <a:rPr lang="cs-CZ" dirty="0" smtClean="0"/>
              <a:t>optimalizace </a:t>
            </a:r>
            <a:r>
              <a:rPr lang="cs-CZ" dirty="0"/>
              <a:t>FK vlastností ostatních </a:t>
            </a:r>
            <a:r>
              <a:rPr lang="cs-CZ" dirty="0" smtClean="0"/>
              <a:t>RPI (2015)</a:t>
            </a:r>
            <a:endParaRPr lang="cs-CZ" dirty="0"/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lopinavir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ritonavir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fosamprenavir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dirty="0" err="1" smtClean="0"/>
              <a:t>prodrug</a:t>
            </a:r>
            <a:endParaRPr lang="cs-CZ" dirty="0"/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atazanavir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darunavir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obicistat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(2013)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odifikovaná molekula </a:t>
            </a:r>
            <a:r>
              <a:rPr lang="cs-CZ" dirty="0" err="1" smtClean="0"/>
              <a:t>ritonaviru</a:t>
            </a:r>
            <a:endParaRPr lang="cs-CZ" dirty="0" smtClean="0"/>
          </a:p>
          <a:p>
            <a:pPr lvl="1"/>
            <a:r>
              <a:rPr lang="cs-CZ" dirty="0"/>
              <a:t>z</a:t>
            </a:r>
            <a:r>
              <a:rPr lang="cs-CZ" dirty="0" smtClean="0"/>
              <a:t>tráta </a:t>
            </a:r>
            <a:r>
              <a:rPr lang="cs-CZ" dirty="0" err="1" smtClean="0"/>
              <a:t>antivirotického</a:t>
            </a:r>
            <a:r>
              <a:rPr lang="cs-CZ" dirty="0" smtClean="0"/>
              <a:t> účinku, silný </a:t>
            </a:r>
            <a:r>
              <a:rPr lang="cs-CZ" dirty="0" err="1" smtClean="0"/>
              <a:t>inbibitor</a:t>
            </a:r>
            <a:r>
              <a:rPr lang="cs-CZ" dirty="0" smtClean="0"/>
              <a:t> CYP3A4</a:t>
            </a:r>
          </a:p>
          <a:p>
            <a:pPr lvl="1"/>
            <a:r>
              <a:rPr lang="cs-CZ" b="1" dirty="0" smtClean="0"/>
              <a:t>I:</a:t>
            </a:r>
            <a:r>
              <a:rPr lang="cs-CZ" dirty="0" smtClean="0"/>
              <a:t> optimalizace FK vlastností </a:t>
            </a:r>
            <a:r>
              <a:rPr lang="cs-CZ" dirty="0" err="1" smtClean="0"/>
              <a:t>atazanaviru</a:t>
            </a:r>
            <a:r>
              <a:rPr lang="cs-CZ" dirty="0" smtClean="0"/>
              <a:t>, </a:t>
            </a:r>
            <a:r>
              <a:rPr lang="cs-CZ" dirty="0" err="1" smtClean="0"/>
              <a:t>darunaviru</a:t>
            </a:r>
            <a:r>
              <a:rPr lang="cs-CZ" dirty="0" smtClean="0"/>
              <a:t> a </a:t>
            </a:r>
            <a:r>
              <a:rPr lang="cs-CZ" dirty="0" err="1" smtClean="0"/>
              <a:t>elvitegraviru</a:t>
            </a:r>
            <a:endParaRPr lang="cs-CZ" dirty="0" smtClean="0"/>
          </a:p>
          <a:p>
            <a:r>
              <a:rPr lang="cs-CZ" strike="sngStrike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cs-CZ" strike="sngStrike" dirty="0" err="1" smtClean="0">
                <a:solidFill>
                  <a:schemeClr val="accent1">
                    <a:lumMod val="75000"/>
                  </a:schemeClr>
                </a:solidFill>
              </a:rPr>
              <a:t>ndinavir</a:t>
            </a:r>
            <a:r>
              <a:rPr lang="cs-CZ" strike="sngStrike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trike="sngStrike" dirty="0" err="1" smtClean="0">
                <a:solidFill>
                  <a:schemeClr val="accent1">
                    <a:lumMod val="75000"/>
                  </a:schemeClr>
                </a:solidFill>
              </a:rPr>
              <a:t>saquinavir</a:t>
            </a:r>
            <a:r>
              <a:rPr lang="cs-CZ" strike="sngStrike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trike="sngStrike" dirty="0" err="1" smtClean="0">
                <a:solidFill>
                  <a:schemeClr val="accent1">
                    <a:lumMod val="75000"/>
                  </a:schemeClr>
                </a:solidFill>
              </a:rPr>
              <a:t>tipranavir</a:t>
            </a:r>
            <a:endParaRPr lang="cs-CZ" strike="sngStrik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trike="sngStrike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cs-CZ" dirty="0"/>
          </a:p>
        </p:txBody>
      </p:sp>
      <p:pic>
        <p:nvPicPr>
          <p:cNvPr id="5122" name="Picture 2" descr="C:\Users\11378\Desktop\Pix\rgibniobf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544069" cy="197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6278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26638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Inhibitory </a:t>
            </a:r>
            <a:r>
              <a:rPr lang="cs-CZ" dirty="0" err="1" smtClean="0"/>
              <a:t>integrázy</a:t>
            </a:r>
            <a:r>
              <a:rPr lang="cs-CZ" dirty="0" smtClean="0"/>
              <a:t> (INSTI)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MÚ: </a:t>
            </a:r>
            <a:r>
              <a:rPr lang="cs-CZ" dirty="0"/>
              <a:t>inhibitory virové </a:t>
            </a:r>
            <a:r>
              <a:rPr lang="cs-CZ" dirty="0" err="1"/>
              <a:t>integrázy</a:t>
            </a:r>
            <a:r>
              <a:rPr lang="cs-CZ" dirty="0"/>
              <a:t> → brání integraci virové RNA do hostitelského genomu</a:t>
            </a:r>
          </a:p>
          <a:p>
            <a:r>
              <a:rPr lang="cs-CZ" b="1" dirty="0"/>
              <a:t>NÚ: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auzea</a:t>
            </a:r>
            <a:r>
              <a:rPr lang="cs-CZ" dirty="0"/>
              <a:t>, kožní alergie, </a:t>
            </a:r>
            <a:r>
              <a:rPr lang="cs-CZ" dirty="0" err="1"/>
              <a:t>hepatotoxicita</a:t>
            </a:r>
            <a:r>
              <a:rPr lang="cs-CZ" dirty="0"/>
              <a:t>, DRESS</a:t>
            </a:r>
          </a:p>
          <a:p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altegravir</a:t>
            </a:r>
            <a:r>
              <a:rPr lang="cs-CZ" dirty="0" smtClean="0">
                <a:solidFill>
                  <a:schemeClr val="tx1"/>
                </a:solidFill>
              </a:rPr>
              <a:t> (2007)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ubstrát UGT (INT </a:t>
            </a:r>
            <a:r>
              <a:rPr lang="cs-CZ" dirty="0" err="1" smtClean="0">
                <a:solidFill>
                  <a:schemeClr val="tx1"/>
                </a:solidFill>
              </a:rPr>
              <a:t>rifampicin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dolutegravir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elvitegravir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ubstrát CYP, podání vždy s PRI a </a:t>
            </a:r>
            <a:r>
              <a:rPr lang="cs-CZ" dirty="0" err="1" smtClean="0">
                <a:solidFill>
                  <a:schemeClr val="tx1"/>
                </a:solidFill>
              </a:rPr>
              <a:t>ritonavirem</a:t>
            </a:r>
            <a:r>
              <a:rPr lang="cs-CZ" dirty="0" smtClean="0">
                <a:solidFill>
                  <a:schemeClr val="tx1"/>
                </a:solidFill>
              </a:rPr>
              <a:t>/</a:t>
            </a:r>
            <a:r>
              <a:rPr lang="cs-CZ" dirty="0" err="1" smtClean="0">
                <a:solidFill>
                  <a:schemeClr val="tx1"/>
                </a:solidFill>
              </a:rPr>
              <a:t>cobicistatem</a:t>
            </a:r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418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Inhibitory fuze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6632"/>
            <a:ext cx="4248472" cy="5040560"/>
          </a:xfrm>
        </p:spPr>
        <p:txBody>
          <a:bodyPr>
            <a:normAutofit/>
          </a:bodyPr>
          <a:lstStyle/>
          <a:p>
            <a:r>
              <a:rPr lang="cs-CZ" sz="2200" dirty="0" err="1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cs-CZ" sz="2200" dirty="0" err="1" smtClean="0">
                <a:solidFill>
                  <a:schemeClr val="accent1">
                    <a:lumMod val="75000"/>
                  </a:schemeClr>
                </a:solidFill>
              </a:rPr>
              <a:t>nfuvirtid</a:t>
            </a:r>
            <a:r>
              <a:rPr lang="cs-CZ" sz="2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200" dirty="0" smtClean="0">
                <a:solidFill>
                  <a:schemeClr val="tx1"/>
                </a:solidFill>
              </a:rPr>
              <a:t>(2003)</a:t>
            </a:r>
          </a:p>
          <a:p>
            <a:pPr lvl="1"/>
            <a:r>
              <a:rPr lang="cs-CZ" b="1" dirty="0" smtClean="0"/>
              <a:t>MÚ: </a:t>
            </a:r>
            <a:r>
              <a:rPr lang="cs-CZ" dirty="0" smtClean="0"/>
              <a:t>vazba na HR1 glykoprotein a brání konformačním změnám potřebným pro fúzi viru a hostitelské buňky → inhibice vstupu do buňky</a:t>
            </a:r>
          </a:p>
          <a:p>
            <a:pPr lvl="1"/>
            <a:r>
              <a:rPr lang="cs-CZ" b="1" dirty="0" smtClean="0"/>
              <a:t>NÚ:</a:t>
            </a:r>
          </a:p>
          <a:p>
            <a:pPr lvl="2"/>
            <a:r>
              <a:rPr lang="cs-CZ" sz="2200" dirty="0" err="1"/>
              <a:t>f</a:t>
            </a:r>
            <a:r>
              <a:rPr lang="cs-CZ" sz="2200" dirty="0" err="1" smtClean="0"/>
              <a:t>lu-like</a:t>
            </a:r>
            <a:r>
              <a:rPr lang="cs-CZ" sz="2200" dirty="0" smtClean="0"/>
              <a:t> syndrom, alergie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ysoké riziko REZ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ž při selhání předchozí terapie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5004048" y="476672"/>
            <a:ext cx="4041234" cy="56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649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Antagonisté CCR5 receptorů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3312" y="908720"/>
            <a:ext cx="7543800" cy="3886200"/>
          </a:xfrm>
        </p:spPr>
        <p:txBody>
          <a:bodyPr/>
          <a:lstStyle/>
          <a:p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aravirok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(2007)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MÚ: </a:t>
            </a:r>
            <a:r>
              <a:rPr lang="cs-CZ" dirty="0" smtClean="0">
                <a:solidFill>
                  <a:schemeClr val="tx1"/>
                </a:solidFill>
              </a:rPr>
              <a:t>inhibitor CCR5 </a:t>
            </a:r>
            <a:r>
              <a:rPr lang="cs-CZ" dirty="0" err="1" smtClean="0">
                <a:solidFill>
                  <a:schemeClr val="tx1"/>
                </a:solidFill>
              </a:rPr>
              <a:t>chemokinových</a:t>
            </a:r>
            <a:r>
              <a:rPr lang="cs-CZ" dirty="0" smtClean="0">
                <a:solidFill>
                  <a:schemeClr val="tx1"/>
                </a:solidFill>
              </a:rPr>
              <a:t> receptorů</a:t>
            </a:r>
          </a:p>
          <a:p>
            <a:r>
              <a:rPr lang="cs-CZ" dirty="0" smtClean="0"/>
              <a:t>CCR5 je receptor na CD4 lymfocytech potřebný pro navázání viru na povrch lymfocytu</a:t>
            </a:r>
          </a:p>
          <a:p>
            <a:r>
              <a:rPr lang="cs-CZ" dirty="0"/>
              <a:t>b</a:t>
            </a:r>
            <a:r>
              <a:rPr lang="cs-CZ" dirty="0" smtClean="0"/>
              <a:t>rání viru vstoupit do buňky</a:t>
            </a:r>
          </a:p>
          <a:p>
            <a:r>
              <a:rPr lang="cs-CZ" dirty="0"/>
              <a:t>d</a:t>
            </a:r>
            <a:r>
              <a:rPr lang="cs-CZ" dirty="0" smtClean="0"/>
              <a:t>obře tolerovaný</a:t>
            </a:r>
          </a:p>
          <a:p>
            <a:r>
              <a:rPr lang="cs-CZ" dirty="0" smtClean="0"/>
              <a:t>substrát CYP</a:t>
            </a:r>
          </a:p>
          <a:p>
            <a:r>
              <a:rPr lang="cs-CZ" dirty="0"/>
              <a:t>p</a:t>
            </a:r>
            <a:r>
              <a:rPr lang="cs-CZ" dirty="0" smtClean="0"/>
              <a:t>ro pacienty s průkazem CCR5-tropního HIV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6090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Antagonisté CCR5 receptorů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60" y="620688"/>
            <a:ext cx="8120903" cy="4536504"/>
          </a:xfrm>
        </p:spPr>
      </p:pic>
    </p:spTree>
    <p:extLst>
      <p:ext uri="{BB962C8B-B14F-4D97-AF65-F5344CB8AC3E}">
        <p14:creationId xmlns:p14="http://schemas.microsoft.com/office/powerpoint/2010/main" val="820628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HIV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759424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HAART – </a:t>
            </a:r>
            <a:r>
              <a:rPr lang="cs-CZ" sz="2000" b="1" dirty="0" err="1" smtClean="0"/>
              <a:t>highly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active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antiretroviral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therapy</a:t>
            </a:r>
            <a:endParaRPr lang="cs-CZ" sz="2000" b="1" dirty="0" smtClean="0"/>
          </a:p>
          <a:p>
            <a:pPr lvl="1"/>
            <a:r>
              <a:rPr lang="cs-CZ" sz="2000" dirty="0"/>
              <a:t>d</a:t>
            </a:r>
            <a:r>
              <a:rPr lang="cs-CZ" sz="2000" dirty="0" smtClean="0"/>
              <a:t>louhodobá léčba zatížená rizikem NÚ a interakcí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ombinovaná terapie minimálně tří látek</a:t>
            </a:r>
          </a:p>
          <a:p>
            <a:pPr lvl="2"/>
            <a:r>
              <a:rPr lang="cs-CZ" dirty="0"/>
              <a:t>z</a:t>
            </a:r>
            <a:r>
              <a:rPr lang="cs-CZ" dirty="0" smtClean="0"/>
              <a:t>vyšuje se efektivita léčby a snižuje riziko vzniku REZ</a:t>
            </a:r>
          </a:p>
          <a:p>
            <a:pPr lvl="2"/>
            <a:r>
              <a:rPr lang="cs-CZ" dirty="0" smtClean="0"/>
              <a:t>2 NRTI + NNRTI/PI</a:t>
            </a:r>
          </a:p>
          <a:p>
            <a:pPr lvl="2"/>
            <a:r>
              <a:rPr lang="cs-CZ" dirty="0" smtClean="0"/>
              <a:t>NRTI + </a:t>
            </a:r>
            <a:r>
              <a:rPr lang="cs-CZ" dirty="0" err="1" smtClean="0"/>
              <a:t>NtRTI</a:t>
            </a:r>
            <a:r>
              <a:rPr lang="cs-CZ" dirty="0" smtClean="0"/>
              <a:t> + PI/II</a:t>
            </a:r>
          </a:p>
          <a:p>
            <a:pPr lvl="2"/>
            <a:r>
              <a:rPr lang="cs-CZ" dirty="0" err="1" smtClean="0"/>
              <a:t>compliance</a:t>
            </a:r>
            <a:r>
              <a:rPr lang="cs-CZ" dirty="0" smtClean="0"/>
              <a:t> zlepšují fixní kombinace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erapie a profylaxe oportunních infekcí</a:t>
            </a:r>
          </a:p>
          <a:p>
            <a:r>
              <a:rPr lang="cs-CZ" sz="2000" dirty="0" smtClean="0"/>
              <a:t>očkování a změna životosprávy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oučení o sexuálním životě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ajištění správné </a:t>
            </a:r>
            <a:r>
              <a:rPr lang="cs-CZ" sz="2000" dirty="0" err="1" smtClean="0"/>
              <a:t>compliance</a:t>
            </a:r>
            <a:r>
              <a:rPr lang="cs-CZ" sz="2000" dirty="0" smtClean="0"/>
              <a:t> pacienta</a:t>
            </a:r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611853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914456" cy="16002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Postexpoziční</a:t>
            </a:r>
            <a:r>
              <a:rPr lang="cs-CZ" dirty="0" smtClean="0"/>
              <a:t> </a:t>
            </a:r>
            <a:r>
              <a:rPr lang="cs-CZ" dirty="0" smtClean="0"/>
              <a:t>profylaxe (PEP)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emtricitabin</a:t>
            </a:r>
            <a:r>
              <a:rPr lang="cs-CZ" dirty="0"/>
              <a:t> </a:t>
            </a:r>
            <a:r>
              <a:rPr lang="cs-CZ" dirty="0" smtClean="0"/>
              <a:t>+ </a:t>
            </a:r>
            <a:r>
              <a:rPr lang="cs-CZ" dirty="0" err="1" smtClean="0"/>
              <a:t>tenofovir</a:t>
            </a:r>
            <a:r>
              <a:rPr lang="cs-CZ" dirty="0"/>
              <a:t> </a:t>
            </a:r>
            <a:r>
              <a:rPr lang="cs-CZ" dirty="0" err="1" smtClean="0"/>
              <a:t>disoproxil</a:t>
            </a:r>
            <a:r>
              <a:rPr lang="cs-CZ" dirty="0" smtClean="0"/>
              <a:t> + </a:t>
            </a:r>
            <a:r>
              <a:rPr lang="cs-CZ" dirty="0" err="1" smtClean="0"/>
              <a:t>raltegravir</a:t>
            </a:r>
            <a:endParaRPr lang="cs-CZ" dirty="0" smtClean="0"/>
          </a:p>
          <a:p>
            <a:r>
              <a:rPr lang="cs-CZ" dirty="0" err="1"/>
              <a:t>e</a:t>
            </a:r>
            <a:r>
              <a:rPr lang="cs-CZ" dirty="0" err="1" smtClean="0"/>
              <a:t>mtricitabin</a:t>
            </a:r>
            <a:r>
              <a:rPr lang="cs-CZ" dirty="0" smtClean="0"/>
              <a:t> + </a:t>
            </a:r>
            <a:r>
              <a:rPr lang="cs-CZ" dirty="0" err="1" smtClean="0"/>
              <a:t>tenofovir</a:t>
            </a:r>
            <a:r>
              <a:rPr lang="cs-CZ" dirty="0"/>
              <a:t> </a:t>
            </a:r>
            <a:r>
              <a:rPr lang="cs-CZ" dirty="0" err="1" smtClean="0"/>
              <a:t>disoproxil</a:t>
            </a:r>
            <a:r>
              <a:rPr lang="cs-CZ" dirty="0" smtClean="0"/>
              <a:t> + </a:t>
            </a:r>
            <a:r>
              <a:rPr lang="cs-CZ" dirty="0" err="1" smtClean="0"/>
              <a:t>elvitegravir</a:t>
            </a:r>
            <a:r>
              <a:rPr lang="cs-CZ" dirty="0" smtClean="0"/>
              <a:t> + </a:t>
            </a:r>
            <a:r>
              <a:rPr lang="cs-CZ" dirty="0" err="1" smtClean="0"/>
              <a:t>cobicistat</a:t>
            </a:r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ahájení co nejdříve, nejpozději však do 72 hodin od expozice</a:t>
            </a:r>
          </a:p>
          <a:p>
            <a:r>
              <a:rPr lang="cs-CZ" dirty="0"/>
              <a:t>o</a:t>
            </a:r>
            <a:r>
              <a:rPr lang="cs-CZ" dirty="0" smtClean="0"/>
              <a:t>bvykle trvá měsíc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64181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ost-exposure prophylaxis for HIV (PEP) - Hivpoint.f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1999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PrEP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88640"/>
            <a:ext cx="7694240" cy="2848096"/>
          </a:xfrm>
        </p:spPr>
        <p:txBody>
          <a:bodyPr/>
          <a:lstStyle/>
          <a:p>
            <a:r>
              <a:rPr lang="cs-CZ" dirty="0" err="1"/>
              <a:t>p</a:t>
            </a:r>
            <a:r>
              <a:rPr lang="cs-CZ" dirty="0" err="1" smtClean="0"/>
              <a:t>ředléčení</a:t>
            </a:r>
            <a:r>
              <a:rPr lang="cs-CZ" dirty="0" smtClean="0"/>
              <a:t> pro HIV negativní osoby ve vysokém riziku</a:t>
            </a:r>
          </a:p>
          <a:p>
            <a:r>
              <a:rPr lang="cs-CZ" dirty="0"/>
              <a:t>s</a:t>
            </a:r>
            <a:r>
              <a:rPr lang="cs-CZ" dirty="0" smtClean="0"/>
              <a:t>nížení rizika infekce HIV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nechrání před jinými </a:t>
            </a:r>
            <a:r>
              <a:rPr lang="cs-CZ" b="1" dirty="0" err="1" smtClean="0">
                <a:solidFill>
                  <a:srgbClr val="FF0000"/>
                </a:solidFill>
              </a:rPr>
              <a:t>STD´s</a:t>
            </a:r>
            <a:endParaRPr lang="cs-CZ" b="1" dirty="0" smtClean="0">
              <a:solidFill>
                <a:srgbClr val="FF0000"/>
              </a:solidFill>
            </a:endParaRPr>
          </a:p>
          <a:p>
            <a:r>
              <a:rPr lang="cs-CZ" dirty="0"/>
              <a:t>u</a:t>
            </a:r>
            <a:r>
              <a:rPr lang="cs-CZ" dirty="0" smtClean="0"/>
              <a:t>žívání po celou dobu rizika, plně účinný cca po 20 </a:t>
            </a:r>
            <a:r>
              <a:rPr lang="cs-CZ" dirty="0" smtClean="0"/>
              <a:t>dnech</a:t>
            </a:r>
          </a:p>
          <a:p>
            <a:r>
              <a:rPr lang="cs-CZ" dirty="0"/>
              <a:t>r</a:t>
            </a:r>
            <a:r>
              <a:rPr lang="cs-CZ" dirty="0" smtClean="0"/>
              <a:t>ežim „on </a:t>
            </a:r>
            <a:r>
              <a:rPr lang="cs-CZ" dirty="0" err="1" smtClean="0"/>
              <a:t>demand</a:t>
            </a:r>
            <a:r>
              <a:rPr lang="cs-CZ" dirty="0" smtClean="0"/>
              <a:t>“ 2+1+1</a:t>
            </a:r>
            <a:endParaRPr lang="cs-CZ" dirty="0"/>
          </a:p>
        </p:txBody>
      </p:sp>
      <p:pic>
        <p:nvPicPr>
          <p:cNvPr id="1026" name="Picture 2" descr="C:\Users\11378\Desktop\Pix\pre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12063"/>
            <a:ext cx="5580112" cy="394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9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influenza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052736"/>
            <a:ext cx="7543800" cy="3886200"/>
          </a:xfrm>
        </p:spPr>
        <p:txBody>
          <a:bodyPr>
            <a:noAutofit/>
          </a:bodyPr>
          <a:lstStyle/>
          <a:p>
            <a:r>
              <a:rPr lang="cs-CZ" sz="2200" dirty="0"/>
              <a:t>v</a:t>
            </a:r>
            <a:r>
              <a:rPr lang="cs-CZ" sz="2200" dirty="0" smtClean="0"/>
              <a:t>irus chřipky A se každoročně mění díky antigennímu shiftu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lasifikace dle </a:t>
            </a:r>
            <a:r>
              <a:rPr lang="cs-CZ" dirty="0" err="1" smtClean="0"/>
              <a:t>kapsidových</a:t>
            </a:r>
            <a:r>
              <a:rPr lang="cs-CZ" dirty="0" smtClean="0"/>
              <a:t> proteinů </a:t>
            </a:r>
            <a:r>
              <a:rPr lang="cs-CZ" dirty="0" err="1" smtClean="0"/>
              <a:t>hemaglutininu</a:t>
            </a:r>
            <a:r>
              <a:rPr lang="cs-CZ" dirty="0" smtClean="0"/>
              <a:t> (H) a </a:t>
            </a:r>
            <a:r>
              <a:rPr lang="cs-CZ" dirty="0" err="1" smtClean="0"/>
              <a:t>neuraminidázy</a:t>
            </a:r>
            <a:r>
              <a:rPr lang="cs-CZ" dirty="0" smtClean="0"/>
              <a:t> (N)</a:t>
            </a:r>
          </a:p>
          <a:p>
            <a:pPr lvl="1"/>
            <a:endParaRPr lang="cs-CZ" dirty="0"/>
          </a:p>
          <a:p>
            <a:r>
              <a:rPr lang="cs-CZ" sz="2200" dirty="0"/>
              <a:t>v</a:t>
            </a:r>
            <a:r>
              <a:rPr lang="cs-CZ" sz="2200" dirty="0" smtClean="0"/>
              <a:t>elké chřipkové epidemie</a:t>
            </a:r>
          </a:p>
          <a:p>
            <a:pPr lvl="1"/>
            <a:r>
              <a:rPr lang="cs-CZ" dirty="0" smtClean="0"/>
              <a:t>H1N1 – Španělská chřipka (1918), prasečí chřipka (2009)</a:t>
            </a:r>
          </a:p>
          <a:p>
            <a:pPr lvl="1"/>
            <a:r>
              <a:rPr lang="cs-CZ" dirty="0" smtClean="0"/>
              <a:t>H2N2 – Asijská chřipka (1957)</a:t>
            </a:r>
          </a:p>
          <a:p>
            <a:pPr lvl="1"/>
            <a:r>
              <a:rPr lang="cs-CZ" dirty="0" smtClean="0"/>
              <a:t>H3N2 – </a:t>
            </a:r>
            <a:r>
              <a:rPr lang="cs-CZ" dirty="0" err="1" smtClean="0"/>
              <a:t>Honkongská</a:t>
            </a:r>
            <a:r>
              <a:rPr lang="cs-CZ" dirty="0" smtClean="0"/>
              <a:t> chřipka (1968)</a:t>
            </a:r>
          </a:p>
          <a:p>
            <a:pPr lvl="1"/>
            <a:r>
              <a:rPr lang="cs-CZ" dirty="0" smtClean="0"/>
              <a:t>H5N1 – ptačí chřipka (2004)</a:t>
            </a:r>
          </a:p>
          <a:p>
            <a:pPr marL="320040" lvl="1" indent="0">
              <a:buNone/>
            </a:pPr>
            <a:endParaRPr lang="cs-CZ" dirty="0"/>
          </a:p>
          <a:p>
            <a:pPr marL="320040" lvl="1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AutoShape 2" descr="Influenza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Influenza - Wikip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80" name="Picture 8" descr="Anatomy of an Influenza A Virus|Autodesk Online Galler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573" y="4066166"/>
            <a:ext cx="3565427" cy="279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8937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4581128"/>
            <a:ext cx="6781800" cy="1600200"/>
          </a:xfrm>
        </p:spPr>
        <p:txBody>
          <a:bodyPr/>
          <a:lstStyle/>
          <a:p>
            <a:r>
              <a:rPr lang="cs-CZ" dirty="0" smtClean="0"/>
              <a:t>HIV STIGMATIZACE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685800"/>
            <a:ext cx="8784976" cy="3391272"/>
          </a:xfrm>
        </p:spPr>
        <p:txBody>
          <a:bodyPr/>
          <a:lstStyle/>
          <a:p>
            <a:r>
              <a:rPr lang="cs-CZ" dirty="0" smtClean="0"/>
              <a:t>HIV+ pacienti pořád naráží na vysokou míru stigmatizace nejen </a:t>
            </a:r>
            <a:r>
              <a:rPr lang="cs-CZ" dirty="0"/>
              <a:t>u</a:t>
            </a:r>
            <a:r>
              <a:rPr lang="cs-CZ" dirty="0" smtClean="0"/>
              <a:t> laické ale taky u odborné společnosti - zdravotnictví</a:t>
            </a:r>
          </a:p>
          <a:p>
            <a:r>
              <a:rPr lang="cs-CZ" dirty="0" smtClean="0"/>
              <a:t>HIV+ pacient s nulovou virovou náloží (tzv. „</a:t>
            </a:r>
            <a:r>
              <a:rPr lang="cs-CZ" dirty="0" err="1" smtClean="0"/>
              <a:t>undetectable</a:t>
            </a:r>
            <a:r>
              <a:rPr lang="cs-CZ" dirty="0" smtClean="0"/>
              <a:t>“) je míň rizikový než člověk, který nezná svůj HIV status</a:t>
            </a:r>
          </a:p>
          <a:p>
            <a:r>
              <a:rPr lang="cs-CZ" dirty="0"/>
              <a:t>j</a:t>
            </a:r>
            <a:r>
              <a:rPr lang="cs-CZ" dirty="0" smtClean="0"/>
              <a:t>ako zdravotničtí pracovníci musíme pracovat s každým pacientem tak, abychom co nejvíc chránili sebe – kompletní anamnézu pacienta předem nikdy nevíme</a:t>
            </a:r>
          </a:p>
          <a:p>
            <a:r>
              <a:rPr lang="cs-CZ" dirty="0"/>
              <a:t>n</a:t>
            </a:r>
            <a:r>
              <a:rPr lang="cs-CZ" dirty="0" smtClean="0"/>
              <a:t>edávejme ale prostor k diskriminaci a stigmatizaci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12292" name="Picture 4" descr="Stigma and Discrimination - HIV/AIDS in Indone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95045"/>
            <a:ext cx="3425746" cy="267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572000"/>
            <a:ext cx="8496944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ČESKÁ SPOLEČNOST AIDS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967336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znik 1989 jako iniciativa známých a rodin HIV+ pacientů s cílem pomáhat při řešení každodenních komplikací, které infekce přinesla</a:t>
            </a:r>
          </a:p>
          <a:p>
            <a:r>
              <a:rPr lang="cs-CZ" dirty="0" smtClean="0"/>
              <a:t>Dům světla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omoc a podpora HIV+ pacientům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íť bezplatných a anonymních testovacích zařízení po ČR,</a:t>
            </a:r>
          </a:p>
          <a:p>
            <a:pPr lvl="1"/>
            <a:r>
              <a:rPr lang="cs-CZ" dirty="0" err="1"/>
              <a:t>c</a:t>
            </a:r>
            <a:r>
              <a:rPr lang="cs-CZ" dirty="0" err="1" smtClean="0"/>
              <a:t>heckpointy</a:t>
            </a:r>
            <a:r>
              <a:rPr lang="cs-CZ" dirty="0" smtClean="0"/>
              <a:t>: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www.aids-pomoc.cz/dum-svetla.html</a:t>
            </a:r>
            <a:endParaRPr lang="cs-CZ" dirty="0" smtClean="0"/>
          </a:p>
          <a:p>
            <a:r>
              <a:rPr lang="cs-CZ" dirty="0" smtClean="0"/>
              <a:t>Znáš svůj HIV status?</a:t>
            </a:r>
            <a:endParaRPr lang="cs-CZ" dirty="0"/>
          </a:p>
        </p:txBody>
      </p:sp>
      <p:pic>
        <p:nvPicPr>
          <p:cNvPr id="4" name="Picture 2" descr="HIV prev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7"/>
            <a:ext cx="41764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67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COVID-19</a:t>
            </a:r>
            <a:endParaRPr lang="cs-CZ" dirty="0"/>
          </a:p>
        </p:txBody>
      </p:sp>
      <p:pic>
        <p:nvPicPr>
          <p:cNvPr id="14338" name="Picture 2" descr="Pokyny krajské hygienické stanice ke koronaviru COVID-19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68760"/>
            <a:ext cx="7239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9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058472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SEVERE ACUTE RESPIRATORY SYNDROME CORONAVIRUS 2 (SARS-COV-2)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887216"/>
          </a:xfrm>
        </p:spPr>
        <p:txBody>
          <a:bodyPr/>
          <a:lstStyle/>
          <a:p>
            <a:r>
              <a:rPr lang="cs-CZ" dirty="0" smtClean="0"/>
              <a:t>+RNA virus obalený </a:t>
            </a:r>
            <a:r>
              <a:rPr lang="cs-CZ" dirty="0" err="1" smtClean="0"/>
              <a:t>nukleokapsidou</a:t>
            </a:r>
            <a:r>
              <a:rPr lang="cs-CZ" dirty="0" smtClean="0"/>
              <a:t> patřící do rodiny </a:t>
            </a:r>
            <a:r>
              <a:rPr lang="cs-CZ" i="1" dirty="0" err="1" smtClean="0"/>
              <a:t>Coronaviridae</a:t>
            </a:r>
            <a:endParaRPr lang="cs-CZ" i="1" dirty="0" smtClean="0"/>
          </a:p>
          <a:p>
            <a:r>
              <a:rPr lang="cs-CZ" dirty="0"/>
              <a:t>p</a:t>
            </a:r>
            <a:r>
              <a:rPr lang="cs-CZ" dirty="0" smtClean="0"/>
              <a:t>ravděpodobně </a:t>
            </a:r>
            <a:r>
              <a:rPr lang="cs-CZ" dirty="0" err="1" smtClean="0"/>
              <a:t>zoonotický</a:t>
            </a:r>
            <a:r>
              <a:rPr lang="cs-CZ" dirty="0" smtClean="0"/>
              <a:t> původ – netopýři </a:t>
            </a:r>
          </a:p>
          <a:p>
            <a:r>
              <a:rPr lang="cs-CZ" dirty="0"/>
              <a:t>k</a:t>
            </a:r>
            <a:r>
              <a:rPr lang="cs-CZ" dirty="0" smtClean="0"/>
              <a:t>apénkový přenos případně kontakt s kontaminovaným povrchem</a:t>
            </a:r>
          </a:p>
          <a:p>
            <a:r>
              <a:rPr lang="cs-CZ" dirty="0"/>
              <a:t>l</a:t>
            </a:r>
            <a:r>
              <a:rPr lang="cs-CZ" dirty="0" smtClean="0"/>
              <a:t>ikvidace běžným mýdlem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93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CORONAVIRUS DISEASE 2019 (COVID-19)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3954016" cy="3886200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ymptomy:</a:t>
            </a:r>
          </a:p>
          <a:p>
            <a:pPr lvl="1"/>
            <a:r>
              <a:rPr lang="cs-CZ" sz="2400" dirty="0"/>
              <a:t>h</a:t>
            </a:r>
            <a:r>
              <a:rPr lang="cs-CZ" sz="2400" dirty="0" smtClean="0"/>
              <a:t>orečka</a:t>
            </a:r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ašel</a:t>
            </a:r>
          </a:p>
          <a:p>
            <a:pPr lvl="1"/>
            <a:r>
              <a:rPr lang="cs-CZ" sz="2400" dirty="0"/>
              <a:t>d</a:t>
            </a:r>
            <a:r>
              <a:rPr lang="cs-CZ" sz="2400" dirty="0" smtClean="0"/>
              <a:t>ušnost</a:t>
            </a:r>
          </a:p>
          <a:p>
            <a:pPr lvl="1"/>
            <a:r>
              <a:rPr lang="cs-CZ" sz="2400" dirty="0"/>
              <a:t>ú</a:t>
            </a:r>
            <a:r>
              <a:rPr lang="cs-CZ" sz="2400" dirty="0" smtClean="0"/>
              <a:t>nava</a:t>
            </a:r>
          </a:p>
          <a:p>
            <a:pPr lvl="1"/>
            <a:r>
              <a:rPr lang="cs-CZ" sz="2400" dirty="0" smtClean="0"/>
              <a:t>bolesti svalů a kloubů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růjem a GIT potíže</a:t>
            </a:r>
          </a:p>
          <a:p>
            <a:pPr lvl="1"/>
            <a:r>
              <a:rPr lang="cs-CZ" sz="2400" dirty="0"/>
              <a:t>z</a:t>
            </a:r>
            <a:r>
              <a:rPr lang="cs-CZ" sz="2400" dirty="0" smtClean="0"/>
              <a:t>tráta čuchu a chuti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467200" y="685800"/>
            <a:ext cx="3954016" cy="1591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diagnostika:</a:t>
            </a:r>
          </a:p>
          <a:p>
            <a:pPr lvl="1"/>
            <a:r>
              <a:rPr lang="cs-CZ" sz="2400" dirty="0" err="1"/>
              <a:t>n</a:t>
            </a:r>
            <a:r>
              <a:rPr lang="cs-CZ" sz="2400" dirty="0" err="1" smtClean="0"/>
              <a:t>azofaryngeální</a:t>
            </a:r>
            <a:r>
              <a:rPr lang="cs-CZ" sz="2400" dirty="0" smtClean="0"/>
              <a:t> stěr (</a:t>
            </a:r>
            <a:r>
              <a:rPr lang="cs-CZ" sz="2400" dirty="0" err="1" smtClean="0"/>
              <a:t>rRT</a:t>
            </a:r>
            <a:r>
              <a:rPr lang="cs-CZ" sz="2400" dirty="0" smtClean="0"/>
              <a:t>-PCR)</a:t>
            </a:r>
          </a:p>
          <a:p>
            <a:pPr lvl="1"/>
            <a:r>
              <a:rPr lang="cs-CZ" sz="2400" dirty="0"/>
              <a:t>h</a:t>
            </a:r>
            <a:r>
              <a:rPr lang="cs-CZ" sz="2400" dirty="0" smtClean="0"/>
              <a:t>rudní CT</a:t>
            </a:r>
            <a:endParaRPr lang="cs-CZ" sz="2400" dirty="0"/>
          </a:p>
        </p:txBody>
      </p:sp>
      <p:pic>
        <p:nvPicPr>
          <p:cNvPr id="17412" name="Picture 4" descr="Coronavirus (COVID-19) testing: What you should know | UC Davis Heal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612" y="2276872"/>
            <a:ext cx="357880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88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CORONAVIRUS DISEASE 2019 (COVID-19)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6834336" cy="3886200"/>
          </a:xfrm>
        </p:spPr>
        <p:txBody>
          <a:bodyPr>
            <a:normAutofit/>
          </a:bodyPr>
          <a:lstStyle/>
          <a:p>
            <a:r>
              <a:rPr lang="cs-CZ" dirty="0"/>
              <a:t>i</a:t>
            </a:r>
            <a:r>
              <a:rPr lang="cs-CZ" dirty="0" smtClean="0"/>
              <a:t>nkubační doba až 14 dnů</a:t>
            </a:r>
          </a:p>
          <a:p>
            <a:r>
              <a:rPr lang="cs-CZ" dirty="0"/>
              <a:t>t</a:t>
            </a:r>
            <a:r>
              <a:rPr lang="cs-CZ" dirty="0" smtClean="0"/>
              <a:t>ěžký průběh:</a:t>
            </a:r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ypicky do 8 dnů nutná plicní ventilace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neumonie</a:t>
            </a:r>
          </a:p>
          <a:p>
            <a:pPr lvl="1"/>
            <a:r>
              <a:rPr lang="cs-CZ" sz="2400" dirty="0"/>
              <a:t>m</a:t>
            </a:r>
            <a:r>
              <a:rPr lang="cs-CZ" sz="2400" dirty="0" smtClean="0"/>
              <a:t>ožné multiorgánové selhání a smrt</a:t>
            </a:r>
          </a:p>
        </p:txBody>
      </p:sp>
    </p:spTree>
    <p:extLst>
      <p:ext uri="{BB962C8B-B14F-4D97-AF65-F5344CB8AC3E}">
        <p14:creationId xmlns:p14="http://schemas.microsoft.com/office/powerpoint/2010/main" val="27278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e severity of diagnosed cases in 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48945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6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CORONAVIRUS DISEASE 2019 (COVID-19)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1052736"/>
            <a:ext cx="6834336" cy="351926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</a:t>
            </a:r>
            <a:r>
              <a:rPr lang="cs-CZ" dirty="0" smtClean="0"/>
              <a:t>revence a dezinfekce:</a:t>
            </a:r>
          </a:p>
          <a:p>
            <a:pPr lvl="1"/>
            <a:r>
              <a:rPr lang="cs-CZ" sz="2400" dirty="0" err="1"/>
              <a:t>e</a:t>
            </a:r>
            <a:r>
              <a:rPr lang="cs-CZ" sz="2400" dirty="0" err="1" smtClean="0"/>
              <a:t>thanol</a:t>
            </a:r>
            <a:r>
              <a:rPr lang="cs-CZ" sz="2400" dirty="0" smtClean="0"/>
              <a:t> (75-95%*)</a:t>
            </a:r>
          </a:p>
          <a:p>
            <a:pPr lvl="1"/>
            <a:r>
              <a:rPr lang="cs-CZ" sz="2400" dirty="0" smtClean="0"/>
              <a:t>2-propanol (70-100%)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eroxid vodíku (3%)</a:t>
            </a:r>
          </a:p>
          <a:p>
            <a:pPr lvl="1"/>
            <a:r>
              <a:rPr lang="cs-CZ" sz="2400" dirty="0" err="1"/>
              <a:t>p</a:t>
            </a:r>
            <a:r>
              <a:rPr lang="cs-CZ" sz="2400" dirty="0" err="1" smtClean="0"/>
              <a:t>ovidon</a:t>
            </a:r>
            <a:r>
              <a:rPr lang="cs-CZ" sz="2400" dirty="0" smtClean="0"/>
              <a:t> jód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ravidelní a pečlivá hygiena rukou</a:t>
            </a:r>
          </a:p>
          <a:p>
            <a:pPr lvl="1"/>
            <a:r>
              <a:rPr lang="cs-CZ" sz="2400" dirty="0" smtClean="0"/>
              <a:t>rouška</a:t>
            </a:r>
            <a:endParaRPr lang="cs-CZ" sz="2400" dirty="0"/>
          </a:p>
          <a:p>
            <a:pPr lvl="1"/>
            <a:r>
              <a:rPr lang="cs-CZ" sz="2400" dirty="0"/>
              <a:t>o</a:t>
            </a:r>
            <a:r>
              <a:rPr lang="cs-CZ" sz="2400" dirty="0" smtClean="0"/>
              <a:t>dstup od lidí</a:t>
            </a:r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8146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COVID-19 PATOFYZIOLOGIE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85800"/>
            <a:ext cx="8496944" cy="3886200"/>
          </a:xfrm>
        </p:spPr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irus vstupuje do hostitelské buňky skrz </a:t>
            </a:r>
            <a:r>
              <a:rPr lang="cs-CZ" dirty="0" err="1" smtClean="0"/>
              <a:t>angiotenzin</a:t>
            </a:r>
            <a:r>
              <a:rPr lang="cs-CZ" dirty="0" smtClean="0"/>
              <a:t>-konvertující enzym 2 (ACE2), který je nejvíc rozšířený v alveolárních buňkách – proto jsou plíce nejvíc poškozeným orgánem</a:t>
            </a:r>
          </a:p>
          <a:p>
            <a:r>
              <a:rPr lang="cs-CZ" dirty="0"/>
              <a:t>d</a:t>
            </a:r>
            <a:r>
              <a:rPr lang="cs-CZ" dirty="0" smtClean="0"/>
              <a:t>alšími nejčastěji postihnutými buňkami dle výskytu ACE2 jsou buňky GIT</a:t>
            </a:r>
          </a:p>
          <a:p>
            <a:r>
              <a:rPr lang="cs-CZ" dirty="0" smtClean="0"/>
              <a:t>Působí inhibitory ACE2 protektivně?</a:t>
            </a:r>
          </a:p>
          <a:p>
            <a:pPr lvl="1"/>
            <a:r>
              <a:rPr lang="cs-CZ" sz="2400" dirty="0" smtClean="0"/>
              <a:t>Česká </a:t>
            </a:r>
            <a:r>
              <a:rPr lang="cs-CZ" sz="2400" dirty="0" err="1" smtClean="0"/>
              <a:t>kariologická</a:t>
            </a:r>
            <a:r>
              <a:rPr lang="cs-CZ" sz="2400" dirty="0" smtClean="0"/>
              <a:t> společnost nedoporučuje vysazovat </a:t>
            </a:r>
            <a:r>
              <a:rPr lang="cs-CZ" sz="2400" dirty="0" err="1" smtClean="0"/>
              <a:t>ACEi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254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MPRSS2 and ADAM17 Cleave ACE2 Differentially and Only Proteolysi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290462" cy="492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9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ronavirus: What can we learn from the Spanish flu? - BBC Fu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384488" cy="415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Španělská chřipka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37434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842448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COVID-19 FARMAKOTERAPIE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85800"/>
            <a:ext cx="8784976" cy="4543400"/>
          </a:xfrm>
        </p:spPr>
        <p:txBody>
          <a:bodyPr>
            <a:normAutofit/>
          </a:bodyPr>
          <a:lstStyle/>
          <a:p>
            <a:r>
              <a:rPr lang="cs-CZ" dirty="0"/>
              <a:t>z</a:t>
            </a:r>
            <a:r>
              <a:rPr lang="cs-CZ" dirty="0" smtClean="0"/>
              <a:t>ákladem je symptomatická terapie</a:t>
            </a:r>
          </a:p>
          <a:p>
            <a:r>
              <a:rPr lang="cs-CZ" dirty="0" smtClean="0"/>
              <a:t>paracetamol + NSAID; ATB v případě potřeby</a:t>
            </a:r>
          </a:p>
          <a:p>
            <a:r>
              <a:rPr lang="cs-CZ" dirty="0"/>
              <a:t>k</a:t>
            </a:r>
            <a:r>
              <a:rPr lang="cs-CZ" dirty="0" smtClean="0"/>
              <a:t>ortikoidy nejsou doporučené pokud nedojde k syndromu akutního respiračnímu selhání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odání léčiv na základě probíhajících studií je doporučeno: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acienti s lehkými-středně těžkými příznaky a rizikovými faktory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acienti s těžkými symptomy </a:t>
            </a:r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riticky nemocní</a:t>
            </a:r>
            <a:endParaRPr lang="cs-CZ" sz="2400" dirty="0"/>
          </a:p>
          <a:p>
            <a:r>
              <a:rPr lang="cs-CZ" dirty="0"/>
              <a:t>v</a:t>
            </a:r>
            <a:r>
              <a:rPr lang="cs-CZ" dirty="0" smtClean="0"/>
              <a:t>šechno </a:t>
            </a:r>
            <a:r>
              <a:rPr lang="cs-CZ" dirty="0" err="1" smtClean="0"/>
              <a:t>off</a:t>
            </a:r>
            <a:r>
              <a:rPr lang="cs-CZ" dirty="0" smtClean="0"/>
              <a:t> label postupy!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86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338392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COVID-19 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7046168" cy="4534272"/>
          </a:xfrm>
        </p:spPr>
        <p:txBody>
          <a:bodyPr>
            <a:normAutofit/>
          </a:bodyPr>
          <a:lstStyle/>
          <a:p>
            <a:pPr lvl="1"/>
            <a:r>
              <a:rPr lang="cs-CZ" sz="2400" dirty="0" smtClean="0"/>
              <a:t>věk nad 60 let</a:t>
            </a:r>
          </a:p>
          <a:p>
            <a:pPr lvl="1"/>
            <a:r>
              <a:rPr lang="cs-CZ" sz="2400" dirty="0" smtClean="0"/>
              <a:t>DM</a:t>
            </a:r>
          </a:p>
          <a:p>
            <a:pPr lvl="1"/>
            <a:r>
              <a:rPr lang="cs-CZ" sz="2400" dirty="0" smtClean="0"/>
              <a:t>HT</a:t>
            </a:r>
          </a:p>
          <a:p>
            <a:pPr lvl="1"/>
            <a:r>
              <a:rPr lang="cs-CZ" sz="2400" dirty="0" smtClean="0"/>
              <a:t>CHOPN</a:t>
            </a:r>
          </a:p>
          <a:p>
            <a:pPr lvl="1"/>
            <a:r>
              <a:rPr lang="cs-CZ" sz="2400" dirty="0" smtClean="0"/>
              <a:t>ICHS</a:t>
            </a:r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ěžká orgánová dysfunkce</a:t>
            </a:r>
          </a:p>
          <a:p>
            <a:pPr lvl="1"/>
            <a:r>
              <a:rPr lang="cs-CZ" sz="2400" dirty="0" smtClean="0"/>
              <a:t>HIV+/imunosuprese</a:t>
            </a:r>
          </a:p>
          <a:p>
            <a:pPr lvl="1"/>
            <a:r>
              <a:rPr lang="cs-CZ" sz="2400" dirty="0" smtClean="0"/>
              <a:t>aktivní malignita</a:t>
            </a:r>
          </a:p>
          <a:p>
            <a:pPr lvl="1"/>
            <a:r>
              <a:rPr lang="cs-CZ" sz="2400" dirty="0" smtClean="0"/>
              <a:t>CRP nad 100</a:t>
            </a:r>
          </a:p>
          <a:p>
            <a:pPr lvl="1"/>
            <a:endParaRPr lang="cs-CZ" sz="2400" dirty="0" smtClean="0"/>
          </a:p>
          <a:p>
            <a:pPr lvl="1"/>
            <a:endParaRPr lang="cs-CZ" sz="2400" dirty="0"/>
          </a:p>
        </p:txBody>
      </p:sp>
      <p:pic>
        <p:nvPicPr>
          <p:cNvPr id="19458" name="Picture 2" descr="Aktivní senior v květnu a červnu - Aktuality | Českoskalic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7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remdesivir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ukleotidový analog se širokospektrální aktivitou proti RNA virům </a:t>
            </a:r>
          </a:p>
          <a:p>
            <a:r>
              <a:rPr lang="cs-CZ" dirty="0"/>
              <a:t>n</a:t>
            </a:r>
            <a:r>
              <a:rPr lang="cs-CZ" dirty="0" smtClean="0"/>
              <a:t>itrobuněčná fosforylace na analog adenosin-</a:t>
            </a:r>
            <a:r>
              <a:rPr lang="cs-CZ" dirty="0" err="1" smtClean="0"/>
              <a:t>trifosfátu</a:t>
            </a:r>
            <a:r>
              <a:rPr lang="cs-CZ" dirty="0" smtClean="0"/>
              <a:t>, inhibuje virovou RNA polymerázu</a:t>
            </a:r>
          </a:p>
          <a:p>
            <a:r>
              <a:rPr lang="cs-CZ" dirty="0"/>
              <a:t>m</a:t>
            </a:r>
            <a:r>
              <a:rPr lang="cs-CZ" dirty="0" smtClean="0"/>
              <a:t>omentálně 3 fáze klinických studií</a:t>
            </a:r>
          </a:p>
          <a:p>
            <a:r>
              <a:rPr lang="cs-CZ" dirty="0"/>
              <a:t>v</a:t>
            </a:r>
            <a:r>
              <a:rPr lang="cs-CZ" dirty="0" smtClean="0"/>
              <a:t> ČR schválen pro podávání kriticky nemocným</a:t>
            </a:r>
          </a:p>
          <a:p>
            <a:r>
              <a:rPr lang="cs-CZ" dirty="0"/>
              <a:t>ú</a:t>
            </a:r>
            <a:r>
              <a:rPr lang="cs-CZ" dirty="0" smtClean="0"/>
              <a:t>činný proti </a:t>
            </a:r>
            <a:r>
              <a:rPr lang="cs-CZ" dirty="0" err="1" smtClean="0"/>
              <a:t>Ebola</a:t>
            </a:r>
            <a:r>
              <a:rPr lang="cs-CZ" dirty="0" smtClean="0"/>
              <a:t> viru)</a:t>
            </a:r>
          </a:p>
          <a:p>
            <a:r>
              <a:rPr lang="cs-CZ" b="1" dirty="0" smtClean="0"/>
              <a:t>NÚ:</a:t>
            </a:r>
            <a:r>
              <a:rPr lang="cs-CZ" dirty="0" smtClean="0"/>
              <a:t> elevace jaterních enzymů, GIT iritace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31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680" y="4194300"/>
            <a:ext cx="6781800" cy="1600200"/>
          </a:xfrm>
        </p:spPr>
        <p:txBody>
          <a:bodyPr/>
          <a:lstStyle/>
          <a:p>
            <a:r>
              <a:rPr lang="cs-CZ" dirty="0" err="1"/>
              <a:t>l</a:t>
            </a:r>
            <a:r>
              <a:rPr lang="cs-CZ" dirty="0" err="1" smtClean="0"/>
              <a:t>opinavir</a:t>
            </a:r>
            <a:r>
              <a:rPr lang="cs-CZ" dirty="0" smtClean="0"/>
              <a:t>/</a:t>
            </a:r>
            <a:r>
              <a:rPr lang="cs-CZ" dirty="0" err="1" smtClean="0"/>
              <a:t>ritonavir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634" y="667024"/>
            <a:ext cx="3089920" cy="432737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i</a:t>
            </a:r>
            <a:r>
              <a:rPr lang="cs-CZ" dirty="0" smtClean="0"/>
              <a:t>nhibitory HIV proteáz – tvorba </a:t>
            </a:r>
            <a:r>
              <a:rPr lang="cs-CZ" dirty="0" err="1" smtClean="0"/>
              <a:t>nezrálého</a:t>
            </a:r>
            <a:r>
              <a:rPr lang="cs-CZ" dirty="0" smtClean="0"/>
              <a:t> a neinfekčního viru</a:t>
            </a:r>
          </a:p>
          <a:p>
            <a:r>
              <a:rPr lang="cs-CZ" dirty="0" err="1"/>
              <a:t>r</a:t>
            </a:r>
            <a:r>
              <a:rPr lang="cs-CZ" dirty="0" err="1" smtClean="0"/>
              <a:t>itonavir</a:t>
            </a:r>
            <a:r>
              <a:rPr lang="cs-CZ" dirty="0" smtClean="0"/>
              <a:t> – silný inhibitor CYP3A4</a:t>
            </a:r>
          </a:p>
          <a:p>
            <a:r>
              <a:rPr lang="cs-CZ" dirty="0"/>
              <a:t>m</a:t>
            </a:r>
            <a:r>
              <a:rPr lang="cs-CZ" dirty="0" smtClean="0"/>
              <a:t>ožnost v kombinované terapie s </a:t>
            </a:r>
            <a:r>
              <a:rPr lang="cs-CZ" dirty="0" err="1" smtClean="0"/>
              <a:t>ribavirinem</a:t>
            </a:r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iz. inhibitory retrovirových proteáz (RPI)</a:t>
            </a:r>
            <a:endParaRPr lang="cs-CZ" dirty="0"/>
          </a:p>
        </p:txBody>
      </p:sp>
      <p:pic>
        <p:nvPicPr>
          <p:cNvPr id="20482" name="Picture 2" descr="Full text] HIV protease inhibitors: a review of molecular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80728"/>
            <a:ext cx="527577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45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572000"/>
            <a:ext cx="8820472" cy="16002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c</a:t>
            </a:r>
            <a:r>
              <a:rPr lang="cs-CZ" dirty="0" err="1" smtClean="0"/>
              <a:t>hloroquin</a:t>
            </a:r>
            <a:r>
              <a:rPr lang="cs-CZ" dirty="0" smtClean="0"/>
              <a:t> a </a:t>
            </a:r>
            <a:r>
              <a:rPr lang="cs-CZ" dirty="0" err="1" smtClean="0"/>
              <a:t>hydroxychloroquin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</a:t>
            </a:r>
            <a:r>
              <a:rPr lang="cs-CZ" dirty="0" smtClean="0"/>
              <a:t>oncentrace v intracelulárních vezikulách a zvyšování jejich pH - </a:t>
            </a:r>
            <a:r>
              <a:rPr lang="cs-CZ" dirty="0" err="1" smtClean="0"/>
              <a:t>endosomy</a:t>
            </a:r>
            <a:r>
              <a:rPr lang="cs-CZ" dirty="0" smtClean="0"/>
              <a:t> důležité pro vstup viru do buňky</a:t>
            </a:r>
          </a:p>
          <a:p>
            <a:r>
              <a:rPr lang="cs-CZ" dirty="0"/>
              <a:t>o</a:t>
            </a:r>
            <a:r>
              <a:rPr lang="cs-CZ" dirty="0" smtClean="0"/>
              <a:t>vlivnění časné replikace </a:t>
            </a:r>
            <a:r>
              <a:rPr lang="cs-CZ" dirty="0" err="1" smtClean="0"/>
              <a:t>koronaviru</a:t>
            </a:r>
            <a:r>
              <a:rPr lang="cs-CZ" dirty="0" smtClean="0"/>
              <a:t>, inhibuje </a:t>
            </a:r>
            <a:r>
              <a:rPr lang="cs-CZ" dirty="0" err="1" smtClean="0"/>
              <a:t>glykosylaci</a:t>
            </a:r>
            <a:r>
              <a:rPr lang="cs-CZ" dirty="0" smtClean="0"/>
              <a:t> ACE2</a:t>
            </a:r>
          </a:p>
          <a:p>
            <a:r>
              <a:rPr lang="cs-CZ" dirty="0"/>
              <a:t>t</a:t>
            </a:r>
            <a:r>
              <a:rPr lang="cs-CZ" dirty="0" smtClean="0"/>
              <a:t>lumení nadprodukce </a:t>
            </a:r>
            <a:r>
              <a:rPr lang="cs-CZ" dirty="0" err="1" smtClean="0"/>
              <a:t>cytokinů</a:t>
            </a:r>
            <a:r>
              <a:rPr lang="cs-CZ" dirty="0" smtClean="0"/>
              <a:t> v rámci cytokinové bouře</a:t>
            </a:r>
          </a:p>
          <a:p>
            <a:r>
              <a:rPr lang="cs-CZ" dirty="0" err="1"/>
              <a:t>c</a:t>
            </a:r>
            <a:r>
              <a:rPr lang="cs-CZ" dirty="0" err="1" smtClean="0"/>
              <a:t>hloroquin</a:t>
            </a:r>
            <a:r>
              <a:rPr lang="cs-CZ" dirty="0" smtClean="0"/>
              <a:t> v ČR neregistrován</a:t>
            </a:r>
          </a:p>
          <a:p>
            <a:r>
              <a:rPr lang="cs-CZ" dirty="0"/>
              <a:t>l</a:t>
            </a:r>
            <a:r>
              <a:rPr lang="cs-CZ" dirty="0" smtClean="0"/>
              <a:t>epší výsledky v kombinaci s </a:t>
            </a:r>
            <a:r>
              <a:rPr lang="cs-CZ" dirty="0" err="1" smtClean="0"/>
              <a:t>azitromycinem</a:t>
            </a:r>
            <a:r>
              <a:rPr lang="cs-CZ" dirty="0" smtClean="0"/>
              <a:t> (</a:t>
            </a:r>
            <a:r>
              <a:rPr lang="cs-CZ" dirty="0" err="1" smtClean="0"/>
              <a:t>imunomodulační</a:t>
            </a:r>
            <a:r>
              <a:rPr lang="cs-CZ" dirty="0" smtClean="0"/>
              <a:t> účinky)</a:t>
            </a:r>
            <a:endParaRPr lang="cs-CZ" dirty="0"/>
          </a:p>
          <a:p>
            <a:r>
              <a:rPr lang="cs-CZ" b="1" dirty="0" smtClean="0"/>
              <a:t>NÚ:</a:t>
            </a:r>
            <a:r>
              <a:rPr lang="cs-CZ" dirty="0" smtClean="0"/>
              <a:t> GIT iritace, bolesti hlavy, alergické kožní reakce, prodloužení QT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1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826" y="4508004"/>
            <a:ext cx="6781800" cy="1600200"/>
          </a:xfrm>
        </p:spPr>
        <p:txBody>
          <a:bodyPr/>
          <a:lstStyle/>
          <a:p>
            <a:r>
              <a:rPr lang="cs-CZ" dirty="0" err="1" smtClean="0"/>
              <a:t>tocilizumab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45516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</a:t>
            </a:r>
            <a:r>
              <a:rPr lang="cs-CZ" dirty="0" smtClean="0"/>
              <a:t>umanizovaná MAB proti IL-6</a:t>
            </a:r>
          </a:p>
          <a:p>
            <a:r>
              <a:rPr lang="cs-CZ" dirty="0"/>
              <a:t>p</a:t>
            </a:r>
            <a:r>
              <a:rPr lang="cs-CZ" dirty="0" smtClean="0"/>
              <a:t>říčinou zhoršení stavu u pacientů s pneumonii je cytokinová bouře</a:t>
            </a:r>
          </a:p>
          <a:p>
            <a:r>
              <a:rPr lang="cs-CZ" dirty="0"/>
              <a:t>p</a:t>
            </a:r>
            <a:r>
              <a:rPr lang="cs-CZ" dirty="0" smtClean="0"/>
              <a:t>řidání </a:t>
            </a:r>
            <a:r>
              <a:rPr lang="cs-CZ" dirty="0" err="1" smtClean="0"/>
              <a:t>tocilizumabu</a:t>
            </a:r>
            <a:r>
              <a:rPr lang="cs-CZ" dirty="0" smtClean="0"/>
              <a:t> k základní antivirové léčbě zlepšilo klinický stav pacientů</a:t>
            </a:r>
          </a:p>
          <a:p>
            <a:r>
              <a:rPr lang="cs-CZ" b="1" dirty="0" smtClean="0"/>
              <a:t>NÚ:</a:t>
            </a:r>
            <a:r>
              <a:rPr lang="cs-CZ" dirty="0" smtClean="0"/>
              <a:t> infekce HDC, bolesti hlavy, hypertenze</a:t>
            </a:r>
            <a:endParaRPr lang="cs-CZ" dirty="0"/>
          </a:p>
        </p:txBody>
      </p:sp>
      <p:pic>
        <p:nvPicPr>
          <p:cNvPr id="21506" name="Picture 2" descr="Tocilizumab - an overview | ScienceDirect To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816" y="3212976"/>
            <a:ext cx="50673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0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</a:t>
            </a:r>
            <a:r>
              <a:rPr lang="cs-CZ" dirty="0" err="1" smtClean="0"/>
              <a:t>arunavir</a:t>
            </a:r>
            <a:r>
              <a:rPr lang="cs-CZ" dirty="0" smtClean="0"/>
              <a:t>/</a:t>
            </a:r>
            <a:r>
              <a:rPr lang="cs-CZ" dirty="0" err="1" smtClean="0"/>
              <a:t>cobicistat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3. fáze klinického hodnocení pro COVID-19</a:t>
            </a:r>
          </a:p>
          <a:p>
            <a:r>
              <a:rPr lang="cs-CZ" dirty="0"/>
              <a:t>i</a:t>
            </a:r>
            <a:r>
              <a:rPr lang="cs-CZ" dirty="0" smtClean="0"/>
              <a:t>nhibitor HIV proteázy a silný inhibitor CYP3A4</a:t>
            </a:r>
          </a:p>
          <a:p>
            <a:r>
              <a:rPr lang="cs-CZ" dirty="0"/>
              <a:t>viz. inhibitory retrovirových proteáz (RPI)</a:t>
            </a:r>
          </a:p>
        </p:txBody>
      </p:sp>
    </p:spTree>
    <p:extLst>
      <p:ext uri="{BB962C8B-B14F-4D97-AF65-F5344CB8AC3E}">
        <p14:creationId xmlns:p14="http://schemas.microsoft.com/office/powerpoint/2010/main" val="971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favipiravir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ukleosidový analog se širokým </a:t>
            </a:r>
            <a:r>
              <a:rPr lang="cs-CZ" dirty="0" err="1" smtClean="0"/>
              <a:t>antivirotickým</a:t>
            </a:r>
            <a:r>
              <a:rPr lang="cs-CZ" dirty="0" smtClean="0"/>
              <a:t> účinkem</a:t>
            </a:r>
          </a:p>
          <a:p>
            <a:r>
              <a:rPr lang="cs-CZ" dirty="0"/>
              <a:t>m</a:t>
            </a:r>
            <a:r>
              <a:rPr lang="cs-CZ" dirty="0" smtClean="0"/>
              <a:t>etabolizován na </a:t>
            </a:r>
            <a:r>
              <a:rPr lang="cs-CZ" dirty="0" err="1" smtClean="0"/>
              <a:t>trifosfátový</a:t>
            </a:r>
            <a:r>
              <a:rPr lang="cs-CZ" dirty="0" smtClean="0"/>
              <a:t> analog adenosinu a guaninu</a:t>
            </a:r>
          </a:p>
          <a:p>
            <a:r>
              <a:rPr lang="cs-CZ" dirty="0"/>
              <a:t>s</a:t>
            </a:r>
            <a:r>
              <a:rPr lang="cs-CZ" dirty="0" smtClean="0"/>
              <a:t>tudie porovnávající jeho efekt naproti kombinaci </a:t>
            </a:r>
            <a:r>
              <a:rPr lang="cs-CZ" dirty="0" err="1" smtClean="0"/>
              <a:t>lopinavir</a:t>
            </a:r>
            <a:r>
              <a:rPr lang="cs-CZ" dirty="0" smtClean="0"/>
              <a:t>/</a:t>
            </a:r>
            <a:r>
              <a:rPr lang="cs-CZ" dirty="0" err="1" smtClean="0"/>
              <a:t>ritonavir</a:t>
            </a:r>
            <a:r>
              <a:rPr lang="cs-CZ" dirty="0" smtClean="0"/>
              <a:t> ukazuje snížení virální </a:t>
            </a:r>
            <a:r>
              <a:rPr lang="cs-CZ" dirty="0" err="1" smtClean="0"/>
              <a:t>clearance</a:t>
            </a:r>
            <a:r>
              <a:rPr lang="cs-CZ" dirty="0" smtClean="0"/>
              <a:t> a zlepšení CT </a:t>
            </a:r>
            <a:r>
              <a:rPr lang="cs-CZ" dirty="0" err="1" smtClean="0"/>
              <a:t>skenů</a:t>
            </a:r>
            <a:endParaRPr lang="cs-CZ" dirty="0" smtClean="0"/>
          </a:p>
          <a:p>
            <a:r>
              <a:rPr lang="cs-CZ" b="1" dirty="0" smtClean="0"/>
              <a:t>NÚ*:</a:t>
            </a:r>
            <a:r>
              <a:rPr lang="cs-CZ" dirty="0" smtClean="0"/>
              <a:t> elevace jaterních enzymů, inhibice produkce červené krevní řady</a:t>
            </a:r>
          </a:p>
          <a:p>
            <a:r>
              <a:rPr lang="cs-CZ" dirty="0"/>
              <a:t>t</a:t>
            </a:r>
            <a:r>
              <a:rPr lang="cs-CZ" dirty="0" smtClean="0"/>
              <a:t>eratogen*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748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avipiravir (T-705), a broad spectrum inhibitor of viral RN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33425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00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i</a:t>
            </a:r>
            <a:r>
              <a:rPr lang="cs-CZ" dirty="0" smtClean="0"/>
              <a:t>nterferon </a:t>
            </a:r>
            <a:r>
              <a:rPr lang="el-GR" dirty="0" smtClean="0">
                <a:cs typeface="Times New Roman" panose="02020603050405020304" pitchFamily="18" charset="0"/>
              </a:rPr>
              <a:t>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i</a:t>
            </a:r>
            <a:r>
              <a:rPr lang="cs-CZ" dirty="0" smtClean="0"/>
              <a:t>nicializace signalizační kaskády JAK-STAT, ovlivnění transkripce genů a stimulace antivirové odpovědi vrozené imunity</a:t>
            </a:r>
          </a:p>
          <a:p>
            <a:pPr algn="just"/>
            <a:r>
              <a:rPr lang="cs-CZ" dirty="0"/>
              <a:t>k</a:t>
            </a:r>
            <a:r>
              <a:rPr lang="cs-CZ" dirty="0" smtClean="0"/>
              <a:t>ombinace s </a:t>
            </a:r>
            <a:r>
              <a:rPr lang="cs-CZ" dirty="0" err="1" smtClean="0"/>
              <a:t>lopinavirem</a:t>
            </a:r>
            <a:r>
              <a:rPr lang="cs-CZ" dirty="0" smtClean="0"/>
              <a:t>/</a:t>
            </a:r>
            <a:r>
              <a:rPr lang="cs-CZ" dirty="0" err="1" smtClean="0"/>
              <a:t>ritonavirem</a:t>
            </a:r>
            <a:r>
              <a:rPr lang="cs-CZ" dirty="0" smtClean="0"/>
              <a:t> zvažována na základě použití u infekce MERS způsobené podobným </a:t>
            </a:r>
            <a:r>
              <a:rPr lang="cs-CZ" dirty="0" err="1" smtClean="0"/>
              <a:t>koronavirem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otos: How People Tried to Protect Themselves From Flu Pandemic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88832" cy="443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Španělská chřipka</a:t>
            </a:r>
          </a:p>
        </p:txBody>
      </p:sp>
    </p:spTree>
    <p:extLst>
      <p:ext uri="{BB962C8B-B14F-4D97-AF65-F5344CB8AC3E}">
        <p14:creationId xmlns:p14="http://schemas.microsoft.com/office/powerpoint/2010/main" val="8179310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ANTIPARAZITIKA</a:t>
            </a:r>
            <a:endParaRPr lang="cs-CZ" dirty="0"/>
          </a:p>
        </p:txBody>
      </p:sp>
      <p:pic>
        <p:nvPicPr>
          <p:cNvPr id="18434" name="Picture 2" descr="C:\Users\11378\Desktop\Pix\PARASI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37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Antiprotozoika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04745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o</a:t>
            </a:r>
            <a:r>
              <a:rPr lang="cs-CZ" dirty="0" smtClean="0"/>
              <a:t>bvykle úzké spektrum účinku</a:t>
            </a:r>
          </a:p>
          <a:p>
            <a:r>
              <a:rPr lang="cs-CZ" dirty="0" smtClean="0"/>
              <a:t>MÚ většinou není popsán</a:t>
            </a:r>
          </a:p>
          <a:p>
            <a:r>
              <a:rPr lang="cs-CZ" dirty="0"/>
              <a:t>v</a:t>
            </a:r>
            <a:r>
              <a:rPr lang="cs-CZ" dirty="0" smtClean="0"/>
              <a:t> praxi pořád relativně toxické sloučeniny – možný zásah do enzymatických nebo metabolických procesů</a:t>
            </a:r>
          </a:p>
          <a:p>
            <a:r>
              <a:rPr lang="cs-CZ" dirty="0"/>
              <a:t>n</a:t>
            </a:r>
            <a:r>
              <a:rPr lang="cs-CZ" dirty="0" smtClean="0"/>
              <a:t>a některé parazitické prvoky účinné taky některé ATB a ATM</a:t>
            </a:r>
          </a:p>
          <a:p>
            <a:r>
              <a:rPr lang="cs-CZ" dirty="0"/>
              <a:t>d</a:t>
            </a:r>
            <a:r>
              <a:rPr lang="cs-CZ" dirty="0" smtClean="0"/>
              <a:t>ělení obvykle dle působení na jednotlivé taxonomické skupiny:</a:t>
            </a:r>
          </a:p>
          <a:p>
            <a:pPr lvl="1"/>
            <a:r>
              <a:rPr lang="cs-CZ" dirty="0"/>
              <a:t>l</a:t>
            </a:r>
            <a:r>
              <a:rPr lang="cs-CZ" dirty="0" smtClean="0"/>
              <a:t>éčiva k terapii </a:t>
            </a:r>
            <a:r>
              <a:rPr lang="cs-CZ" dirty="0" err="1" smtClean="0"/>
              <a:t>trichomonózy</a:t>
            </a:r>
            <a:r>
              <a:rPr lang="cs-CZ" dirty="0" smtClean="0"/>
              <a:t>, </a:t>
            </a:r>
            <a:r>
              <a:rPr lang="cs-CZ" dirty="0" err="1" smtClean="0"/>
              <a:t>amebózy</a:t>
            </a:r>
            <a:r>
              <a:rPr lang="cs-CZ" dirty="0" smtClean="0"/>
              <a:t>, giardiózy, </a:t>
            </a:r>
            <a:r>
              <a:rPr lang="cs-CZ" dirty="0" err="1" smtClean="0"/>
              <a:t>balanditiódy</a:t>
            </a:r>
            <a:r>
              <a:rPr lang="cs-CZ" dirty="0" smtClean="0"/>
              <a:t>, </a:t>
            </a:r>
            <a:r>
              <a:rPr lang="cs-CZ" dirty="0" err="1" smtClean="0"/>
              <a:t>dientamebózy</a:t>
            </a:r>
            <a:r>
              <a:rPr lang="cs-CZ" dirty="0" smtClean="0"/>
              <a:t>, </a:t>
            </a:r>
            <a:r>
              <a:rPr lang="cs-CZ" dirty="0" err="1" smtClean="0"/>
              <a:t>blastocytózy</a:t>
            </a:r>
            <a:endParaRPr lang="cs-CZ" dirty="0" smtClean="0"/>
          </a:p>
          <a:p>
            <a:pPr lvl="1"/>
            <a:r>
              <a:rPr lang="cs-CZ" dirty="0" smtClean="0"/>
              <a:t>léčiva k terapii toxoplazmózy</a:t>
            </a:r>
          </a:p>
          <a:p>
            <a:pPr lvl="1"/>
            <a:r>
              <a:rPr lang="cs-CZ" dirty="0" smtClean="0"/>
              <a:t>léčiva k terapii malárie</a:t>
            </a:r>
          </a:p>
          <a:p>
            <a:pPr lvl="1"/>
            <a:r>
              <a:rPr lang="cs-CZ" dirty="0" smtClean="0"/>
              <a:t>léčiva k terapii střevních kokcidióz a </a:t>
            </a:r>
            <a:r>
              <a:rPr lang="cs-CZ" dirty="0" err="1" smtClean="0"/>
              <a:t>kryptosporidiózy</a:t>
            </a:r>
            <a:endParaRPr lang="cs-CZ" dirty="0"/>
          </a:p>
          <a:p>
            <a:pPr lvl="1"/>
            <a:r>
              <a:rPr lang="cs-CZ" dirty="0" smtClean="0"/>
              <a:t>léčiva k terapii leishmanióz a </a:t>
            </a:r>
            <a:r>
              <a:rPr lang="cs-CZ" dirty="0" err="1" smtClean="0"/>
              <a:t>trypanosomóz</a:t>
            </a:r>
            <a:endParaRPr lang="cs-CZ" dirty="0" smtClean="0"/>
          </a:p>
          <a:p>
            <a:pPr lvl="1"/>
            <a:r>
              <a:rPr lang="cs-CZ" dirty="0" smtClean="0"/>
              <a:t>léčiva k terapii </a:t>
            </a:r>
            <a:r>
              <a:rPr lang="cs-CZ" dirty="0" err="1" smtClean="0"/>
              <a:t>mikrosporodióz</a:t>
            </a:r>
            <a:r>
              <a:rPr lang="cs-CZ" dirty="0" smtClean="0"/>
              <a:t> a </a:t>
            </a:r>
            <a:r>
              <a:rPr lang="cs-CZ" dirty="0" err="1" smtClean="0"/>
              <a:t>pneumocystóz</a:t>
            </a:r>
            <a:r>
              <a:rPr lang="cs-CZ" dirty="0" smtClean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0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páčko…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548680"/>
            <a:ext cx="7914456" cy="4968552"/>
          </a:xfrm>
        </p:spPr>
        <p:txBody>
          <a:bodyPr>
            <a:noAutofit/>
          </a:bodyPr>
          <a:lstStyle/>
          <a:p>
            <a:r>
              <a:rPr lang="cs-CZ" sz="1700" b="1" dirty="0" err="1" smtClean="0"/>
              <a:t>Trichomonóza</a:t>
            </a:r>
            <a:endParaRPr lang="cs-CZ" sz="1700" b="1" dirty="0" smtClean="0"/>
          </a:p>
          <a:p>
            <a:pPr lvl="1"/>
            <a:r>
              <a:rPr lang="cs-CZ" sz="1700" dirty="0"/>
              <a:t>u</a:t>
            </a:r>
            <a:r>
              <a:rPr lang="cs-CZ" sz="1700" dirty="0" smtClean="0"/>
              <a:t>rogenitálně zánětlivé </a:t>
            </a:r>
            <a:r>
              <a:rPr lang="cs-CZ" sz="1700" dirty="0" err="1" smtClean="0"/>
              <a:t>STD´s</a:t>
            </a:r>
            <a:r>
              <a:rPr lang="cs-CZ" sz="1700" dirty="0" smtClean="0"/>
              <a:t>, terapie vždy OBA partneři</a:t>
            </a:r>
          </a:p>
          <a:p>
            <a:pPr lvl="1"/>
            <a:r>
              <a:rPr lang="cs-CZ" sz="1700" i="1" dirty="0" err="1" smtClean="0"/>
              <a:t>Trichomonas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vaginalis</a:t>
            </a:r>
            <a:endParaRPr lang="cs-CZ" sz="1700" i="1" dirty="0" smtClean="0"/>
          </a:p>
          <a:p>
            <a:pPr lvl="1"/>
            <a:r>
              <a:rPr lang="cs-CZ" sz="17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m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etronidazol</a:t>
            </a:r>
            <a:r>
              <a:rPr lang="cs-CZ" sz="17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nifuratel</a:t>
            </a:r>
            <a:endParaRPr lang="cs-CZ" sz="17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1700" dirty="0" smtClean="0"/>
              <a:t>vaginální lékové formy vždy jen doplněk k p. o.</a:t>
            </a:r>
          </a:p>
          <a:p>
            <a:r>
              <a:rPr lang="cs-CZ" sz="1700" b="1" dirty="0" err="1" smtClean="0"/>
              <a:t>Amebóza</a:t>
            </a:r>
            <a:r>
              <a:rPr lang="cs-CZ" sz="1700" b="1" dirty="0" smtClean="0"/>
              <a:t> </a:t>
            </a:r>
          </a:p>
          <a:p>
            <a:pPr lvl="1"/>
            <a:r>
              <a:rPr lang="cs-CZ" sz="1700" dirty="0" smtClean="0"/>
              <a:t>mimo/střevní infekce</a:t>
            </a:r>
          </a:p>
          <a:p>
            <a:pPr lvl="1"/>
            <a:r>
              <a:rPr lang="cs-CZ" sz="1700" i="1" dirty="0" err="1" smtClean="0"/>
              <a:t>Entamoeba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histolytica</a:t>
            </a:r>
            <a:endParaRPr lang="cs-CZ" sz="1700" i="1" dirty="0" smtClean="0"/>
          </a:p>
          <a:p>
            <a:pPr lvl="1"/>
            <a:r>
              <a:rPr lang="cs-CZ" sz="1700" dirty="0"/>
              <a:t>p</a:t>
            </a:r>
            <a:r>
              <a:rPr lang="cs-CZ" sz="1700" dirty="0" smtClean="0"/>
              <a:t>ožití potravy/vody kontaminované odolnými cystami</a:t>
            </a:r>
          </a:p>
          <a:p>
            <a:pPr lvl="1"/>
            <a:r>
              <a:rPr lang="cs-CZ" sz="1700" dirty="0"/>
              <a:t>t</a:t>
            </a:r>
            <a:r>
              <a:rPr lang="cs-CZ" sz="1700" dirty="0" smtClean="0"/>
              <a:t>káňová </a:t>
            </a:r>
            <a:r>
              <a:rPr lang="cs-CZ" sz="1700" dirty="0" err="1" smtClean="0"/>
              <a:t>amebocida</a:t>
            </a:r>
            <a:r>
              <a:rPr lang="cs-CZ" sz="1700" dirty="0" smtClean="0"/>
              <a:t> – 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metronidazol</a:t>
            </a:r>
            <a:endParaRPr lang="cs-CZ" sz="17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1700" dirty="0" err="1" smtClean="0"/>
              <a:t>mimostřevní</a:t>
            </a:r>
            <a:r>
              <a:rPr lang="cs-CZ" sz="1700" dirty="0" smtClean="0"/>
              <a:t> – do kombinace </a:t>
            </a:r>
            <a:r>
              <a:rPr lang="cs-CZ" sz="17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doxycyklin/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hydroxychloroquin</a:t>
            </a:r>
            <a:r>
              <a:rPr lang="cs-CZ" sz="17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-sulfát</a:t>
            </a:r>
          </a:p>
          <a:p>
            <a:pPr lvl="1"/>
            <a:r>
              <a:rPr lang="cs-CZ" sz="1700" dirty="0"/>
              <a:t>b</a:t>
            </a:r>
            <a:r>
              <a:rPr lang="cs-CZ" sz="1700" dirty="0" smtClean="0"/>
              <a:t>ezpříznakové nosičství – 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metronidazol</a:t>
            </a:r>
            <a:r>
              <a:rPr lang="cs-CZ" sz="1700" dirty="0"/>
              <a:t> </a:t>
            </a:r>
            <a:r>
              <a:rPr lang="cs-CZ" sz="1700" dirty="0" smtClean="0"/>
              <a:t>+ </a:t>
            </a:r>
            <a:r>
              <a:rPr lang="cs-CZ" sz="17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TTC</a:t>
            </a:r>
            <a:r>
              <a:rPr lang="cs-CZ" sz="1700" dirty="0" smtClean="0"/>
              <a:t> + </a:t>
            </a:r>
            <a:r>
              <a:rPr lang="cs-CZ" sz="17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cloroxin</a:t>
            </a:r>
            <a:endParaRPr lang="cs-CZ" sz="17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cs-CZ" sz="1700" b="1" dirty="0" smtClean="0">
                <a:solidFill>
                  <a:schemeClr val="tx1"/>
                </a:solidFill>
              </a:rPr>
              <a:t>Giardióza</a:t>
            </a:r>
          </a:p>
          <a:p>
            <a:pPr lvl="1"/>
            <a:r>
              <a:rPr lang="cs-CZ" sz="1700" i="1" dirty="0" err="1" smtClean="0">
                <a:solidFill>
                  <a:schemeClr val="tx1"/>
                </a:solidFill>
              </a:rPr>
              <a:t>Giardia</a:t>
            </a:r>
            <a:r>
              <a:rPr lang="cs-CZ" sz="1700" i="1" dirty="0" smtClean="0">
                <a:solidFill>
                  <a:schemeClr val="tx1"/>
                </a:solidFill>
              </a:rPr>
              <a:t> </a:t>
            </a:r>
            <a:r>
              <a:rPr lang="cs-CZ" sz="1700" i="1" dirty="0" err="1" smtClean="0">
                <a:solidFill>
                  <a:schemeClr val="tx1"/>
                </a:solidFill>
              </a:rPr>
              <a:t>intestinalis</a:t>
            </a:r>
            <a:endParaRPr lang="cs-CZ" sz="1700" i="1" dirty="0" smtClean="0">
              <a:solidFill>
                <a:schemeClr val="tx1"/>
              </a:solidFill>
            </a:endParaRPr>
          </a:p>
          <a:p>
            <a:pPr lvl="1"/>
            <a:r>
              <a:rPr lang="cs-CZ" sz="1700" dirty="0">
                <a:solidFill>
                  <a:schemeClr val="tx1"/>
                </a:solidFill>
              </a:rPr>
              <a:t>a</a:t>
            </a:r>
            <a:r>
              <a:rPr lang="cs-CZ" sz="1700" dirty="0" smtClean="0">
                <a:solidFill>
                  <a:schemeClr val="tx1"/>
                </a:solidFill>
              </a:rPr>
              <a:t>dherence </a:t>
            </a:r>
            <a:r>
              <a:rPr lang="cs-CZ" sz="1700" dirty="0" err="1" smtClean="0">
                <a:solidFill>
                  <a:schemeClr val="tx1"/>
                </a:solidFill>
              </a:rPr>
              <a:t>trofozoitů</a:t>
            </a:r>
            <a:r>
              <a:rPr lang="cs-CZ" sz="1700" dirty="0" smtClean="0">
                <a:solidFill>
                  <a:schemeClr val="tx1"/>
                </a:solidFill>
              </a:rPr>
              <a:t> ke střevu a narušení funkce kartáčového lemu</a:t>
            </a:r>
          </a:p>
          <a:p>
            <a:pPr lvl="1"/>
            <a:r>
              <a:rPr lang="cs-CZ" sz="1700" dirty="0" err="1">
                <a:solidFill>
                  <a:srgbClr val="FF0000"/>
                </a:solidFill>
              </a:rPr>
              <a:t>m</a:t>
            </a:r>
            <a:r>
              <a:rPr lang="cs-CZ" sz="1700" dirty="0" err="1" smtClean="0">
                <a:solidFill>
                  <a:srgbClr val="FF0000"/>
                </a:solidFill>
              </a:rPr>
              <a:t>etronidazol</a:t>
            </a:r>
            <a:endParaRPr lang="cs-CZ" sz="1700" dirty="0" smtClean="0">
              <a:solidFill>
                <a:srgbClr val="FF0000"/>
              </a:solidFill>
            </a:endParaRPr>
          </a:p>
          <a:p>
            <a:pPr lvl="1"/>
            <a:endParaRPr lang="cs-CZ" sz="17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482" name="Picture 2" descr="C:\Users\11378\Desktop\Pix\fu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0"/>
            <a:ext cx="2339042" cy="194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6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6781800" cy="1015008"/>
          </a:xfrm>
        </p:spPr>
        <p:txBody>
          <a:bodyPr/>
          <a:lstStyle/>
          <a:p>
            <a:r>
              <a:rPr lang="cs-CZ" dirty="0"/>
              <a:t>opáčko…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5322168" cy="454340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err="1" smtClean="0"/>
              <a:t>Balantidióza</a:t>
            </a:r>
            <a:endParaRPr lang="cs-CZ" b="1" dirty="0" smtClean="0"/>
          </a:p>
          <a:p>
            <a:pPr lvl="1"/>
            <a:r>
              <a:rPr lang="cs-CZ" i="1" dirty="0" err="1" smtClean="0"/>
              <a:t>Balantidium</a:t>
            </a:r>
            <a:r>
              <a:rPr lang="cs-CZ" i="1" dirty="0" smtClean="0"/>
              <a:t> coli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linicky připomíná amébovou dyzenterii</a:t>
            </a:r>
          </a:p>
          <a:p>
            <a:pPr lvl="1"/>
            <a:r>
              <a:rPr lang="cs-CZ" dirty="0" err="1">
                <a:solidFill>
                  <a:srgbClr val="FF0000"/>
                </a:solidFill>
              </a:rPr>
              <a:t>m</a:t>
            </a:r>
            <a:r>
              <a:rPr lang="cs-CZ" dirty="0" err="1" smtClean="0">
                <a:solidFill>
                  <a:srgbClr val="FF0000"/>
                </a:solidFill>
              </a:rPr>
              <a:t>etronidazol</a:t>
            </a:r>
            <a:r>
              <a:rPr lang="cs-CZ" dirty="0" smtClean="0">
                <a:solidFill>
                  <a:srgbClr val="FF0000"/>
                </a:solidFill>
              </a:rPr>
              <a:t>, TTC</a:t>
            </a:r>
          </a:p>
          <a:p>
            <a:pPr lvl="1"/>
            <a:endParaRPr lang="cs-CZ" dirty="0" smtClean="0"/>
          </a:p>
          <a:p>
            <a:r>
              <a:rPr lang="cs-CZ" b="1" dirty="0" err="1" smtClean="0"/>
              <a:t>Dientamebóza</a:t>
            </a:r>
            <a:endParaRPr lang="cs-CZ" b="1" dirty="0" smtClean="0"/>
          </a:p>
          <a:p>
            <a:pPr lvl="1"/>
            <a:r>
              <a:rPr lang="cs-CZ" i="1" dirty="0" err="1" smtClean="0"/>
              <a:t>Dientamoeba</a:t>
            </a:r>
            <a:r>
              <a:rPr lang="cs-CZ" i="1" dirty="0" smtClean="0"/>
              <a:t> </a:t>
            </a:r>
            <a:r>
              <a:rPr lang="cs-CZ" i="1" dirty="0" err="1" smtClean="0"/>
              <a:t>fragilis</a:t>
            </a:r>
            <a:endParaRPr lang="cs-CZ" i="1" dirty="0" smtClean="0"/>
          </a:p>
          <a:p>
            <a:pPr lvl="1"/>
            <a:r>
              <a:rPr lang="cs-CZ" dirty="0" err="1">
                <a:solidFill>
                  <a:srgbClr val="FF0000"/>
                </a:solidFill>
              </a:rPr>
              <a:t>m</a:t>
            </a:r>
            <a:r>
              <a:rPr lang="cs-CZ" dirty="0" err="1" smtClean="0">
                <a:solidFill>
                  <a:srgbClr val="FF0000"/>
                </a:solidFill>
              </a:rPr>
              <a:t>etronidazol</a:t>
            </a:r>
            <a:r>
              <a:rPr lang="cs-CZ" dirty="0" smtClean="0">
                <a:solidFill>
                  <a:srgbClr val="FF0000"/>
                </a:solidFill>
              </a:rPr>
              <a:t>, TTC</a:t>
            </a:r>
          </a:p>
          <a:p>
            <a:pPr lvl="1"/>
            <a:endParaRPr lang="cs-CZ" dirty="0" smtClean="0"/>
          </a:p>
          <a:p>
            <a:r>
              <a:rPr lang="cs-CZ" b="1" dirty="0" err="1" smtClean="0"/>
              <a:t>Blastocytóza</a:t>
            </a:r>
            <a:endParaRPr lang="cs-CZ" b="1" dirty="0" smtClean="0"/>
          </a:p>
          <a:p>
            <a:pPr lvl="1"/>
            <a:r>
              <a:rPr lang="cs-CZ" i="1" dirty="0" err="1" smtClean="0"/>
              <a:t>Blastocystis</a:t>
            </a:r>
            <a:r>
              <a:rPr lang="cs-CZ" i="1" dirty="0" smtClean="0"/>
              <a:t> </a:t>
            </a:r>
            <a:r>
              <a:rPr lang="cs-CZ" i="1" dirty="0" err="1" smtClean="0"/>
              <a:t>hominis</a:t>
            </a:r>
            <a:endParaRPr lang="cs-CZ" i="1" dirty="0" smtClean="0"/>
          </a:p>
          <a:p>
            <a:pPr lvl="1"/>
            <a:r>
              <a:rPr lang="cs-CZ" dirty="0"/>
              <a:t>o</a:t>
            </a:r>
            <a:r>
              <a:rPr lang="cs-CZ" dirty="0" smtClean="0"/>
              <a:t>bvykle u imunodeficientních pacientů, </a:t>
            </a:r>
            <a:r>
              <a:rPr lang="cs-CZ" dirty="0" err="1" smtClean="0"/>
              <a:t>dysmikrobie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0000"/>
                </a:solidFill>
              </a:rPr>
              <a:t>metronidazol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kotrimoxazol</a:t>
            </a:r>
            <a:endParaRPr lang="cs-CZ" dirty="0" smtClean="0">
              <a:solidFill>
                <a:srgbClr val="FF0000"/>
              </a:solidFill>
            </a:endParaRPr>
          </a:p>
        </p:txBody>
      </p:sp>
      <p:pic>
        <p:nvPicPr>
          <p:cNvPr id="21506" name="Picture 2" descr="C:\Users\11378\Desktop\Pix\715c775190f449c2f069ac4a069b89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92696"/>
            <a:ext cx="2646733" cy="548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8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Další v ČR neregistrovaná…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trike="sngStrike" dirty="0" err="1"/>
              <a:t>o</a:t>
            </a:r>
            <a:r>
              <a:rPr lang="cs-CZ" strike="sngStrike" dirty="0" err="1" smtClean="0"/>
              <a:t>rnidazol</a:t>
            </a:r>
            <a:endParaRPr lang="cs-CZ" strike="sngStrike" dirty="0" smtClean="0"/>
          </a:p>
          <a:p>
            <a:r>
              <a:rPr lang="cs-CZ" strike="sngStrike" dirty="0" err="1"/>
              <a:t>t</a:t>
            </a:r>
            <a:r>
              <a:rPr lang="cs-CZ" strike="sngStrike" dirty="0" err="1" smtClean="0"/>
              <a:t>inidazol</a:t>
            </a:r>
            <a:endParaRPr lang="cs-CZ" strike="sngStrike" dirty="0" smtClean="0"/>
          </a:p>
          <a:p>
            <a:r>
              <a:rPr lang="cs-CZ" strike="sngStrike" dirty="0" err="1" smtClean="0"/>
              <a:t>nitazoxanid</a:t>
            </a:r>
            <a:endParaRPr lang="cs-CZ" strike="sngStrike" dirty="0" smtClean="0"/>
          </a:p>
          <a:p>
            <a:r>
              <a:rPr lang="cs-CZ" strike="sngStrike" dirty="0" err="1"/>
              <a:t>d</a:t>
            </a:r>
            <a:r>
              <a:rPr lang="cs-CZ" strike="sngStrike" dirty="0" err="1" smtClean="0"/>
              <a:t>iloxanid</a:t>
            </a:r>
            <a:r>
              <a:rPr lang="cs-CZ" strike="sngStrike" dirty="0" smtClean="0"/>
              <a:t> </a:t>
            </a:r>
            <a:r>
              <a:rPr lang="cs-CZ" strike="sngStrike" dirty="0" err="1" smtClean="0"/>
              <a:t>furoát</a:t>
            </a:r>
            <a:endParaRPr lang="cs-CZ" strike="sngStrike" dirty="0" smtClean="0"/>
          </a:p>
          <a:p>
            <a:r>
              <a:rPr lang="cs-CZ" strike="sngStrike" dirty="0" err="1"/>
              <a:t>p</a:t>
            </a:r>
            <a:r>
              <a:rPr lang="cs-CZ" strike="sngStrike" dirty="0" err="1" smtClean="0"/>
              <a:t>aromomycin</a:t>
            </a:r>
            <a:endParaRPr lang="cs-CZ" strike="sngStrike" dirty="0" smtClean="0"/>
          </a:p>
          <a:p>
            <a:r>
              <a:rPr lang="cs-CZ" strike="sngStrike" dirty="0" err="1" smtClean="0"/>
              <a:t>iodoquinol</a:t>
            </a:r>
            <a:endParaRPr lang="cs-CZ" strike="sngStrike" dirty="0"/>
          </a:p>
        </p:txBody>
      </p:sp>
      <p:pic>
        <p:nvPicPr>
          <p:cNvPr id="22530" name="Picture 2" descr="C:\Users\11378\Desktop\Pix\amoeba-1057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4683646" cy="277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8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Toxoplazmóza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626424" cy="3886200"/>
          </a:xfrm>
        </p:spPr>
        <p:txBody>
          <a:bodyPr>
            <a:noAutofit/>
          </a:bodyPr>
          <a:lstStyle/>
          <a:p>
            <a:r>
              <a:rPr lang="cs-CZ" sz="2000" i="1" dirty="0" err="1" smtClean="0"/>
              <a:t>Toxoplasma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gondii</a:t>
            </a:r>
            <a:endParaRPr lang="cs-CZ" sz="2000" i="1" dirty="0" smtClean="0"/>
          </a:p>
          <a:p>
            <a:r>
              <a:rPr lang="cs-CZ" sz="2000" dirty="0"/>
              <a:t>s</a:t>
            </a:r>
            <a:r>
              <a:rPr lang="cs-CZ" sz="2000" dirty="0" smtClean="0"/>
              <a:t>ystémové onemocnění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onečný hostitel jsou kočkovité šelmy – pohlavní rozmnožení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tolicí vyloučené odolné oocysty – kontaminace potravy a vody</a:t>
            </a:r>
          </a:p>
          <a:p>
            <a:pPr marL="320040" lvl="1" indent="0">
              <a:buNone/>
            </a:pPr>
            <a:r>
              <a:rPr lang="cs-CZ" sz="2000" dirty="0" smtClean="0"/>
              <a:t>mezihostitel je člověk a teplokrevná zvířata – nepohlavní množení</a:t>
            </a:r>
          </a:p>
          <a:p>
            <a:endParaRPr lang="cs-CZ" sz="2000" dirty="0" smtClean="0"/>
          </a:p>
          <a:p>
            <a:r>
              <a:rPr lang="cs-CZ" sz="2000" b="1" dirty="0"/>
              <a:t>v</a:t>
            </a:r>
            <a:r>
              <a:rPr lang="cs-CZ" sz="2000" b="1" dirty="0" smtClean="0"/>
              <a:t>rozená toxoplazmóza</a:t>
            </a:r>
          </a:p>
          <a:p>
            <a:pPr lvl="1"/>
            <a:r>
              <a:rPr lang="cs-CZ" sz="2000" dirty="0" err="1"/>
              <a:t>e</a:t>
            </a:r>
            <a:r>
              <a:rPr lang="cs-CZ" sz="2000" dirty="0" err="1" smtClean="0"/>
              <a:t>ncefalomyelitída</a:t>
            </a:r>
            <a:r>
              <a:rPr lang="cs-CZ" sz="2000" dirty="0" smtClean="0"/>
              <a:t>, hydrocefalus, intrakraniální kalcifikace</a:t>
            </a:r>
          </a:p>
          <a:p>
            <a:r>
              <a:rPr lang="cs-CZ" sz="2000" b="1" dirty="0"/>
              <a:t>z</a:t>
            </a:r>
            <a:r>
              <a:rPr lang="cs-CZ" sz="2000" b="1" dirty="0" smtClean="0"/>
              <a:t>ískaná toxoplazmóza</a:t>
            </a:r>
          </a:p>
          <a:p>
            <a:pPr lvl="1"/>
            <a:r>
              <a:rPr lang="cs-CZ" sz="2000" dirty="0"/>
              <a:t>m</a:t>
            </a:r>
            <a:r>
              <a:rPr lang="cs-CZ" sz="2000" dirty="0" smtClean="0"/>
              <a:t>ožnost asymptomatického průběhu, 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většení uzlin, postižení vnitřních orgánů</a:t>
            </a:r>
          </a:p>
          <a:p>
            <a:pPr lvl="1"/>
            <a:r>
              <a:rPr lang="cs-CZ" sz="2000" dirty="0"/>
              <a:t>u</a:t>
            </a:r>
            <a:r>
              <a:rPr lang="cs-CZ" sz="2000" dirty="0" smtClean="0"/>
              <a:t> osob s poruchou imunity – septické onemocnění, encefalitida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099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Terapie a profylaxe toxoplazmózy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trike="sngStrike" dirty="0" err="1"/>
              <a:t>p</a:t>
            </a:r>
            <a:r>
              <a:rPr lang="cs-CZ" strike="sngStrike" dirty="0" err="1" smtClean="0"/>
              <a:t>yrimetamin</a:t>
            </a:r>
            <a:endParaRPr lang="cs-CZ" strike="sngStrike" dirty="0" smtClean="0"/>
          </a:p>
          <a:p>
            <a:pPr lvl="1"/>
            <a:r>
              <a:rPr lang="cs-CZ" dirty="0" smtClean="0"/>
              <a:t>+</a:t>
            </a:r>
            <a:r>
              <a:rPr lang="cs-CZ" dirty="0" err="1" smtClean="0"/>
              <a:t>leukovorin</a:t>
            </a:r>
            <a:endParaRPr lang="cs-CZ" dirty="0" smtClean="0"/>
          </a:p>
          <a:p>
            <a:r>
              <a:rPr lang="cs-CZ" strike="sngStrike" dirty="0" err="1"/>
              <a:t>s</a:t>
            </a:r>
            <a:r>
              <a:rPr lang="cs-CZ" strike="sngStrike" dirty="0" err="1" smtClean="0"/>
              <a:t>ulfadiazin</a:t>
            </a:r>
            <a:endParaRPr lang="cs-CZ" strike="sngStrike" dirty="0" smtClean="0"/>
          </a:p>
          <a:p>
            <a:r>
              <a:rPr lang="cs-CZ" dirty="0" err="1"/>
              <a:t>s</a:t>
            </a:r>
            <a:r>
              <a:rPr lang="cs-CZ" dirty="0" err="1" smtClean="0"/>
              <a:t>piramycin</a:t>
            </a:r>
            <a:endParaRPr lang="cs-CZ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kotrimoxazol</a:t>
            </a:r>
            <a:r>
              <a:rPr lang="cs-CZ" dirty="0" smtClean="0"/>
              <a:t> – zejména </a:t>
            </a:r>
            <a:r>
              <a:rPr lang="cs-CZ" dirty="0" err="1" smtClean="0"/>
              <a:t>profylace</a:t>
            </a:r>
            <a:endParaRPr lang="cs-CZ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klindamycin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23554" name="Picture 2" descr="C:\Users\11378\Desktop\Pix\toxo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235710" cy="418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3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Malárie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836712"/>
            <a:ext cx="7543800" cy="4536504"/>
          </a:xfrm>
        </p:spPr>
        <p:txBody>
          <a:bodyPr>
            <a:noAutofit/>
          </a:bodyPr>
          <a:lstStyle/>
          <a:p>
            <a:r>
              <a:rPr lang="cs-CZ" sz="2000" i="1" dirty="0" err="1" smtClean="0"/>
              <a:t>Plasmodium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sp</a:t>
            </a:r>
            <a:endParaRPr lang="cs-CZ" sz="2000" i="1" dirty="0" smtClean="0"/>
          </a:p>
          <a:p>
            <a:r>
              <a:rPr lang="cs-CZ" sz="2000" dirty="0"/>
              <a:t>p</a:t>
            </a:r>
            <a:r>
              <a:rPr lang="cs-CZ" sz="2000" dirty="0" smtClean="0"/>
              <a:t>řenášená samicemi komárů </a:t>
            </a:r>
            <a:r>
              <a:rPr lang="cs-CZ" sz="2000" i="1" dirty="0" err="1" smtClean="0"/>
              <a:t>Anopheles</a:t>
            </a:r>
            <a:endParaRPr lang="cs-CZ" sz="2000" i="1" dirty="0" smtClean="0"/>
          </a:p>
          <a:p>
            <a:r>
              <a:rPr lang="cs-CZ" sz="2000" dirty="0"/>
              <a:t>v</a:t>
            </a:r>
            <a:r>
              <a:rPr lang="cs-CZ" sz="2000" dirty="0" smtClean="0"/>
              <a:t> </a:t>
            </a:r>
            <a:r>
              <a:rPr lang="cs-CZ" sz="2000" dirty="0" err="1" smtClean="0"/>
              <a:t>monoterapii</a:t>
            </a:r>
            <a:r>
              <a:rPr lang="cs-CZ" sz="2000" dirty="0" smtClean="0"/>
              <a:t> se nikdy nepodchytí všechny formy</a:t>
            </a:r>
          </a:p>
          <a:p>
            <a:r>
              <a:rPr lang="cs-CZ" sz="2000" dirty="0" err="1"/>
              <a:t>e</a:t>
            </a:r>
            <a:r>
              <a:rPr lang="cs-CZ" sz="2000" dirty="0" err="1" smtClean="0"/>
              <a:t>rytrocytární</a:t>
            </a:r>
            <a:r>
              <a:rPr lang="cs-CZ" sz="2000" dirty="0" smtClean="0"/>
              <a:t> formy</a:t>
            </a:r>
          </a:p>
          <a:p>
            <a:pPr lvl="1"/>
            <a:r>
              <a:rPr lang="cs-CZ" sz="2000" dirty="0">
                <a:solidFill>
                  <a:srgbClr val="FF0000"/>
                </a:solidFill>
              </a:rPr>
              <a:t>c</a:t>
            </a:r>
            <a:r>
              <a:rPr lang="cs-CZ" sz="2000" dirty="0" smtClean="0">
                <a:solidFill>
                  <a:srgbClr val="FF0000"/>
                </a:solidFill>
              </a:rPr>
              <a:t>hinin, </a:t>
            </a:r>
            <a:r>
              <a:rPr lang="cs-CZ" sz="2000" dirty="0" err="1" smtClean="0">
                <a:solidFill>
                  <a:srgbClr val="FF0000"/>
                </a:solidFill>
              </a:rPr>
              <a:t>hydroxychloroquin</a:t>
            </a:r>
            <a:r>
              <a:rPr lang="cs-CZ" sz="2000" dirty="0" smtClean="0">
                <a:solidFill>
                  <a:srgbClr val="FF0000"/>
                </a:solidFill>
              </a:rPr>
              <a:t>, </a:t>
            </a:r>
            <a:r>
              <a:rPr lang="cs-CZ" sz="2000" dirty="0" err="1" smtClean="0">
                <a:solidFill>
                  <a:srgbClr val="FF0000"/>
                </a:solidFill>
              </a:rPr>
              <a:t>atovaquon</a:t>
            </a:r>
            <a:endParaRPr lang="cs-CZ" sz="2000" dirty="0" smtClean="0">
              <a:solidFill>
                <a:srgbClr val="FF0000"/>
              </a:solidFill>
            </a:endParaRPr>
          </a:p>
          <a:p>
            <a:pPr lvl="1"/>
            <a:r>
              <a:rPr lang="cs-CZ" sz="2000" dirty="0" smtClean="0">
                <a:solidFill>
                  <a:srgbClr val="FF0000"/>
                </a:solidFill>
              </a:rPr>
              <a:t>TTC, </a:t>
            </a:r>
            <a:r>
              <a:rPr lang="cs-CZ" sz="2000" dirty="0" err="1" smtClean="0">
                <a:solidFill>
                  <a:srgbClr val="FF0000"/>
                </a:solidFill>
              </a:rPr>
              <a:t>klindamycin</a:t>
            </a:r>
            <a:endParaRPr lang="cs-CZ" sz="2000" dirty="0" smtClean="0">
              <a:solidFill>
                <a:srgbClr val="FF0000"/>
              </a:solidFill>
            </a:endParaRPr>
          </a:p>
          <a:p>
            <a:r>
              <a:rPr lang="cs-CZ" sz="2000" dirty="0" smtClean="0"/>
              <a:t>jaterní formy</a:t>
            </a:r>
          </a:p>
          <a:p>
            <a:pPr lvl="1"/>
            <a:r>
              <a:rPr lang="cs-CZ" sz="2000" dirty="0" err="1" smtClean="0">
                <a:solidFill>
                  <a:srgbClr val="FF0000"/>
                </a:solidFill>
              </a:rPr>
              <a:t>primaquin</a:t>
            </a:r>
            <a:endParaRPr lang="cs-CZ" sz="2000" dirty="0" smtClean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chemeClr val="tx1"/>
                </a:solidFill>
              </a:rPr>
              <a:t>p</a:t>
            </a:r>
            <a:r>
              <a:rPr lang="cs-CZ" sz="2000" dirty="0" smtClean="0">
                <a:solidFill>
                  <a:schemeClr val="tx1"/>
                </a:solidFill>
              </a:rPr>
              <a:t>rofylaxe</a:t>
            </a:r>
          </a:p>
          <a:p>
            <a:pPr lvl="1"/>
            <a:r>
              <a:rPr lang="cs-CZ" sz="2000" dirty="0" err="1">
                <a:solidFill>
                  <a:srgbClr val="FF0000"/>
                </a:solidFill>
              </a:rPr>
              <a:t>a</a:t>
            </a:r>
            <a:r>
              <a:rPr lang="cs-CZ" sz="2000" dirty="0" err="1" smtClean="0">
                <a:solidFill>
                  <a:srgbClr val="FF0000"/>
                </a:solidFill>
              </a:rPr>
              <a:t>tovaquon</a:t>
            </a:r>
            <a:r>
              <a:rPr lang="cs-CZ" sz="2000" dirty="0" smtClean="0">
                <a:solidFill>
                  <a:srgbClr val="FF0000"/>
                </a:solidFill>
              </a:rPr>
              <a:t>/</a:t>
            </a:r>
            <a:r>
              <a:rPr lang="cs-CZ" sz="2000" dirty="0" err="1" smtClean="0">
                <a:solidFill>
                  <a:srgbClr val="FF0000"/>
                </a:solidFill>
              </a:rPr>
              <a:t>proguanil</a:t>
            </a:r>
            <a:endParaRPr lang="cs-CZ" sz="2000" dirty="0">
              <a:solidFill>
                <a:srgbClr val="FF0000"/>
              </a:solidFill>
            </a:endParaRPr>
          </a:p>
          <a:p>
            <a:pPr lvl="1"/>
            <a:r>
              <a:rPr lang="cs-CZ" sz="2000" dirty="0" smtClean="0">
                <a:solidFill>
                  <a:srgbClr val="FF0000"/>
                </a:solidFill>
              </a:rPr>
              <a:t>doxycyklin</a:t>
            </a:r>
          </a:p>
          <a:p>
            <a:pPr lvl="1"/>
            <a:endParaRPr lang="cs-CZ" sz="2000" dirty="0" smtClean="0"/>
          </a:p>
          <a:p>
            <a:endParaRPr lang="cs-CZ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1338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73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Antimalarika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71392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>
                <a:solidFill>
                  <a:srgbClr val="FF0000"/>
                </a:solidFill>
              </a:rPr>
              <a:t>artenimol</a:t>
            </a:r>
            <a:r>
              <a:rPr lang="cs-CZ" dirty="0" smtClean="0">
                <a:solidFill>
                  <a:srgbClr val="FF0000"/>
                </a:solidFill>
              </a:rPr>
              <a:t>/</a:t>
            </a:r>
            <a:r>
              <a:rPr lang="cs-CZ" dirty="0" err="1" smtClean="0">
                <a:solidFill>
                  <a:srgbClr val="FF0000"/>
                </a:solidFill>
              </a:rPr>
              <a:t>piperaquin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/>
              <a:t>s</a:t>
            </a:r>
            <a:r>
              <a:rPr lang="cs-CZ" dirty="0" err="1" smtClean="0"/>
              <a:t>chizontocidní</a:t>
            </a:r>
            <a:r>
              <a:rPr lang="cs-CZ" dirty="0" smtClean="0"/>
              <a:t> a </a:t>
            </a:r>
            <a:r>
              <a:rPr lang="cs-CZ" dirty="0" err="1" smtClean="0"/>
              <a:t>gametocidní</a:t>
            </a:r>
            <a:r>
              <a:rPr lang="cs-CZ" dirty="0" smtClean="0"/>
              <a:t> účinek na všechny druhy </a:t>
            </a:r>
            <a:r>
              <a:rPr lang="cs-CZ" i="1" dirty="0" err="1" smtClean="0"/>
              <a:t>Plasmodium</a:t>
            </a:r>
            <a:endParaRPr lang="cs-CZ" i="1" dirty="0" smtClean="0"/>
          </a:p>
          <a:p>
            <a:r>
              <a:rPr lang="cs-CZ" dirty="0"/>
              <a:t>u</a:t>
            </a:r>
            <a:r>
              <a:rPr lang="cs-CZ" dirty="0" smtClean="0"/>
              <a:t>žití nalačno</a:t>
            </a:r>
          </a:p>
          <a:p>
            <a:r>
              <a:rPr lang="cs-CZ" dirty="0"/>
              <a:t>n</a:t>
            </a:r>
            <a:r>
              <a:rPr lang="cs-CZ" dirty="0" smtClean="0"/>
              <a:t>epůsobí na jaterní formy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GIT potíže, </a:t>
            </a:r>
            <a:r>
              <a:rPr lang="cs-CZ" dirty="0" err="1" smtClean="0"/>
              <a:t>cefalea</a:t>
            </a:r>
            <a:r>
              <a:rPr lang="cs-CZ" dirty="0" smtClean="0"/>
              <a:t>, prodloužení QT, tachykardie</a:t>
            </a:r>
          </a:p>
          <a:p>
            <a:endParaRPr lang="cs-CZ" dirty="0" smtClean="0"/>
          </a:p>
          <a:p>
            <a:r>
              <a:rPr lang="cs-CZ" dirty="0">
                <a:solidFill>
                  <a:srgbClr val="FF0000"/>
                </a:solidFill>
              </a:rPr>
              <a:t>c</a:t>
            </a:r>
            <a:r>
              <a:rPr lang="cs-CZ" dirty="0" smtClean="0">
                <a:solidFill>
                  <a:srgbClr val="FF0000"/>
                </a:solidFill>
              </a:rPr>
              <a:t>hinin</a:t>
            </a:r>
          </a:p>
          <a:p>
            <a:r>
              <a:rPr lang="cs-CZ" dirty="0"/>
              <a:t>a</a:t>
            </a:r>
            <a:r>
              <a:rPr lang="cs-CZ" dirty="0" smtClean="0"/>
              <a:t>lkaloid </a:t>
            </a:r>
            <a:r>
              <a:rPr lang="cs-CZ" i="1" dirty="0" err="1" smtClean="0"/>
              <a:t>Cinchona</a:t>
            </a:r>
            <a:r>
              <a:rPr lang="cs-CZ" i="1" dirty="0" smtClean="0"/>
              <a:t> </a:t>
            </a:r>
            <a:r>
              <a:rPr lang="cs-CZ" i="1" dirty="0" err="1" smtClean="0"/>
              <a:t>officinalis</a:t>
            </a:r>
            <a:endParaRPr lang="cs-CZ" i="1" dirty="0"/>
          </a:p>
          <a:p>
            <a:r>
              <a:rPr lang="cs-CZ" dirty="0"/>
              <a:t>p</a:t>
            </a:r>
            <a:r>
              <a:rPr lang="cs-CZ" dirty="0" smtClean="0"/>
              <a:t>ravděpodobná interakce s </a:t>
            </a:r>
            <a:r>
              <a:rPr lang="cs-CZ" dirty="0" err="1" smtClean="0"/>
              <a:t>heminem</a:t>
            </a:r>
            <a:r>
              <a:rPr lang="cs-CZ" dirty="0" smtClean="0"/>
              <a:t> parazitů</a:t>
            </a:r>
          </a:p>
          <a:p>
            <a:r>
              <a:rPr lang="cs-CZ" dirty="0" err="1"/>
              <a:t>s</a:t>
            </a:r>
            <a:r>
              <a:rPr lang="cs-CZ" dirty="0" err="1" smtClean="0"/>
              <a:t>chizontocidní</a:t>
            </a:r>
            <a:r>
              <a:rPr lang="cs-CZ" dirty="0" smtClean="0"/>
              <a:t> efekt na všechny </a:t>
            </a:r>
            <a:r>
              <a:rPr lang="cs-CZ" i="1" dirty="0" smtClean="0"/>
              <a:t>P., </a:t>
            </a:r>
            <a:r>
              <a:rPr lang="cs-CZ" dirty="0" smtClean="0"/>
              <a:t>nepůsobí na jaterní formy</a:t>
            </a:r>
          </a:p>
          <a:p>
            <a:r>
              <a:rPr lang="cs-CZ" dirty="0"/>
              <a:t>u</a:t>
            </a:r>
            <a:r>
              <a:rPr lang="cs-CZ" dirty="0" smtClean="0"/>
              <a:t>žití s jídlem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GIT potíže, trombocytopenie, prodloužení QT</a:t>
            </a:r>
          </a:p>
          <a:p>
            <a:r>
              <a:rPr lang="cs-CZ" dirty="0" smtClean="0"/>
              <a:t>v ČR pouze jako surovina → IPLP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8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Antimalarika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799"/>
            <a:ext cx="7543800" cy="4710165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a</a:t>
            </a:r>
            <a:r>
              <a:rPr lang="cs-CZ" dirty="0" err="1" smtClean="0">
                <a:solidFill>
                  <a:srgbClr val="FF0000"/>
                </a:solidFill>
              </a:rPr>
              <a:t>tovaquon</a:t>
            </a:r>
            <a:r>
              <a:rPr lang="cs-CZ" dirty="0" smtClean="0">
                <a:solidFill>
                  <a:srgbClr val="FF0000"/>
                </a:solidFill>
              </a:rPr>
              <a:t>/</a:t>
            </a:r>
            <a:r>
              <a:rPr lang="cs-CZ" dirty="0" err="1" smtClean="0">
                <a:solidFill>
                  <a:srgbClr val="FF0000"/>
                </a:solidFill>
              </a:rPr>
              <a:t>proguanil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/>
              <a:t>s</a:t>
            </a:r>
            <a:r>
              <a:rPr lang="cs-CZ" dirty="0" err="1" smtClean="0"/>
              <a:t>chizontocidní</a:t>
            </a:r>
            <a:r>
              <a:rPr lang="cs-CZ" dirty="0" smtClean="0"/>
              <a:t> a </a:t>
            </a:r>
            <a:r>
              <a:rPr lang="cs-CZ" dirty="0" err="1" smtClean="0"/>
              <a:t>gametocidní</a:t>
            </a:r>
            <a:r>
              <a:rPr lang="cs-CZ" dirty="0" smtClean="0"/>
              <a:t> účinek, ne jaterní formy</a:t>
            </a:r>
          </a:p>
          <a:p>
            <a:r>
              <a:rPr lang="cs-CZ" dirty="0"/>
              <a:t>b</a:t>
            </a:r>
            <a:r>
              <a:rPr lang="cs-CZ" dirty="0" smtClean="0"/>
              <a:t>lokáda buněčných </a:t>
            </a:r>
            <a:r>
              <a:rPr lang="cs-CZ" dirty="0" err="1" smtClean="0"/>
              <a:t>redoxných</a:t>
            </a:r>
            <a:r>
              <a:rPr lang="cs-CZ" dirty="0" smtClean="0"/>
              <a:t> pochodů a inhibice </a:t>
            </a:r>
            <a:r>
              <a:rPr lang="cs-CZ" dirty="0" err="1" smtClean="0"/>
              <a:t>dihodrofolátreduktázy</a:t>
            </a:r>
            <a:endParaRPr lang="cs-CZ" dirty="0" smtClean="0"/>
          </a:p>
          <a:p>
            <a:r>
              <a:rPr lang="cs-CZ" b="1" dirty="0" smtClean="0"/>
              <a:t>NÚ: </a:t>
            </a:r>
            <a:r>
              <a:rPr lang="cs-CZ" dirty="0" smtClean="0"/>
              <a:t>GIT potíže, insomnie, horečka</a:t>
            </a:r>
          </a:p>
          <a:p>
            <a:endParaRPr lang="cs-CZ" dirty="0" smtClean="0"/>
          </a:p>
          <a:p>
            <a:r>
              <a:rPr lang="cs-CZ" dirty="0" err="1">
                <a:solidFill>
                  <a:srgbClr val="FF0000"/>
                </a:solidFill>
              </a:rPr>
              <a:t>h</a:t>
            </a:r>
            <a:r>
              <a:rPr lang="cs-CZ" dirty="0" err="1" smtClean="0">
                <a:solidFill>
                  <a:srgbClr val="FF0000"/>
                </a:solidFill>
              </a:rPr>
              <a:t>ydroxychloroquin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/>
              <a:t>s</a:t>
            </a:r>
            <a:r>
              <a:rPr lang="cs-CZ" dirty="0" err="1" smtClean="0"/>
              <a:t>chizontocidní</a:t>
            </a:r>
            <a:r>
              <a:rPr lang="cs-CZ" dirty="0" smtClean="0"/>
              <a:t> a </a:t>
            </a:r>
            <a:r>
              <a:rPr lang="cs-CZ" dirty="0" err="1" smtClean="0"/>
              <a:t>gametocidní</a:t>
            </a:r>
            <a:r>
              <a:rPr lang="cs-CZ" dirty="0" smtClean="0"/>
              <a:t> účinek, ne jaterní formy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GIT potíže, poškození zraku, alergické reakce</a:t>
            </a:r>
          </a:p>
          <a:p>
            <a:endParaRPr lang="cs-CZ" dirty="0" smtClean="0"/>
          </a:p>
          <a:p>
            <a:r>
              <a:rPr lang="cs-CZ" dirty="0" err="1">
                <a:solidFill>
                  <a:srgbClr val="FF0000"/>
                </a:solidFill>
              </a:rPr>
              <a:t>p</a:t>
            </a:r>
            <a:r>
              <a:rPr lang="cs-CZ" dirty="0" err="1" smtClean="0">
                <a:solidFill>
                  <a:srgbClr val="FF0000"/>
                </a:solidFill>
              </a:rPr>
              <a:t>rimaquin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/>
              <a:t>s</a:t>
            </a:r>
            <a:r>
              <a:rPr lang="cs-CZ" dirty="0" err="1" smtClean="0"/>
              <a:t>chizontocidní</a:t>
            </a:r>
            <a:r>
              <a:rPr lang="cs-CZ" dirty="0" smtClean="0"/>
              <a:t> a </a:t>
            </a:r>
            <a:r>
              <a:rPr lang="cs-CZ" dirty="0" err="1" smtClean="0"/>
              <a:t>gametocidní</a:t>
            </a:r>
            <a:r>
              <a:rPr lang="cs-CZ" dirty="0" smtClean="0"/>
              <a:t> účinek</a:t>
            </a:r>
          </a:p>
          <a:p>
            <a:r>
              <a:rPr lang="cs-CZ" dirty="0" smtClean="0"/>
              <a:t>působí na jaterní formy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GIT potíže, barvení moči, horečka, hemolytická anémie</a:t>
            </a:r>
          </a:p>
        </p:txBody>
      </p:sp>
    </p:spTree>
    <p:extLst>
      <p:ext uri="{BB962C8B-B14F-4D97-AF65-F5344CB8AC3E}">
        <p14:creationId xmlns:p14="http://schemas.microsoft.com/office/powerpoint/2010/main" val="28382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amantadin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71392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MÚ: </a:t>
            </a:r>
            <a:r>
              <a:rPr lang="cs-CZ" dirty="0" smtClean="0"/>
              <a:t>interakcí s </a:t>
            </a:r>
            <a:r>
              <a:rPr lang="cs-CZ" dirty="0" smtClean="0"/>
              <a:t>M2-proteinem H</a:t>
            </a:r>
            <a:r>
              <a:rPr lang="cs-CZ" baseline="30000" dirty="0"/>
              <a:t> +</a:t>
            </a:r>
            <a:r>
              <a:rPr lang="cs-CZ" dirty="0" smtClean="0"/>
              <a:t> </a:t>
            </a:r>
            <a:r>
              <a:rPr lang="cs-CZ" dirty="0" smtClean="0"/>
              <a:t>iontového kanálu viru brání uvolnění NK; nekompetitivní antagonista NMDA receptorů</a:t>
            </a:r>
          </a:p>
          <a:p>
            <a:r>
              <a:rPr lang="cs-CZ" b="1" dirty="0" smtClean="0"/>
              <a:t>I: </a:t>
            </a:r>
            <a:r>
              <a:rPr lang="cs-CZ" dirty="0" smtClean="0"/>
              <a:t>profylaxe a časná terapie chřipky A, profylaktické podávání  rizikovým pacientům v období zvýšeného rizika; </a:t>
            </a:r>
            <a:r>
              <a:rPr lang="cs-CZ" dirty="0" err="1" smtClean="0"/>
              <a:t>antiparkinsonikum</a:t>
            </a:r>
            <a:endParaRPr lang="cs-CZ" dirty="0" smtClean="0"/>
          </a:p>
          <a:p>
            <a:r>
              <a:rPr lang="cs-CZ" b="1" dirty="0" smtClean="0"/>
              <a:t>KI: </a:t>
            </a:r>
            <a:r>
              <a:rPr lang="cs-CZ" dirty="0" smtClean="0"/>
              <a:t>srdeční nedostatečnost, kardiomyopatie, prodloužení QT, arytmie, gravidita a laktace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GIT iritace, závratě, neklid, poruchy spánku, exacerbace srdeční nedostatečnosti, prodloužení QT</a:t>
            </a:r>
          </a:p>
          <a:p>
            <a:endParaRPr lang="cs-CZ" dirty="0"/>
          </a:p>
          <a:p>
            <a:r>
              <a:rPr lang="cs-CZ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Fact</a:t>
            </a:r>
            <a:r>
              <a:rPr lang="cs-CZ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 </a:t>
            </a:r>
            <a:r>
              <a:rPr lang="cs-CZ" dirty="0" smtClean="0"/>
              <a:t>nespolehlivý účinek a vysoká míra rezistence. </a:t>
            </a:r>
            <a:r>
              <a:rPr lang="cs-CZ" b="1" dirty="0" smtClean="0"/>
              <a:t>Doporučení CDC </a:t>
            </a:r>
            <a:r>
              <a:rPr lang="cs-CZ" dirty="0" smtClean="0"/>
              <a:t>(2017) – nepoužívat k terapii ani profylaxi chřipky. V podmínkách ČR hlavně terapie PD, velice zřídkavě profylaxe chřipky.</a:t>
            </a:r>
            <a:endParaRPr lang="cs-CZ" dirty="0"/>
          </a:p>
        </p:txBody>
      </p:sp>
      <p:pic>
        <p:nvPicPr>
          <p:cNvPr id="4098" name="Picture 2" descr="Amantadin – Wikipe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789040"/>
            <a:ext cx="1985459" cy="251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50361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Antimalarika </a:t>
            </a:r>
            <a:r>
              <a:rPr lang="cs-CZ" dirty="0" err="1" smtClean="0"/>
              <a:t>nereg</a:t>
            </a:r>
            <a:r>
              <a:rPr lang="cs-CZ" dirty="0" smtClean="0"/>
              <a:t>.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trike="sngStrike" dirty="0" err="1"/>
              <a:t>a</a:t>
            </a:r>
            <a:r>
              <a:rPr lang="cs-CZ" strike="sngStrike" dirty="0" err="1" smtClean="0"/>
              <a:t>rtesunat</a:t>
            </a:r>
            <a:endParaRPr lang="cs-CZ" strike="sngStrike" dirty="0" smtClean="0"/>
          </a:p>
          <a:p>
            <a:r>
              <a:rPr lang="cs-CZ" strike="sngStrike" dirty="0" err="1"/>
              <a:t>a</a:t>
            </a:r>
            <a:r>
              <a:rPr lang="cs-CZ" strike="sngStrike" dirty="0" err="1" smtClean="0"/>
              <a:t>rtemether</a:t>
            </a:r>
            <a:r>
              <a:rPr lang="cs-CZ" strike="sngStrike" dirty="0" smtClean="0"/>
              <a:t>/</a:t>
            </a:r>
            <a:r>
              <a:rPr lang="cs-CZ" strike="sngStrike" dirty="0" err="1" smtClean="0"/>
              <a:t>lumefantrin</a:t>
            </a:r>
            <a:endParaRPr lang="cs-CZ" strike="sngStrike" dirty="0" smtClean="0"/>
          </a:p>
          <a:p>
            <a:r>
              <a:rPr lang="cs-CZ" strike="sngStrike" dirty="0" err="1" smtClean="0"/>
              <a:t>meflouqin</a:t>
            </a:r>
            <a:endParaRPr lang="cs-CZ" strike="sngStrike" dirty="0" smtClean="0"/>
          </a:p>
          <a:p>
            <a:r>
              <a:rPr lang="cs-CZ" strike="sngStrike" dirty="0" err="1"/>
              <a:t>c</a:t>
            </a:r>
            <a:r>
              <a:rPr lang="cs-CZ" strike="sngStrike" dirty="0" err="1" smtClean="0"/>
              <a:t>hloroquin</a:t>
            </a:r>
            <a:endParaRPr lang="cs-CZ" strike="sngStrike" dirty="0" smtClean="0"/>
          </a:p>
          <a:p>
            <a:endParaRPr lang="cs-CZ" dirty="0"/>
          </a:p>
        </p:txBody>
      </p:sp>
      <p:pic>
        <p:nvPicPr>
          <p:cNvPr id="24578" name="Picture 2" descr="C:\Users\11378\Desktop\Pix\death-disease-diseased-illnesses-sickness-virus-shl100727_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36712"/>
            <a:ext cx="3515544" cy="425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91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058472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Kokcidiózy a </a:t>
            </a:r>
            <a:r>
              <a:rPr lang="cs-CZ" dirty="0" err="1" smtClean="0"/>
              <a:t>kryptosporidiózy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nfekce požitím kontaminované vody nebo potravy</a:t>
            </a:r>
          </a:p>
          <a:p>
            <a:r>
              <a:rPr lang="cs-CZ" dirty="0" smtClean="0"/>
              <a:t>průjmy, nauzea, zvracení, malabsorpční syndrom, hubnutí (vážnější u osob s poruchou imunity)</a:t>
            </a:r>
          </a:p>
          <a:p>
            <a:r>
              <a:rPr lang="cs-CZ" dirty="0" err="1">
                <a:solidFill>
                  <a:srgbClr val="FF0000"/>
                </a:solidFill>
              </a:rPr>
              <a:t>k</a:t>
            </a:r>
            <a:r>
              <a:rPr lang="cs-CZ" dirty="0" err="1" smtClean="0">
                <a:solidFill>
                  <a:srgbClr val="FF0000"/>
                </a:solidFill>
              </a:rPr>
              <a:t>otrimoxazol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ciprofloxacin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- kokcidiózy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azitromycin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klaritromycin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rifabutin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- </a:t>
            </a:r>
            <a:r>
              <a:rPr lang="cs-CZ" dirty="0" err="1" smtClean="0"/>
              <a:t>kryptosporidiózy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5602" name="Picture 2" descr="C:\Users\11378\Desktop\Pix\coccid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2969345" cy="194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11378\Desktop\Pix\kry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57354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5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572000"/>
            <a:ext cx="8424936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Leishmaniózy a </a:t>
            </a:r>
            <a:r>
              <a:rPr lang="cs-CZ" dirty="0" err="1" smtClean="0"/>
              <a:t>trypanosomózy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75942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</a:t>
            </a:r>
            <a:r>
              <a:rPr lang="cs-CZ" dirty="0" smtClean="0"/>
              <a:t>eishmaniózy - zejména u imunodeficientních pacientů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ožní, slizniční a viscerální formy</a:t>
            </a:r>
          </a:p>
          <a:p>
            <a:r>
              <a:rPr lang="cs-CZ" dirty="0" err="1">
                <a:solidFill>
                  <a:srgbClr val="FF0000"/>
                </a:solidFill>
              </a:rPr>
              <a:t>a</a:t>
            </a:r>
            <a:r>
              <a:rPr lang="cs-CZ" dirty="0" err="1" smtClean="0">
                <a:solidFill>
                  <a:srgbClr val="FF0000"/>
                </a:solidFill>
              </a:rPr>
              <a:t>mfotericin</a:t>
            </a:r>
            <a:r>
              <a:rPr lang="cs-CZ" dirty="0" smtClean="0">
                <a:solidFill>
                  <a:srgbClr val="FF0000"/>
                </a:solidFill>
              </a:rPr>
              <a:t> B</a:t>
            </a:r>
          </a:p>
          <a:p>
            <a:r>
              <a:rPr lang="cs-CZ" dirty="0" err="1">
                <a:solidFill>
                  <a:srgbClr val="FF0000"/>
                </a:solidFill>
              </a:rPr>
              <a:t>m</a:t>
            </a:r>
            <a:r>
              <a:rPr lang="cs-CZ" dirty="0" err="1" smtClean="0">
                <a:solidFill>
                  <a:srgbClr val="FF0000"/>
                </a:solidFill>
              </a:rPr>
              <a:t>eglumin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i</a:t>
            </a:r>
            <a:r>
              <a:rPr lang="cs-CZ" dirty="0" smtClean="0">
                <a:solidFill>
                  <a:schemeClr val="tx1"/>
                </a:solidFill>
              </a:rPr>
              <a:t>nhibice glykolytických enzymů parazitů</a:t>
            </a:r>
          </a:p>
          <a:p>
            <a:pPr lvl="1"/>
            <a:r>
              <a:rPr lang="cs-CZ" b="1" dirty="0" smtClean="0">
                <a:solidFill>
                  <a:schemeClr val="tx1"/>
                </a:solidFill>
              </a:rPr>
              <a:t>NÚ: </a:t>
            </a:r>
            <a:r>
              <a:rPr lang="cs-CZ" dirty="0" smtClean="0">
                <a:solidFill>
                  <a:schemeClr val="tx1"/>
                </a:solidFill>
              </a:rPr>
              <a:t>podráždění místa aplikace, GOT potíže, bolesti svalů</a:t>
            </a:r>
          </a:p>
          <a:p>
            <a:r>
              <a:rPr lang="cs-CZ" dirty="0" err="1">
                <a:solidFill>
                  <a:srgbClr val="FF0000"/>
                </a:solidFill>
              </a:rPr>
              <a:t>p</a:t>
            </a:r>
            <a:r>
              <a:rPr lang="cs-CZ" dirty="0" err="1" smtClean="0">
                <a:solidFill>
                  <a:srgbClr val="FF0000"/>
                </a:solidFill>
              </a:rPr>
              <a:t>entamidin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 smtClean="0"/>
              <a:t>inhibice </a:t>
            </a:r>
            <a:r>
              <a:rPr lang="cs-CZ" dirty="0" err="1"/>
              <a:t>dihydrofolátreduktázy</a:t>
            </a:r>
            <a:r>
              <a:rPr lang="cs-CZ" dirty="0"/>
              <a:t> a </a:t>
            </a:r>
            <a:r>
              <a:rPr lang="cs-CZ" dirty="0" smtClean="0"/>
              <a:t>OXPHOS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GIT potíže, kašel, horečka, </a:t>
            </a:r>
            <a:r>
              <a:rPr lang="cs-CZ" dirty="0" err="1" smtClean="0"/>
              <a:t>nefrotoxicita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 err="1" smtClean="0"/>
              <a:t>trypanosomózy</a:t>
            </a:r>
            <a:r>
              <a:rPr lang="cs-CZ" dirty="0" smtClean="0"/>
              <a:t> – spavá nemoc</a:t>
            </a:r>
          </a:p>
          <a:p>
            <a:r>
              <a:rPr lang="cs-CZ" dirty="0"/>
              <a:t>h</a:t>
            </a:r>
            <a:r>
              <a:rPr lang="cs-CZ" dirty="0" smtClean="0"/>
              <a:t>orečka, lymfadenopatie, encefalitida</a:t>
            </a:r>
          </a:p>
          <a:p>
            <a:endParaRPr lang="cs-CZ" dirty="0"/>
          </a:p>
          <a:p>
            <a:r>
              <a:rPr lang="cs-CZ" sz="2100" dirty="0"/>
              <a:t>d</a:t>
            </a:r>
            <a:r>
              <a:rPr lang="cs-CZ" sz="2100" dirty="0" smtClean="0"/>
              <a:t>alší: </a:t>
            </a:r>
            <a:r>
              <a:rPr lang="cs-CZ" sz="2100" strike="sngStrike" dirty="0" err="1" smtClean="0"/>
              <a:t>antimonglukonát</a:t>
            </a:r>
            <a:r>
              <a:rPr lang="cs-CZ" sz="2100" strike="sngStrike" dirty="0" smtClean="0"/>
              <a:t> sodný, </a:t>
            </a:r>
            <a:r>
              <a:rPr lang="cs-CZ" sz="2100" strike="sngStrike" dirty="0" err="1" smtClean="0"/>
              <a:t>suramin</a:t>
            </a:r>
            <a:r>
              <a:rPr lang="cs-CZ" sz="2100" strike="sngStrike" dirty="0" smtClean="0"/>
              <a:t> sodný, </a:t>
            </a:r>
            <a:r>
              <a:rPr lang="cs-CZ" sz="2100" strike="sngStrike" dirty="0" err="1" smtClean="0"/>
              <a:t>melarsoprol</a:t>
            </a:r>
            <a:r>
              <a:rPr lang="cs-CZ" sz="2100" strike="sngStrike" dirty="0" smtClean="0"/>
              <a:t>, </a:t>
            </a:r>
            <a:r>
              <a:rPr lang="cs-CZ" sz="2100" strike="sngStrike" dirty="0" err="1" smtClean="0"/>
              <a:t>eflornitin</a:t>
            </a:r>
            <a:r>
              <a:rPr lang="cs-CZ" sz="2100" strike="sngStrike" dirty="0" smtClean="0"/>
              <a:t> </a:t>
            </a:r>
          </a:p>
        </p:txBody>
      </p:sp>
      <p:pic>
        <p:nvPicPr>
          <p:cNvPr id="26626" name="Picture 2" descr="C:\Users\11378\Desktop\Pix\tryp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34618"/>
            <a:ext cx="2587423" cy="18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</a:t>
            </a:r>
            <a:r>
              <a:rPr lang="cs-CZ" dirty="0" err="1" smtClean="0"/>
              <a:t>ikrosporodiózy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p</a:t>
            </a:r>
            <a:r>
              <a:rPr lang="cs-CZ" sz="2200" dirty="0" smtClean="0"/>
              <a:t>atogenní mykotické organizmy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ýznamné oportunní patogeny imunodeficientních pacientů</a:t>
            </a:r>
          </a:p>
          <a:p>
            <a:pPr lvl="1"/>
            <a:r>
              <a:rPr lang="cs-CZ" dirty="0"/>
              <a:t>c</a:t>
            </a:r>
            <a:r>
              <a:rPr lang="cs-CZ" dirty="0" smtClean="0"/>
              <a:t>hronické průjmy, histologické změny střev, cerebrální léze, </a:t>
            </a:r>
            <a:r>
              <a:rPr lang="cs-CZ" dirty="0" err="1" smtClean="0"/>
              <a:t>sklerotizující</a:t>
            </a:r>
            <a:r>
              <a:rPr lang="cs-CZ" dirty="0" smtClean="0"/>
              <a:t> cholangitida, hnisavá hepatitida, pneumonie, chronická nefritida, tubulární/uretrální nekróza</a:t>
            </a:r>
          </a:p>
          <a:p>
            <a:r>
              <a:rPr lang="cs-CZ" sz="2200" strike="sngStrike" dirty="0" err="1"/>
              <a:t>a</a:t>
            </a:r>
            <a:r>
              <a:rPr lang="cs-CZ" sz="2200" strike="sngStrike" dirty="0" err="1" smtClean="0"/>
              <a:t>lbendazol</a:t>
            </a:r>
            <a:r>
              <a:rPr lang="cs-CZ" sz="2200" strike="sngStrike" dirty="0" smtClean="0"/>
              <a:t>, </a:t>
            </a:r>
            <a:r>
              <a:rPr lang="cs-CZ" sz="2200" strike="sngStrike" dirty="0" err="1" smtClean="0"/>
              <a:t>nitazoxanid</a:t>
            </a:r>
            <a:r>
              <a:rPr lang="cs-CZ" sz="2200" strike="sngStrike" dirty="0" smtClean="0"/>
              <a:t>, </a:t>
            </a:r>
            <a:r>
              <a:rPr lang="cs-CZ" sz="2200" strike="sngStrike" dirty="0" err="1" smtClean="0"/>
              <a:t>funagilin</a:t>
            </a:r>
            <a:endParaRPr lang="cs-CZ" sz="2200" strike="sngStrike" dirty="0"/>
          </a:p>
        </p:txBody>
      </p:sp>
    </p:spTree>
    <p:extLst>
      <p:ext uri="{BB962C8B-B14F-4D97-AF65-F5344CB8AC3E}">
        <p14:creationId xmlns:p14="http://schemas.microsoft.com/office/powerpoint/2010/main" val="13604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Pneumocystózy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i="1" dirty="0" err="1" smtClean="0"/>
              <a:t>Pneumocystis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jiroveci</a:t>
            </a:r>
            <a:r>
              <a:rPr lang="cs-CZ" sz="2200" dirty="0" smtClean="0"/>
              <a:t>, mykotický mikroorganizmus</a:t>
            </a:r>
          </a:p>
          <a:p>
            <a:r>
              <a:rPr lang="cs-CZ" sz="2200" dirty="0"/>
              <a:t>o</a:t>
            </a:r>
            <a:r>
              <a:rPr lang="cs-CZ" sz="2200" dirty="0" smtClean="0"/>
              <a:t>portunní infekce u imunodeficientních pacientů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ntersticiální pneumonie</a:t>
            </a:r>
          </a:p>
          <a:p>
            <a:r>
              <a:rPr lang="cs-CZ" sz="2200" dirty="0" err="1">
                <a:solidFill>
                  <a:srgbClr val="FF0000"/>
                </a:solidFill>
              </a:rPr>
              <a:t>k</a:t>
            </a:r>
            <a:r>
              <a:rPr lang="cs-CZ" sz="2200" dirty="0" err="1" smtClean="0">
                <a:solidFill>
                  <a:srgbClr val="FF0000"/>
                </a:solidFill>
              </a:rPr>
              <a:t>otrimoxazol</a:t>
            </a:r>
            <a:r>
              <a:rPr lang="cs-CZ" sz="2200" dirty="0" smtClean="0">
                <a:solidFill>
                  <a:srgbClr val="FF0000"/>
                </a:solidFill>
              </a:rPr>
              <a:t>, </a:t>
            </a:r>
            <a:r>
              <a:rPr lang="cs-CZ" sz="2200" dirty="0" err="1" smtClean="0">
                <a:solidFill>
                  <a:srgbClr val="FF0000"/>
                </a:solidFill>
              </a:rPr>
              <a:t>dapson</a:t>
            </a:r>
            <a:endParaRPr lang="cs-CZ" sz="2200" dirty="0" smtClean="0">
              <a:solidFill>
                <a:srgbClr val="FF0000"/>
              </a:solidFill>
            </a:endParaRPr>
          </a:p>
          <a:p>
            <a:r>
              <a:rPr lang="cs-CZ" sz="2200" dirty="0" err="1">
                <a:solidFill>
                  <a:srgbClr val="FF0000"/>
                </a:solidFill>
              </a:rPr>
              <a:t>k</a:t>
            </a:r>
            <a:r>
              <a:rPr lang="cs-CZ" sz="2200" dirty="0" err="1" smtClean="0">
                <a:solidFill>
                  <a:srgbClr val="FF0000"/>
                </a:solidFill>
              </a:rPr>
              <a:t>linamycin</a:t>
            </a:r>
            <a:endParaRPr lang="cs-CZ" sz="2200" dirty="0" smtClean="0">
              <a:solidFill>
                <a:srgbClr val="FF0000"/>
              </a:solidFill>
            </a:endParaRPr>
          </a:p>
          <a:p>
            <a:r>
              <a:rPr lang="cs-CZ" sz="2200" dirty="0" err="1" smtClean="0">
                <a:solidFill>
                  <a:srgbClr val="FF0000"/>
                </a:solidFill>
              </a:rPr>
              <a:t>primaquin</a:t>
            </a:r>
            <a:r>
              <a:rPr lang="cs-CZ" sz="2200" dirty="0">
                <a:solidFill>
                  <a:srgbClr val="FF0000"/>
                </a:solidFill>
              </a:rPr>
              <a:t>, </a:t>
            </a:r>
            <a:r>
              <a:rPr lang="cs-CZ" sz="2200" dirty="0" err="1">
                <a:solidFill>
                  <a:srgbClr val="FF0000"/>
                </a:solidFill>
              </a:rPr>
              <a:t>atovaquon</a:t>
            </a:r>
            <a:endParaRPr lang="cs-CZ" sz="2200" dirty="0">
              <a:solidFill>
                <a:srgbClr val="FF0000"/>
              </a:solidFill>
            </a:endParaRPr>
          </a:p>
          <a:p>
            <a:r>
              <a:rPr lang="cs-CZ" sz="2200" dirty="0" smtClean="0">
                <a:solidFill>
                  <a:srgbClr val="FF0000"/>
                </a:solidFill>
              </a:rPr>
              <a:t>glukokortikoidy</a:t>
            </a:r>
          </a:p>
        </p:txBody>
      </p:sp>
    </p:spTree>
    <p:extLst>
      <p:ext uri="{BB962C8B-B14F-4D97-AF65-F5344CB8AC3E}">
        <p14:creationId xmlns:p14="http://schemas.microsoft.com/office/powerpoint/2010/main" val="23240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Anthelmintika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Antitrematodika</a:t>
            </a:r>
            <a:r>
              <a:rPr lang="cs-CZ" dirty="0" smtClean="0"/>
              <a:t> – nemoci vyvolané motolicemi</a:t>
            </a:r>
          </a:p>
          <a:p>
            <a:pPr lvl="1"/>
            <a:r>
              <a:rPr lang="cs-CZ" dirty="0" smtClean="0"/>
              <a:t>střevní, jaterní a plicní - </a:t>
            </a:r>
            <a:r>
              <a:rPr lang="cs-CZ" dirty="0" err="1" smtClean="0">
                <a:solidFill>
                  <a:srgbClr val="FF0000"/>
                </a:solidFill>
              </a:rPr>
              <a:t>praziquantel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b="1" dirty="0" err="1" smtClean="0"/>
              <a:t>Anticestodika</a:t>
            </a:r>
            <a:r>
              <a:rPr lang="cs-CZ" dirty="0" smtClean="0"/>
              <a:t> – nemoci vyvolané tasemnicemi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třevní a tkáňové – </a:t>
            </a:r>
            <a:r>
              <a:rPr lang="cs-CZ" dirty="0" err="1" smtClean="0">
                <a:solidFill>
                  <a:srgbClr val="FF0000"/>
                </a:solidFill>
              </a:rPr>
              <a:t>praziquantel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b="1" dirty="0" err="1" smtClean="0"/>
              <a:t>Antinematodika</a:t>
            </a:r>
            <a:r>
              <a:rPr lang="cs-CZ" dirty="0" smtClean="0"/>
              <a:t> – nemoci vyvolané hlísticemi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třevní - </a:t>
            </a:r>
            <a:r>
              <a:rPr lang="cs-CZ" dirty="0" err="1" smtClean="0">
                <a:solidFill>
                  <a:srgbClr val="FF0000"/>
                </a:solidFill>
              </a:rPr>
              <a:t>mebendazol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endParaRPr lang="cs-CZ" dirty="0"/>
          </a:p>
        </p:txBody>
      </p:sp>
      <p:pic>
        <p:nvPicPr>
          <p:cNvPr id="27650" name="Picture 2" descr="C:\Users\11378\Desktop\Pix\trem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4"/>
            <a:ext cx="3084909" cy="112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11378\Desktop\Pix\cesto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21776"/>
            <a:ext cx="2140744" cy="155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:\Users\11378\Desktop\Pix\nemato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51208"/>
            <a:ext cx="2078484" cy="176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9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Anthelmintika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759424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m</a:t>
            </a:r>
            <a:r>
              <a:rPr lang="cs-CZ" dirty="0" err="1" smtClean="0">
                <a:solidFill>
                  <a:srgbClr val="FF0000"/>
                </a:solidFill>
              </a:rPr>
              <a:t>ebendazol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r>
              <a:rPr lang="cs-CZ" dirty="0" err="1"/>
              <a:t>a</a:t>
            </a:r>
            <a:r>
              <a:rPr lang="cs-CZ" dirty="0" err="1" smtClean="0"/>
              <a:t>nticestodikum</a:t>
            </a:r>
            <a:r>
              <a:rPr lang="cs-CZ" dirty="0" smtClean="0"/>
              <a:t>, </a:t>
            </a:r>
            <a:r>
              <a:rPr lang="cs-CZ" dirty="0" err="1" smtClean="0"/>
              <a:t>antinematodikum</a:t>
            </a:r>
            <a:endParaRPr lang="cs-CZ" dirty="0" smtClean="0"/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GIT potíže, závratě, alergie</a:t>
            </a:r>
          </a:p>
          <a:p>
            <a:pPr lvl="1"/>
            <a:r>
              <a:rPr lang="cs-CZ" dirty="0"/>
              <a:t>u</a:t>
            </a:r>
            <a:r>
              <a:rPr lang="cs-CZ" dirty="0" smtClean="0"/>
              <a:t> </a:t>
            </a:r>
            <a:r>
              <a:rPr lang="cs-CZ" dirty="0" err="1" smtClean="0"/>
              <a:t>mimostřevních</a:t>
            </a:r>
            <a:r>
              <a:rPr lang="cs-CZ" dirty="0" smtClean="0"/>
              <a:t> nutné užívat s jídlem se zvýšeným obsahem tuku → zvýšení BAV</a:t>
            </a:r>
          </a:p>
          <a:p>
            <a:r>
              <a:rPr lang="cs-CZ" dirty="0" err="1">
                <a:solidFill>
                  <a:srgbClr val="FF0000"/>
                </a:solidFill>
              </a:rPr>
              <a:t>p</a:t>
            </a:r>
            <a:r>
              <a:rPr lang="cs-CZ" dirty="0" err="1" smtClean="0">
                <a:solidFill>
                  <a:srgbClr val="FF0000"/>
                </a:solidFill>
              </a:rPr>
              <a:t>raziquantel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r>
              <a:rPr lang="cs-CZ" dirty="0" err="1" smtClean="0"/>
              <a:t>antitrematodikum</a:t>
            </a:r>
            <a:r>
              <a:rPr lang="cs-CZ" dirty="0" smtClean="0"/>
              <a:t>, </a:t>
            </a:r>
            <a:r>
              <a:rPr lang="cs-CZ" dirty="0" err="1" smtClean="0"/>
              <a:t>anticestodikum</a:t>
            </a:r>
            <a:endParaRPr lang="cs-CZ" dirty="0" smtClean="0"/>
          </a:p>
          <a:p>
            <a:pPr lvl="1"/>
            <a:r>
              <a:rPr lang="cs-CZ" dirty="0"/>
              <a:t>d</a:t>
            </a:r>
            <a:r>
              <a:rPr lang="cs-CZ" dirty="0" smtClean="0"/>
              <a:t>epolarizace svalových vláken a tetanické kontrakce parazitů</a:t>
            </a:r>
          </a:p>
          <a:p>
            <a:pPr lvl="1"/>
            <a:r>
              <a:rPr lang="cs-CZ" b="1" dirty="0" smtClean="0"/>
              <a:t>NÚ:</a:t>
            </a:r>
            <a:r>
              <a:rPr lang="cs-CZ" dirty="0" smtClean="0"/>
              <a:t> GIT potíže, horečka, alergická reakce</a:t>
            </a:r>
          </a:p>
          <a:p>
            <a:pPr lvl="1"/>
            <a:endParaRPr lang="cs-CZ" dirty="0" smtClean="0"/>
          </a:p>
          <a:p>
            <a:pPr marL="274320" lvl="1"/>
            <a:r>
              <a:rPr lang="cs-CZ" dirty="0"/>
              <a:t>u</a:t>
            </a:r>
            <a:r>
              <a:rPr lang="cs-CZ" dirty="0" smtClean="0"/>
              <a:t> obou látek je u </a:t>
            </a:r>
            <a:r>
              <a:rPr lang="cs-CZ" dirty="0" err="1" smtClean="0"/>
              <a:t>mimostřevních</a:t>
            </a:r>
            <a:r>
              <a:rPr lang="cs-CZ" dirty="0" smtClean="0"/>
              <a:t> infekcí  </a:t>
            </a:r>
            <a:r>
              <a:rPr lang="cs-CZ" dirty="0"/>
              <a:t>nutné užívat s jídlem se zvýšeným obsahem tuku → zvýšení BAV</a:t>
            </a:r>
          </a:p>
          <a:p>
            <a:endParaRPr lang="cs-CZ" dirty="0" smtClean="0"/>
          </a:p>
          <a:p>
            <a:r>
              <a:rPr lang="cs-CZ" dirty="0"/>
              <a:t>d</a:t>
            </a:r>
            <a:r>
              <a:rPr lang="cs-CZ" dirty="0" smtClean="0"/>
              <a:t>alší: </a:t>
            </a:r>
            <a:r>
              <a:rPr lang="cs-CZ" strike="sngStrike" dirty="0" err="1" smtClean="0"/>
              <a:t>albendazol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tiabendazol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triclabendazol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niclosamid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pyrvinium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pyrantel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diethylkarbamazin</a:t>
            </a:r>
            <a:r>
              <a:rPr lang="cs-CZ" strike="sngStrike" dirty="0" smtClean="0"/>
              <a:t> </a:t>
            </a:r>
            <a:r>
              <a:rPr lang="cs-CZ" strike="sngStrike" dirty="0" err="1" smtClean="0"/>
              <a:t>dihydrogencitrát</a:t>
            </a:r>
            <a:r>
              <a:rPr lang="cs-CZ" strike="sngStrike" dirty="0" smtClean="0"/>
              <a:t>, </a:t>
            </a:r>
            <a:r>
              <a:rPr lang="cs-CZ" strike="sngStrike" dirty="0" err="1" smtClean="0"/>
              <a:t>ivermectin</a:t>
            </a:r>
            <a:endParaRPr lang="cs-CZ" strike="sngStrike" dirty="0"/>
          </a:p>
        </p:txBody>
      </p:sp>
    </p:spTree>
    <p:extLst>
      <p:ext uri="{BB962C8B-B14F-4D97-AF65-F5344CB8AC3E}">
        <p14:creationId xmlns:p14="http://schemas.microsoft.com/office/powerpoint/2010/main" val="70410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-756592" y="2553818"/>
            <a:ext cx="6781800" cy="1087437"/>
          </a:xfrm>
        </p:spPr>
        <p:txBody>
          <a:bodyPr>
            <a:normAutofit/>
          </a:bodyPr>
          <a:lstStyle/>
          <a:p>
            <a:pPr algn="ctr"/>
            <a:r>
              <a:rPr lang="cs-CZ" sz="4400" dirty="0" smtClean="0"/>
              <a:t>Děkuji za pozornost!</a:t>
            </a:r>
            <a:endParaRPr lang="cs-CZ" sz="4400" dirty="0"/>
          </a:p>
        </p:txBody>
      </p:sp>
      <p:pic>
        <p:nvPicPr>
          <p:cNvPr id="28674" name="Picture 2" descr="C:\Users\11378\Desktop\Pix\G5Vq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199" y="1456"/>
            <a:ext cx="3790801" cy="685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7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2503</TotalTime>
  <Words>4049</Words>
  <Application>Microsoft Office PowerPoint</Application>
  <PresentationFormat>Předvádění na obrazovce (4:3)</PresentationFormat>
  <Paragraphs>728</Paragraphs>
  <Slides>97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97</vt:i4>
      </vt:variant>
    </vt:vector>
  </HeadingPairs>
  <TitlesOfParts>
    <vt:vector size="103" baseType="lpstr">
      <vt:lpstr>Arial</vt:lpstr>
      <vt:lpstr>Calibri</vt:lpstr>
      <vt:lpstr>Impact</vt:lpstr>
      <vt:lpstr>Times New Roman</vt:lpstr>
      <vt:lpstr>Wingdings</vt:lpstr>
      <vt:lpstr>NewsPrint</vt:lpstr>
      <vt:lpstr>Antivirotika Antiparazitika </vt:lpstr>
      <vt:lpstr>Antivirotická léčba</vt:lpstr>
      <vt:lpstr>Místa působení antivirotik</vt:lpstr>
      <vt:lpstr> TERAPIE A PROFYLAXE CHŘIPKY</vt:lpstr>
      <vt:lpstr>influenza</vt:lpstr>
      <vt:lpstr>influenza</vt:lpstr>
      <vt:lpstr>Španělská chřipka</vt:lpstr>
      <vt:lpstr>Španělská chřipka</vt:lpstr>
      <vt:lpstr>amantadin</vt:lpstr>
      <vt:lpstr>amantadin</vt:lpstr>
      <vt:lpstr>Inhibitory neuraminidáz</vt:lpstr>
      <vt:lpstr>Prezentace aplikace PowerPoint</vt:lpstr>
      <vt:lpstr>Inhibitory neuraminidáz</vt:lpstr>
      <vt:lpstr>TERAPIE A PROFYLAXE HERPETICKÝCH INFEKCÍ</vt:lpstr>
      <vt:lpstr>Herpetické viry</vt:lpstr>
      <vt:lpstr>Nukleosidová analoga k terapii herpetických infekcí</vt:lpstr>
      <vt:lpstr>Prezentace aplikace PowerPoint</vt:lpstr>
      <vt:lpstr>Nukleosidová analoga k terapii herpetických infekcí</vt:lpstr>
      <vt:lpstr>TERAPIE VIROVÝCH HEPATITID</vt:lpstr>
      <vt:lpstr>Virová hepatitida</vt:lpstr>
      <vt:lpstr>Virová hepatitida</vt:lpstr>
      <vt:lpstr>Terapie virové hepatitidy</vt:lpstr>
      <vt:lpstr>Interferony α </vt:lpstr>
      <vt:lpstr>Prezentace aplikace PowerPoint</vt:lpstr>
      <vt:lpstr>Interferony α </vt:lpstr>
      <vt:lpstr>ribavirin</vt:lpstr>
      <vt:lpstr>Prezentace aplikace PowerPoint</vt:lpstr>
      <vt:lpstr>Inhibitory virové DNA polymerázy</vt:lpstr>
      <vt:lpstr>Inhibitory virové DNA polymerázy</vt:lpstr>
      <vt:lpstr>Inhibitory virové DNA polymerázy</vt:lpstr>
      <vt:lpstr>Inhibitory nestrukturálních proteinů HCV</vt:lpstr>
      <vt:lpstr>Prezentace aplikace PowerPoint</vt:lpstr>
      <vt:lpstr>Inhibitory NS3 a NS3-NS4A</vt:lpstr>
      <vt:lpstr>Inhibitory NS5B</vt:lpstr>
      <vt:lpstr>Inhibitory NS5A</vt:lpstr>
      <vt:lpstr> TERAPIE HIV/AIDS</vt:lpstr>
      <vt:lpstr>Vlastnosti virů</vt:lpstr>
      <vt:lpstr>DNA vs. RNA viry</vt:lpstr>
      <vt:lpstr>Fáze replikace</vt:lpstr>
      <vt:lpstr>Retroviry - HIV</vt:lpstr>
      <vt:lpstr>Prezentace aplikace PowerPoint</vt:lpstr>
      <vt:lpstr>Přehled antiretrovirotik</vt:lpstr>
      <vt:lpstr>Prezentace aplikace PowerPoint</vt:lpstr>
      <vt:lpstr>Nukleosidové inhibitory reverzní transkriptázy (NRTI)</vt:lpstr>
      <vt:lpstr>Nukleosidové inhibitory reverzní transkriptázy (NRTI)</vt:lpstr>
      <vt:lpstr>Nukleotidové inhibitory reverzní transkriptázy (NtRTI)</vt:lpstr>
      <vt:lpstr>Prezentace aplikace PowerPoint</vt:lpstr>
      <vt:lpstr>Nenukleosidové inhibitory reverzní transkriptázy (NNRTI)</vt:lpstr>
      <vt:lpstr>Nenukleosidové inhibitory reverzní transkriptázy (NNRTI)</vt:lpstr>
      <vt:lpstr>Inhibitory retrovirových proteáz (RPI) </vt:lpstr>
      <vt:lpstr>Inhibitory retrovirových proteáz (RPI)</vt:lpstr>
      <vt:lpstr>Inhibitory integrázy (INSTI)</vt:lpstr>
      <vt:lpstr>Inhibitory fuze</vt:lpstr>
      <vt:lpstr>Antagonisté CCR5 receptorů</vt:lpstr>
      <vt:lpstr>Antagonisté CCR5 receptorů</vt:lpstr>
      <vt:lpstr>Terapie HIV</vt:lpstr>
      <vt:lpstr>Postexpoziční profylaxe (PEP)</vt:lpstr>
      <vt:lpstr>Prezentace aplikace PowerPoint</vt:lpstr>
      <vt:lpstr>PrEP </vt:lpstr>
      <vt:lpstr>HIV STIGMATIZACE</vt:lpstr>
      <vt:lpstr>ČESKÁ SPOLEČNOST AIDS POMOCI</vt:lpstr>
      <vt:lpstr>TERAPIE COVID-19</vt:lpstr>
      <vt:lpstr>SEVERE ACUTE RESPIRATORY SYNDROME CORONAVIRUS 2 (SARS-COV-2)</vt:lpstr>
      <vt:lpstr>CORONAVIRUS DISEASE 2019 (COVID-19)</vt:lpstr>
      <vt:lpstr>CORONAVIRUS DISEASE 2019 (COVID-19)</vt:lpstr>
      <vt:lpstr>Prezentace aplikace PowerPoint</vt:lpstr>
      <vt:lpstr>CORONAVIRUS DISEASE 2019 (COVID-19)</vt:lpstr>
      <vt:lpstr>COVID-19 PATOFYZIOLOGIE</vt:lpstr>
      <vt:lpstr>Prezentace aplikace PowerPoint</vt:lpstr>
      <vt:lpstr>COVID-19 FARMAKOTERAPIE</vt:lpstr>
      <vt:lpstr>COVID-19 RIZIKOVÉ FAKTORY</vt:lpstr>
      <vt:lpstr>remdesivir</vt:lpstr>
      <vt:lpstr>lopinavir/ritonavir</vt:lpstr>
      <vt:lpstr>chloroquin a hydroxychloroquin</vt:lpstr>
      <vt:lpstr>tocilizumab</vt:lpstr>
      <vt:lpstr>darunavir/cobicistat</vt:lpstr>
      <vt:lpstr>favipiravir</vt:lpstr>
      <vt:lpstr>Prezentace aplikace PowerPoint</vt:lpstr>
      <vt:lpstr>interferon β</vt:lpstr>
      <vt:lpstr>ANTIPARAZITIKA</vt:lpstr>
      <vt:lpstr>Antiprotozoika</vt:lpstr>
      <vt:lpstr>opáčko…</vt:lpstr>
      <vt:lpstr>opáčko…</vt:lpstr>
      <vt:lpstr>Další v ČR neregistrovaná…</vt:lpstr>
      <vt:lpstr>Toxoplazmóza</vt:lpstr>
      <vt:lpstr>Terapie a profylaxe toxoplazmózy</vt:lpstr>
      <vt:lpstr>Malárie</vt:lpstr>
      <vt:lpstr>Antimalarika</vt:lpstr>
      <vt:lpstr>Antimalarika</vt:lpstr>
      <vt:lpstr>Antimalarika nereg. V ČR</vt:lpstr>
      <vt:lpstr>Kokcidiózy a kryptosporidiózy</vt:lpstr>
      <vt:lpstr>Leishmaniózy a trypanosomózy</vt:lpstr>
      <vt:lpstr>Mikrosporodiózy</vt:lpstr>
      <vt:lpstr>Pneumocystózy</vt:lpstr>
      <vt:lpstr>Anthelmintika</vt:lpstr>
      <vt:lpstr>Anthelmintika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Rečková Hroudová Jana, PharmDr. Ph.D.</dc:creator>
  <cp:lastModifiedBy>Matej Ľupták</cp:lastModifiedBy>
  <cp:revision>108</cp:revision>
  <dcterms:created xsi:type="dcterms:W3CDTF">2019-08-21T11:18:19Z</dcterms:created>
  <dcterms:modified xsi:type="dcterms:W3CDTF">2020-04-13T10:45:44Z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2019-10-04T07:56:57.7868267Z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