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69" r:id="rId16"/>
    <p:sldId id="298" r:id="rId17"/>
    <p:sldId id="270" r:id="rId18"/>
    <p:sldId id="300" r:id="rId19"/>
    <p:sldId id="299" r:id="rId20"/>
    <p:sldId id="301" r:id="rId21"/>
    <p:sldId id="303" r:id="rId22"/>
    <p:sldId id="304" r:id="rId23"/>
    <p:sldId id="305" r:id="rId24"/>
    <p:sldId id="302" r:id="rId25"/>
    <p:sldId id="271" r:id="rId26"/>
    <p:sldId id="306" r:id="rId27"/>
    <p:sldId id="272" r:id="rId28"/>
    <p:sldId id="307" r:id="rId29"/>
    <p:sldId id="273" r:id="rId30"/>
    <p:sldId id="274" r:id="rId31"/>
    <p:sldId id="308" r:id="rId32"/>
    <p:sldId id="309" r:id="rId33"/>
    <p:sldId id="276" r:id="rId34"/>
    <p:sldId id="277" r:id="rId35"/>
    <p:sldId id="278" r:id="rId36"/>
    <p:sldId id="279" r:id="rId37"/>
    <p:sldId id="296" r:id="rId38"/>
    <p:sldId id="280" r:id="rId39"/>
    <p:sldId id="311" r:id="rId40"/>
    <p:sldId id="312" r:id="rId41"/>
    <p:sldId id="313" r:id="rId42"/>
    <p:sldId id="310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94348"/>
  </p:normalViewPr>
  <p:slideViewPr>
    <p:cSldViewPr>
      <p:cViewPr varScale="1">
        <p:scale>
          <a:sx n="113" d="100"/>
          <a:sy n="113" d="100"/>
        </p:scale>
        <p:origin x="151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0679280-43F7-589E-CCE8-9D5E49625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77430BAA-60AD-4A71-F1B6-543A9952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1BD9A8EE-AAD1-CF4D-6E2C-177F9477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A7C3517E-79D3-943D-5BC0-740A2050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0065074F-A7F0-8E70-52F9-9C791A5F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4775537F-CC34-28F9-7C59-C3584300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61DA64B9-4047-8F3F-A77D-BCC096710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2D9F074E-FC63-A4AF-1C92-1E8B529D31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1E0AE20-1576-E26B-F3A0-D60BCAFC21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C761A771-7EAB-341E-F0ED-520FC7192CE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6A2320-7944-1A48-B4BE-F1E527EE5C1E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C8C4206B-0AC2-6022-9407-462B85BCA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93D1016-8BAC-C8CD-BA12-A5AD4AE6B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73052D7-4F51-BADA-4C15-C3C92E4FA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021DD024-08AD-BC96-085F-A00EA263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9608DF9D-5E09-D4C1-652E-DDB943108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3A4FCB2-B731-9435-5DFD-ED41F4BDE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10EEE264-CBBA-5E58-4751-546C8FA98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BAB444E7-F14E-E816-9D57-511DA4A76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4B14D023-BF3F-9D87-08E4-9334942C7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6A3489FC-44AE-C82F-2A0C-E12A75A8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55A92188-8412-4298-03C2-C0C581EF5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F96C3E42-1891-F580-428F-CDECFF16E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08BD75D8-2FAF-7FF3-1F11-60B03BF4D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928EC572-CD4B-75E8-994C-D86A4FD6F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ABDA869-7164-6F6A-111D-971612152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C92CF442-469E-836B-43FA-C01C729BF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09AADA91-4EAC-7B83-EA61-12AFD3E85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E3922ED-735E-83AA-2D56-CBB86DC53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9EEF7625-5A11-E996-4FA3-8224A5C6B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C33F942-95F4-FEDD-E44A-03FE5B384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256E6C87-BD5B-A2E0-E738-1FDF94C2F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131D354-35AF-88EB-44E6-9E19D5006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2F9ACD2B-BB82-B5C1-0A3F-5DCF8173F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CD47BFCC-BBC6-3171-4EA1-8214BD52D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0D3C9-EC6E-6204-D3D7-C2A7CD68F8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9BB0C-5CB9-D7D0-D207-2708534424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64A4D-F462-ADAD-EF8D-8EFE33AB8F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0457-2923-1345-A3BF-4D2156B0783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492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27FD4-2799-7608-2B37-E51483E9A2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D12BE-2841-BD02-E04E-5FA684A3F6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4C55F-B9C8-AA8C-23F0-2D5F7FE585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1EC2-C718-3549-8580-101D6CA35DD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6052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E8820-F29A-088C-802E-A80F26D9D3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D7053-8FF3-59DA-73E8-86EE040CCE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50642-54A1-144E-3767-456CB54C6D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ADD7-F61D-6242-BF52-2C872FBF1D1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1636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A3AA56-CCAA-B24A-F7BB-ACAA34A06C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29F03-2454-14A0-6A6E-D3CAA845FC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40F144-2CBB-1946-AD95-3FB44339C4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1A50-D77B-0D4B-A355-D08D064672A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8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EB860-22E2-C852-3351-A7327EAD6F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D8E0B-4BD2-086D-64E9-F862FD8B85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0ED9-D36F-D8CD-64D7-4A2C33F67E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92BB-28D4-7A4C-8D19-56C48E3BC69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497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6303D-AFE0-2435-C432-E524E55CFF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35FF5-2315-75F4-5364-D8ED51CBFF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32C77-71BC-EDF1-9B8D-D44BD80239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265C-98A7-DE40-80B8-DDAF4FAD0F3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5994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91C5A9-88A4-D0D3-1AF9-E25EF6706B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B120FD-61F6-EBCE-9202-D3A5FA71AC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0FB9F4-3EBC-5740-E89A-48303E6BD4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9260-1582-BD4F-B942-0B0E6FED869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424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04E08F-A91F-6F89-0187-3ED4116B5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BB63DA-A9AE-4432-2211-EB0FA8918E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EC7008B-2AC0-C18D-8110-F9B381BD8B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49A-A85B-764D-A177-7DF7D3F6956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566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489C64-B5D0-6B78-FBC2-ABFF58D922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A6372-4D89-C04D-4770-C5145D7E06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67C8E-39E1-C6FC-E6FC-020B60BB4E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2CD5-613D-7B47-AC26-8CB62A7986A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862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05A4B62-EE3F-1EB9-6CEE-926E145157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55BDD2-A4E0-91BD-7381-C0A6F08910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2F8104-382F-578E-3E59-A44CBA4431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A3D6-1954-454A-96AE-856A89BE0A9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97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460BB2-847D-04C5-97EF-42AC399CA1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431809-45AC-5FAA-0087-3165570F76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EBC790-D90D-4244-8564-D0469BFB43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7DC7-7139-524E-B38F-CDA3D2CF86C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492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3AA161-C6EA-ACAA-5965-7198F7C69D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3917E8-DA69-A02B-72EA-5B15FB534B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3FED46-09A7-E406-AF98-23870E6A34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1E06-32A8-B247-AF8F-94CCB97A574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8016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2F57837-02E9-EF14-534C-700C0F97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974702D-49DD-E09B-F0C0-AE93205E1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8A2FF0-99FF-8BE2-2B66-D39BFB0E83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637580-9B36-0A39-D02B-227914EA537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69CB4B-C0AC-AFC1-1040-3502D15768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DCB6C9-0A5D-2543-B9BE-814B5908C3E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gramotnost/6523817-nonexistent_verbs" TargetMode="External"/><Relationship Id="rId2" Type="http://schemas.openxmlformats.org/officeDocument/2006/relationships/hyperlink" Target="https://orfogrammka.ru/OGL02/70091256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9BAF2AB-FB9C-413C-DB5B-4D0749822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CDE46AD-5035-720C-CCE5-6A90895C3F9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B8E67877-5DF0-6F7E-7F25-A01D4E9647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497888" cy="6389688"/>
          </a:xfrm>
        </p:spPr>
        <p:txBody>
          <a:bodyPr anchor="t"/>
          <a:lstStyle/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Винни-Пух в переводе на русский язык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гл</a:t>
            </a:r>
            <a:r>
              <a:rPr lang="de-CH" altLang="de-DE" sz="2800" dirty="0">
                <a:latin typeface="Times New Roman" panose="02020603050405020304" pitchFamily="18" charset="0"/>
              </a:rPr>
              <a:t>. 8.1)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i="1" dirty="0">
                <a:latin typeface="Times New Roman" panose="02020603050405020304" pitchFamily="18" charset="0"/>
              </a:rPr>
              <a:t>Хорошо быть медведем, ура!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и жару и мороз,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медом был вымазан нос!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любую беду,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были все лапки в меду!..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Ура, Винни-Пух!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(</a:t>
            </a:r>
            <a:r>
              <a:rPr lang="ru-RU" altLang="de-DE" sz="2800" dirty="0">
                <a:latin typeface="Times New Roman" panose="02020603050405020304" pitchFamily="18" charset="0"/>
              </a:rPr>
              <a:t>Б.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Заходер</a:t>
            </a:r>
            <a:r>
              <a:rPr lang="de-CH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9197F2A-FE92-973C-8B52-E1E992E1B8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226425" cy="4824413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charset="0"/>
              </a:rPr>
              <a:t>Оригинал</a:t>
            </a:r>
            <a:r>
              <a:rPr lang="de-CH" sz="2800" dirty="0">
                <a:latin typeface="Times New Roman" charset="0"/>
              </a:rPr>
              <a:t>:</a:t>
            </a:r>
            <a:br>
              <a:rPr lang="ru-RU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mind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rains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new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nose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care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thaws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clean </a:t>
            </a:r>
            <a:r>
              <a:rPr lang="de-CH" sz="2800" i="1" dirty="0" err="1">
                <a:latin typeface="Times New Roman" charset="0"/>
              </a:rPr>
              <a:t>paws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125BA740-CC45-B6E5-A381-12CAF309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779A0A53-2DE8-FBC4-3443-6ECC6F38C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24863" cy="6048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статье М. Бэрмана в журнале «</a:t>
            </a:r>
            <a:r>
              <a:rPr lang="cs-CZ" altLang="de-DE" sz="2800">
                <a:latin typeface="Times New Roman" panose="02020603050405020304" pitchFamily="18" charset="0"/>
              </a:rPr>
              <a:t>Russian Linguistics</a:t>
            </a:r>
            <a:r>
              <a:rPr lang="ru-RU" altLang="de-DE" sz="2800">
                <a:latin typeface="Times New Roman" panose="02020603050405020304" pitchFamily="18" charset="0"/>
              </a:rPr>
              <a:t>» (</a:t>
            </a:r>
            <a:r>
              <a:rPr lang="cs-CZ" altLang="de-DE" sz="2800">
                <a:latin typeface="Times New Roman" panose="02020603050405020304" pitchFamily="18" charset="0"/>
              </a:rPr>
              <a:t>Baerman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2008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автор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занимается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вопросом, как возникла такая дефективная парадигма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Сразу же он замечает, что нет никакой семантической причины для этой морфологической лакуны, т.е. для отсутствия 1 л. ед. ч. данных глаголов в системе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Автор констатирует, что дефективность этих глаголов подчеркивают в педагогической литературе и что там советуют учить этому детей в школах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A7DD8A60-BECF-FA64-2547-4644C88BF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24863" cy="6048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напр. в интернете: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latin typeface="Times New Roman" panose="02020603050405020304" pitchFamily="18" charset="0"/>
                <a:hlinkClick r:id="rId2"/>
              </a:rPr>
              <a:t>https://orfogrammka.ru/OGL02/70091256.html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latin typeface="Times New Roman" panose="02020603050405020304" pitchFamily="18" charset="0"/>
                <a:hlinkClick r:id="rId3"/>
              </a:rPr>
              <a:t>https://mel.fm/gramotnost/6523817-nonexistent_verbs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	(Мы там находим и другие нам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известные случаи 	морфологической вариативности у глаголов</a:t>
            </a:r>
            <a:r>
              <a:rPr lang="de-CZ" dirty="0"/>
              <a:t>🙂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Таких «недостаточных глаголов» по Зализняку более </a:t>
            </a:r>
            <a:r>
              <a:rPr lang="cs-CZ" altLang="de-DE" sz="2800" dirty="0">
                <a:latin typeface="Times New Roman" panose="02020603050405020304" pitchFamily="18" charset="0"/>
              </a:rPr>
              <a:t>30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DDF338F4-6510-6200-006C-86756BDAA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97887" cy="61928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Так что не только с точки зрения семантики глаголов, но и чисто морфологически нельзя определить, почему данные формы не существуют. Их образование требовало бы чередования, но потенциально возникающие формы были бы фонологически приемлемы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Проблемы потенциальной омонимии на самом деле не хуже, чем в других частях языковой системы, в ряде случаев даже нет сомнения в том, как образовать не существующее 1 л. ед. ч.: если у глаголов типа </a:t>
            </a:r>
            <a:r>
              <a:rPr lang="ru-RU" altLang="de-DE" sz="2800" i="1">
                <a:latin typeface="Times New Roman" panose="02020603050405020304" pitchFamily="18" charset="0"/>
              </a:rPr>
              <a:t>победить</a:t>
            </a:r>
            <a:r>
              <a:rPr lang="ru-RU" altLang="de-DE" sz="2800">
                <a:latin typeface="Times New Roman" panose="02020603050405020304" pitchFamily="18" charset="0"/>
              </a:rPr>
              <a:t> две возможные формы (</a:t>
            </a:r>
            <a:r>
              <a:rPr lang="ru-RU" altLang="de-DE" sz="2800" i="1">
                <a:latin typeface="Times New Roman" panose="02020603050405020304" pitchFamily="18" charset="0"/>
              </a:rPr>
              <a:t>побежду</a:t>
            </a:r>
            <a:r>
              <a:rPr lang="ru-RU" altLang="de-DE" sz="2800">
                <a:latin typeface="Times New Roman" panose="02020603050405020304" pitchFamily="18" charset="0"/>
              </a:rPr>
              <a:t> или </a:t>
            </a:r>
            <a:r>
              <a:rPr lang="ru-RU" altLang="de-DE" sz="2800" i="1">
                <a:latin typeface="Times New Roman" panose="02020603050405020304" pitchFamily="18" charset="0"/>
              </a:rPr>
              <a:t>побежу</a:t>
            </a:r>
            <a:r>
              <a:rPr lang="ru-RU" altLang="de-DE" sz="2800">
                <a:latin typeface="Times New Roman" panose="02020603050405020304" pitchFamily="18" charset="0"/>
              </a:rPr>
              <a:t>, с церковнославянским или восточнославянским чередованием), так у глагола типа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 по морфологическим правилам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BA7AF9F0-832E-172B-D840-D005DB6B11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97887" cy="61928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литературного языка только одна форма –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пылесошу</a:t>
            </a:r>
            <a:r>
              <a:rPr lang="ru-RU" altLang="de-DE" sz="2800">
                <a:latin typeface="Times New Roman" panose="02020603050405020304" pitchFamily="18" charset="0"/>
              </a:rPr>
              <a:t> (приводимое иногда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пылесосю</a:t>
            </a:r>
            <a:r>
              <a:rPr lang="ru-RU" altLang="de-DE" sz="2800">
                <a:latin typeface="Times New Roman" panose="02020603050405020304" pitchFamily="18" charset="0"/>
              </a:rPr>
              <a:t> не отвечает обычным в этом спряжении чередованиям)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конце концов можно констатировать, что некоторые «запрещенные» формы можно найти в текстах </a:t>
            </a:r>
            <a:r>
              <a:rPr lang="cs-CZ" altLang="de-DE" sz="2800">
                <a:latin typeface="Times New Roman" panose="02020603050405020304" pitchFamily="18" charset="0"/>
              </a:rPr>
              <a:t>XIX</a:t>
            </a:r>
            <a:r>
              <a:rPr lang="ru-RU" altLang="de-DE" sz="2800">
                <a:latin typeface="Times New Roman" panose="02020603050405020304" pitchFamily="18" charset="0"/>
              </a:rPr>
              <a:t> в. даже у авторитетных писателей: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«Ну да, я знаю, что я не убежу вас» (Толстой</a:t>
            </a:r>
            <a:r>
              <a:rPr lang="cs-CZ" altLang="de-DE" sz="2800">
                <a:latin typeface="Times New Roman" panose="02020603050405020304" pitchFamily="18" charset="0"/>
              </a:rPr>
              <a:t> 1894 </a:t>
            </a:r>
            <a:r>
              <a:rPr lang="ru-RU" altLang="de-DE" sz="2800">
                <a:latin typeface="Times New Roman" panose="02020603050405020304" pitchFamily="18" charset="0"/>
              </a:rPr>
              <a:t>в письме)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«Вряд ли я вас убежду в моем взгляде» (Достоевский</a:t>
            </a:r>
            <a:r>
              <a:rPr lang="cs-CZ" altLang="de-DE" sz="2800">
                <a:latin typeface="Times New Roman" panose="02020603050405020304" pitchFamily="18" charset="0"/>
              </a:rPr>
              <a:t> 1887, </a:t>
            </a:r>
            <a:r>
              <a:rPr lang="ru-RU" altLang="de-DE" sz="2800">
                <a:latin typeface="Times New Roman" panose="02020603050405020304" pitchFamily="18" charset="0"/>
              </a:rPr>
              <a:t>Дневники)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2DC0920F-8D2A-AAF8-B369-854AED650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Бэрман из этого заключает, что отсутствие 1 л. ед. ч. наст. вр. (буд. вр. сов. вида) является «арбитрарной лексической спецификацией», т. е. принципиально </a:t>
            </a:r>
            <a:r>
              <a:rPr lang="ru-RU" altLang="de-CZ" sz="2800">
                <a:latin typeface="Times New Roman" panose="02020603050405020304" pitchFamily="18" charset="0"/>
              </a:rPr>
              <a:t>идиосинкразическим феноменом, потому что есть глаголы 2-го спряжения с одним и тем же последним согласным основы, которые являются и не являются дефективными (ср. </a:t>
            </a:r>
            <a:r>
              <a:rPr lang="cs-CZ" altLang="de-CZ" sz="2800">
                <a:latin typeface="Times New Roman" panose="02020603050405020304" pitchFamily="18" charset="0"/>
              </a:rPr>
              <a:t>Baerman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с. 84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ср. тоже Зализняк 2003, 100-102</a:t>
            </a:r>
            <a:r>
              <a:rPr lang="cs-CZ" altLang="de-CZ" sz="2800">
                <a:latin typeface="Times New Roman" panose="02020603050405020304" pitchFamily="18" charset="0"/>
              </a:rPr>
              <a:t>, 619</a:t>
            </a:r>
            <a:r>
              <a:rPr lang="ru-RU" altLang="de-CZ" sz="2800">
                <a:latin typeface="Times New Roman" panose="02020603050405020304" pitchFamily="18" charset="0"/>
              </a:rPr>
              <a:t>):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rafik 2">
            <a:extLst>
              <a:ext uri="{FF2B5EF4-FFF2-40B4-BE49-F238E27FC236}">
                <a16:creationId xmlns:a16="http://schemas.microsoft.com/office/drawing/2014/main" id="{2AEB6EA0-78D9-54E2-AB7E-5E78A82F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Inhaltsplatzhalter 2">
            <a:extLst>
              <a:ext uri="{FF2B5EF4-FFF2-40B4-BE49-F238E27FC236}">
                <a16:creationId xmlns:a16="http://schemas.microsoft.com/office/drawing/2014/main" id="{522D47E6-BD98-75C6-FF51-0D5EFEAE3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того мы видим, что приведенные глаголы без 1 л. ед. ч. наст. вр. образуют страд. причастие прошед. вр. без чередования (</a:t>
            </a:r>
            <a:r>
              <a:rPr lang="ru-RU" altLang="de-DE" sz="2800" i="1">
                <a:latin typeface="Times New Roman" panose="02020603050405020304" pitchFamily="18" charset="0"/>
              </a:rPr>
              <a:t>сбондить </a:t>
            </a:r>
            <a:r>
              <a:rPr lang="ru-RU" altLang="de-DE" sz="2800">
                <a:latin typeface="Times New Roman" panose="02020603050405020304" pitchFamily="18" charset="0"/>
              </a:rPr>
              <a:t>«украсть» </a:t>
            </a:r>
            <a:r>
              <a:rPr lang="ru-RU" altLang="de-DE" sz="2800" i="1">
                <a:latin typeface="Times New Roman" panose="02020603050405020304" pitchFamily="18" charset="0"/>
              </a:rPr>
              <a:t>–</a:t>
            </a:r>
            <a:r>
              <a:rPr lang="de-CH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сбонденный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но мы знаем, что так бывает не всегда, ср. </a:t>
            </a:r>
            <a:r>
              <a:rPr lang="ru-RU" altLang="de-DE" sz="2800" i="1">
                <a:latin typeface="Times New Roman" panose="02020603050405020304" pitchFamily="18" charset="0"/>
              </a:rPr>
              <a:t>побежденный</a:t>
            </a:r>
            <a:r>
              <a:rPr lang="ru-RU" altLang="de-DE" sz="2800">
                <a:latin typeface="Times New Roman" panose="02020603050405020304" pitchFamily="18" charset="0"/>
              </a:rPr>
              <a:t> и др. с чередованием)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Если сравнить подробно у Зализняка (2003), ситуация немного более сложна, потому что напр. у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 </a:t>
            </a:r>
            <a:r>
              <a:rPr lang="ru-RU" altLang="de-DE" sz="2800">
                <a:latin typeface="Times New Roman" panose="02020603050405020304" pitchFamily="18" charset="0"/>
              </a:rPr>
              <a:t>Зализняк не пишет, что форма 1 л. ед. ч. отсутствует, но что ее образование затруднительно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Немало интересно, как Зализняк объясняет эту помету: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9323436-BF0A-B11C-679E-B09F5F6A4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Глагол </a:t>
            </a:r>
            <a:r>
              <a:rPr lang="cs-CZ" altLang="de-CZ" sz="3200">
                <a:latin typeface="Times New Roman" panose="02020603050405020304" pitchFamily="18" charset="0"/>
              </a:rPr>
              <a:t>III: </a:t>
            </a:r>
            <a:r>
              <a:rPr lang="ru-RU" altLang="de-DE" sz="3200">
                <a:latin typeface="Times New Roman" panose="02020603050405020304" pitchFamily="18" charset="0"/>
              </a:rPr>
              <a:t>К</a:t>
            </a:r>
            <a:r>
              <a:rPr lang="ru-RU" altLang="de-CZ" sz="3200">
                <a:latin typeface="Times New Roman" panose="02020603050405020304" pitchFamily="18" charset="0"/>
              </a:rPr>
              <a:t>онкуренция алломорфов</a:t>
            </a:r>
            <a:r>
              <a:rPr lang="cs-CZ" altLang="de-CZ" sz="3200">
                <a:latin typeface="Times New Roman" panose="02020603050405020304" pitchFamily="18" charset="0"/>
              </a:rPr>
              <a:t> - </a:t>
            </a:r>
            <a:r>
              <a:rPr lang="ru-RU" altLang="de-CZ" sz="3200">
                <a:latin typeface="Times New Roman" panose="02020603050405020304" pitchFamily="18" charset="0"/>
              </a:rPr>
              <a:t>проблемы чередования</a:t>
            </a:r>
            <a:endParaRPr lang="de-CH" altLang="de-CZ" sz="3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C7F605-F3E3-40CA-4FF1-0C22A5A05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Чередования в системе русского глагола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Разные типы: чередования между основой инфинитива и основой наст. вр. имеются во всех классах глаголов. Глаголы с твердым согласным в 3 л. мн. ч. </a:t>
            </a:r>
            <a:r>
              <a:rPr lang="cs-CZ" altLang="de-DE" sz="2800" i="1">
                <a:latin typeface="Times New Roman" panose="02020603050405020304" pitchFamily="18" charset="0"/>
              </a:rPr>
              <a:t>(ид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вед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бер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пек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– это главным образом глаголы </a:t>
            </a:r>
            <a:r>
              <a:rPr lang="cs-CZ" altLang="de-DE" sz="2800">
                <a:latin typeface="Times New Roman" panose="02020603050405020304" pitchFamily="18" charset="0"/>
              </a:rPr>
              <a:t>IV, IX </a:t>
            </a:r>
            <a:r>
              <a:rPr lang="ru-RU" altLang="de-DE" sz="2800">
                <a:latin typeface="Times New Roman" panose="02020603050405020304" pitchFamily="18" charset="0"/>
              </a:rPr>
              <a:t>и </a:t>
            </a:r>
            <a:r>
              <a:rPr lang="cs-CZ" altLang="de-DE" sz="2800">
                <a:latin typeface="Times New Roman" panose="02020603050405020304" pitchFamily="18" charset="0"/>
              </a:rPr>
              <a:t>X</a:t>
            </a:r>
            <a:r>
              <a:rPr lang="ru-RU" altLang="de-DE" sz="2800">
                <a:latin typeface="Times New Roman" panose="02020603050405020304" pitchFamily="18" charset="0"/>
              </a:rPr>
              <a:t> кл. по Исаченко – имеют чередование между формами </a:t>
            </a:r>
            <a:r>
              <a:rPr lang="cs-CZ" altLang="de-DE" sz="2800">
                <a:latin typeface="Times New Roman" panose="02020603050405020304" pitchFamily="18" charset="0"/>
              </a:rPr>
              <a:t>1 </a:t>
            </a:r>
            <a:r>
              <a:rPr lang="ru-RU" altLang="de-DE" sz="2800">
                <a:latin typeface="Times New Roman" panose="02020603050405020304" pitchFamily="18" charset="0"/>
              </a:rPr>
              <a:t>л. ед. ч./3 л. мн. ч. наст. вр. и остальными формами наст. вр.: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Inhaltsplatzhalter 2">
            <a:extLst>
              <a:ext uri="{FF2B5EF4-FFF2-40B4-BE49-F238E27FC236}">
                <a16:creationId xmlns:a16="http://schemas.microsoft.com/office/drawing/2014/main" id="{D408A6E6-3A96-528C-E4C1-3CB979665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«</a:t>
            </a:r>
            <a:r>
              <a:rPr lang="de-CZ" altLang="de-CZ" sz="2800">
                <a:latin typeface="Times New Roman" panose="02020603050405020304" pitchFamily="18" charset="0"/>
              </a:rPr>
              <a:t>Возможен также случай, когда способ образования потенциальной формы однозначен, однако построенная таки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Z" altLang="de-CZ" sz="2800">
                <a:latin typeface="Times New Roman" panose="02020603050405020304" pitchFamily="18" charset="0"/>
              </a:rPr>
              <a:t> образом форма воспринимается как нежелательная. Практически это выражается в т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м, что носители литературного русского языка в тех случаях, когда им в речи требуется по смыслу д</a:t>
            </a:r>
            <a:r>
              <a:rPr lang="ru-RU" altLang="de-CZ" sz="2800">
                <a:latin typeface="Times New Roman" panose="02020603050405020304" pitchFamily="18" charset="0"/>
              </a:rPr>
              <a:t>анна</a:t>
            </a:r>
            <a:r>
              <a:rPr lang="de-CZ" altLang="de-CZ" sz="2800">
                <a:latin typeface="Times New Roman" panose="02020603050405020304" pitchFamily="18" charset="0"/>
              </a:rPr>
              <a:t>я </a:t>
            </a:r>
            <a:r>
              <a:rPr lang="ru-RU" altLang="de-CZ" sz="2800">
                <a:latin typeface="Times New Roman" panose="02020603050405020304" pitchFamily="18" charset="0"/>
              </a:rPr>
              <a:t>ф</a:t>
            </a:r>
            <a:r>
              <a:rPr lang="de-CZ" altLang="de-CZ" sz="2800">
                <a:latin typeface="Times New Roman" panose="02020603050405020304" pitchFamily="18" charset="0"/>
              </a:rPr>
              <a:t>орм</a:t>
            </a:r>
            <a:r>
              <a:rPr lang="ru-RU" altLang="de-CZ" sz="2800">
                <a:latin typeface="Times New Roman" panose="02020603050405020304" pitchFamily="18" charset="0"/>
              </a:rPr>
              <a:t>а</a:t>
            </a:r>
            <a:r>
              <a:rPr lang="de-CZ" altLang="de-CZ" sz="2800">
                <a:latin typeface="Times New Roman" panose="02020603050405020304" pitchFamily="18" charset="0"/>
              </a:rPr>
              <a:t>, обычно испытывают затруднение и нередко предпочитают обойтись вообще </a:t>
            </a:r>
            <a:r>
              <a:rPr lang="ru-RU" altLang="de-CZ" sz="2800">
                <a:latin typeface="Times New Roman" panose="02020603050405020304" pitchFamily="18" charset="0"/>
              </a:rPr>
              <a:t>б</a:t>
            </a:r>
            <a:r>
              <a:rPr lang="de-CZ" altLang="de-CZ" sz="2800">
                <a:latin typeface="Times New Roman" panose="02020603050405020304" pitchFamily="18" charset="0"/>
              </a:rPr>
              <a:t>ез этой формы, заменив слово синоним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м или перестроив синтаксическую конструкцию. Таковы, например, ф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рмы: </a:t>
            </a:r>
            <a:r>
              <a:rPr lang="de-CZ" altLang="de-CZ" sz="2800" i="1">
                <a:latin typeface="Times New Roman" panose="02020603050405020304" pitchFamily="18" charset="0"/>
              </a:rPr>
              <a:t>брюзг, мечт, башок </a:t>
            </a:r>
            <a:r>
              <a:rPr lang="de-CZ" altLang="de-CZ" sz="2800">
                <a:latin typeface="Times New Roman" panose="02020603050405020304" pitchFamily="18" charset="0"/>
              </a:rPr>
              <a:t>(от </a:t>
            </a:r>
            <a:r>
              <a:rPr lang="de-CZ" altLang="de-CZ" sz="2800" i="1">
                <a:latin typeface="Times New Roman" panose="02020603050405020304" pitchFamily="18" charset="0"/>
              </a:rPr>
              <a:t>брюзга, мечта, башка), галжу, ду</a:t>
            </a:r>
            <a:r>
              <a:rPr lang="ru-RU" altLang="de-CZ" sz="2800" i="1">
                <a:latin typeface="Times New Roman" panose="02020603050405020304" pitchFamily="18" charset="0"/>
              </a:rPr>
              <a:t>ж</a:t>
            </a:r>
            <a:r>
              <a:rPr lang="de-CZ" altLang="de-CZ" sz="2800" i="1">
                <a:latin typeface="Times New Roman" panose="02020603050405020304" pitchFamily="18" charset="0"/>
              </a:rPr>
              <a:t>у </a:t>
            </a:r>
            <a:r>
              <a:rPr lang="de-CZ" altLang="de-CZ" sz="2800">
                <a:latin typeface="Times New Roman" panose="02020603050405020304" pitchFamily="18" charset="0"/>
              </a:rPr>
              <a:t>(от </a:t>
            </a:r>
            <a:r>
              <a:rPr lang="de-CZ" altLang="de-CZ" sz="2800" i="1">
                <a:latin typeface="Times New Roman" panose="02020603050405020304" pitchFamily="18" charset="0"/>
              </a:rPr>
              <a:t>галдеть, дудеть). </a:t>
            </a:r>
            <a:endParaRPr lang="de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Inhaltsplatzhalter 2">
            <a:extLst>
              <a:ext uri="{FF2B5EF4-FFF2-40B4-BE49-F238E27FC236}">
                <a16:creationId xmlns:a16="http://schemas.microsoft.com/office/drawing/2014/main" id="{0A73C534-23EE-E160-1F63-55AEB0F10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481763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Причины подобного затруднения могут быть различными. По-видимому, чаще всего причина состоит в том, что в таких формах ударение или вид основы слишком сильно отклоняется от остальных форм парадигмы (прежде всего, от исходной формы);</a:t>
            </a:r>
            <a:r>
              <a:rPr lang="ru-RU" altLang="de-CZ" sz="2800" baseline="30000">
                <a:latin typeface="Times New Roman" panose="02020603050405020304" pitchFamily="18" charset="0"/>
              </a:rPr>
              <a:t>2</a:t>
            </a:r>
            <a:r>
              <a:rPr lang="de-CZ" altLang="de-CZ" sz="2800" baseline="30000">
                <a:latin typeface="Times New Roman" panose="02020603050405020304" pitchFamily="18" charset="0"/>
              </a:rPr>
              <a:t> </a:t>
            </a:r>
            <a:r>
              <a:rPr lang="de-CZ" altLang="de-CZ" sz="2800">
                <a:latin typeface="Times New Roman" panose="02020603050405020304" pitchFamily="18" charset="0"/>
              </a:rPr>
              <a:t>в других случаях слишком непривычно образование соответствующих форм от основ с определенным суффиксом (например, кратких форм от основ с суффиксом -</a:t>
            </a:r>
            <a:r>
              <a:rPr lang="de-CZ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 i="1">
                <a:latin typeface="Times New Roman" panose="02020603050405020304" pitchFamily="18" charset="0"/>
              </a:rPr>
              <a:t>к</a:t>
            </a:r>
            <a:r>
              <a:rPr lang="de-CZ" altLang="de-CZ" sz="2800">
                <a:latin typeface="Times New Roman" panose="02020603050405020304" pitchFamily="18" charset="0"/>
              </a:rPr>
              <a:t>-, ср. </a:t>
            </a:r>
            <a:r>
              <a:rPr lang="de-CZ" altLang="de-CZ" sz="2800" i="1">
                <a:latin typeface="Times New Roman" panose="02020603050405020304" pitchFamily="18" charset="0"/>
              </a:rPr>
              <a:t>деревенский, светский, геройский); </a:t>
            </a:r>
            <a:r>
              <a:rPr lang="de-CZ" altLang="de-CZ" sz="2800">
                <a:latin typeface="Times New Roman" panose="02020603050405020304" pitchFamily="18" charset="0"/>
              </a:rPr>
              <a:t>иногда источник затруднения не вполне ясен (ср., например, </a:t>
            </a:r>
            <a:r>
              <a:rPr lang="de-CZ" altLang="de-CZ" sz="2800" i="1">
                <a:latin typeface="Times New Roman" panose="02020603050405020304" pitchFamily="18" charset="0"/>
              </a:rPr>
              <a:t>пиша </a:t>
            </a:r>
            <a:r>
              <a:rPr lang="de-CZ" altLang="de-CZ" sz="2800">
                <a:latin typeface="Times New Roman" panose="02020603050405020304" pitchFamily="18" charset="0"/>
              </a:rPr>
              <a:t>от </a:t>
            </a:r>
            <a:r>
              <a:rPr lang="de-CZ" altLang="de-CZ" sz="2800" i="1">
                <a:latin typeface="Times New Roman" panose="02020603050405020304" pitchFamily="18" charset="0"/>
              </a:rPr>
              <a:t>писать).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r>
              <a:rPr lang="ru-RU" altLang="de-CZ" sz="2800" baseline="30000">
                <a:latin typeface="Times New Roman" panose="02020603050405020304" pitchFamily="18" charset="0"/>
              </a:rPr>
              <a:t>2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de-CZ" altLang="de-CZ" sz="2000">
                <a:latin typeface="Times New Roman" panose="02020603050405020304" pitchFamily="18" charset="0"/>
              </a:rPr>
              <a:t>Имеется в виду: слишком сильно для новообразованной формы (т. е. не поддержанной традицией). В часто употребляемых формах, закрепленных традицией, такие отклонения не ощущаются, поскольку эти формы запоминаются как готовые единицы, ср. </a:t>
            </a:r>
            <a:r>
              <a:rPr lang="de-CZ" altLang="de-CZ" sz="2000" i="1">
                <a:latin typeface="Times New Roman" panose="02020603050405020304" pitchFamily="18" charset="0"/>
              </a:rPr>
              <a:t>черт, кишок, сижу.</a:t>
            </a:r>
            <a:endParaRPr lang="ru-RU" altLang="de-CZ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Inhaltsplatzhalter 2">
            <a:extLst>
              <a:ext uri="{FF2B5EF4-FFF2-40B4-BE49-F238E27FC236}">
                <a16:creationId xmlns:a16="http://schemas.microsoft.com/office/drawing/2014/main" id="{809F2679-65D2-0DBA-A5FD-E8B189326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Указ</a:t>
            </a:r>
            <a:r>
              <a:rPr lang="ru-RU" altLang="de-CZ" sz="2800">
                <a:latin typeface="Times New Roman" panose="02020603050405020304" pitchFamily="18" charset="0"/>
              </a:rPr>
              <a:t>а</a:t>
            </a:r>
            <a:r>
              <a:rPr lang="de-CZ" altLang="de-CZ" sz="2800">
                <a:latin typeface="Times New Roman" panose="02020603050405020304" pitchFamily="18" charset="0"/>
              </a:rPr>
              <a:t>нная особенность потенциальной формы отражается в словаре пометой “затрудн.”, т. е. 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бра</a:t>
            </a:r>
            <a:r>
              <a:rPr lang="ru-RU" altLang="de-CZ" sz="2800">
                <a:latin typeface="Times New Roman" panose="02020603050405020304" pitchFamily="18" charset="0"/>
              </a:rPr>
              <a:t>зование</a:t>
            </a:r>
            <a:r>
              <a:rPr lang="de-CZ" altLang="de-CZ" sz="2800">
                <a:latin typeface="Times New Roman" panose="02020603050405020304" pitchFamily="18" charset="0"/>
              </a:rPr>
              <a:t> данной ф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рмы затруднительно (</a:t>
            </a:r>
            <a:r>
              <a:rPr lang="ru-RU" altLang="de-CZ" sz="2800">
                <a:latin typeface="Times New Roman" panose="02020603050405020304" pitchFamily="18" charset="0"/>
              </a:rPr>
              <a:t>…)</a:t>
            </a:r>
            <a:r>
              <a:rPr lang="de-CZ" altLang="de-CZ" sz="2800">
                <a:latin typeface="Times New Roman" panose="02020603050405020304" pitchFamily="18" charset="0"/>
              </a:rPr>
              <a:t>. Например, при слове </a:t>
            </a:r>
            <a:r>
              <a:rPr lang="de-CZ" altLang="de-CZ" sz="2800" i="1">
                <a:latin typeface="Times New Roman" panose="02020603050405020304" pitchFamily="18" charset="0"/>
              </a:rPr>
              <a:t>башка </a:t>
            </a:r>
            <a:r>
              <a:rPr lang="de-CZ" altLang="de-CZ" sz="2800">
                <a:latin typeface="Times New Roman" panose="02020603050405020304" pitchFamily="18" charset="0"/>
              </a:rPr>
              <a:t>дано указание “Р. мн. затрудн.”, при слове </a:t>
            </a:r>
            <a:r>
              <a:rPr lang="de-CZ" altLang="de-CZ" sz="2800" i="1">
                <a:latin typeface="Times New Roman" panose="02020603050405020304" pitchFamily="18" charset="0"/>
              </a:rPr>
              <a:t>галдеть — </a:t>
            </a:r>
            <a:r>
              <a:rPr lang="de-CZ" altLang="de-CZ" sz="2800">
                <a:latin typeface="Times New Roman" panose="02020603050405020304" pitchFamily="18" charset="0"/>
              </a:rPr>
              <a:t>“наст. 1 ед. затрудн.”. </a:t>
            </a:r>
            <a:r>
              <a:rPr lang="ru-RU" altLang="de-CZ" sz="2800">
                <a:latin typeface="Times New Roman" panose="02020603050405020304" pitchFamily="18" charset="0"/>
              </a:rPr>
              <a:t>(…)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Таким образом, указание о том, что образование некоторой формы затруднительно или что сведения об этой форме носят предположительный характер, всегда означает, что данная форма малоупотребительна. Однако обратное неверно: далеко не про всякую малоупотребительную форму дается как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е-либо этих указаний.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4D7BFDCC-10A1-E78A-62A6-DFE9535C1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Заметим, что между затрудненным образованием формы (помета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ее отсутствием (помета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см. стр. 5) в действительности нет резкой границы; поэтому в переходных случаях выбор той или другой пометы 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вестной мере услове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н.» (Зализняк 2003, 8-9)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мы видим, что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Бэрман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самом деле прав, если не старается точно отличать случаи, где Зализняк пишет, что формы 1 л. ед. ч. «нет», и случаи, где он пишет, что образование формы 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B5F51BBF-2590-8D4F-F00E-B6D895FD3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Что касается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, там Зализняк на самом деле пишет, что страд. причастия прошед. вр. нет, но у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пропылесосить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 он кодифицирует форму </a:t>
            </a:r>
            <a:r>
              <a:rPr lang="ru-RU" altLang="de-DE" sz="2800" i="1">
                <a:latin typeface="Times New Roman" panose="02020603050405020304" pitchFamily="18" charset="0"/>
              </a:rPr>
              <a:t>пропылесосенный</a:t>
            </a:r>
            <a:r>
              <a:rPr lang="ru-RU" altLang="de-DE" sz="2800">
                <a:latin typeface="Times New Roman" panose="02020603050405020304" pitchFamily="18" charset="0"/>
              </a:rPr>
              <a:t>, т. е. без чередования, так что и здесь Бэрман прав.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Дефективные («недостаточные») глаголы разные по словообразованию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и стилю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ляпсить, лямзить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Зализняк (2003, 619) делает интересное замечание на счет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</a:t>
            </a:r>
            <a:r>
              <a:rPr lang="ru-RU" altLang="de-DE" sz="2800">
                <a:latin typeface="Times New Roman" panose="02020603050405020304" pitchFamily="18" charset="0"/>
              </a:rPr>
              <a:t> «воровать», для которого он замечает, что у него нет </a:t>
            </a:r>
            <a:r>
              <a:rPr lang="ru-RU" altLang="de-CZ" sz="2800">
                <a:latin typeface="Times New Roman" panose="02020603050405020304" pitchFamily="18" charset="0"/>
              </a:rPr>
              <a:t>1 л. ед. ч. наст. вр. (т.е. употребляет более сильную помету, чем у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CZ" sz="2800">
                <a:latin typeface="Times New Roman" panose="02020603050405020304" pitchFamily="18" charset="0"/>
              </a:rPr>
              <a:t>) и добавляет: «просторечн. </a:t>
            </a:r>
            <a:r>
              <a:rPr lang="ru-RU" altLang="de-CZ" sz="2800" i="1">
                <a:latin typeface="Times New Roman" panose="02020603050405020304" pitchFamily="18" charset="0"/>
              </a:rPr>
              <a:t>ляпсю</a:t>
            </a:r>
            <a:r>
              <a:rPr lang="ru-RU" altLang="de-CZ" sz="2800">
                <a:latin typeface="Times New Roman" panose="02020603050405020304" pitchFamily="18" charset="0"/>
              </a:rPr>
              <a:t> более нелитературно, чем слово в целом»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9C1A8ACC-94CE-274D-57C5-C61E7492A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Иными словами А.А. Зализняк как-то исходит из разных «степеней нелитературности»,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</a:t>
            </a:r>
            <a:r>
              <a:rPr lang="ru-RU" altLang="de-DE" sz="2800">
                <a:latin typeface="Times New Roman" panose="02020603050405020304" pitchFamily="18" charset="0"/>
              </a:rPr>
              <a:t> как экспрессивная лексема является в определенной мере «нелитературной», но форма 1 л. ед. ч. ед. ч. наст. вр. без чередования – более «нелитературна»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То же самое касается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сбондить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следующей таблице Бэрман показывает, что отдельные грамматики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в. допускали больше форм 1 л. ед. ч. без чередования, чем грамматики </a:t>
            </a:r>
            <a:r>
              <a:rPr lang="cs-CZ" altLang="de-DE" sz="2800">
                <a:latin typeface="Times New Roman" panose="02020603050405020304" pitchFamily="18" charset="0"/>
              </a:rPr>
              <a:t>XX</a:t>
            </a:r>
            <a:r>
              <a:rPr lang="ru-RU" altLang="de-DE" sz="2800">
                <a:latin typeface="Times New Roman" panose="02020603050405020304" pitchFamily="18" charset="0"/>
              </a:rPr>
              <a:t> в. Описание дефективности (отсутствие 1 л. ед. ч.) начинается в 1841 г. с Г.П. Павского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>
                <a:latin typeface="Times New Roman" panose="02020603050405020304" pitchFamily="18" charset="0"/>
              </a:rPr>
              <a:t>Г. П. Павский, </a:t>
            </a:r>
            <a:r>
              <a:rPr lang="ru-RU" altLang="de-DE" sz="2800" i="1">
                <a:latin typeface="Times New Roman" panose="02020603050405020304" pitchFamily="18" charset="0"/>
              </a:rPr>
              <a:t>Филологические наблюдения над составом русского языка. 3. О глаголе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rafik 4">
            <a:extLst>
              <a:ext uri="{FF2B5EF4-FFF2-40B4-BE49-F238E27FC236}">
                <a16:creationId xmlns:a16="http://schemas.microsoft.com/office/drawing/2014/main" id="{AB853ADF-80EB-3EB9-3806-400035A5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8131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D60DD557-A69B-B372-46F5-1146DA4C38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После него это уже В. И. Чернышев, который в 1915 г. кодифицирует ряд глаголов «недостаточными» (без 1 л. ед. ч. наст. вр.)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того мы видим, что некоторые глаголы с основой на -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ru-RU" altLang="de-DE" sz="2800">
                <a:latin typeface="Times New Roman" panose="02020603050405020304" pitchFamily="18" charset="0"/>
              </a:rPr>
              <a:t> у некоторых авторов имеют «церков-нославянское» чередование с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, которое мы до сих пор видим в страд. причастии прошед. вр.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грамматике Барсова </a:t>
            </a:r>
            <a:r>
              <a:rPr lang="cs-CZ" altLang="de-DE" sz="2800">
                <a:latin typeface="Times New Roman" panose="02020603050405020304" pitchFamily="18" charset="0"/>
              </a:rPr>
              <a:t>(1785)</a:t>
            </a:r>
            <a:r>
              <a:rPr lang="ru-RU" altLang="de-DE" sz="2800">
                <a:latin typeface="Times New Roman" panose="02020603050405020304" pitchFamily="18" charset="0"/>
              </a:rPr>
              <a:t> – отличной, но в свое время не изданной – имеется список глаголов с основой на -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ru-RU" altLang="de-DE" sz="2800">
                <a:latin typeface="Times New Roman" panose="02020603050405020304" pitchFamily="18" charset="0"/>
              </a:rPr>
              <a:t>, которые чередуются с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Даже у Чернышева имеются еще отдельные глаголы с чередованием на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Таблица 6 Бэрмана (с. 86) показывает, что эти формы в текстах иногда употребляли, но редко: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rafik 2">
            <a:extLst>
              <a:ext uri="{FF2B5EF4-FFF2-40B4-BE49-F238E27FC236}">
                <a16:creationId xmlns:a16="http://schemas.microsoft.com/office/drawing/2014/main" id="{0BDFD211-7C07-25C9-6A8C-BF531A9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6988"/>
            <a:ext cx="783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51501DB4-8B39-92A9-A01A-D2343546B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642350" cy="6191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приставочных глаголов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бедить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всего 7 вхождений в </a:t>
            </a:r>
            <a:r>
              <a:rPr lang="cs-CZ" altLang="de-DE" sz="2800">
                <a:latin typeface="Times New Roman" panose="02020603050405020304" pitchFamily="18" charset="0"/>
              </a:rPr>
              <a:t>XVIII </a:t>
            </a:r>
            <a:r>
              <a:rPr lang="ru-RU" altLang="de-DE" sz="2800">
                <a:latin typeface="Times New Roman" panose="02020603050405020304" pitchFamily="18" charset="0"/>
              </a:rPr>
              <a:t>и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вв., 6 в </a:t>
            </a:r>
            <a:r>
              <a:rPr lang="cs-CZ" altLang="de-DE" sz="2800">
                <a:latin typeface="Times New Roman" panose="02020603050405020304" pitchFamily="18" charset="0"/>
              </a:rPr>
              <a:t>XX, </a:t>
            </a:r>
            <a:r>
              <a:rPr lang="ru-RU" altLang="de-DE" sz="2800">
                <a:latin typeface="Times New Roman" panose="02020603050405020304" pitchFamily="18" charset="0"/>
              </a:rPr>
              <a:t>из них два с чередованием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Некоторые глаголы </a:t>
            </a:r>
            <a:r>
              <a:rPr lang="cs-CZ" altLang="de-DE" sz="2800">
                <a:latin typeface="Times New Roman" panose="02020603050405020304" pitchFamily="18" charset="0"/>
              </a:rPr>
              <a:t>I </a:t>
            </a:r>
            <a:r>
              <a:rPr lang="ru-RU" altLang="de-DE" sz="2800">
                <a:latin typeface="Times New Roman" panose="02020603050405020304" pitchFamily="18" charset="0"/>
              </a:rPr>
              <a:t>спряжения имеющие первоначально чередование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, его после </a:t>
            </a:r>
            <a:r>
              <a:rPr lang="cs-CZ" altLang="de-DE" sz="2800">
                <a:latin typeface="Times New Roman" panose="02020603050405020304" pitchFamily="18" charset="0"/>
              </a:rPr>
              <a:t>XVIII </a:t>
            </a:r>
            <a:r>
              <a:rPr lang="ru-RU" altLang="de-DE" sz="2800">
                <a:latin typeface="Times New Roman" panose="02020603050405020304" pitchFamily="18" charset="0"/>
              </a:rPr>
              <a:t>в. потеряли другими путями, напр. перешли в </a:t>
            </a:r>
            <a:r>
              <a:rPr lang="de-CH" altLang="de-DE" sz="2800">
                <a:latin typeface="Times New Roman" panose="02020603050405020304" pitchFamily="18" charset="0"/>
              </a:rPr>
              <a:t>I </a:t>
            </a:r>
            <a:r>
              <a:rPr lang="ru-RU" altLang="de-DE" sz="2800">
                <a:latin typeface="Times New Roman" panose="02020603050405020304" pitchFamily="18" charset="0"/>
              </a:rPr>
              <a:t>класс глаголов с продуктивным чередованием </a:t>
            </a:r>
            <a:r>
              <a:rPr lang="cs-CZ" altLang="de-DE" sz="2800">
                <a:latin typeface="Times New Roman" panose="02020603050405020304" pitchFamily="18" charset="0"/>
              </a:rPr>
              <a:t>/a/ - /aj/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страдать – страдаю</a:t>
            </a:r>
            <a:r>
              <a:rPr lang="ru-RU" altLang="de-DE" sz="2800">
                <a:latin typeface="Times New Roman" panose="02020603050405020304" pitchFamily="18" charset="0"/>
              </a:rPr>
              <a:t> вместо первоначального </a:t>
            </a:r>
            <a:r>
              <a:rPr lang="ru-RU" altLang="de-DE" sz="2800" i="1">
                <a:latin typeface="Times New Roman" panose="02020603050405020304" pitchFamily="18" charset="0"/>
              </a:rPr>
              <a:t>страдать – стражду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или удалили чередование интеграцией группы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 в основу инфинитива (</a:t>
            </a:r>
            <a:r>
              <a:rPr lang="ru-RU" altLang="de-DE" sz="2800" i="1">
                <a:latin typeface="Times New Roman" panose="02020603050405020304" pitchFamily="18" charset="0"/>
              </a:rPr>
              <a:t>жаждать – жажду </a:t>
            </a:r>
            <a:r>
              <a:rPr lang="ru-RU" altLang="de-DE" sz="2800">
                <a:latin typeface="Times New Roman" panose="02020603050405020304" pitchFamily="18" charset="0"/>
              </a:rPr>
              <a:t>вместо первоначального </a:t>
            </a:r>
            <a:r>
              <a:rPr lang="ru-RU" altLang="de-DE" sz="2800" i="1">
                <a:latin typeface="Times New Roman" panose="02020603050405020304" pitchFamily="18" charset="0"/>
              </a:rPr>
              <a:t>жадать – жажду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6D91CE45-B06F-0E5A-BEA7-DEE9AC5A9C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188913"/>
            <a:ext cx="8226425" cy="6408737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несу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несёт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несёте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несут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>
                <a:latin typeface="Times New Roman" panose="02020603050405020304" pitchFamily="18" charset="0"/>
              </a:rPr>
              <a:t>s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>
                <a:latin typeface="Times New Roman" panose="02020603050405020304" pitchFamily="18" charset="0"/>
              </a:rPr>
              <a:t>s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печёт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печёте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пекут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  </a:t>
            </a:r>
            <a:r>
              <a:rPr lang="ru-RU" altLang="de-DE" sz="2800" dirty="0">
                <a:latin typeface="Times New Roman" panose="02020603050405020304" pitchFamily="18" charset="0"/>
              </a:rPr>
              <a:t> /</a:t>
            </a:r>
            <a:r>
              <a:rPr lang="cs-CZ" altLang="de-DE" sz="2800" dirty="0">
                <a:latin typeface="Times New Roman" panose="02020603050405020304" pitchFamily="18" charset="0"/>
              </a:rPr>
              <a:t>k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 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k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глаголов </a:t>
            </a:r>
            <a:r>
              <a:rPr lang="cs-CZ" altLang="de-DE" sz="2800" dirty="0">
                <a:latin typeface="Times New Roman" panose="02020603050405020304" pitchFamily="18" charset="0"/>
              </a:rPr>
              <a:t>I, II, III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</a:rPr>
              <a:t>VI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 единая основа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., отличающаяся от основы инфинитива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глаголов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спряжения (конкретно </a:t>
            </a:r>
            <a:r>
              <a:rPr lang="cs-CZ" altLang="de-DE" sz="2800" dirty="0">
                <a:latin typeface="Times New Roman" panose="02020603050405020304" pitchFamily="18" charset="0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</a:rPr>
              <a:t>VIII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.) имеется чередование между 1 л. ед. ч.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и остальными формами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., если корень заканчивается на губной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 зубной согласный: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CFF32D8A-38E6-A977-E4E5-232ED86E4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497887" cy="5905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Бэрман из этого заключает, что чередование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 больше не было приемлемо в наст./буд. вр.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глаголов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бедить </a:t>
            </a:r>
            <a:r>
              <a:rPr lang="ru-RU" altLang="de-DE" sz="2800">
                <a:latin typeface="Times New Roman" panose="02020603050405020304" pitchFamily="18" charset="0"/>
              </a:rPr>
              <a:t>даже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не возникает чередование восточнославянского типа </a:t>
            </a:r>
            <a:r>
              <a:rPr lang="ru-RU" altLang="de-DE" sz="2800" i="1">
                <a:latin typeface="Times New Roman" panose="02020603050405020304" pitchFamily="18" charset="0"/>
              </a:rPr>
              <a:t>д – 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этого, Б. замечает, что много глаголов сегодня означаемых как дефективные раньше были в некоторых грамматиках приведены с 1 л. ед. ч. наст. вр. без чередования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можно найти и такие глаголы раньше означаемые как дефективные, у которых сегодня 1 л. ед. ч. допустимо. Ср. в Толковом словаре Д. Н. Ушакова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бомбить</a:t>
            </a:r>
            <a:r>
              <a:rPr lang="ru-RU" altLang="de-DE" sz="2800">
                <a:latin typeface="Times New Roman" panose="02020603050405020304" pitchFamily="18" charset="0"/>
              </a:rPr>
              <a:t> (тогда неологизм):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59D43AF0-6B86-438C-7CE0-DF2E77993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497887" cy="19446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ja-JP" sz="2800">
                <a:latin typeface="Times New Roman" panose="02020603050405020304" pitchFamily="18" charset="0"/>
              </a:rPr>
              <a:t>«</a:t>
            </a:r>
            <a:r>
              <a:rPr lang="ru-RU" altLang="ja-JP" sz="2800" b="1">
                <a:latin typeface="Times New Roman" panose="02020603050405020304" pitchFamily="18" charset="0"/>
              </a:rPr>
              <a:t>БОМБИ́ТЬ</a:t>
            </a:r>
            <a:r>
              <a:rPr lang="ru-RU" altLang="ja-JP" sz="2800">
                <a:latin typeface="Times New Roman" panose="02020603050405020304" pitchFamily="18" charset="0"/>
              </a:rPr>
              <a:t> (1л. не употр.), бомбишь, несовер. (неол. авиац.). Сбрасывать бомбы при помощи прицельных приборов»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ja-JP" sz="2800">
                <a:latin typeface="Times New Roman" panose="02020603050405020304" pitchFamily="18" charset="0"/>
              </a:rPr>
              <a:t>Напротив того ситуация сегодня (по Зализняку):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rafik 2">
            <a:extLst>
              <a:ext uri="{FF2B5EF4-FFF2-40B4-BE49-F238E27FC236}">
                <a16:creationId xmlns:a16="http://schemas.microsoft.com/office/drawing/2014/main" id="{A3A6B392-C67D-AAB0-2DFB-97739269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225"/>
            <a:ext cx="788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Inhaltsplatzhalter 2">
            <a:extLst>
              <a:ext uri="{FF2B5EF4-FFF2-40B4-BE49-F238E27FC236}">
                <a16:creationId xmlns:a16="http://schemas.microsoft.com/office/drawing/2014/main" id="{2FC3D9D7-891E-12A2-422C-F4DE020AD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Так что есть не только глаголы раньше образовавшие 1 л. ед. ч. наст. вр., но позже кодифицированные без этой формы, но есть и глаголы с первоначальным «запретом» 1 л. ед. ч. наст. вр., которые позже эту форму стали образовать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глаголы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бедить</a:t>
            </a:r>
            <a:r>
              <a:rPr lang="ru-RU" altLang="de-DE" sz="2800">
                <a:latin typeface="Times New Roman" panose="02020603050405020304" pitchFamily="18" charset="0"/>
              </a:rPr>
              <a:t>, это старые глаголы, наверно церковнославянского происхождения (на это указывают формы </a:t>
            </a:r>
            <a:r>
              <a:rPr lang="ru-RU" altLang="de-DE" sz="2800" i="1">
                <a:latin typeface="Times New Roman" panose="02020603050405020304" pitchFamily="18" charset="0"/>
              </a:rPr>
              <a:t>побе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ать, побе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енный, убе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ать, убе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енный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а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бомбить</a:t>
            </a:r>
            <a:r>
              <a:rPr lang="ru-RU" altLang="de-DE" sz="2800">
                <a:latin typeface="Times New Roman" panose="02020603050405020304" pitchFamily="18" charset="0"/>
              </a:rPr>
              <a:t> неологизм из западноевропейских языков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этой группе – глаголы дефективные у Ушакова, но не у Зализняка – находятся и другие с возможной иностранной этимологией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верзить </a:t>
            </a:r>
            <a:r>
              <a:rPr lang="ru-RU" altLang="de-DE" sz="2800">
                <a:latin typeface="Times New Roman" panose="02020603050405020304" pitchFamily="18" charset="0"/>
              </a:rPr>
              <a:t>«делать кавер-зы, интриги»</a:t>
            </a:r>
            <a:r>
              <a:rPr lang="ru-RU" altLang="de-DE" sz="2800" i="1">
                <a:latin typeface="Times New Roman" panose="02020603050405020304" pitchFamily="18" charset="0"/>
              </a:rPr>
              <a:t>, капр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зить </a:t>
            </a:r>
            <a:r>
              <a:rPr lang="ru-RU" altLang="de-DE" sz="2800">
                <a:latin typeface="Times New Roman" panose="02020603050405020304" pitchFamily="18" charset="0"/>
              </a:rPr>
              <a:t>«быть капризным, дурить»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Inhaltsplatzhalter 2">
            <a:extLst>
              <a:ext uri="{FF2B5EF4-FFF2-40B4-BE49-F238E27FC236}">
                <a16:creationId xmlns:a16="http://schemas.microsoft.com/office/drawing/2014/main" id="{2DF53BD0-3565-DF0C-5DB1-09E74DF92C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6407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есть и глаголы со славянской этимологией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угнездиться, соседить, умилосердить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некоторых можно, однако, задать вопрос, насколько часто вообще выступает 1 л. ед. ч. наст./буд. вр.: </a:t>
            </a:r>
            <a:r>
              <a:rPr lang="ru-RU" altLang="ja-JP" sz="2800" i="1">
                <a:latin typeface="Times New Roman" panose="02020603050405020304" pitchFamily="18" charset="0"/>
              </a:rPr>
              <a:t>бомблю</a:t>
            </a:r>
            <a:r>
              <a:rPr lang="ru-RU" altLang="ja-JP" sz="2800">
                <a:latin typeface="Times New Roman" panose="02020603050405020304" pitchFamily="18" charset="0"/>
              </a:rPr>
              <a:t> имеет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в основном корпусе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НКРЯ </a:t>
            </a:r>
            <a:r>
              <a:rPr lang="de-CH" altLang="ja-JP" sz="2800">
                <a:latin typeface="Times New Roman" panose="02020603050405020304" pitchFamily="18" charset="0"/>
              </a:rPr>
              <a:t>3</a:t>
            </a:r>
            <a:r>
              <a:rPr lang="ru-RU" altLang="ja-JP" sz="2800">
                <a:latin typeface="Times New Roman" panose="02020603050405020304" pitchFamily="18" charset="0"/>
              </a:rPr>
              <a:t> вхождения, 1 л. глаголов </a:t>
            </a:r>
            <a:r>
              <a:rPr lang="ru-RU" altLang="ja-JP" sz="2800" i="1">
                <a:latin typeface="Times New Roman" panose="02020603050405020304" pitchFamily="18" charset="0"/>
              </a:rPr>
              <a:t>обезлюдить </a:t>
            </a:r>
            <a:r>
              <a:rPr lang="ru-RU" altLang="de-DE" sz="2800">
                <a:latin typeface="Times New Roman" panose="02020603050405020304" pitchFamily="18" charset="0"/>
              </a:rPr>
              <a:t>,сделать безлюдным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 i="1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соседить</a:t>
            </a:r>
            <a:r>
              <a:rPr lang="de-CH" altLang="ja-JP" sz="2800" i="1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умилосердить</a:t>
            </a:r>
            <a:r>
              <a:rPr lang="de-CH" altLang="ja-JP" sz="2800" i="1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угнездиться</a:t>
            </a:r>
            <a:r>
              <a:rPr lang="de-CH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найти нельзя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Важно то, что кроме «недостаточных» глаголов есть и глаголы без чередования в 1 л. ед. ч. наст./буд. вр. Такие формы употребляются и в просторечии и в диалектах (и в Интернете):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5" descr="Bildschirmfoto 2014-03-09 um 22.20.46.png">
            <a:extLst>
              <a:ext uri="{FF2B5EF4-FFF2-40B4-BE49-F238E27FC236}">
                <a16:creationId xmlns:a16="http://schemas.microsoft.com/office/drawing/2014/main" id="{A561A8A7-D05F-BCAC-F3BA-1CD7D9FF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4229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Inhaltsplatzhalter 2">
            <a:extLst>
              <a:ext uri="{FF2B5EF4-FFF2-40B4-BE49-F238E27FC236}">
                <a16:creationId xmlns:a16="http://schemas.microsoft.com/office/drawing/2014/main" id="{E1B34444-C806-2BF4-D9ED-FC0ED40C0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Интересное пристрастие к формам без чередования имел А. Х. Востоков, он приводит их довольно много в своей грамматике из 1831 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Г. П. Павский (1841) такие формы категорически отвергает, он их означает не только как неправильные, но даже как придуманные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Однако отдельные формы без чередования можно найти уже у Смотрицкого в начале </a:t>
            </a:r>
            <a:r>
              <a:rPr lang="cs-CZ" altLang="de-DE" sz="2800">
                <a:latin typeface="Times New Roman" panose="02020603050405020304" pitchFamily="18" charset="0"/>
              </a:rPr>
              <a:t>XVII </a:t>
            </a:r>
            <a:r>
              <a:rPr lang="ru-RU" altLang="de-DE" sz="2800">
                <a:latin typeface="Times New Roman" panose="02020603050405020304" pitchFamily="18" charset="0"/>
              </a:rPr>
              <a:t>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каждом случае мы видим, что кодификация дефективности относительна молода. По-видимому она решение позволяющее избежать неясные или не однозначные случаи чередования или необычные группы согласных или вообще формы, </a:t>
            </a:r>
            <a:r>
              <a:rPr lang="ru-RU" altLang="de-CZ" sz="2800">
                <a:latin typeface="Times New Roman" panose="02020603050405020304" pitchFamily="18" charset="0"/>
              </a:rPr>
              <a:t>на которые нет большого спроса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Inhaltsplatzhalter 2">
            <a:extLst>
              <a:ext uri="{FF2B5EF4-FFF2-40B4-BE49-F238E27FC236}">
                <a16:creationId xmlns:a16="http://schemas.microsoft.com/office/drawing/2014/main" id="{F252A19C-E13F-06EF-DBF3-301862846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96300" cy="61198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Эмблематическое </a:t>
            </a:r>
            <a:r>
              <a:rPr lang="cs-CZ" altLang="de-DE" sz="2800" i="1">
                <a:latin typeface="Times New Roman" panose="02020603050405020304" pitchFamily="18" charset="0"/>
              </a:rPr>
              <a:t>победю </a:t>
            </a:r>
            <a:r>
              <a:rPr lang="ru-RU" altLang="de-DE" sz="2800">
                <a:latin typeface="Times New Roman" panose="02020603050405020304" pitchFamily="18" charset="0"/>
              </a:rPr>
              <a:t>можно в Интернете встретить 279 000 х (по </a:t>
            </a:r>
            <a:r>
              <a:rPr lang="cs-CZ" altLang="de-DE" sz="2800">
                <a:latin typeface="Times New Roman" panose="02020603050405020304" pitchFamily="18" charset="0"/>
              </a:rPr>
              <a:t>google)</a:t>
            </a:r>
            <a:r>
              <a:rPr lang="ru-RU" altLang="de-DE" sz="2800">
                <a:latin typeface="Times New Roman" panose="02020603050405020304" pitchFamily="18" charset="0"/>
              </a:rPr>
              <a:t>, но тут конечно большинство метаязыковые дискуссии или шутки. Подобно с </a:t>
            </a:r>
            <a:r>
              <a:rPr lang="cs-CZ" altLang="de-DE" sz="2800" i="1">
                <a:latin typeface="Times New Roman" panose="02020603050405020304" pitchFamily="18" charset="0"/>
              </a:rPr>
              <a:t>убедю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(11 000 х)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i="1">
                <a:latin typeface="Times New Roman" panose="02020603050405020304" pitchFamily="18" charset="0"/>
              </a:rPr>
              <a:t>Пылесосю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мы находим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23 </a:t>
            </a:r>
            <a:r>
              <a:rPr lang="cs-CZ" altLang="de-DE" sz="2800">
                <a:latin typeface="Times New Roman" panose="02020603050405020304" pitchFamily="18" charset="0"/>
              </a:rPr>
              <a:t>000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x, </a:t>
            </a:r>
            <a:r>
              <a:rPr lang="cs-CZ" altLang="de-DE" sz="2800" i="1">
                <a:latin typeface="Times New Roman" panose="02020603050405020304" pitchFamily="18" charset="0"/>
              </a:rPr>
              <a:t>пылесошу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137 </a:t>
            </a:r>
            <a:r>
              <a:rPr lang="cs-CZ" altLang="de-DE" sz="2800">
                <a:latin typeface="Times New Roman" panose="02020603050405020304" pitchFamily="18" charset="0"/>
              </a:rPr>
              <a:t>000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 тд.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Inhaltsplatzhalter 2">
            <a:extLst>
              <a:ext uri="{FF2B5EF4-FFF2-40B4-BE49-F238E27FC236}">
                <a16:creationId xmlns:a16="http://schemas.microsoft.com/office/drawing/2014/main" id="{3EB7DA2C-B9A7-B7FD-14AC-68D07FD8B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248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Недавно провели разные исследования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Баронян и Кулинич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ср. напр. </a:t>
            </a:r>
            <a:r>
              <a:rPr lang="de-CH" altLang="de-CZ" sz="2800">
                <a:latin typeface="Times New Roman" panose="02020603050405020304" pitchFamily="18" charset="0"/>
              </a:rPr>
              <a:t>Kulinich/Baronian 2009)</a:t>
            </a:r>
            <a:r>
              <a:rPr lang="ru-RU" altLang="de-CZ" sz="2800">
                <a:latin typeface="Times New Roman" panose="02020603050405020304" pitchFamily="18" charset="0"/>
              </a:rPr>
              <a:t>, которые показали, что в случае новых заимствованных глаголов </a:t>
            </a:r>
            <a:r>
              <a:rPr lang="cs-CZ" altLang="de-CZ" sz="2800">
                <a:latin typeface="Times New Roman" panose="02020603050405020304" pitchFamily="18" charset="0"/>
              </a:rPr>
              <a:t>II </a:t>
            </a:r>
            <a:r>
              <a:rPr lang="ru-RU" altLang="de-CZ" sz="2800">
                <a:latin typeface="Times New Roman" panose="02020603050405020304" pitchFamily="18" charset="0"/>
              </a:rPr>
              <a:t>спряжения с соответствующими согласными в конце корня (типично </a:t>
            </a:r>
            <a:r>
              <a:rPr lang="ru-RU" altLang="de-CZ" sz="2800" i="1">
                <a:latin typeface="Times New Roman" panose="02020603050405020304" pitchFamily="18" charset="0"/>
              </a:rPr>
              <a:t>френдить, зафрендить</a:t>
            </a:r>
            <a:r>
              <a:rPr lang="ru-RU" altLang="de-CZ" sz="2800">
                <a:latin typeface="Times New Roman" panose="02020603050405020304" pitchFamily="18" charset="0"/>
              </a:rPr>
              <a:t>) носители языка стесняются образовать 1 л. ед. ч.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Формы с чередованием не образуются автоматически, существует тенденция образовать формы без чередования или форму избежать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Grafik 2">
            <a:extLst>
              <a:ext uri="{FF2B5EF4-FFF2-40B4-BE49-F238E27FC236}">
                <a16:creationId xmlns:a16="http://schemas.microsoft.com/office/drawing/2014/main" id="{56CA62D7-5CC5-4FEE-3500-0A3EE55F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41E0741-A203-148E-6EFE-ABDDDBF457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226425" cy="6337300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куп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купл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лов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ловл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ход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хож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плат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плач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а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воз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вож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нос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нош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сплю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терп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терпл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рпишь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Если корень глагола </a:t>
            </a:r>
            <a:r>
              <a:rPr lang="cs-CZ" altLang="de-DE" sz="2800" dirty="0">
                <a:latin typeface="Times New Roman" panose="02020603050405020304" pitchFamily="18" charset="0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</a:rPr>
              <a:t>спряжения заканчивается на плавный</a:t>
            </a:r>
            <a:r>
              <a:rPr lang="cs-CZ" altLang="de-DE" sz="2800" i="1" dirty="0">
                <a:latin typeface="Times New Roman" panose="02020603050405020304" pitchFamily="18" charset="0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говор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шевел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или </a:t>
            </a:r>
            <a:r>
              <a:rPr lang="cs-CZ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dirty="0">
                <a:latin typeface="Times New Roman" panose="02020603050405020304" pitchFamily="18" charset="0"/>
              </a:rPr>
              <a:t>в </a:t>
            </a:r>
            <a:r>
              <a:rPr lang="cs-CZ" altLang="de-DE" sz="2800" dirty="0">
                <a:latin typeface="Times New Roman" panose="02020603050405020304" pitchFamily="18" charset="0"/>
              </a:rPr>
              <a:t>VII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 – шипящий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держать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молчать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согласный, чередование отсутствует 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Фонема </a:t>
            </a:r>
            <a:r>
              <a:rPr lang="cs-CZ" altLang="de-DE" sz="2800" dirty="0">
                <a:latin typeface="Times New Roman" panose="02020603050405020304" pitchFamily="18" charset="0"/>
              </a:rPr>
              <a:t>/t,/ </a:t>
            </a:r>
            <a:r>
              <a:rPr lang="ru-RU" altLang="de-DE" sz="2800" dirty="0">
                <a:latin typeface="Times New Roman" panose="02020603050405020304" pitchFamily="18" charset="0"/>
              </a:rPr>
              <a:t>чередуется в исконно восточно-славянских глаголах с фонемой </a:t>
            </a:r>
            <a:r>
              <a:rPr lang="cs-CZ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cs-CZ" altLang="de-DE" sz="2800" dirty="0">
                <a:latin typeface="Times New Roman" panose="02020603050405020304" pitchFamily="18" charset="0"/>
              </a:rPr>
              <a:t>/, </a:t>
            </a:r>
            <a:r>
              <a:rPr lang="ru-RU" altLang="de-DE" sz="2800" dirty="0">
                <a:latin typeface="Times New Roman" panose="02020603050405020304" pitchFamily="18" charset="0"/>
              </a:rPr>
              <a:t>а у глаголов церковнославянского происхождения с </a:t>
            </a:r>
            <a:r>
              <a:rPr lang="cs-CZ" altLang="de-DE" sz="2800" dirty="0">
                <a:latin typeface="Times New Roman" panose="02020603050405020304" pitchFamily="18" charset="0"/>
              </a:rPr>
              <a:t>{</a:t>
            </a:r>
            <a:r>
              <a:rPr lang="cs-CZ" altLang="de-DE" sz="2800" dirty="0" err="1">
                <a:latin typeface="Times New Roman" panose="02020603050405020304" pitchFamily="18" charset="0"/>
              </a:rPr>
              <a:t>щ</a:t>
            </a:r>
            <a:r>
              <a:rPr lang="cs-CZ" altLang="de-DE" sz="2800" dirty="0">
                <a:latin typeface="Times New Roman" panose="02020603050405020304" pitchFamily="18" charset="0"/>
              </a:rPr>
              <a:t>}, </a:t>
            </a:r>
            <a:r>
              <a:rPr lang="ru-RU" altLang="de-DE" sz="2800" dirty="0">
                <a:latin typeface="Times New Roman" panose="02020603050405020304" pitchFamily="18" charset="0"/>
              </a:rPr>
              <a:t>о фонологической интерпретации которого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rafik 3">
            <a:extLst>
              <a:ext uri="{FF2B5EF4-FFF2-40B4-BE49-F238E27FC236}">
                <a16:creationId xmlns:a16="http://schemas.microsoft.com/office/drawing/2014/main" id="{DA041D4C-C439-E084-C5C5-C9F284E3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Grafik 2">
            <a:extLst>
              <a:ext uri="{FF2B5EF4-FFF2-40B4-BE49-F238E27FC236}">
                <a16:creationId xmlns:a16="http://schemas.microsoft.com/office/drawing/2014/main" id="{3D4662B8-1F89-E477-9FB0-AC76082E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548BF7ED-0E82-033B-26BC-1AA9AED01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248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Авторы постулируют, что частые и беспроблемные формы с чередованием (такие как </a:t>
            </a:r>
            <a:r>
              <a:rPr lang="ru-RU" altLang="de-CZ" sz="2800" i="1">
                <a:latin typeface="Times New Roman" panose="02020603050405020304" pitchFamily="18" charset="0"/>
              </a:rPr>
              <a:t>прошу</a:t>
            </a:r>
            <a:r>
              <a:rPr lang="ru-RU" altLang="de-CZ" sz="2800">
                <a:latin typeface="Times New Roman" panose="02020603050405020304" pitchFamily="18" charset="0"/>
              </a:rPr>
              <a:t> или </a:t>
            </a:r>
            <a:r>
              <a:rPr lang="ru-RU" altLang="de-CZ" sz="2800" i="1">
                <a:latin typeface="Times New Roman" panose="02020603050405020304" pitchFamily="18" charset="0"/>
              </a:rPr>
              <a:t>хожу</a:t>
            </a:r>
            <a:r>
              <a:rPr lang="ru-RU" altLang="de-CZ" sz="2800">
                <a:latin typeface="Times New Roman" panose="02020603050405020304" pitchFamily="18" charset="0"/>
              </a:rPr>
              <a:t>) сегодня в основном лексикализованы, т. е. носитель языка их воспринимает и знает скорее как отдельные лексемы, чем как результат грамматического механизма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На этом месте можно упомянуть слова А.А. Зализняка, приведенные выше: «</a:t>
            </a:r>
            <a:r>
              <a:rPr lang="de-CZ" altLang="de-CZ" sz="2800">
                <a:latin typeface="Times New Roman" panose="02020603050405020304" pitchFamily="18" charset="0"/>
              </a:rPr>
              <a:t>В часто употребляемых формах, закрепленных традицией, такие отклонения не ощущаются, </a:t>
            </a:r>
            <a:r>
              <a:rPr lang="de-CZ" altLang="de-CZ" sz="2800" u="sng">
                <a:latin typeface="Times New Roman" panose="02020603050405020304" pitchFamily="18" charset="0"/>
              </a:rPr>
              <a:t>поскольку эти формы запоминаются как готовые единицы</a:t>
            </a:r>
            <a:r>
              <a:rPr lang="ru-RU" altLang="de-CZ" sz="2800">
                <a:latin typeface="Times New Roman" panose="02020603050405020304" pitchFamily="18" charset="0"/>
              </a:rPr>
              <a:t> (подчеркивание - </a:t>
            </a:r>
            <a:r>
              <a:rPr lang="cs-CZ" altLang="de-CZ" sz="2800">
                <a:latin typeface="Times New Roman" panose="02020603050405020304" pitchFamily="18" charset="0"/>
              </a:rPr>
              <a:t>MG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117177A-CAF2-9EF3-F1D7-D34F7A76E2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226425" cy="6337300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здесь невозможно дискутировать (см. об этом </a:t>
            </a:r>
            <a:r>
              <a:rPr lang="cs-CZ" altLang="de-DE" sz="2800" dirty="0">
                <a:latin typeface="Times New Roman" panose="02020603050405020304" pitchFamily="18" charset="0"/>
              </a:rPr>
              <a:t>PSR, </a:t>
            </a:r>
            <a:r>
              <a:rPr lang="ru-RU" altLang="de-DE" sz="2800" dirty="0">
                <a:latin typeface="Times New Roman" panose="02020603050405020304" pitchFamily="18" charset="0"/>
              </a:rPr>
              <a:t>с. </a:t>
            </a:r>
            <a:r>
              <a:rPr lang="cs-CZ" altLang="de-DE" sz="2800" dirty="0">
                <a:latin typeface="Times New Roman" panose="02020603050405020304" pitchFamily="18" charset="0"/>
              </a:rPr>
              <a:t>73-74): 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возврат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возвра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щ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возврат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шь, ворот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воро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ч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вор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о</a:t>
            </a:r>
            <a:r>
              <a:rPr lang="ru-RU" altLang="de-DE" sz="2800" i="1" dirty="0">
                <a:latin typeface="Times New Roman" panose="02020603050405020304" pitchFamily="18" charset="0"/>
              </a:rPr>
              <a:t>тишь,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osvětlit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vzdělat</a:t>
            </a:r>
            <a:r>
              <a:rPr lang="de-CH" altLang="de-DE" sz="2800" dirty="0">
                <a:latin typeface="Times New Roman" panose="02020603050405020304" pitchFamily="18" charset="0"/>
              </a:rPr>
              <a:t>‘ </a:t>
            </a:r>
            <a:r>
              <a:rPr lang="ru-RU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просве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щ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шь, 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prosvítit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zrentgenovat</a:t>
            </a:r>
            <a:r>
              <a:rPr lang="de-CH" altLang="de-DE" sz="2800" dirty="0">
                <a:latin typeface="Times New Roman" panose="02020603050405020304" pitchFamily="18" charset="0"/>
              </a:rPr>
              <a:t>‘ </a:t>
            </a:r>
            <a:r>
              <a:rPr lang="ru-RU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просве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ч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просв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DE" sz="2800" i="1" dirty="0">
                <a:latin typeface="Times New Roman" panose="02020603050405020304" pitchFamily="18" charset="0"/>
              </a:rPr>
              <a:t>тишь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Некоторые глаголы с корнем на зубной (прежде всего, но не исключительно </a:t>
            </a:r>
            <a:r>
              <a:rPr lang="cs-CZ" altLang="de-DE" sz="2800" dirty="0">
                <a:latin typeface="Times New Roman" panose="02020603050405020304" pitchFamily="18" charset="0"/>
              </a:rPr>
              <a:t>/d</a:t>
            </a:r>
            <a:r>
              <a:rPr lang="ru-RU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) не образуют 1 л. ед. ч., ср.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</a:rPr>
              <a:t>, на основе страд. причастия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побеждённый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было бы предполагать 1 л. ед. ч. </a:t>
            </a:r>
            <a:r>
              <a:rPr lang="de-CH" altLang="de-DE" sz="2800" dirty="0">
                <a:latin typeface="Times New Roman" panose="02020603050405020304" pitchFamily="18" charset="0"/>
              </a:rPr>
              <a:t>*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dirty="0">
                <a:latin typeface="Times New Roman" panose="02020603050405020304" pitchFamily="18" charset="0"/>
              </a:rPr>
              <a:t> (чередование также церковнославянское, как в случае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возвращу</a:t>
            </a:r>
            <a:r>
              <a:rPr lang="ru-RU" altLang="de-DE" sz="2800" dirty="0">
                <a:latin typeface="Times New Roman" panose="02020603050405020304" pitchFamily="18" charset="0"/>
              </a:rPr>
              <a:t>), однако кодификация такой формы не допускает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5B5D09B-7A25-A9BC-4622-205198B014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8435975" cy="4924425"/>
          </a:xfrm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вред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вреж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вред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</a:rPr>
              <a:t>, но у Ломоносова (1755) еще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врежду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вредишь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1 л. ед. ч.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 можно найти в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метаязыковых вопросах / высказываниях / дискуссиях или как «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licentia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poetica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вопрос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dirty="0">
                <a:latin typeface="Times New Roman" panose="02020603050405020304" pitchFamily="18" charset="0"/>
              </a:rPr>
              <a:t>Как пишется, я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dirty="0">
                <a:latin typeface="Times New Roman" panose="02020603050405020304" pitchFamily="18" charset="0"/>
              </a:rPr>
              <a:t> или я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dirty="0">
                <a:latin typeface="Times New Roman" panose="02020603050405020304" pitchFamily="18" charset="0"/>
              </a:rPr>
              <a:t>?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ответ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  <a:r>
              <a:rPr lang="ru-RU" altLang="de-DE" sz="2800" dirty="0">
                <a:latin typeface="Times New Roman" panose="02020603050405020304" pitchFamily="18" charset="0"/>
              </a:rPr>
              <a:t> вот так Я БУДУ ПОБЕЖДАТЬ -А ПО -ДРУГОМУ НЕ СКЛОНЯЕТСЯ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D2E0708E-6174-2CA8-3A3C-5B973676D7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264275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победю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одержу победу 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Таких слов нет.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победю))))))))))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Одержу победу ))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одержу победу 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смогу победить или победа будет моей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Одержу победу, стремлюсь к победе, стану победителем, победа будет моей, завоюю пальму первенства, лидирую и т.д. и т.п.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есть такие глаголы от которых невозможно образовать 1л ед.ч глагол ПОБЕДИТЬ относится именно к таким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9BC933DA-D581-CB14-7C6E-C5D6A0BAC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785225" cy="6408738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Метаязыков</a:t>
            </a:r>
            <a:r>
              <a:rPr lang="cs-CZ" altLang="de-DE" sz="2800" dirty="0">
                <a:latin typeface="Times New Roman" panose="02020603050405020304" pitchFamily="18" charset="0"/>
              </a:rPr>
              <a:t>o</a:t>
            </a:r>
            <a:r>
              <a:rPr lang="ru-RU" altLang="de-DE" sz="2800" dirty="0">
                <a:latin typeface="Times New Roman" panose="02020603050405020304" pitchFamily="18" charset="0"/>
              </a:rPr>
              <a:t>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размышление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</a:rPr>
            </a:b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 нет такого слова... а почему?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предполагаемыми неязыковыми фактами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de-DE" sz="2800" i="1" dirty="0">
                <a:latin typeface="Times New Roman" panose="02020603050405020304" pitchFamily="18" charset="0"/>
              </a:rPr>
              <a:t>Ну, вот как, к примеру, объяснить отсутствие у глагола «победить» будущего времени в единственном числе? Я вижу в этой загадочной прорехе 1) признак национального пессимизма, 2) неверие в силы одного отдельно взятого человека, причем не кого-то там («он» или «она» запросто «победит») и не коллектива («мы победим», это без вопросов), а неверие лично в себя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br>
              <a:rPr lang="ru-RU" altLang="de-DE" sz="2800" dirty="0">
                <a:latin typeface="Times New Roman" panose="02020603050405020304" pitchFamily="18" charset="0"/>
              </a:rPr>
            </a:b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C85F9DB2-209B-7F7B-E783-976FC115E5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642350" cy="5616575"/>
          </a:xfrm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Поэтому предлагаю ввести в употребление слово</a:t>
            </a:r>
            <a:r>
              <a:rPr lang="ru-RU" altLang="de-DE" sz="32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b="1" i="1" dirty="0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впечатать его во все словари. И сразу же после этого уяснить, что мне (а не кому-то там) все под силу, твердо поверить в персональное светлое будущее и немедленно начать побеждать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NB: </a:t>
            </a:r>
            <a:r>
              <a:rPr lang="ru-RU" altLang="de-DE" sz="2800" dirty="0">
                <a:latin typeface="Times New Roman" panose="02020603050405020304" pitchFamily="18" charset="0"/>
              </a:rPr>
              <a:t>В грамматиках и текстах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можно формы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убежу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от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убедить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на самом деле найти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3062</Words>
  <Application>Microsoft Macintosh PowerPoint</Application>
  <PresentationFormat>Bildschirmpräsentation (4:3)</PresentationFormat>
  <Paragraphs>117</Paragraphs>
  <Slides>42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5" baseType="lpstr">
      <vt:lpstr>Arial</vt:lpstr>
      <vt:lpstr>Times New Roman</vt:lpstr>
      <vt:lpstr>Office-Design</vt:lpstr>
      <vt:lpstr>Актуальные аспекты развития современного русского языка I</vt:lpstr>
      <vt:lpstr>Глагол III: Конкуренция алломорфов - проблемы чередования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3217</cp:revision>
  <cp:lastPrinted>1601-01-01T00:00:00Z</cp:lastPrinted>
  <dcterms:created xsi:type="dcterms:W3CDTF">2010-03-17T05:32:37Z</dcterms:created>
  <dcterms:modified xsi:type="dcterms:W3CDTF">2024-11-30T11:29:06Z</dcterms:modified>
</cp:coreProperties>
</file>