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256" r:id="rId2"/>
    <p:sldId id="273" r:id="rId3"/>
    <p:sldId id="262" r:id="rId4"/>
    <p:sldId id="258" r:id="rId5"/>
    <p:sldId id="261" r:id="rId6"/>
    <p:sldId id="259" r:id="rId7"/>
    <p:sldId id="260" r:id="rId8"/>
    <p:sldId id="264" r:id="rId9"/>
    <p:sldId id="267" r:id="rId10"/>
    <p:sldId id="263" r:id="rId11"/>
    <p:sldId id="266" r:id="rId12"/>
    <p:sldId id="272" r:id="rId13"/>
    <p:sldId id="274" r:id="rId14"/>
    <p:sldId id="275" r:id="rId15"/>
    <p:sldId id="265" r:id="rId16"/>
    <p:sldId id="269" r:id="rId17"/>
    <p:sldId id="276" r:id="rId18"/>
    <p:sldId id="277" r:id="rId19"/>
    <p:sldId id="268" r:id="rId20"/>
    <p:sldId id="270" r:id="rId21"/>
    <p:sldId id="289" r:id="rId22"/>
    <p:sldId id="282" r:id="rId23"/>
    <p:sldId id="280" r:id="rId24"/>
    <p:sldId id="271" r:id="rId25"/>
    <p:sldId id="278" r:id="rId26"/>
    <p:sldId id="279" r:id="rId27"/>
    <p:sldId id="281" r:id="rId28"/>
    <p:sldId id="257" r:id="rId29"/>
    <p:sldId id="284" r:id="rId30"/>
    <p:sldId id="285" r:id="rId31"/>
    <p:sldId id="288" r:id="rId32"/>
    <p:sldId id="287" r:id="rId33"/>
    <p:sldId id="286"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72" y="220"/>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90A90C-E73C-4E40-9438-277B5CCF9A87}" type="doc">
      <dgm:prSet loTypeId="urn:microsoft.com/office/officeart/2005/8/layout/venn2" loCatId="relationship" qsTypeId="urn:microsoft.com/office/officeart/2005/8/quickstyle/simple1" qsCatId="simple" csTypeId="urn:microsoft.com/office/officeart/2005/8/colors/accent4_3" csCatId="accent4" phldr="1"/>
      <dgm:spPr/>
      <dgm:t>
        <a:bodyPr/>
        <a:lstStyle/>
        <a:p>
          <a:endParaRPr lang="cs-CZ"/>
        </a:p>
      </dgm:t>
    </dgm:pt>
    <dgm:pt modelId="{F9BACD6D-DC55-4D99-BFB0-DF33655BA777}">
      <dgm:prSet phldrT="[Text]"/>
      <dgm:spPr/>
      <dgm:t>
        <a:bodyPr/>
        <a:lstStyle/>
        <a:p>
          <a:r>
            <a:rPr lang="cs-CZ" dirty="0"/>
            <a:t>Velké sociální skupiny, sociální instituce</a:t>
          </a:r>
        </a:p>
      </dgm:t>
    </dgm:pt>
    <dgm:pt modelId="{C6D2F4AD-91AC-4591-84B5-016050B8A727}" type="parTrans" cxnId="{3F88C1D6-BB6B-4208-B24B-9BB1253B74C9}">
      <dgm:prSet/>
      <dgm:spPr/>
      <dgm:t>
        <a:bodyPr/>
        <a:lstStyle/>
        <a:p>
          <a:endParaRPr lang="cs-CZ"/>
        </a:p>
      </dgm:t>
    </dgm:pt>
    <dgm:pt modelId="{A2E36C98-8FDD-49B1-A86B-94120661E1E9}" type="sibTrans" cxnId="{3F88C1D6-BB6B-4208-B24B-9BB1253B74C9}">
      <dgm:prSet/>
      <dgm:spPr/>
      <dgm:t>
        <a:bodyPr/>
        <a:lstStyle/>
        <a:p>
          <a:endParaRPr lang="cs-CZ"/>
        </a:p>
      </dgm:t>
    </dgm:pt>
    <dgm:pt modelId="{E1B8DF50-5CBC-4298-9869-E26BD9497485}">
      <dgm:prSet phldrT="[Text]"/>
      <dgm:spPr/>
      <dgm:t>
        <a:bodyPr/>
        <a:lstStyle/>
        <a:p>
          <a:r>
            <a:rPr lang="cs-CZ" dirty="0"/>
            <a:t>Malé sociální skupiny</a:t>
          </a:r>
        </a:p>
      </dgm:t>
    </dgm:pt>
    <dgm:pt modelId="{DC661CD6-AB4C-496B-AC20-86AF30657883}" type="parTrans" cxnId="{153A504D-178B-48C3-B2AA-E61E01DA589A}">
      <dgm:prSet/>
      <dgm:spPr/>
      <dgm:t>
        <a:bodyPr/>
        <a:lstStyle/>
        <a:p>
          <a:endParaRPr lang="cs-CZ"/>
        </a:p>
      </dgm:t>
    </dgm:pt>
    <dgm:pt modelId="{F561C79A-247F-461E-B929-116FEE328C69}" type="sibTrans" cxnId="{153A504D-178B-48C3-B2AA-E61E01DA589A}">
      <dgm:prSet/>
      <dgm:spPr/>
      <dgm:t>
        <a:bodyPr/>
        <a:lstStyle/>
        <a:p>
          <a:endParaRPr lang="cs-CZ"/>
        </a:p>
      </dgm:t>
    </dgm:pt>
    <dgm:pt modelId="{21696EB6-32A8-4451-87A3-5B4C80587BBE}">
      <dgm:prSet phldrT="[Text]"/>
      <dgm:spPr/>
      <dgm:t>
        <a:bodyPr/>
        <a:lstStyle/>
        <a:p>
          <a:r>
            <a:rPr lang="cs-CZ" dirty="0"/>
            <a:t>Interpersonální vztahy</a:t>
          </a:r>
        </a:p>
      </dgm:t>
    </dgm:pt>
    <dgm:pt modelId="{F7E4804D-FD2F-4237-80F0-D14A56AF3A0B}" type="parTrans" cxnId="{3CB5762F-42E1-4991-95AC-423D18E6F0D9}">
      <dgm:prSet/>
      <dgm:spPr/>
      <dgm:t>
        <a:bodyPr/>
        <a:lstStyle/>
        <a:p>
          <a:endParaRPr lang="cs-CZ"/>
        </a:p>
      </dgm:t>
    </dgm:pt>
    <dgm:pt modelId="{6DD5E355-1AC9-49C3-A1E3-478B4C0F9212}" type="sibTrans" cxnId="{3CB5762F-42E1-4991-95AC-423D18E6F0D9}">
      <dgm:prSet/>
      <dgm:spPr/>
      <dgm:t>
        <a:bodyPr/>
        <a:lstStyle/>
        <a:p>
          <a:endParaRPr lang="cs-CZ"/>
        </a:p>
      </dgm:t>
    </dgm:pt>
    <dgm:pt modelId="{3F253196-CF13-4289-9827-851EE2210493}">
      <dgm:prSet phldrT="[Text]"/>
      <dgm:spPr/>
      <dgm:t>
        <a:bodyPr/>
        <a:lstStyle/>
        <a:p>
          <a:r>
            <a:rPr lang="cs-CZ" dirty="0"/>
            <a:t>Osobnost</a:t>
          </a:r>
        </a:p>
      </dgm:t>
    </dgm:pt>
    <dgm:pt modelId="{BA95CE03-D370-49F7-B964-B36ECC4FE9CD}" type="parTrans" cxnId="{1394E309-2EB2-4170-A864-C6337A1FA064}">
      <dgm:prSet/>
      <dgm:spPr/>
      <dgm:t>
        <a:bodyPr/>
        <a:lstStyle/>
        <a:p>
          <a:endParaRPr lang="cs-CZ"/>
        </a:p>
      </dgm:t>
    </dgm:pt>
    <dgm:pt modelId="{89CB8F78-5B9F-4E59-8932-1D7AED20C110}" type="sibTrans" cxnId="{1394E309-2EB2-4170-A864-C6337A1FA064}">
      <dgm:prSet/>
      <dgm:spPr/>
      <dgm:t>
        <a:bodyPr/>
        <a:lstStyle/>
        <a:p>
          <a:endParaRPr lang="cs-CZ"/>
        </a:p>
      </dgm:t>
    </dgm:pt>
    <dgm:pt modelId="{FF26F9E8-C85D-4844-9A9A-5DD977F15B9B}" type="pres">
      <dgm:prSet presAssocID="{AE90A90C-E73C-4E40-9438-277B5CCF9A87}" presName="Name0" presStyleCnt="0">
        <dgm:presLayoutVars>
          <dgm:chMax val="7"/>
          <dgm:resizeHandles val="exact"/>
        </dgm:presLayoutVars>
      </dgm:prSet>
      <dgm:spPr/>
      <dgm:t>
        <a:bodyPr/>
        <a:lstStyle/>
        <a:p>
          <a:endParaRPr lang="cs-CZ"/>
        </a:p>
      </dgm:t>
    </dgm:pt>
    <dgm:pt modelId="{91D0AFEF-A7B1-4F0E-9A8F-33D9F23E08F7}" type="pres">
      <dgm:prSet presAssocID="{AE90A90C-E73C-4E40-9438-277B5CCF9A87}" presName="comp1" presStyleCnt="0"/>
      <dgm:spPr/>
    </dgm:pt>
    <dgm:pt modelId="{CE3E44E0-E4C7-474B-A562-48FE71ABB3C1}" type="pres">
      <dgm:prSet presAssocID="{AE90A90C-E73C-4E40-9438-277B5CCF9A87}" presName="circle1" presStyleLbl="node1" presStyleIdx="0" presStyleCnt="4"/>
      <dgm:spPr/>
      <dgm:t>
        <a:bodyPr/>
        <a:lstStyle/>
        <a:p>
          <a:endParaRPr lang="cs-CZ"/>
        </a:p>
      </dgm:t>
    </dgm:pt>
    <dgm:pt modelId="{FD197F25-FB54-43BD-A140-8485487D8C6B}" type="pres">
      <dgm:prSet presAssocID="{AE90A90C-E73C-4E40-9438-277B5CCF9A87}" presName="c1text" presStyleLbl="node1" presStyleIdx="0" presStyleCnt="4">
        <dgm:presLayoutVars>
          <dgm:bulletEnabled val="1"/>
        </dgm:presLayoutVars>
      </dgm:prSet>
      <dgm:spPr/>
      <dgm:t>
        <a:bodyPr/>
        <a:lstStyle/>
        <a:p>
          <a:endParaRPr lang="cs-CZ"/>
        </a:p>
      </dgm:t>
    </dgm:pt>
    <dgm:pt modelId="{B081C511-B005-465E-8DA0-8D5C999CDEAB}" type="pres">
      <dgm:prSet presAssocID="{AE90A90C-E73C-4E40-9438-277B5CCF9A87}" presName="comp2" presStyleCnt="0"/>
      <dgm:spPr/>
    </dgm:pt>
    <dgm:pt modelId="{93961421-7536-41B5-90CF-7DFAFAC17B08}" type="pres">
      <dgm:prSet presAssocID="{AE90A90C-E73C-4E40-9438-277B5CCF9A87}" presName="circle2" presStyleLbl="node1" presStyleIdx="1" presStyleCnt="4"/>
      <dgm:spPr/>
      <dgm:t>
        <a:bodyPr/>
        <a:lstStyle/>
        <a:p>
          <a:endParaRPr lang="cs-CZ"/>
        </a:p>
      </dgm:t>
    </dgm:pt>
    <dgm:pt modelId="{04542C7D-AF88-436C-B4E8-5B18E8E630E9}" type="pres">
      <dgm:prSet presAssocID="{AE90A90C-E73C-4E40-9438-277B5CCF9A87}" presName="c2text" presStyleLbl="node1" presStyleIdx="1" presStyleCnt="4">
        <dgm:presLayoutVars>
          <dgm:bulletEnabled val="1"/>
        </dgm:presLayoutVars>
      </dgm:prSet>
      <dgm:spPr/>
      <dgm:t>
        <a:bodyPr/>
        <a:lstStyle/>
        <a:p>
          <a:endParaRPr lang="cs-CZ"/>
        </a:p>
      </dgm:t>
    </dgm:pt>
    <dgm:pt modelId="{B1BA6C6C-4A87-419A-925C-1C073D4CA685}" type="pres">
      <dgm:prSet presAssocID="{AE90A90C-E73C-4E40-9438-277B5CCF9A87}" presName="comp3" presStyleCnt="0"/>
      <dgm:spPr/>
    </dgm:pt>
    <dgm:pt modelId="{ED8EE1B2-5520-4521-BEC1-A646467A676F}" type="pres">
      <dgm:prSet presAssocID="{AE90A90C-E73C-4E40-9438-277B5CCF9A87}" presName="circle3" presStyleLbl="node1" presStyleIdx="2" presStyleCnt="4"/>
      <dgm:spPr/>
      <dgm:t>
        <a:bodyPr/>
        <a:lstStyle/>
        <a:p>
          <a:endParaRPr lang="cs-CZ"/>
        </a:p>
      </dgm:t>
    </dgm:pt>
    <dgm:pt modelId="{87148CAE-62F7-44ED-804D-7084C2D82CF0}" type="pres">
      <dgm:prSet presAssocID="{AE90A90C-E73C-4E40-9438-277B5CCF9A87}" presName="c3text" presStyleLbl="node1" presStyleIdx="2" presStyleCnt="4">
        <dgm:presLayoutVars>
          <dgm:bulletEnabled val="1"/>
        </dgm:presLayoutVars>
      </dgm:prSet>
      <dgm:spPr/>
      <dgm:t>
        <a:bodyPr/>
        <a:lstStyle/>
        <a:p>
          <a:endParaRPr lang="cs-CZ"/>
        </a:p>
      </dgm:t>
    </dgm:pt>
    <dgm:pt modelId="{C13897C5-65DE-4A5B-8459-68FC366EE50C}" type="pres">
      <dgm:prSet presAssocID="{AE90A90C-E73C-4E40-9438-277B5CCF9A87}" presName="comp4" presStyleCnt="0"/>
      <dgm:spPr/>
    </dgm:pt>
    <dgm:pt modelId="{5CC1E063-E406-4369-B633-B4DFC03D9179}" type="pres">
      <dgm:prSet presAssocID="{AE90A90C-E73C-4E40-9438-277B5CCF9A87}" presName="circle4" presStyleLbl="node1" presStyleIdx="3" presStyleCnt="4"/>
      <dgm:spPr/>
      <dgm:t>
        <a:bodyPr/>
        <a:lstStyle/>
        <a:p>
          <a:endParaRPr lang="cs-CZ"/>
        </a:p>
      </dgm:t>
    </dgm:pt>
    <dgm:pt modelId="{C71E038F-DE63-4125-B77B-13C8C50CDC9F}" type="pres">
      <dgm:prSet presAssocID="{AE90A90C-E73C-4E40-9438-277B5CCF9A87}" presName="c4text" presStyleLbl="node1" presStyleIdx="3" presStyleCnt="4">
        <dgm:presLayoutVars>
          <dgm:bulletEnabled val="1"/>
        </dgm:presLayoutVars>
      </dgm:prSet>
      <dgm:spPr/>
      <dgm:t>
        <a:bodyPr/>
        <a:lstStyle/>
        <a:p>
          <a:endParaRPr lang="cs-CZ"/>
        </a:p>
      </dgm:t>
    </dgm:pt>
  </dgm:ptLst>
  <dgm:cxnLst>
    <dgm:cxn modelId="{D9F454DF-DA65-4CC9-83E5-B18C8580E200}" type="presOf" srcId="{21696EB6-32A8-4451-87A3-5B4C80587BBE}" destId="{ED8EE1B2-5520-4521-BEC1-A646467A676F}" srcOrd="0" destOrd="0" presId="urn:microsoft.com/office/officeart/2005/8/layout/venn2"/>
    <dgm:cxn modelId="{FA599ACE-DF4B-4C59-A7FC-78883563208C}" type="presOf" srcId="{E1B8DF50-5CBC-4298-9869-E26BD9497485}" destId="{04542C7D-AF88-436C-B4E8-5B18E8E630E9}" srcOrd="1" destOrd="0" presId="urn:microsoft.com/office/officeart/2005/8/layout/venn2"/>
    <dgm:cxn modelId="{3CB5762F-42E1-4991-95AC-423D18E6F0D9}" srcId="{AE90A90C-E73C-4E40-9438-277B5CCF9A87}" destId="{21696EB6-32A8-4451-87A3-5B4C80587BBE}" srcOrd="2" destOrd="0" parTransId="{F7E4804D-FD2F-4237-80F0-D14A56AF3A0B}" sibTransId="{6DD5E355-1AC9-49C3-A1E3-478B4C0F9212}"/>
    <dgm:cxn modelId="{EC8BC57B-B469-4B6B-BA98-C833ABEA80FD}" type="presOf" srcId="{F9BACD6D-DC55-4D99-BFB0-DF33655BA777}" destId="{FD197F25-FB54-43BD-A140-8485487D8C6B}" srcOrd="1" destOrd="0" presId="urn:microsoft.com/office/officeart/2005/8/layout/venn2"/>
    <dgm:cxn modelId="{A7E0FC5A-6EDF-47D1-AA35-862528811CBE}" type="presOf" srcId="{3F253196-CF13-4289-9827-851EE2210493}" destId="{C71E038F-DE63-4125-B77B-13C8C50CDC9F}" srcOrd="1" destOrd="0" presId="urn:microsoft.com/office/officeart/2005/8/layout/venn2"/>
    <dgm:cxn modelId="{1394E309-2EB2-4170-A864-C6337A1FA064}" srcId="{AE90A90C-E73C-4E40-9438-277B5CCF9A87}" destId="{3F253196-CF13-4289-9827-851EE2210493}" srcOrd="3" destOrd="0" parTransId="{BA95CE03-D370-49F7-B964-B36ECC4FE9CD}" sibTransId="{89CB8F78-5B9F-4E59-8932-1D7AED20C110}"/>
    <dgm:cxn modelId="{DC472CBA-F59B-4862-A0D5-503BD7EEB865}" type="presOf" srcId="{E1B8DF50-5CBC-4298-9869-E26BD9497485}" destId="{93961421-7536-41B5-90CF-7DFAFAC17B08}" srcOrd="0" destOrd="0" presId="urn:microsoft.com/office/officeart/2005/8/layout/venn2"/>
    <dgm:cxn modelId="{3F88C1D6-BB6B-4208-B24B-9BB1253B74C9}" srcId="{AE90A90C-E73C-4E40-9438-277B5CCF9A87}" destId="{F9BACD6D-DC55-4D99-BFB0-DF33655BA777}" srcOrd="0" destOrd="0" parTransId="{C6D2F4AD-91AC-4591-84B5-016050B8A727}" sibTransId="{A2E36C98-8FDD-49B1-A86B-94120661E1E9}"/>
    <dgm:cxn modelId="{153A504D-178B-48C3-B2AA-E61E01DA589A}" srcId="{AE90A90C-E73C-4E40-9438-277B5CCF9A87}" destId="{E1B8DF50-5CBC-4298-9869-E26BD9497485}" srcOrd="1" destOrd="0" parTransId="{DC661CD6-AB4C-496B-AC20-86AF30657883}" sibTransId="{F561C79A-247F-461E-B929-116FEE328C69}"/>
    <dgm:cxn modelId="{BB9007D5-E71D-4CB5-AF8A-77531B2F4C6C}" type="presOf" srcId="{F9BACD6D-DC55-4D99-BFB0-DF33655BA777}" destId="{CE3E44E0-E4C7-474B-A562-48FE71ABB3C1}" srcOrd="0" destOrd="0" presId="urn:microsoft.com/office/officeart/2005/8/layout/venn2"/>
    <dgm:cxn modelId="{2C1B76CA-848A-4E87-B046-9FDFD49F1083}" type="presOf" srcId="{21696EB6-32A8-4451-87A3-5B4C80587BBE}" destId="{87148CAE-62F7-44ED-804D-7084C2D82CF0}" srcOrd="1" destOrd="0" presId="urn:microsoft.com/office/officeart/2005/8/layout/venn2"/>
    <dgm:cxn modelId="{CFAB7F44-E5D4-4997-A933-46F9B8147CC7}" type="presOf" srcId="{AE90A90C-E73C-4E40-9438-277B5CCF9A87}" destId="{FF26F9E8-C85D-4844-9A9A-5DD977F15B9B}" srcOrd="0" destOrd="0" presId="urn:microsoft.com/office/officeart/2005/8/layout/venn2"/>
    <dgm:cxn modelId="{816E0A99-7CF2-47B9-9691-6D8A966B9BFF}" type="presOf" srcId="{3F253196-CF13-4289-9827-851EE2210493}" destId="{5CC1E063-E406-4369-B633-B4DFC03D9179}" srcOrd="0" destOrd="0" presId="urn:microsoft.com/office/officeart/2005/8/layout/venn2"/>
    <dgm:cxn modelId="{8D9771CE-EFC4-48FE-B6C4-0A4F23C9746B}" type="presParOf" srcId="{FF26F9E8-C85D-4844-9A9A-5DD977F15B9B}" destId="{91D0AFEF-A7B1-4F0E-9A8F-33D9F23E08F7}" srcOrd="0" destOrd="0" presId="urn:microsoft.com/office/officeart/2005/8/layout/venn2"/>
    <dgm:cxn modelId="{F13F83F4-1F74-4257-BC00-AA4E60F78CB6}" type="presParOf" srcId="{91D0AFEF-A7B1-4F0E-9A8F-33D9F23E08F7}" destId="{CE3E44E0-E4C7-474B-A562-48FE71ABB3C1}" srcOrd="0" destOrd="0" presId="urn:microsoft.com/office/officeart/2005/8/layout/venn2"/>
    <dgm:cxn modelId="{E9ACF946-D4BF-44B6-8778-1A6FB7977049}" type="presParOf" srcId="{91D0AFEF-A7B1-4F0E-9A8F-33D9F23E08F7}" destId="{FD197F25-FB54-43BD-A140-8485487D8C6B}" srcOrd="1" destOrd="0" presId="urn:microsoft.com/office/officeart/2005/8/layout/venn2"/>
    <dgm:cxn modelId="{D67EAE11-A601-4524-B624-4477C4311739}" type="presParOf" srcId="{FF26F9E8-C85D-4844-9A9A-5DD977F15B9B}" destId="{B081C511-B005-465E-8DA0-8D5C999CDEAB}" srcOrd="1" destOrd="0" presId="urn:microsoft.com/office/officeart/2005/8/layout/venn2"/>
    <dgm:cxn modelId="{CD1CC5A9-ED37-4DDA-842F-49CA7403BF81}" type="presParOf" srcId="{B081C511-B005-465E-8DA0-8D5C999CDEAB}" destId="{93961421-7536-41B5-90CF-7DFAFAC17B08}" srcOrd="0" destOrd="0" presId="urn:microsoft.com/office/officeart/2005/8/layout/venn2"/>
    <dgm:cxn modelId="{5F19F883-0242-4F2F-BF75-99D3E6F0EB71}" type="presParOf" srcId="{B081C511-B005-465E-8DA0-8D5C999CDEAB}" destId="{04542C7D-AF88-436C-B4E8-5B18E8E630E9}" srcOrd="1" destOrd="0" presId="urn:microsoft.com/office/officeart/2005/8/layout/venn2"/>
    <dgm:cxn modelId="{2892E4AF-D861-4493-B92D-BF3A4965D021}" type="presParOf" srcId="{FF26F9E8-C85D-4844-9A9A-5DD977F15B9B}" destId="{B1BA6C6C-4A87-419A-925C-1C073D4CA685}" srcOrd="2" destOrd="0" presId="urn:microsoft.com/office/officeart/2005/8/layout/venn2"/>
    <dgm:cxn modelId="{F16EE21C-F105-4EFC-8AB7-F88FB4EED4EF}" type="presParOf" srcId="{B1BA6C6C-4A87-419A-925C-1C073D4CA685}" destId="{ED8EE1B2-5520-4521-BEC1-A646467A676F}" srcOrd="0" destOrd="0" presId="urn:microsoft.com/office/officeart/2005/8/layout/venn2"/>
    <dgm:cxn modelId="{83C59CDC-4F83-4BB0-A644-2283DCD81C66}" type="presParOf" srcId="{B1BA6C6C-4A87-419A-925C-1C073D4CA685}" destId="{87148CAE-62F7-44ED-804D-7084C2D82CF0}" srcOrd="1" destOrd="0" presId="urn:microsoft.com/office/officeart/2005/8/layout/venn2"/>
    <dgm:cxn modelId="{9A02A812-9684-4340-AE9A-047DAF813B34}" type="presParOf" srcId="{FF26F9E8-C85D-4844-9A9A-5DD977F15B9B}" destId="{C13897C5-65DE-4A5B-8459-68FC366EE50C}" srcOrd="3" destOrd="0" presId="urn:microsoft.com/office/officeart/2005/8/layout/venn2"/>
    <dgm:cxn modelId="{934C4D66-1316-457A-A8FA-E32B977C615B}" type="presParOf" srcId="{C13897C5-65DE-4A5B-8459-68FC366EE50C}" destId="{5CC1E063-E406-4369-B633-B4DFC03D9179}" srcOrd="0" destOrd="0" presId="urn:microsoft.com/office/officeart/2005/8/layout/venn2"/>
    <dgm:cxn modelId="{1D1A7DA3-52FE-46DC-B49D-A8A38D274EE9}" type="presParOf" srcId="{C13897C5-65DE-4A5B-8459-68FC366EE50C}" destId="{C71E038F-DE63-4125-B77B-13C8C50CDC9F}"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E44E0-E4C7-474B-A562-48FE71ABB3C1}">
      <dsp:nvSpPr>
        <dsp:cNvPr id="0" name=""/>
        <dsp:cNvSpPr/>
      </dsp:nvSpPr>
      <dsp:spPr>
        <a:xfrm>
          <a:off x="2461591" y="0"/>
          <a:ext cx="4678017" cy="4678017"/>
        </a:xfrm>
        <a:prstGeom prst="ellipse">
          <a:avLst/>
        </a:prstGeom>
        <a:solidFill>
          <a:schemeClr val="accent4">
            <a:shade val="8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cs-CZ" sz="1200" kern="1200" dirty="0"/>
            <a:t>Velké sociální skupiny, sociální instituce</a:t>
          </a:r>
        </a:p>
      </dsp:txBody>
      <dsp:txXfrm>
        <a:off x="4146613" y="233900"/>
        <a:ext cx="1307973" cy="701702"/>
      </dsp:txXfrm>
    </dsp:sp>
    <dsp:sp modelId="{93961421-7536-41B5-90CF-7DFAFAC17B08}">
      <dsp:nvSpPr>
        <dsp:cNvPr id="0" name=""/>
        <dsp:cNvSpPr/>
      </dsp:nvSpPr>
      <dsp:spPr>
        <a:xfrm>
          <a:off x="2929393" y="935603"/>
          <a:ext cx="3742413" cy="3742413"/>
        </a:xfrm>
        <a:prstGeom prst="ellipse">
          <a:avLst/>
        </a:prstGeom>
        <a:solidFill>
          <a:schemeClr val="accent4">
            <a:shade val="80000"/>
            <a:hueOff val="-2738"/>
            <a:satOff val="302"/>
            <a:lumOff val="6834"/>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cs-CZ" sz="1200" kern="1200" dirty="0"/>
            <a:t>Malé sociální skupiny</a:t>
          </a:r>
        </a:p>
      </dsp:txBody>
      <dsp:txXfrm>
        <a:off x="4146613" y="1160148"/>
        <a:ext cx="1307973" cy="673634"/>
      </dsp:txXfrm>
    </dsp:sp>
    <dsp:sp modelId="{ED8EE1B2-5520-4521-BEC1-A646467A676F}">
      <dsp:nvSpPr>
        <dsp:cNvPr id="0" name=""/>
        <dsp:cNvSpPr/>
      </dsp:nvSpPr>
      <dsp:spPr>
        <a:xfrm>
          <a:off x="3397194" y="1871206"/>
          <a:ext cx="2806810" cy="2806810"/>
        </a:xfrm>
        <a:prstGeom prst="ellipse">
          <a:avLst/>
        </a:prstGeom>
        <a:solidFill>
          <a:schemeClr val="accent4">
            <a:shade val="80000"/>
            <a:hueOff val="-5477"/>
            <a:satOff val="605"/>
            <a:lumOff val="13669"/>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cs-CZ" sz="1200" kern="1200" dirty="0"/>
            <a:t>Interpersonální vztahy</a:t>
          </a:r>
        </a:p>
      </dsp:txBody>
      <dsp:txXfrm>
        <a:off x="4146613" y="2081717"/>
        <a:ext cx="1307973" cy="631532"/>
      </dsp:txXfrm>
    </dsp:sp>
    <dsp:sp modelId="{5CC1E063-E406-4369-B633-B4DFC03D9179}">
      <dsp:nvSpPr>
        <dsp:cNvPr id="0" name=""/>
        <dsp:cNvSpPr/>
      </dsp:nvSpPr>
      <dsp:spPr>
        <a:xfrm>
          <a:off x="3864996" y="2806810"/>
          <a:ext cx="1871206" cy="1871206"/>
        </a:xfrm>
        <a:prstGeom prst="ellipse">
          <a:avLst/>
        </a:prstGeom>
        <a:solidFill>
          <a:schemeClr val="accent4">
            <a:shade val="80000"/>
            <a:hueOff val="-8215"/>
            <a:satOff val="907"/>
            <a:lumOff val="2050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cs-CZ" sz="1200" kern="1200" dirty="0"/>
            <a:t>Osobnost</a:t>
          </a:r>
        </a:p>
      </dsp:txBody>
      <dsp:txXfrm>
        <a:off x="4139028" y="3274611"/>
        <a:ext cx="1323143" cy="93560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D692A-71D2-4D89-825F-F8B29315CCD1}" type="datetimeFigureOut">
              <a:rPr lang="cs-CZ" smtClean="0"/>
              <a:t>07.03.2019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8162F7-FECF-489A-8248-2BB1622304A4}" type="slidenum">
              <a:rPr lang="cs-CZ" smtClean="0"/>
              <a:t>‹#›</a:t>
            </a:fld>
            <a:endParaRPr lang="cs-CZ"/>
          </a:p>
        </p:txBody>
      </p:sp>
    </p:spTree>
    <p:extLst>
      <p:ext uri="{BB962C8B-B14F-4D97-AF65-F5344CB8AC3E}">
        <p14:creationId xmlns:p14="http://schemas.microsoft.com/office/powerpoint/2010/main" val="3576461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err="1"/>
              <a:t>Sondergaard</a:t>
            </a:r>
            <a:r>
              <a:rPr lang="cs-CZ" b="1" dirty="0"/>
              <a:t> : </a:t>
            </a:r>
            <a:r>
              <a:rPr lang="en-US" b="1" dirty="0"/>
              <a:t>The thrill of bullying. Bullying, </a:t>
            </a:r>
            <a:r>
              <a:rPr lang="en-US" b="1" dirty="0" err="1"/>
              <a:t>humour</a:t>
            </a:r>
            <a:r>
              <a:rPr lang="en-US" b="1" dirty="0"/>
              <a:t> and the</a:t>
            </a:r>
          </a:p>
          <a:p>
            <a:r>
              <a:rPr lang="cs-CZ" b="1" dirty="0" err="1"/>
              <a:t>making</a:t>
            </a:r>
            <a:r>
              <a:rPr lang="cs-CZ" b="1" dirty="0"/>
              <a:t> </a:t>
            </a:r>
            <a:r>
              <a:rPr lang="cs-CZ" b="1" dirty="0" err="1"/>
              <a:t>of</a:t>
            </a:r>
            <a:r>
              <a:rPr lang="cs-CZ" b="1" dirty="0"/>
              <a:t> </a:t>
            </a:r>
            <a:r>
              <a:rPr lang="cs-CZ" b="1" dirty="0" err="1"/>
              <a:t>community</a:t>
            </a:r>
            <a:endParaRPr lang="cs-CZ" b="1" dirty="0"/>
          </a:p>
          <a:p>
            <a:endParaRPr lang="cs-CZ" b="1" dirty="0"/>
          </a:p>
          <a:p>
            <a:r>
              <a:rPr lang="cs-CZ" b="1" dirty="0"/>
              <a:t>Vytisknout a diskuse – mluví o odlišnostech přístup a měla by k tomu vyplynout i diskuse o metodologii – následující </a:t>
            </a:r>
            <a:r>
              <a:rPr lang="cs-CZ" b="1" dirty="0" err="1"/>
              <a:t>slidy</a:t>
            </a:r>
            <a:endParaRPr lang="cs-CZ" dirty="0"/>
          </a:p>
        </p:txBody>
      </p:sp>
      <p:sp>
        <p:nvSpPr>
          <p:cNvPr id="4" name="Zástupný symbol pro číslo snímku 3"/>
          <p:cNvSpPr>
            <a:spLocks noGrp="1"/>
          </p:cNvSpPr>
          <p:nvPr>
            <p:ph type="sldNum" sz="quarter" idx="5"/>
          </p:nvPr>
        </p:nvSpPr>
        <p:spPr/>
        <p:txBody>
          <a:bodyPr/>
          <a:lstStyle/>
          <a:p>
            <a:fld id="{FD3C8A60-C61D-4014-B9BE-A4074852EEEE}" type="slidenum">
              <a:rPr lang="cs-CZ" smtClean="0"/>
              <a:t>13</a:t>
            </a:fld>
            <a:endParaRPr lang="cs-CZ"/>
          </a:p>
        </p:txBody>
      </p:sp>
    </p:spTree>
    <p:extLst>
      <p:ext uri="{BB962C8B-B14F-4D97-AF65-F5344CB8AC3E}">
        <p14:creationId xmlns:p14="http://schemas.microsoft.com/office/powerpoint/2010/main" val="2546079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Kollerová a kol </a:t>
            </a:r>
            <a:r>
              <a:rPr lang="en-US" dirty="0"/>
              <a:t>Moral motivation in defending classmates victimized</a:t>
            </a:r>
          </a:p>
          <a:p>
            <a:r>
              <a:rPr lang="cs-CZ" dirty="0"/>
              <a:t>by </a:t>
            </a:r>
            <a:r>
              <a:rPr lang="cs-CZ" dirty="0" err="1"/>
              <a:t>bullying</a:t>
            </a:r>
            <a:endParaRPr lang="cs-CZ" dirty="0"/>
          </a:p>
        </p:txBody>
      </p:sp>
      <p:sp>
        <p:nvSpPr>
          <p:cNvPr id="4" name="Zástupný symbol pro číslo snímku 3"/>
          <p:cNvSpPr>
            <a:spLocks noGrp="1"/>
          </p:cNvSpPr>
          <p:nvPr>
            <p:ph type="sldNum" sz="quarter" idx="5"/>
          </p:nvPr>
        </p:nvSpPr>
        <p:spPr/>
        <p:txBody>
          <a:bodyPr/>
          <a:lstStyle/>
          <a:p>
            <a:fld id="{FD3C8A60-C61D-4014-B9BE-A4074852EEEE}" type="slidenum">
              <a:rPr lang="cs-CZ" smtClean="0"/>
              <a:t>14</a:t>
            </a:fld>
            <a:endParaRPr lang="cs-CZ"/>
          </a:p>
        </p:txBody>
      </p:sp>
    </p:spTree>
    <p:extLst>
      <p:ext uri="{BB962C8B-B14F-4D97-AF65-F5344CB8AC3E}">
        <p14:creationId xmlns:p14="http://schemas.microsoft.com/office/powerpoint/2010/main" val="423404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Upraveno podle studijní materiál Basic </a:t>
            </a:r>
            <a:r>
              <a:rPr lang="cs-CZ" dirty="0" err="1"/>
              <a:t>Course</a:t>
            </a:r>
            <a:r>
              <a:rPr lang="cs-CZ" dirty="0"/>
              <a:t> in </a:t>
            </a:r>
            <a:r>
              <a:rPr lang="cs-CZ" dirty="0" err="1"/>
              <a:t>Qualitative</a:t>
            </a:r>
            <a:r>
              <a:rPr lang="cs-CZ" dirty="0"/>
              <a:t> </a:t>
            </a:r>
            <a:r>
              <a:rPr lang="cs-CZ" dirty="0" err="1"/>
              <a:t>Research</a:t>
            </a:r>
            <a:r>
              <a:rPr lang="cs-CZ" dirty="0"/>
              <a:t> </a:t>
            </a:r>
            <a:r>
              <a:rPr lang="cs-CZ" dirty="0" err="1"/>
              <a:t>Methodology</a:t>
            </a:r>
            <a:r>
              <a:rPr lang="cs-CZ" dirty="0"/>
              <a:t>, </a:t>
            </a:r>
            <a:r>
              <a:rPr lang="cs-CZ" dirty="0" err="1"/>
              <a:t>UiO</a:t>
            </a:r>
            <a:r>
              <a:rPr lang="cs-CZ" dirty="0"/>
              <a:t> Institute </a:t>
            </a:r>
            <a:r>
              <a:rPr lang="cs-CZ" dirty="0" err="1"/>
              <a:t>for</a:t>
            </a:r>
            <a:r>
              <a:rPr lang="cs-CZ" dirty="0"/>
              <a:t> pedagogy, tabulka upravená podle </a:t>
            </a:r>
            <a:r>
              <a:rPr lang="cs-CZ" dirty="0" err="1"/>
              <a:t>Bryman</a:t>
            </a:r>
            <a:r>
              <a:rPr lang="cs-CZ" dirty="0"/>
              <a:t> (2008). </a:t>
            </a:r>
            <a:r>
              <a:rPr lang="cs-CZ" dirty="0" err="1"/>
              <a:t>Social</a:t>
            </a:r>
            <a:r>
              <a:rPr lang="cs-CZ" dirty="0"/>
              <a:t> </a:t>
            </a:r>
            <a:r>
              <a:rPr lang="cs-CZ" dirty="0" err="1"/>
              <a:t>research</a:t>
            </a:r>
            <a:r>
              <a:rPr lang="cs-CZ" dirty="0"/>
              <a:t> </a:t>
            </a:r>
            <a:r>
              <a:rPr lang="cs-CZ" dirty="0" err="1"/>
              <a:t>methods</a:t>
            </a:r>
            <a:r>
              <a:rPr lang="cs-CZ" dirty="0"/>
              <a:t>. Oxford UP, p. 393</a:t>
            </a:r>
          </a:p>
          <a:p>
            <a:endParaRPr lang="cs-CZ" dirty="0"/>
          </a:p>
          <a:p>
            <a:r>
              <a:rPr lang="cs-CZ" dirty="0"/>
              <a:t>Může a nemusí se vázat i na specifická východiska k porozumění (malé a velké Q)</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16</a:t>
            </a:fld>
            <a:endParaRPr lang="cs-CZ"/>
          </a:p>
        </p:txBody>
      </p:sp>
    </p:spTree>
    <p:extLst>
      <p:ext uri="{BB962C8B-B14F-4D97-AF65-F5344CB8AC3E}">
        <p14:creationId xmlns:p14="http://schemas.microsoft.com/office/powerpoint/2010/main" val="3549947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Podle </a:t>
            </a:r>
            <a:r>
              <a:rPr lang="cs-CZ" dirty="0" err="1"/>
              <a:t>Miovský</a:t>
            </a:r>
            <a:r>
              <a:rPr lang="cs-CZ" dirty="0"/>
              <a:t> Kvalitativní přístup a metody v psychologickém výzkumu, str. 19, tabulka upravena podle </a:t>
            </a:r>
            <a:r>
              <a:rPr lang="cs-CZ" dirty="0" err="1"/>
              <a:t>Giorgi</a:t>
            </a:r>
            <a:r>
              <a:rPr lang="cs-CZ" dirty="0"/>
              <a:t>, 1994</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17</a:t>
            </a:fld>
            <a:endParaRPr lang="cs-CZ"/>
          </a:p>
        </p:txBody>
      </p:sp>
    </p:spTree>
    <p:extLst>
      <p:ext uri="{BB962C8B-B14F-4D97-AF65-F5344CB8AC3E}">
        <p14:creationId xmlns:p14="http://schemas.microsoft.com/office/powerpoint/2010/main" val="76555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Gough</a:t>
            </a:r>
            <a:r>
              <a:rPr lang="cs-CZ" dirty="0"/>
              <a:t> – podívat se například na to, které charakteristiky jsou spíš individualistické a které spíš kolektivistické </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22</a:t>
            </a:fld>
            <a:endParaRPr lang="cs-CZ"/>
          </a:p>
        </p:txBody>
      </p:sp>
    </p:spTree>
    <p:extLst>
      <p:ext uri="{BB962C8B-B14F-4D97-AF65-F5344CB8AC3E}">
        <p14:creationId xmlns:p14="http://schemas.microsoft.com/office/powerpoint/2010/main" val="186460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20 </a:t>
            </a:r>
            <a:r>
              <a:rPr lang="cs-CZ" dirty="0" err="1"/>
              <a:t>statements</a:t>
            </a:r>
            <a:r>
              <a:rPr lang="cs-CZ" dirty="0"/>
              <a:t> test – udělat předtím? Po diskusi? </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23</a:t>
            </a:fld>
            <a:endParaRPr lang="cs-CZ"/>
          </a:p>
        </p:txBody>
      </p:sp>
    </p:spTree>
    <p:extLst>
      <p:ext uri="{BB962C8B-B14F-4D97-AF65-F5344CB8AC3E}">
        <p14:creationId xmlns:p14="http://schemas.microsoft.com/office/powerpoint/2010/main" val="272952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https://thepsychologist.bps.org.uk/volume-31/may-2018/scaffolding-stronger-society – šla by udělat aktivita na </a:t>
            </a:r>
            <a:r>
              <a:rPr lang="cs-CZ" dirty="0" err="1"/>
              <a:t>groups</a:t>
            </a:r>
            <a:r>
              <a:rPr lang="cs-CZ" dirty="0"/>
              <a:t> viz obrázek plus popis v textu</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25</a:t>
            </a:fld>
            <a:endParaRPr lang="cs-CZ"/>
          </a:p>
        </p:txBody>
      </p:sp>
    </p:spTree>
    <p:extLst>
      <p:ext uri="{BB962C8B-B14F-4D97-AF65-F5344CB8AC3E}">
        <p14:creationId xmlns:p14="http://schemas.microsoft.com/office/powerpoint/2010/main" val="4180902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Balance between differentiation and integration</a:t>
            </a:r>
            <a:endParaRPr lang="cs-CZ" dirty="0"/>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31</a:t>
            </a:fld>
            <a:endParaRPr lang="cs-CZ"/>
          </a:p>
        </p:txBody>
      </p:sp>
    </p:spTree>
    <p:extLst>
      <p:ext uri="{BB962C8B-B14F-4D97-AF65-F5344CB8AC3E}">
        <p14:creationId xmlns:p14="http://schemas.microsoft.com/office/powerpoint/2010/main" val="4281625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3/7/2019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3/7/2019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3/7/2019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3/7/2019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iskelab.org/" TargetMode="External"/><Relationship Id="rId2" Type="http://schemas.openxmlformats.org/officeDocument/2006/relationships/hyperlink" Target="https://www.youtube.com/watch?v=VN0z0Y1q4-E" TargetMode="External"/><Relationship Id="rId1" Type="http://schemas.openxmlformats.org/officeDocument/2006/relationships/slideLayout" Target="../slideLayouts/slideLayout2.xml"/><Relationship Id="rId4" Type="http://schemas.openxmlformats.org/officeDocument/2006/relationships/hyperlink" Target="http://immigrants-project.eu/"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psychosocial-studies-association.org/" TargetMode="External"/><Relationship Id="rId2" Type="http://schemas.openxmlformats.org/officeDocument/2006/relationships/hyperlink" Target="https://www.taosinstitute.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m7oO08AwLpc&amp;list=PL528A6A714B6796B6&amp;index=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fr2PGbHHCWg&amp;list=PL528A6A714B6796B6&amp;index=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JrZwmHU9x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clanky.rvp.cz/clanek/c/G/21802/predsudky-a-skupinova-prislusnost-teorie-skupinove-identity.html/" TargetMode="External"/><Relationship Id="rId7"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gov.uk/government/publications/a-connected-society-a-strategy-for-tackling-loneliness" TargetMode="External"/><Relationship Id="rId5" Type="http://schemas.openxmlformats.org/officeDocument/2006/relationships/hyperlink" Target="http://www.groups4health.com/" TargetMode="External"/><Relationship Id="rId4" Type="http://schemas.openxmlformats.org/officeDocument/2006/relationships/hyperlink" Target="https://www.youtube.com/watch?v=TWWZd8lrraw&amp;t=197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youtube.com/watch?v=b9D6k3T2sb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F8E03-E511-49EA-9F6C-6009CB635D76}"/>
              </a:ext>
            </a:extLst>
          </p:cNvPr>
          <p:cNvSpPr>
            <a:spLocks noGrp="1"/>
          </p:cNvSpPr>
          <p:nvPr>
            <p:ph type="ctrTitle"/>
          </p:nvPr>
        </p:nvSpPr>
        <p:spPr/>
        <p:txBody>
          <a:bodyPr/>
          <a:lstStyle/>
          <a:p>
            <a:r>
              <a:rPr lang="cs-CZ" sz="2400" b="1" dirty="0"/>
              <a:t>APLIKOVANÁ SOCIÁLNÍ PSYCHOLOGIE</a:t>
            </a:r>
            <a:r>
              <a:rPr lang="cs-CZ" sz="2400" dirty="0"/>
              <a:t/>
            </a:r>
            <a:br>
              <a:rPr lang="cs-CZ" sz="2400" dirty="0"/>
            </a:br>
            <a:r>
              <a:rPr lang="cs-CZ" sz="2400" dirty="0"/>
              <a:t>sociálně psychologické teorie</a:t>
            </a:r>
            <a:br>
              <a:rPr lang="cs-CZ" sz="2400" dirty="0"/>
            </a:br>
            <a:r>
              <a:rPr lang="cs-CZ" sz="2400" dirty="0"/>
              <a:t>identita a subjektivita</a:t>
            </a:r>
          </a:p>
        </p:txBody>
      </p:sp>
      <p:sp>
        <p:nvSpPr>
          <p:cNvPr id="3" name="Podnadpis 2">
            <a:extLst>
              <a:ext uri="{FF2B5EF4-FFF2-40B4-BE49-F238E27FC236}">
                <a16:creationId xmlns:a16="http://schemas.microsoft.com/office/drawing/2014/main" id="{74D30015-8699-4686-8A1C-AAFD12C7F622}"/>
              </a:ext>
            </a:extLst>
          </p:cNvPr>
          <p:cNvSpPr>
            <a:spLocks noGrp="1"/>
          </p:cNvSpPr>
          <p:nvPr>
            <p:ph type="subTitle" idx="1"/>
          </p:nvPr>
        </p:nvSpPr>
        <p:spPr/>
        <p:txBody>
          <a:bodyPr/>
          <a:lstStyle/>
          <a:p>
            <a:r>
              <a:rPr lang="cs-CZ" dirty="0"/>
              <a:t>Kateřina Machovcová, Ph.D. </a:t>
            </a:r>
          </a:p>
        </p:txBody>
      </p:sp>
    </p:spTree>
    <p:extLst>
      <p:ext uri="{BB962C8B-B14F-4D97-AF65-F5344CB8AC3E}">
        <p14:creationId xmlns:p14="http://schemas.microsoft.com/office/powerpoint/2010/main" val="864947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EDADE66-276D-4646-8F37-BF2F57324695}"/>
              </a:ext>
            </a:extLst>
          </p:cNvPr>
          <p:cNvSpPr>
            <a:spLocks noGrp="1"/>
          </p:cNvSpPr>
          <p:nvPr>
            <p:ph type="title"/>
          </p:nvPr>
        </p:nvSpPr>
        <p:spPr/>
        <p:txBody>
          <a:bodyPr/>
          <a:lstStyle/>
          <a:p>
            <a:r>
              <a:rPr lang="cs-CZ" dirty="0"/>
              <a:t>Kognitivní přístupy</a:t>
            </a:r>
          </a:p>
        </p:txBody>
      </p:sp>
      <p:sp>
        <p:nvSpPr>
          <p:cNvPr id="5" name="Zástupný symbol pro obsah 4">
            <a:extLst>
              <a:ext uri="{FF2B5EF4-FFF2-40B4-BE49-F238E27FC236}">
                <a16:creationId xmlns:a16="http://schemas.microsoft.com/office/drawing/2014/main" id="{2C61D1DF-23B6-46A3-89CA-31DAEEDD9662}"/>
              </a:ext>
            </a:extLst>
          </p:cNvPr>
          <p:cNvSpPr>
            <a:spLocks noGrp="1"/>
          </p:cNvSpPr>
          <p:nvPr>
            <p:ph idx="1"/>
          </p:nvPr>
        </p:nvSpPr>
        <p:spPr>
          <a:xfrm>
            <a:off x="1371600" y="1899138"/>
            <a:ext cx="9601200" cy="3968262"/>
          </a:xfrm>
        </p:spPr>
        <p:txBody>
          <a:bodyPr>
            <a:normAutofit fontScale="92500" lnSpcReduction="20000"/>
          </a:bodyPr>
          <a:lstStyle/>
          <a:p>
            <a:r>
              <a:rPr lang="cs-CZ" dirty="0"/>
              <a:t>50-60.léta USA – kognitivní obrat vlivem vývoje v dalších oblastech (jazyk, kybernetika)</a:t>
            </a:r>
          </a:p>
          <a:p>
            <a:r>
              <a:rPr lang="cs-CZ" dirty="0"/>
              <a:t>Lidská mysl „systém zpracování informací“ – zkoumání poznávacích procesů, blízké vazby na  neurovědy</a:t>
            </a:r>
          </a:p>
          <a:p>
            <a:r>
              <a:rPr lang="cs-CZ" dirty="0"/>
              <a:t>Experimentální směr, kvantitativní analýzy, modely, programování - značná redukce předmětu studia</a:t>
            </a:r>
          </a:p>
          <a:p>
            <a:r>
              <a:rPr lang="cs-CZ" dirty="0"/>
              <a:t>Témata a přístupy sociální percepce, </a:t>
            </a:r>
            <a:r>
              <a:rPr lang="cs-CZ" dirty="0" err="1"/>
              <a:t>meziskupinové</a:t>
            </a:r>
            <a:r>
              <a:rPr lang="cs-CZ" dirty="0"/>
              <a:t> vztahy, sociální srovnávání, teorie </a:t>
            </a:r>
            <a:r>
              <a:rPr lang="cs-CZ" dirty="0" err="1"/>
              <a:t>atribuce</a:t>
            </a:r>
            <a:r>
              <a:rPr lang="cs-CZ" dirty="0"/>
              <a:t>, teorie sociálního učení, paměťové procesy, kognitivní vývoj</a:t>
            </a:r>
          </a:p>
          <a:p>
            <a:r>
              <a:rPr lang="cs-CZ" dirty="0"/>
              <a:t>Představitelé: </a:t>
            </a:r>
            <a:r>
              <a:rPr lang="cs-CZ" dirty="0" err="1"/>
              <a:t>Vygotskij</a:t>
            </a:r>
            <a:r>
              <a:rPr lang="cs-CZ" dirty="0"/>
              <a:t>, </a:t>
            </a:r>
            <a:r>
              <a:rPr lang="cs-CZ" dirty="0" err="1"/>
              <a:t>Piaget</a:t>
            </a:r>
            <a:r>
              <a:rPr lang="cs-CZ" dirty="0"/>
              <a:t>, Bandura </a:t>
            </a:r>
          </a:p>
          <a:p>
            <a:r>
              <a:rPr lang="cs-CZ" dirty="0"/>
              <a:t>Přístupy odvozené zejm. od původních kognitivních koncepcí lze považovat za dnešní </a:t>
            </a:r>
            <a:r>
              <a:rPr lang="cs-CZ" dirty="0" err="1"/>
              <a:t>mainstream</a:t>
            </a:r>
            <a:r>
              <a:rPr lang="cs-CZ" dirty="0"/>
              <a:t> v oblasti psychologie, v sociální psychologii – </a:t>
            </a:r>
            <a:r>
              <a:rPr lang="cs-CZ" i="1" dirty="0" err="1">
                <a:hlinkClick r:id="rId2"/>
              </a:rPr>
              <a:t>experimen</a:t>
            </a:r>
            <a:r>
              <a:rPr lang="cs-CZ" i="1" dirty="0" err="1"/>
              <a:t>tal</a:t>
            </a:r>
            <a:r>
              <a:rPr lang="cs-CZ" i="1" dirty="0"/>
              <a:t> - </a:t>
            </a:r>
            <a:r>
              <a:rPr lang="cs-CZ" i="1" dirty="0" err="1"/>
              <a:t>cognitive</a:t>
            </a:r>
            <a:r>
              <a:rPr lang="cs-CZ" i="1" dirty="0"/>
              <a:t> </a:t>
            </a:r>
            <a:r>
              <a:rPr lang="cs-CZ" i="1" dirty="0" err="1"/>
              <a:t>social</a:t>
            </a:r>
            <a:r>
              <a:rPr lang="cs-CZ" i="1" dirty="0"/>
              <a:t> psychology</a:t>
            </a:r>
          </a:p>
          <a:p>
            <a:r>
              <a:rPr lang="cs-CZ" dirty="0"/>
              <a:t>Současné příklady: </a:t>
            </a:r>
            <a:r>
              <a:rPr lang="cs-CZ" dirty="0">
                <a:hlinkClick r:id="rId3"/>
              </a:rPr>
              <a:t>Fiske </a:t>
            </a:r>
            <a:r>
              <a:rPr lang="cs-CZ" dirty="0" err="1">
                <a:hlinkClick r:id="rId3"/>
              </a:rPr>
              <a:t>Lab</a:t>
            </a:r>
            <a:r>
              <a:rPr lang="cs-CZ" dirty="0"/>
              <a:t>, </a:t>
            </a:r>
            <a:r>
              <a:rPr lang="cs-CZ" dirty="0" err="1">
                <a:hlinkClick r:id="rId4"/>
              </a:rPr>
              <a:t>Immigrants</a:t>
            </a:r>
            <a:r>
              <a:rPr lang="cs-CZ" dirty="0">
                <a:hlinkClick r:id="rId4"/>
              </a:rPr>
              <a:t> in </a:t>
            </a:r>
            <a:r>
              <a:rPr lang="cs-CZ" dirty="0" err="1">
                <a:hlinkClick r:id="rId4"/>
              </a:rPr>
              <a:t>the</a:t>
            </a:r>
            <a:r>
              <a:rPr lang="cs-CZ" dirty="0">
                <a:hlinkClick r:id="rId4"/>
              </a:rPr>
              <a:t> Media</a:t>
            </a:r>
            <a:endParaRPr lang="cs-CZ" dirty="0"/>
          </a:p>
          <a:p>
            <a:pPr marL="0" indent="0">
              <a:buNone/>
            </a:pPr>
            <a:endParaRPr lang="cs-CZ" dirty="0"/>
          </a:p>
          <a:p>
            <a:endParaRPr lang="cs-CZ" dirty="0"/>
          </a:p>
        </p:txBody>
      </p:sp>
    </p:spTree>
    <p:extLst>
      <p:ext uri="{BB962C8B-B14F-4D97-AF65-F5344CB8AC3E}">
        <p14:creationId xmlns:p14="http://schemas.microsoft.com/office/powerpoint/2010/main" val="3630091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338521-13D5-4FBA-92BF-F22A899DD735}"/>
              </a:ext>
            </a:extLst>
          </p:cNvPr>
          <p:cNvSpPr>
            <a:spLocks noGrp="1"/>
          </p:cNvSpPr>
          <p:nvPr>
            <p:ph type="title"/>
          </p:nvPr>
        </p:nvSpPr>
        <p:spPr/>
        <p:txBody>
          <a:bodyPr/>
          <a:lstStyle/>
          <a:p>
            <a:r>
              <a:rPr lang="cs-CZ" dirty="0"/>
              <a:t>Kritické/postmoderní přístupy</a:t>
            </a:r>
          </a:p>
        </p:txBody>
      </p:sp>
      <p:sp>
        <p:nvSpPr>
          <p:cNvPr id="3" name="Zástupný symbol pro obsah 2">
            <a:extLst>
              <a:ext uri="{FF2B5EF4-FFF2-40B4-BE49-F238E27FC236}">
                <a16:creationId xmlns:a16="http://schemas.microsoft.com/office/drawing/2014/main" id="{D3CDC687-8A41-4116-9D9B-210473E09E57}"/>
              </a:ext>
            </a:extLst>
          </p:cNvPr>
          <p:cNvSpPr>
            <a:spLocks noGrp="1"/>
          </p:cNvSpPr>
          <p:nvPr>
            <p:ph idx="1"/>
          </p:nvPr>
        </p:nvSpPr>
        <p:spPr/>
        <p:txBody>
          <a:bodyPr>
            <a:normAutofit fontScale="85000" lnSpcReduction="10000"/>
          </a:bodyPr>
          <a:lstStyle/>
          <a:p>
            <a:r>
              <a:rPr lang="cs-CZ" dirty="0"/>
              <a:t>Od 70. let: obrat k jazyku – psycholingvistické zkoumání, diskursivní psychologie, analýza diskursu, sociální </a:t>
            </a:r>
            <a:r>
              <a:rPr lang="cs-CZ" dirty="0" err="1"/>
              <a:t>konstrukcionismus</a:t>
            </a:r>
            <a:r>
              <a:rPr lang="cs-CZ" dirty="0"/>
              <a:t>, feministické a </a:t>
            </a:r>
            <a:r>
              <a:rPr lang="cs-CZ" dirty="0" err="1"/>
              <a:t>intersekcionální</a:t>
            </a:r>
            <a:r>
              <a:rPr lang="cs-CZ" dirty="0"/>
              <a:t> přístupy</a:t>
            </a:r>
          </a:p>
          <a:p>
            <a:r>
              <a:rPr lang="cs-CZ" dirty="0"/>
              <a:t>Rom </a:t>
            </a:r>
            <a:r>
              <a:rPr lang="cs-CZ" dirty="0" err="1"/>
              <a:t>Harré</a:t>
            </a:r>
            <a:r>
              <a:rPr lang="cs-CZ" dirty="0"/>
              <a:t>: </a:t>
            </a:r>
            <a:r>
              <a:rPr lang="cs-CZ" i="1" dirty="0"/>
              <a:t>Chce věda, která se nazývá psychologie, říci lidem něco o jejich životě? A nebo má v úmyslu jen vyrábět abstraktní poznatky o psychice (mysli, vědomí, chování), o její struktuře, komponentách (paměti, vůli, emocím) a údajných mechanismech? </a:t>
            </a:r>
          </a:p>
          <a:p>
            <a:r>
              <a:rPr lang="cs-CZ" dirty="0"/>
              <a:t>Klíčové aspekty kritických přístupů: dynamické vztahy, proměnlivost, kritika dichotomií, mocenská hlediska, pozice </a:t>
            </a:r>
            <a:r>
              <a:rPr lang="cs-CZ" dirty="0" err="1"/>
              <a:t>marginalizovaných</a:t>
            </a:r>
            <a:r>
              <a:rPr lang="cs-CZ" dirty="0"/>
              <a:t> skupin, vliv kulturních praxí a institucí, reflexe disciplíny, pozice výzkumníka, reflexe hodnotových hledisek, zodpovědnost za výsledky poznání – reflexe dopadů v praxi – dosažení společenské změny</a:t>
            </a:r>
          </a:p>
          <a:p>
            <a:r>
              <a:rPr lang="cs-CZ" i="1" dirty="0"/>
              <a:t>Současné příklady: </a:t>
            </a:r>
            <a:r>
              <a:rPr lang="cs-CZ" i="1" dirty="0" err="1">
                <a:hlinkClick r:id="rId2"/>
              </a:rPr>
              <a:t>Taos</a:t>
            </a:r>
            <a:r>
              <a:rPr lang="cs-CZ" i="1" dirty="0">
                <a:hlinkClick r:id="rId2"/>
              </a:rPr>
              <a:t> Institut</a:t>
            </a:r>
            <a:r>
              <a:rPr lang="cs-CZ" i="1" dirty="0"/>
              <a:t>, </a:t>
            </a:r>
            <a:r>
              <a:rPr lang="cs-CZ" dirty="0"/>
              <a:t>UK: </a:t>
            </a:r>
            <a:r>
              <a:rPr lang="cs-CZ" dirty="0">
                <a:hlinkClick r:id="rId3"/>
              </a:rPr>
              <a:t>Psychosociální studia </a:t>
            </a:r>
            <a:r>
              <a:rPr lang="cs-CZ" dirty="0"/>
              <a:t>– vliv fenomenologie, psychoanalýzy, propojení s na jazyk zaměřenými přístupy, zahrnutí tělesnosti, materiálna</a:t>
            </a:r>
          </a:p>
          <a:p>
            <a:endParaRPr lang="cs-CZ" dirty="0"/>
          </a:p>
        </p:txBody>
      </p:sp>
    </p:spTree>
    <p:extLst>
      <p:ext uri="{BB962C8B-B14F-4D97-AF65-F5344CB8AC3E}">
        <p14:creationId xmlns:p14="http://schemas.microsoft.com/office/powerpoint/2010/main" val="1736891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8B176-193C-4F63-89ED-23891186B2B8}"/>
              </a:ext>
            </a:extLst>
          </p:cNvPr>
          <p:cNvSpPr>
            <a:spLocks noGrp="1"/>
          </p:cNvSpPr>
          <p:nvPr>
            <p:ph type="title"/>
          </p:nvPr>
        </p:nvSpPr>
        <p:spPr/>
        <p:txBody>
          <a:bodyPr/>
          <a:lstStyle/>
          <a:p>
            <a:r>
              <a:rPr lang="cs-CZ" dirty="0"/>
              <a:t>Sjednocující témata kritických směrů</a:t>
            </a:r>
          </a:p>
        </p:txBody>
      </p:sp>
      <p:sp>
        <p:nvSpPr>
          <p:cNvPr id="3" name="Zástupný symbol pro obsah 2">
            <a:extLst>
              <a:ext uri="{FF2B5EF4-FFF2-40B4-BE49-F238E27FC236}">
                <a16:creationId xmlns:a16="http://schemas.microsoft.com/office/drawing/2014/main" id="{B270211F-94C1-4F6B-B5F9-7FBAAD4AA8AD}"/>
              </a:ext>
            </a:extLst>
          </p:cNvPr>
          <p:cNvSpPr>
            <a:spLocks noGrp="1"/>
          </p:cNvSpPr>
          <p:nvPr>
            <p:ph idx="1"/>
          </p:nvPr>
        </p:nvSpPr>
        <p:spPr/>
        <p:txBody>
          <a:bodyPr/>
          <a:lstStyle/>
          <a:p>
            <a:r>
              <a:rPr lang="cs-CZ" dirty="0"/>
              <a:t>Člověk je vždy součástí společnosti</a:t>
            </a:r>
          </a:p>
          <a:p>
            <a:r>
              <a:rPr lang="cs-CZ" dirty="0"/>
              <a:t>Člověk je nějakým způsobem situován v systému odlišností/nerovností</a:t>
            </a:r>
          </a:p>
          <a:p>
            <a:r>
              <a:rPr lang="cs-CZ" dirty="0"/>
              <a:t>Moc je spojená s jazykem a reprezentací (- diskursy)</a:t>
            </a:r>
          </a:p>
          <a:p>
            <a:r>
              <a:rPr lang="cs-CZ" dirty="0"/>
              <a:t>Výzkum má zpochybňovat nerovnosti a podpořit sociální  změny</a:t>
            </a:r>
          </a:p>
          <a:p>
            <a:endParaRPr lang="cs-CZ" dirty="0"/>
          </a:p>
          <a:p>
            <a:pPr lvl="1"/>
            <a:r>
              <a:rPr lang="cs-CZ" dirty="0" err="1"/>
              <a:t>Critical</a:t>
            </a:r>
            <a:r>
              <a:rPr lang="cs-CZ" dirty="0"/>
              <a:t> </a:t>
            </a:r>
            <a:r>
              <a:rPr lang="cs-CZ" dirty="0" err="1"/>
              <a:t>social</a:t>
            </a:r>
            <a:r>
              <a:rPr lang="cs-CZ" dirty="0"/>
              <a:t> psychology –</a:t>
            </a:r>
            <a:r>
              <a:rPr lang="cs-CZ" dirty="0">
                <a:hlinkClick r:id="rId2"/>
              </a:rPr>
              <a:t> </a:t>
            </a:r>
            <a:r>
              <a:rPr lang="cs-CZ" dirty="0" err="1">
                <a:hlinkClick r:id="rId2"/>
              </a:rPr>
              <a:t>power</a:t>
            </a:r>
            <a:r>
              <a:rPr lang="cs-CZ" dirty="0">
                <a:hlinkClick r:id="rId2"/>
              </a:rPr>
              <a:t> relations</a:t>
            </a:r>
            <a:endParaRPr lang="cs-CZ" dirty="0"/>
          </a:p>
        </p:txBody>
      </p:sp>
    </p:spTree>
    <p:extLst>
      <p:ext uri="{BB962C8B-B14F-4D97-AF65-F5344CB8AC3E}">
        <p14:creationId xmlns:p14="http://schemas.microsoft.com/office/powerpoint/2010/main" val="26149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98435-AEA8-4CD1-AF05-C6B86596F52F}"/>
              </a:ext>
            </a:extLst>
          </p:cNvPr>
          <p:cNvSpPr>
            <a:spLocks noGrp="1"/>
          </p:cNvSpPr>
          <p:nvPr>
            <p:ph type="title"/>
          </p:nvPr>
        </p:nvSpPr>
        <p:spPr/>
        <p:txBody>
          <a:bodyPr/>
          <a:lstStyle/>
          <a:p>
            <a:r>
              <a:rPr lang="en-US" dirty="0"/>
              <a:t>P</a:t>
            </a:r>
            <a:r>
              <a:rPr lang="cs-CZ" dirty="0" err="1"/>
              <a:t>říklad</a:t>
            </a:r>
            <a:r>
              <a:rPr lang="cs-CZ" dirty="0"/>
              <a:t> 1</a:t>
            </a:r>
          </a:p>
        </p:txBody>
      </p:sp>
      <p:sp>
        <p:nvSpPr>
          <p:cNvPr id="3" name="Zástupný symbol pro obsah 2">
            <a:extLst>
              <a:ext uri="{FF2B5EF4-FFF2-40B4-BE49-F238E27FC236}">
                <a16:creationId xmlns:a16="http://schemas.microsoft.com/office/drawing/2014/main" id="{59A68983-62E0-4EFB-A114-67C7F10803C7}"/>
              </a:ext>
            </a:extLst>
          </p:cNvPr>
          <p:cNvSpPr>
            <a:spLocks noGrp="1"/>
          </p:cNvSpPr>
          <p:nvPr>
            <p:ph idx="1"/>
          </p:nvPr>
        </p:nvSpPr>
        <p:spPr>
          <a:xfrm>
            <a:off x="1371600" y="1431235"/>
            <a:ext cx="9601200" cy="4436165"/>
          </a:xfrm>
        </p:spPr>
        <p:txBody>
          <a:bodyPr>
            <a:normAutofit/>
          </a:bodyPr>
          <a:lstStyle/>
          <a:p>
            <a:r>
              <a:rPr lang="en-US" dirty="0" err="1"/>
              <a:t>Humour</a:t>
            </a:r>
            <a:r>
              <a:rPr lang="en-US" dirty="0"/>
              <a:t> can be </a:t>
            </a:r>
            <a:r>
              <a:rPr lang="en-US" dirty="0" err="1"/>
              <a:t>utilised</a:t>
            </a:r>
            <a:r>
              <a:rPr lang="en-US" dirty="0"/>
              <a:t> to mark out the boundaries of</a:t>
            </a:r>
            <a:r>
              <a:rPr lang="cs-CZ" dirty="0"/>
              <a:t> </a:t>
            </a:r>
            <a:r>
              <a:rPr lang="en-US" dirty="0"/>
              <a:t>social groups, to produce and restore dignity, but also to</a:t>
            </a:r>
            <a:r>
              <a:rPr lang="cs-CZ" dirty="0"/>
              <a:t> </a:t>
            </a:r>
            <a:r>
              <a:rPr lang="cs-CZ" dirty="0" err="1"/>
              <a:t>produce</a:t>
            </a:r>
            <a:r>
              <a:rPr lang="cs-CZ" dirty="0"/>
              <a:t> </a:t>
            </a:r>
            <a:r>
              <a:rPr lang="cs-CZ" dirty="0" err="1"/>
              <a:t>contempt</a:t>
            </a:r>
            <a:r>
              <a:rPr lang="cs-CZ" dirty="0"/>
              <a:t>, </a:t>
            </a:r>
            <a:r>
              <a:rPr lang="cs-CZ" dirty="0" err="1"/>
              <a:t>marginalise</a:t>
            </a:r>
            <a:r>
              <a:rPr lang="cs-CZ" dirty="0"/>
              <a:t> and </a:t>
            </a:r>
            <a:r>
              <a:rPr lang="cs-CZ" dirty="0" err="1"/>
              <a:t>exclude</a:t>
            </a:r>
            <a:r>
              <a:rPr lang="cs-CZ" dirty="0"/>
              <a:t>. </a:t>
            </a:r>
            <a:r>
              <a:rPr lang="cs-CZ" dirty="0" err="1"/>
              <a:t>Humour</a:t>
            </a:r>
            <a:r>
              <a:rPr lang="cs-CZ" dirty="0"/>
              <a:t> </a:t>
            </a:r>
            <a:r>
              <a:rPr lang="en-US" dirty="0"/>
              <a:t>and ridicule can be used to influence hierarchies and positioning</a:t>
            </a:r>
            <a:r>
              <a:rPr lang="cs-CZ" dirty="0"/>
              <a:t> </a:t>
            </a:r>
            <a:r>
              <a:rPr lang="en-US" dirty="0"/>
              <a:t>among children in the classroom and it can have</a:t>
            </a:r>
            <a:r>
              <a:rPr lang="cs-CZ" dirty="0"/>
              <a:t> </a:t>
            </a:r>
            <a:r>
              <a:rPr lang="en-US" dirty="0"/>
              <a:t>strong effects in school groups saturated with bullying</a:t>
            </a:r>
            <a:r>
              <a:rPr lang="cs-CZ" dirty="0"/>
              <a:t> </a:t>
            </a:r>
            <a:r>
              <a:rPr lang="en-US" dirty="0"/>
              <a:t>practices. Ridicule appears to be widespread, very much</a:t>
            </a:r>
            <a:r>
              <a:rPr lang="cs-CZ" dirty="0"/>
              <a:t> </a:t>
            </a:r>
            <a:r>
              <a:rPr lang="en-US" dirty="0"/>
              <a:t>feared, and not easily amenable to adult interventions.</a:t>
            </a:r>
            <a:r>
              <a:rPr lang="cs-CZ" dirty="0"/>
              <a:t> </a:t>
            </a:r>
            <a:r>
              <a:rPr lang="en-US" dirty="0"/>
              <a:t>With this article, I look into the many and frequently subtle</a:t>
            </a:r>
            <a:r>
              <a:rPr lang="cs-CZ" dirty="0"/>
              <a:t> </a:t>
            </a:r>
            <a:r>
              <a:rPr lang="en-US" dirty="0"/>
              <a:t>ways </a:t>
            </a:r>
            <a:r>
              <a:rPr lang="en-US" dirty="0" err="1"/>
              <a:t>humour</a:t>
            </a:r>
            <a:r>
              <a:rPr lang="en-US" dirty="0"/>
              <a:t> intertwines itself in relational practices</a:t>
            </a:r>
            <a:r>
              <a:rPr lang="cs-CZ" dirty="0"/>
              <a:t> </a:t>
            </a:r>
            <a:r>
              <a:rPr lang="en-US" dirty="0"/>
              <a:t>among children, with a particular focus on children in</a:t>
            </a:r>
            <a:r>
              <a:rPr lang="cs-CZ" dirty="0"/>
              <a:t> </a:t>
            </a:r>
            <a:r>
              <a:rPr lang="en-US" dirty="0"/>
              <a:t>groups plagued by bullying and social tension. I focus on</a:t>
            </a:r>
            <a:r>
              <a:rPr lang="cs-CZ" dirty="0"/>
              <a:t> </a:t>
            </a:r>
            <a:r>
              <a:rPr lang="en-US" dirty="0"/>
              <a:t>the entanglement of </a:t>
            </a:r>
            <a:r>
              <a:rPr lang="en-US" dirty="0" err="1"/>
              <a:t>humour</a:t>
            </a:r>
            <a:r>
              <a:rPr lang="en-US" dirty="0"/>
              <a:t> in the complex</a:t>
            </a:r>
            <a:r>
              <a:rPr lang="cs-CZ" dirty="0"/>
              <a:t> </a:t>
            </a:r>
            <a:r>
              <a:rPr lang="en-US" dirty="0" err="1"/>
              <a:t>manoeuvrings</a:t>
            </a:r>
            <a:r>
              <a:rPr lang="en-US" dirty="0"/>
              <a:t> that </a:t>
            </a:r>
            <a:r>
              <a:rPr lang="en-US" dirty="0" err="1"/>
              <a:t>characterise</a:t>
            </a:r>
            <a:r>
              <a:rPr lang="en-US" dirty="0"/>
              <a:t> children's worlds, and</a:t>
            </a:r>
            <a:r>
              <a:rPr lang="cs-CZ" dirty="0"/>
              <a:t> </a:t>
            </a:r>
            <a:r>
              <a:rPr lang="en-US" dirty="0"/>
              <a:t>the subtle mechanisms involved in the self‐regulation of</a:t>
            </a:r>
            <a:r>
              <a:rPr lang="cs-CZ" dirty="0"/>
              <a:t> </a:t>
            </a:r>
            <a:r>
              <a:rPr lang="en-US" dirty="0"/>
              <a:t>their communities in and outside schools. The analyses</a:t>
            </a:r>
            <a:r>
              <a:rPr lang="cs-CZ" dirty="0"/>
              <a:t> </a:t>
            </a:r>
            <a:r>
              <a:rPr lang="en-US" dirty="0"/>
              <a:t>and analytical understanding that I develop are grounded</a:t>
            </a:r>
            <a:r>
              <a:rPr lang="cs-CZ" dirty="0"/>
              <a:t> </a:t>
            </a:r>
            <a:r>
              <a:rPr lang="en-US" dirty="0"/>
              <a:t>in qualitative data such as interviews with children and</a:t>
            </a:r>
            <a:r>
              <a:rPr lang="cs-CZ" dirty="0"/>
              <a:t> </a:t>
            </a:r>
            <a:r>
              <a:rPr lang="en-US" dirty="0"/>
              <a:t>extensive observation in schools and in after school care.</a:t>
            </a:r>
            <a:endParaRPr lang="cs-CZ" dirty="0"/>
          </a:p>
        </p:txBody>
      </p:sp>
    </p:spTree>
    <p:extLst>
      <p:ext uri="{BB962C8B-B14F-4D97-AF65-F5344CB8AC3E}">
        <p14:creationId xmlns:p14="http://schemas.microsoft.com/office/powerpoint/2010/main" val="3189335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E051A9-3584-41AA-8640-BF4D36DAD2FC}"/>
              </a:ext>
            </a:extLst>
          </p:cNvPr>
          <p:cNvSpPr>
            <a:spLocks noGrp="1"/>
          </p:cNvSpPr>
          <p:nvPr>
            <p:ph type="title"/>
          </p:nvPr>
        </p:nvSpPr>
        <p:spPr/>
        <p:txBody>
          <a:bodyPr/>
          <a:lstStyle/>
          <a:p>
            <a:r>
              <a:rPr lang="cs-CZ" dirty="0"/>
              <a:t>Příklad 2</a:t>
            </a:r>
          </a:p>
        </p:txBody>
      </p:sp>
      <p:sp>
        <p:nvSpPr>
          <p:cNvPr id="3" name="Zástupný symbol pro obsah 2">
            <a:extLst>
              <a:ext uri="{FF2B5EF4-FFF2-40B4-BE49-F238E27FC236}">
                <a16:creationId xmlns:a16="http://schemas.microsoft.com/office/drawing/2014/main" id="{A0EDE05B-62A0-44AC-A916-7DFB71C74757}"/>
              </a:ext>
            </a:extLst>
          </p:cNvPr>
          <p:cNvSpPr>
            <a:spLocks noGrp="1"/>
          </p:cNvSpPr>
          <p:nvPr>
            <p:ph idx="1"/>
          </p:nvPr>
        </p:nvSpPr>
        <p:spPr>
          <a:xfrm>
            <a:off x="1371600" y="1563757"/>
            <a:ext cx="9601200" cy="4303643"/>
          </a:xfrm>
        </p:spPr>
        <p:txBody>
          <a:bodyPr>
            <a:normAutofit lnSpcReduction="10000"/>
          </a:bodyPr>
          <a:lstStyle/>
          <a:p>
            <a:r>
              <a:rPr lang="en-US" dirty="0"/>
              <a:t>The study addresses factors that relate to defending of classmates victimized by</a:t>
            </a:r>
            <a:r>
              <a:rPr lang="cs-CZ" dirty="0"/>
              <a:t> </a:t>
            </a:r>
            <a:r>
              <a:rPr lang="en-US" dirty="0"/>
              <a:t>bullying in early adolescence. Specifically, it examines whether moral motivation—</a:t>
            </a:r>
            <a:r>
              <a:rPr lang="cs-CZ" dirty="0"/>
              <a:t> </a:t>
            </a:r>
            <a:r>
              <a:rPr lang="en-US" dirty="0"/>
              <a:t>measured as a combination of emotion attributions and their justifications in</a:t>
            </a:r>
            <a:r>
              <a:rPr lang="cs-CZ" dirty="0"/>
              <a:t> </a:t>
            </a:r>
            <a:r>
              <a:rPr lang="en-US" dirty="0"/>
              <a:t>response to a hypothetical transgression—predicts defending in context of gender,</a:t>
            </a:r>
            <a:r>
              <a:rPr lang="cs-CZ" dirty="0"/>
              <a:t> </a:t>
            </a:r>
            <a:r>
              <a:rPr lang="en-US" dirty="0"/>
              <a:t>social preference, perceived popularity and teacher support. We gathered </a:t>
            </a:r>
            <a:r>
              <a:rPr lang="en-US" dirty="0" err="1"/>
              <a:t>singletime</a:t>
            </a:r>
            <a:r>
              <a:rPr lang="en-US" dirty="0"/>
              <a:t>-point data on a sample of 512 sixth-graders (aged 11–13 years). A three-step</a:t>
            </a:r>
            <a:r>
              <a:rPr lang="cs-CZ" dirty="0"/>
              <a:t> </a:t>
            </a:r>
            <a:r>
              <a:rPr lang="en-US" dirty="0"/>
              <a:t>hierarchical regression analysis showed that defending was positively predicted by:</a:t>
            </a:r>
            <a:r>
              <a:rPr lang="cs-CZ" dirty="0"/>
              <a:t> </a:t>
            </a:r>
            <a:r>
              <a:rPr lang="en-US" dirty="0"/>
              <a:t>(1) moral motivation, when gender, social preference, perceived popularity and</a:t>
            </a:r>
            <a:r>
              <a:rPr lang="cs-CZ" dirty="0"/>
              <a:t> </a:t>
            </a:r>
            <a:r>
              <a:rPr lang="en-US" dirty="0"/>
              <a:t>teacher support were accounted for; (2) interaction between moral motivation and</a:t>
            </a:r>
            <a:r>
              <a:rPr lang="cs-CZ" dirty="0"/>
              <a:t> </a:t>
            </a:r>
            <a:r>
              <a:rPr lang="en-US" dirty="0"/>
              <a:t>social preference, when all other independent variables were accounted for. Simple</a:t>
            </a:r>
            <a:r>
              <a:rPr lang="cs-CZ" dirty="0"/>
              <a:t> </a:t>
            </a:r>
            <a:r>
              <a:rPr lang="en-US" dirty="0"/>
              <a:t>slopes indicated that increased social preference strengthened the link between</a:t>
            </a:r>
            <a:r>
              <a:rPr lang="cs-CZ" dirty="0"/>
              <a:t> </a:t>
            </a:r>
            <a:r>
              <a:rPr lang="en-US" dirty="0"/>
              <a:t>moral motivation and defending. The full model explained 40.5% of the variance in</a:t>
            </a:r>
            <a:r>
              <a:rPr lang="cs-CZ" dirty="0"/>
              <a:t> </a:t>
            </a:r>
            <a:r>
              <a:rPr lang="en-US" dirty="0"/>
              <a:t>defending. The findings underscore the relevance of morality and its interplay with</a:t>
            </a:r>
            <a:r>
              <a:rPr lang="cs-CZ" dirty="0"/>
              <a:t> </a:t>
            </a:r>
            <a:r>
              <a:rPr lang="cs-CZ" dirty="0" err="1"/>
              <a:t>social</a:t>
            </a:r>
            <a:r>
              <a:rPr lang="cs-CZ" dirty="0"/>
              <a:t> preference in </a:t>
            </a:r>
            <a:r>
              <a:rPr lang="cs-CZ" dirty="0" err="1"/>
              <a:t>understanding</a:t>
            </a:r>
            <a:r>
              <a:rPr lang="cs-CZ" dirty="0"/>
              <a:t> </a:t>
            </a:r>
            <a:r>
              <a:rPr lang="cs-CZ" dirty="0" err="1"/>
              <a:t>defending</a:t>
            </a:r>
            <a:r>
              <a:rPr lang="cs-CZ" dirty="0"/>
              <a:t>.</a:t>
            </a:r>
          </a:p>
        </p:txBody>
      </p:sp>
    </p:spTree>
    <p:extLst>
      <p:ext uri="{BB962C8B-B14F-4D97-AF65-F5344CB8AC3E}">
        <p14:creationId xmlns:p14="http://schemas.microsoft.com/office/powerpoint/2010/main" val="3820796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4FEB443-D541-4421-BBD4-CE4AF52608E5}"/>
              </a:ext>
            </a:extLst>
          </p:cNvPr>
          <p:cNvSpPr>
            <a:spLocks noGrp="1"/>
          </p:cNvSpPr>
          <p:nvPr>
            <p:ph type="title"/>
          </p:nvPr>
        </p:nvSpPr>
        <p:spPr/>
        <p:txBody>
          <a:bodyPr/>
          <a:lstStyle/>
          <a:p>
            <a:r>
              <a:rPr lang="cs-CZ" dirty="0"/>
              <a:t>metody</a:t>
            </a:r>
          </a:p>
        </p:txBody>
      </p:sp>
      <p:sp>
        <p:nvSpPr>
          <p:cNvPr id="5" name="Zástupný symbol pro text 4">
            <a:extLst>
              <a:ext uri="{FF2B5EF4-FFF2-40B4-BE49-F238E27FC236}">
                <a16:creationId xmlns:a16="http://schemas.microsoft.com/office/drawing/2014/main" id="{EA66241B-0916-40C3-ACF1-E34A4B478E0F}"/>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828898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C23080-B099-4D25-9F02-F6DE958EBADA}"/>
              </a:ext>
            </a:extLst>
          </p:cNvPr>
          <p:cNvSpPr>
            <a:spLocks noGrp="1"/>
          </p:cNvSpPr>
          <p:nvPr>
            <p:ph type="title"/>
          </p:nvPr>
        </p:nvSpPr>
        <p:spPr>
          <a:xfrm>
            <a:off x="1371600" y="685800"/>
            <a:ext cx="9601200" cy="467139"/>
          </a:xfrm>
        </p:spPr>
        <p:txBody>
          <a:bodyPr>
            <a:normAutofit fontScale="90000"/>
          </a:bodyPr>
          <a:lstStyle/>
          <a:p>
            <a:r>
              <a:rPr lang="en-US" dirty="0" err="1"/>
              <a:t>Odli</a:t>
            </a:r>
            <a:r>
              <a:rPr lang="cs-CZ" dirty="0" err="1"/>
              <a:t>šné</a:t>
            </a:r>
            <a:r>
              <a:rPr lang="cs-CZ" dirty="0"/>
              <a:t> metodologické přístupy</a:t>
            </a:r>
          </a:p>
        </p:txBody>
      </p:sp>
      <p:sp>
        <p:nvSpPr>
          <p:cNvPr id="3" name="Zástupný symbol pro text 2">
            <a:extLst>
              <a:ext uri="{FF2B5EF4-FFF2-40B4-BE49-F238E27FC236}">
                <a16:creationId xmlns:a16="http://schemas.microsoft.com/office/drawing/2014/main" id="{B990AAC6-52DD-478C-8269-EFC0EF3E98C0}"/>
              </a:ext>
            </a:extLst>
          </p:cNvPr>
          <p:cNvSpPr>
            <a:spLocks noGrp="1"/>
          </p:cNvSpPr>
          <p:nvPr>
            <p:ph type="body" idx="1"/>
          </p:nvPr>
        </p:nvSpPr>
        <p:spPr>
          <a:xfrm>
            <a:off x="1371600" y="1444487"/>
            <a:ext cx="4443984" cy="467139"/>
          </a:xfrm>
        </p:spPr>
        <p:txBody>
          <a:bodyPr/>
          <a:lstStyle/>
          <a:p>
            <a:r>
              <a:rPr lang="cs-CZ" dirty="0"/>
              <a:t>Kvantitativní	</a:t>
            </a:r>
          </a:p>
        </p:txBody>
      </p:sp>
      <p:sp>
        <p:nvSpPr>
          <p:cNvPr id="6" name="Zástupný symbol pro obsah 5">
            <a:extLst>
              <a:ext uri="{FF2B5EF4-FFF2-40B4-BE49-F238E27FC236}">
                <a16:creationId xmlns:a16="http://schemas.microsoft.com/office/drawing/2014/main" id="{13921A99-1AB2-410E-9415-BC40552094A2}"/>
              </a:ext>
            </a:extLst>
          </p:cNvPr>
          <p:cNvSpPr>
            <a:spLocks noGrp="1"/>
          </p:cNvSpPr>
          <p:nvPr>
            <p:ph sz="half" idx="2"/>
          </p:nvPr>
        </p:nvSpPr>
        <p:spPr>
          <a:xfrm>
            <a:off x="1371600" y="2080591"/>
            <a:ext cx="4443984" cy="3786809"/>
          </a:xfrm>
        </p:spPr>
        <p:txBody>
          <a:bodyPr>
            <a:normAutofit fontScale="70000" lnSpcReduction="20000"/>
          </a:bodyPr>
          <a:lstStyle/>
          <a:p>
            <a:r>
              <a:rPr lang="cs-CZ" dirty="0"/>
              <a:t>Čísla</a:t>
            </a:r>
          </a:p>
          <a:p>
            <a:r>
              <a:rPr lang="cs-CZ" dirty="0"/>
              <a:t>Perspektiva výzkumníka</a:t>
            </a:r>
          </a:p>
          <a:p>
            <a:r>
              <a:rPr lang="cs-CZ" dirty="0"/>
              <a:t>Odstup</a:t>
            </a:r>
          </a:p>
          <a:p>
            <a:r>
              <a:rPr lang="cs-CZ" dirty="0"/>
              <a:t>Testování teorie</a:t>
            </a:r>
          </a:p>
          <a:p>
            <a:r>
              <a:rPr lang="cs-CZ" dirty="0"/>
              <a:t>Statické</a:t>
            </a:r>
          </a:p>
          <a:p>
            <a:r>
              <a:rPr lang="cs-CZ" dirty="0"/>
              <a:t>Strukturované</a:t>
            </a:r>
          </a:p>
          <a:p>
            <a:r>
              <a:rPr lang="cs-CZ" dirty="0"/>
              <a:t>Generalizace</a:t>
            </a:r>
          </a:p>
          <a:p>
            <a:r>
              <a:rPr lang="cs-CZ" dirty="0"/>
              <a:t>Data, reliabilita</a:t>
            </a:r>
          </a:p>
          <a:p>
            <a:r>
              <a:rPr lang="cs-CZ" dirty="0"/>
              <a:t>Makro úroveň</a:t>
            </a:r>
          </a:p>
          <a:p>
            <a:r>
              <a:rPr lang="cs-CZ" dirty="0"/>
              <a:t>Chování</a:t>
            </a:r>
          </a:p>
          <a:p>
            <a:r>
              <a:rPr lang="cs-CZ" dirty="0"/>
              <a:t>Umělé prostředí</a:t>
            </a:r>
          </a:p>
          <a:p>
            <a:r>
              <a:rPr lang="cs-CZ" dirty="0"/>
              <a:t>Extensivní</a:t>
            </a:r>
          </a:p>
        </p:txBody>
      </p:sp>
      <p:sp>
        <p:nvSpPr>
          <p:cNvPr id="7" name="Zástupný symbol pro text 6">
            <a:extLst>
              <a:ext uri="{FF2B5EF4-FFF2-40B4-BE49-F238E27FC236}">
                <a16:creationId xmlns:a16="http://schemas.microsoft.com/office/drawing/2014/main" id="{1CF93DC6-B97E-4DF6-A58B-01B27D4C5D0C}"/>
              </a:ext>
            </a:extLst>
          </p:cNvPr>
          <p:cNvSpPr>
            <a:spLocks noGrp="1"/>
          </p:cNvSpPr>
          <p:nvPr>
            <p:ph type="body" sz="quarter" idx="3"/>
          </p:nvPr>
        </p:nvSpPr>
        <p:spPr>
          <a:xfrm>
            <a:off x="6525014" y="1444487"/>
            <a:ext cx="4443984" cy="467139"/>
          </a:xfrm>
        </p:spPr>
        <p:txBody>
          <a:bodyPr/>
          <a:lstStyle/>
          <a:p>
            <a:r>
              <a:rPr lang="cs-CZ" dirty="0"/>
              <a:t>Kvalitativní</a:t>
            </a:r>
          </a:p>
        </p:txBody>
      </p:sp>
      <p:sp>
        <p:nvSpPr>
          <p:cNvPr id="8" name="Zástupný symbol pro obsah 7">
            <a:extLst>
              <a:ext uri="{FF2B5EF4-FFF2-40B4-BE49-F238E27FC236}">
                <a16:creationId xmlns:a16="http://schemas.microsoft.com/office/drawing/2014/main" id="{AE6B6BE7-C1DF-46A9-8C0D-87BA04D89214}"/>
              </a:ext>
            </a:extLst>
          </p:cNvPr>
          <p:cNvSpPr>
            <a:spLocks noGrp="1"/>
          </p:cNvSpPr>
          <p:nvPr>
            <p:ph sz="quarter" idx="4"/>
          </p:nvPr>
        </p:nvSpPr>
        <p:spPr>
          <a:xfrm>
            <a:off x="6525014" y="2080591"/>
            <a:ext cx="4443984" cy="3786809"/>
          </a:xfrm>
        </p:spPr>
        <p:txBody>
          <a:bodyPr>
            <a:normAutofit fontScale="70000" lnSpcReduction="20000"/>
          </a:bodyPr>
          <a:lstStyle/>
          <a:p>
            <a:r>
              <a:rPr lang="cs-CZ" dirty="0"/>
              <a:t>Slova</a:t>
            </a:r>
          </a:p>
          <a:p>
            <a:r>
              <a:rPr lang="cs-CZ" dirty="0"/>
              <a:t>Perspektiva respondentů</a:t>
            </a:r>
          </a:p>
          <a:p>
            <a:r>
              <a:rPr lang="cs-CZ" dirty="0"/>
              <a:t>Blízkost</a:t>
            </a:r>
          </a:p>
          <a:p>
            <a:r>
              <a:rPr lang="cs-CZ" dirty="0"/>
              <a:t>Prozkoumání teorie</a:t>
            </a:r>
          </a:p>
          <a:p>
            <a:r>
              <a:rPr lang="cs-CZ" dirty="0"/>
              <a:t>Procesy</a:t>
            </a:r>
          </a:p>
          <a:p>
            <a:r>
              <a:rPr lang="cs-CZ" dirty="0"/>
              <a:t>Nestrukturované</a:t>
            </a:r>
          </a:p>
          <a:p>
            <a:r>
              <a:rPr lang="cs-CZ" dirty="0"/>
              <a:t>Idiografický přístup</a:t>
            </a:r>
          </a:p>
          <a:p>
            <a:r>
              <a:rPr lang="cs-CZ" dirty="0"/>
              <a:t>Bohatá, osobní data</a:t>
            </a:r>
          </a:p>
          <a:p>
            <a:r>
              <a:rPr lang="cs-CZ" dirty="0"/>
              <a:t>Mikro úroveň</a:t>
            </a:r>
          </a:p>
          <a:p>
            <a:r>
              <a:rPr lang="cs-CZ" dirty="0"/>
              <a:t>Význam</a:t>
            </a:r>
          </a:p>
          <a:p>
            <a:r>
              <a:rPr lang="cs-CZ" dirty="0"/>
              <a:t>Přirozené prostředí</a:t>
            </a:r>
          </a:p>
          <a:p>
            <a:r>
              <a:rPr lang="cs-CZ" dirty="0"/>
              <a:t>Intenzivní</a:t>
            </a:r>
          </a:p>
        </p:txBody>
      </p:sp>
    </p:spTree>
    <p:extLst>
      <p:ext uri="{BB962C8B-B14F-4D97-AF65-F5344CB8AC3E}">
        <p14:creationId xmlns:p14="http://schemas.microsoft.com/office/powerpoint/2010/main" val="873058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C8376-5FFF-4C33-9009-838C7FDBA1E0}"/>
              </a:ext>
            </a:extLst>
          </p:cNvPr>
          <p:cNvSpPr>
            <a:spLocks noGrp="1"/>
          </p:cNvSpPr>
          <p:nvPr>
            <p:ph type="title"/>
          </p:nvPr>
        </p:nvSpPr>
        <p:spPr>
          <a:xfrm>
            <a:off x="1371600" y="685800"/>
            <a:ext cx="9601200" cy="520148"/>
          </a:xfrm>
        </p:spPr>
        <p:txBody>
          <a:bodyPr>
            <a:normAutofit fontScale="90000"/>
          </a:bodyPr>
          <a:lstStyle/>
          <a:p>
            <a:r>
              <a:rPr lang="cs-CZ" sz="2800" dirty="0"/>
              <a:t>Východiska pozitivistického a fenomenologického paradigmatu</a:t>
            </a:r>
          </a:p>
        </p:txBody>
      </p:sp>
      <p:graphicFrame>
        <p:nvGraphicFramePr>
          <p:cNvPr id="8" name="Zástupný symbol pro obsah 7">
            <a:extLst>
              <a:ext uri="{FF2B5EF4-FFF2-40B4-BE49-F238E27FC236}">
                <a16:creationId xmlns:a16="http://schemas.microsoft.com/office/drawing/2014/main" id="{A63BE712-1C73-408C-A2C9-CAFEB8801B2A}"/>
              </a:ext>
            </a:extLst>
          </p:cNvPr>
          <p:cNvGraphicFramePr>
            <a:graphicFrameLocks noGrp="1"/>
          </p:cNvGraphicFramePr>
          <p:nvPr>
            <p:ph idx="1"/>
            <p:extLst>
              <p:ext uri="{D42A27DB-BD31-4B8C-83A1-F6EECF244321}">
                <p14:modId xmlns:p14="http://schemas.microsoft.com/office/powerpoint/2010/main" val="552023286"/>
              </p:ext>
            </p:extLst>
          </p:nvPr>
        </p:nvGraphicFramePr>
        <p:xfrm>
          <a:off x="1371600" y="1510748"/>
          <a:ext cx="9601200" cy="5210756"/>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910952993"/>
                    </a:ext>
                  </a:extLst>
                </a:gridCol>
                <a:gridCol w="3200400">
                  <a:extLst>
                    <a:ext uri="{9D8B030D-6E8A-4147-A177-3AD203B41FA5}">
                      <a16:colId xmlns:a16="http://schemas.microsoft.com/office/drawing/2014/main" val="741579496"/>
                    </a:ext>
                  </a:extLst>
                </a:gridCol>
                <a:gridCol w="3200400">
                  <a:extLst>
                    <a:ext uri="{9D8B030D-6E8A-4147-A177-3AD203B41FA5}">
                      <a16:colId xmlns:a16="http://schemas.microsoft.com/office/drawing/2014/main" val="3112606023"/>
                    </a:ext>
                  </a:extLst>
                </a:gridCol>
              </a:tblGrid>
              <a:tr h="776909">
                <a:tc>
                  <a:txBody>
                    <a:bodyPr/>
                    <a:lstStyle/>
                    <a:p>
                      <a:r>
                        <a:rPr lang="cs-CZ" sz="1400" dirty="0"/>
                        <a:t>Základní předpoklady</a:t>
                      </a:r>
                    </a:p>
                  </a:txBody>
                  <a:tcPr/>
                </a:tc>
                <a:tc>
                  <a:txBody>
                    <a:bodyPr/>
                    <a:lstStyle/>
                    <a:p>
                      <a:r>
                        <a:rPr lang="cs-CZ" sz="1400" dirty="0"/>
                        <a:t>Pozitivistické paradigma</a:t>
                      </a:r>
                    </a:p>
                  </a:txBody>
                  <a:tcPr/>
                </a:tc>
                <a:tc>
                  <a:txBody>
                    <a:bodyPr/>
                    <a:lstStyle/>
                    <a:p>
                      <a:r>
                        <a:rPr lang="cs-CZ" sz="1400" dirty="0"/>
                        <a:t>Fenomenologické paradigma</a:t>
                      </a:r>
                    </a:p>
                  </a:txBody>
                  <a:tcPr/>
                </a:tc>
                <a:extLst>
                  <a:ext uri="{0D108BD9-81ED-4DB2-BD59-A6C34878D82A}">
                    <a16:rowId xmlns:a16="http://schemas.microsoft.com/office/drawing/2014/main" val="2043699899"/>
                  </a:ext>
                </a:extLst>
              </a:tr>
              <a:tr h="776909">
                <a:tc>
                  <a:txBody>
                    <a:bodyPr/>
                    <a:lstStyle/>
                    <a:p>
                      <a:r>
                        <a:rPr lang="cs-CZ" sz="1400" dirty="0"/>
                        <a:t>Význam hodnot, kritérií</a:t>
                      </a:r>
                    </a:p>
                  </a:txBody>
                  <a:tcPr/>
                </a:tc>
                <a:tc>
                  <a:txBody>
                    <a:bodyPr/>
                    <a:lstStyle/>
                    <a:p>
                      <a:r>
                        <a:rPr lang="cs-CZ" sz="1400" dirty="0"/>
                        <a:t>Výzkumná činnost není hodnotově vázaná, je nezávislá</a:t>
                      </a:r>
                    </a:p>
                  </a:txBody>
                  <a:tcPr/>
                </a:tc>
                <a:tc>
                  <a:txBody>
                    <a:bodyPr/>
                    <a:lstStyle/>
                    <a:p>
                      <a:r>
                        <a:rPr lang="cs-CZ" sz="1400" dirty="0"/>
                        <a:t>Výzkumná činnost je hodnotově vázaná a není nezávislá</a:t>
                      </a:r>
                    </a:p>
                  </a:txBody>
                  <a:tcPr/>
                </a:tc>
                <a:extLst>
                  <a:ext uri="{0D108BD9-81ED-4DB2-BD59-A6C34878D82A}">
                    <a16:rowId xmlns:a16="http://schemas.microsoft.com/office/drawing/2014/main" val="4017464270"/>
                  </a:ext>
                </a:extLst>
              </a:tr>
              <a:tr h="776909">
                <a:tc>
                  <a:txBody>
                    <a:bodyPr/>
                    <a:lstStyle/>
                    <a:p>
                      <a:r>
                        <a:rPr lang="cs-CZ" sz="1400" dirty="0"/>
                        <a:t>Povaha reality</a:t>
                      </a:r>
                    </a:p>
                  </a:txBody>
                  <a:tcPr/>
                </a:tc>
                <a:tc>
                  <a:txBody>
                    <a:bodyPr/>
                    <a:lstStyle/>
                    <a:p>
                      <a:r>
                        <a:rPr lang="cs-CZ" sz="1400" dirty="0"/>
                        <a:t>Realita je daná a je možné ji rozdělit na části a ty zkoumat (a prostřednictvím zkoumání částí porozumět celku)</a:t>
                      </a:r>
                    </a:p>
                  </a:txBody>
                  <a:tcPr/>
                </a:tc>
                <a:tc>
                  <a:txBody>
                    <a:bodyPr/>
                    <a:lstStyle/>
                    <a:p>
                      <a:r>
                        <a:rPr lang="cs-CZ" sz="1400" dirty="0"/>
                        <a:t>Realita je konstruovaná (naše představa o ní je konstruovaná), je mnohotvárná a má holistickou povahu (nelze ji rozdělit na části a ty postupně zkoumat)</a:t>
                      </a:r>
                    </a:p>
                  </a:txBody>
                  <a:tcPr/>
                </a:tc>
                <a:extLst>
                  <a:ext uri="{0D108BD9-81ED-4DB2-BD59-A6C34878D82A}">
                    <a16:rowId xmlns:a16="http://schemas.microsoft.com/office/drawing/2014/main" val="3372303132"/>
                  </a:ext>
                </a:extLst>
              </a:tr>
              <a:tr h="776909">
                <a:tc>
                  <a:txBody>
                    <a:bodyPr/>
                    <a:lstStyle/>
                    <a:p>
                      <a:r>
                        <a:rPr lang="cs-CZ" sz="1400" dirty="0"/>
                        <a:t>Vztah mezi poznávajícím subjektem a poznávaným předmětem</a:t>
                      </a:r>
                    </a:p>
                  </a:txBody>
                  <a:tcPr/>
                </a:tc>
                <a:tc>
                  <a:txBody>
                    <a:bodyPr/>
                    <a:lstStyle/>
                    <a:p>
                      <a:r>
                        <a:rPr lang="cs-CZ" sz="1400" dirty="0"/>
                        <a:t>Poznávající s. a př. poznání jsou nezávislé</a:t>
                      </a:r>
                    </a:p>
                  </a:txBody>
                  <a:tcPr/>
                </a:tc>
                <a:tc>
                  <a:txBody>
                    <a:bodyPr/>
                    <a:lstStyle/>
                    <a:p>
                      <a:r>
                        <a:rPr lang="cs-CZ" sz="1400" dirty="0"/>
                        <a:t>Poznávající s. a předmět jeho poznávání jsou spjaty, proces poznávání je interaktivní</a:t>
                      </a:r>
                    </a:p>
                  </a:txBody>
                  <a:tcPr/>
                </a:tc>
                <a:extLst>
                  <a:ext uri="{0D108BD9-81ED-4DB2-BD59-A6C34878D82A}">
                    <a16:rowId xmlns:a16="http://schemas.microsoft.com/office/drawing/2014/main" val="1083044275"/>
                  </a:ext>
                </a:extLst>
              </a:tr>
              <a:tr h="776909">
                <a:tc>
                  <a:txBody>
                    <a:bodyPr/>
                    <a:lstStyle/>
                    <a:p>
                      <a:r>
                        <a:rPr lang="cs-CZ" sz="1400" dirty="0"/>
                        <a:t>Existence kauzálních souvislostí</a:t>
                      </a:r>
                    </a:p>
                  </a:txBody>
                  <a:tcPr/>
                </a:tc>
                <a:tc>
                  <a:txBody>
                    <a:bodyPr/>
                    <a:lstStyle/>
                    <a:p>
                      <a:r>
                        <a:rPr lang="cs-CZ" sz="1400" dirty="0"/>
                        <a:t>Existují jasně ohraničené reálné příčiny, které jsou odlišitelné od následků</a:t>
                      </a:r>
                    </a:p>
                  </a:txBody>
                  <a:tcPr/>
                </a:tc>
                <a:tc>
                  <a:txBody>
                    <a:bodyPr/>
                    <a:lstStyle/>
                    <a:p>
                      <a:r>
                        <a:rPr lang="cs-CZ" sz="1400" dirty="0"/>
                        <a:t>Všechny jevy se ovlivňují navzájem, není možné odlišit příčiny a následky, jsou provázány</a:t>
                      </a:r>
                    </a:p>
                  </a:txBody>
                  <a:tcPr/>
                </a:tc>
                <a:extLst>
                  <a:ext uri="{0D108BD9-81ED-4DB2-BD59-A6C34878D82A}">
                    <a16:rowId xmlns:a16="http://schemas.microsoft.com/office/drawing/2014/main" val="3687140148"/>
                  </a:ext>
                </a:extLst>
              </a:tr>
              <a:tr h="776909">
                <a:tc>
                  <a:txBody>
                    <a:bodyPr/>
                    <a:lstStyle/>
                    <a:p>
                      <a:r>
                        <a:rPr lang="cs-CZ" sz="1400" dirty="0"/>
                        <a:t>Generalizace</a:t>
                      </a:r>
                    </a:p>
                  </a:txBody>
                  <a:tcPr/>
                </a:tc>
                <a:tc>
                  <a:txBody>
                    <a:bodyPr/>
                    <a:lstStyle/>
                    <a:p>
                      <a:r>
                        <a:rPr lang="cs-CZ" sz="1400" dirty="0"/>
                        <a:t>Zobecnění nezávislé na kontextuálních souvislostech a čase lze provádět a výzkum o to usiluje</a:t>
                      </a:r>
                    </a:p>
                  </a:txBody>
                  <a:tcPr/>
                </a:tc>
                <a:tc>
                  <a:txBody>
                    <a:bodyPr/>
                    <a:lstStyle/>
                    <a:p>
                      <a:r>
                        <a:rPr lang="cs-CZ" sz="1400" dirty="0"/>
                        <a:t>Zobecnění je možné provést pouze při zohlednění kontextuálních souvislostí, tedy pouze v závislosti na kontextu, čase, osobách</a:t>
                      </a:r>
                    </a:p>
                  </a:txBody>
                  <a:tcPr/>
                </a:tc>
                <a:extLst>
                  <a:ext uri="{0D108BD9-81ED-4DB2-BD59-A6C34878D82A}">
                    <a16:rowId xmlns:a16="http://schemas.microsoft.com/office/drawing/2014/main" val="3771358607"/>
                  </a:ext>
                </a:extLst>
              </a:tr>
            </a:tbl>
          </a:graphicData>
        </a:graphic>
      </p:graphicFrame>
    </p:spTree>
    <p:extLst>
      <p:ext uri="{BB962C8B-B14F-4D97-AF65-F5344CB8AC3E}">
        <p14:creationId xmlns:p14="http://schemas.microsoft.com/office/powerpoint/2010/main" val="266935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906C4C-38D2-47B8-BF4C-F6AA3D8B1532}"/>
              </a:ext>
            </a:extLst>
          </p:cNvPr>
          <p:cNvSpPr>
            <a:spLocks noGrp="1"/>
          </p:cNvSpPr>
          <p:nvPr>
            <p:ph type="title"/>
          </p:nvPr>
        </p:nvSpPr>
        <p:spPr>
          <a:xfrm>
            <a:off x="1371600" y="685800"/>
            <a:ext cx="9601200" cy="692426"/>
          </a:xfrm>
        </p:spPr>
        <p:txBody>
          <a:bodyPr/>
          <a:lstStyle/>
          <a:p>
            <a:r>
              <a:rPr lang="cs-CZ" dirty="0"/>
              <a:t>Smíšený výzkumný design</a:t>
            </a:r>
          </a:p>
        </p:txBody>
      </p:sp>
      <p:sp>
        <p:nvSpPr>
          <p:cNvPr id="3" name="Zástupný symbol pro obsah 2">
            <a:extLst>
              <a:ext uri="{FF2B5EF4-FFF2-40B4-BE49-F238E27FC236}">
                <a16:creationId xmlns:a16="http://schemas.microsoft.com/office/drawing/2014/main" id="{DB1BA060-B197-418F-9396-3C208D7ABBA4}"/>
              </a:ext>
            </a:extLst>
          </p:cNvPr>
          <p:cNvSpPr>
            <a:spLocks noGrp="1"/>
          </p:cNvSpPr>
          <p:nvPr>
            <p:ph idx="1"/>
          </p:nvPr>
        </p:nvSpPr>
        <p:spPr>
          <a:xfrm>
            <a:off x="1371600" y="1378226"/>
            <a:ext cx="9601200" cy="4489174"/>
          </a:xfrm>
        </p:spPr>
        <p:txBody>
          <a:bodyPr/>
          <a:lstStyle/>
          <a:p>
            <a:r>
              <a:rPr lang="cs-CZ" dirty="0" err="1"/>
              <a:t>Nepoměřitelnost</a:t>
            </a:r>
            <a:r>
              <a:rPr lang="cs-CZ" dirty="0"/>
              <a:t> pozic QUAL/QUANT x smíšený design (</a:t>
            </a:r>
            <a:r>
              <a:rPr lang="cs-CZ" dirty="0" err="1"/>
              <a:t>mixed</a:t>
            </a:r>
            <a:r>
              <a:rPr lang="cs-CZ" dirty="0"/>
              <a:t> </a:t>
            </a:r>
            <a:r>
              <a:rPr lang="cs-CZ" dirty="0" err="1"/>
              <a:t>methods</a:t>
            </a:r>
            <a:r>
              <a:rPr lang="cs-CZ" dirty="0"/>
              <a:t>, </a:t>
            </a:r>
            <a:r>
              <a:rPr lang="cs-CZ" dirty="0" err="1"/>
              <a:t>third</a:t>
            </a:r>
            <a:r>
              <a:rPr lang="cs-CZ" dirty="0"/>
              <a:t> </a:t>
            </a:r>
            <a:r>
              <a:rPr lang="cs-CZ" dirty="0" err="1"/>
              <a:t>research</a:t>
            </a:r>
            <a:r>
              <a:rPr lang="cs-CZ" dirty="0"/>
              <a:t> </a:t>
            </a:r>
            <a:r>
              <a:rPr lang="cs-CZ" dirty="0" err="1"/>
              <a:t>community</a:t>
            </a:r>
            <a:r>
              <a:rPr lang="cs-CZ" dirty="0"/>
              <a:t>, </a:t>
            </a:r>
            <a:r>
              <a:rPr lang="cs-CZ" dirty="0" err="1"/>
              <a:t>Teddlie</a:t>
            </a:r>
            <a:r>
              <a:rPr lang="cs-CZ" dirty="0"/>
              <a:t>, </a:t>
            </a:r>
            <a:r>
              <a:rPr lang="cs-CZ" dirty="0" err="1"/>
              <a:t>Tashakkori</a:t>
            </a:r>
            <a:r>
              <a:rPr lang="cs-CZ" dirty="0"/>
              <a:t>, 2009)</a:t>
            </a:r>
          </a:p>
          <a:p>
            <a:r>
              <a:rPr lang="cs-CZ" dirty="0"/>
              <a:t>Smíšený výzkum znamená, je že pracováno s mixem na úrovni metodologie i metod, někteří autoři se přiklánějí k pragmatickému pojetí ve snaze „sladit“/integrovat různá východiska</a:t>
            </a:r>
          </a:p>
          <a:p>
            <a:r>
              <a:rPr lang="cs-CZ" dirty="0"/>
              <a:t>Výhody: komplementarita, komplexní pohled, vývoj – fáze výzkumu se doplňují, navozují další postup, rozšíření záběru, diverzita… vize vyšší důvěryhodnosti výzkumu</a:t>
            </a:r>
          </a:p>
          <a:p>
            <a:r>
              <a:rPr lang="cs-CZ" dirty="0"/>
              <a:t>Otázky/výzvy: Na jaké úrovni proběhne integrace? Odborná připravenost integrovat výstupy, časová náročnost, v praxi spíše dominuje jeden z přístupů a druhý je doplňující; možnost využít konverze (např. kvantifikovat kvalitativní data)</a:t>
            </a:r>
          </a:p>
        </p:txBody>
      </p:sp>
    </p:spTree>
    <p:extLst>
      <p:ext uri="{BB962C8B-B14F-4D97-AF65-F5344CB8AC3E}">
        <p14:creationId xmlns:p14="http://schemas.microsoft.com/office/powerpoint/2010/main" val="3330103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29589-05A7-489F-8185-1CF34D5562A0}"/>
              </a:ext>
            </a:extLst>
          </p:cNvPr>
          <p:cNvSpPr>
            <a:spLocks noGrp="1"/>
          </p:cNvSpPr>
          <p:nvPr>
            <p:ph type="title"/>
          </p:nvPr>
        </p:nvSpPr>
        <p:spPr/>
        <p:txBody>
          <a:bodyPr/>
          <a:lstStyle/>
          <a:p>
            <a:r>
              <a:rPr lang="cs-CZ" dirty="0"/>
              <a:t>Identita a subjektivita</a:t>
            </a:r>
          </a:p>
        </p:txBody>
      </p:sp>
      <p:sp>
        <p:nvSpPr>
          <p:cNvPr id="3" name="Zástupný symbol pro text 2">
            <a:extLst>
              <a:ext uri="{FF2B5EF4-FFF2-40B4-BE49-F238E27FC236}">
                <a16:creationId xmlns:a16="http://schemas.microsoft.com/office/drawing/2014/main" id="{520E0FFD-649E-482E-B33E-F0358E58A46E}"/>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851635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49F329-88FE-4B6A-BBFE-F5E1F32146C3}"/>
              </a:ext>
            </a:extLst>
          </p:cNvPr>
          <p:cNvSpPr>
            <a:spLocks noGrp="1"/>
          </p:cNvSpPr>
          <p:nvPr>
            <p:ph type="title"/>
          </p:nvPr>
        </p:nvSpPr>
        <p:spPr/>
        <p:txBody>
          <a:bodyPr/>
          <a:lstStyle/>
          <a:p>
            <a:r>
              <a:rPr lang="en-US" dirty="0" err="1"/>
              <a:t>Organizace</a:t>
            </a:r>
            <a:r>
              <a:rPr lang="en-US" dirty="0"/>
              <a:t> </a:t>
            </a:r>
            <a:r>
              <a:rPr lang="en-US" dirty="0" err="1"/>
              <a:t>kurzu</a:t>
            </a:r>
            <a:r>
              <a:rPr lang="en-US" dirty="0"/>
              <a:t>	</a:t>
            </a:r>
            <a:endParaRPr lang="cs-CZ" dirty="0"/>
          </a:p>
        </p:txBody>
      </p:sp>
      <p:sp>
        <p:nvSpPr>
          <p:cNvPr id="3" name="Zástupný symbol pro obsah 2">
            <a:extLst>
              <a:ext uri="{FF2B5EF4-FFF2-40B4-BE49-F238E27FC236}">
                <a16:creationId xmlns:a16="http://schemas.microsoft.com/office/drawing/2014/main" id="{E5810DA2-F7EC-462A-8AC7-9758D0F9B9DD}"/>
              </a:ext>
            </a:extLst>
          </p:cNvPr>
          <p:cNvSpPr>
            <a:spLocks noGrp="1"/>
          </p:cNvSpPr>
          <p:nvPr>
            <p:ph idx="1"/>
          </p:nvPr>
        </p:nvSpPr>
        <p:spPr/>
        <p:txBody>
          <a:bodyPr/>
          <a:lstStyle/>
          <a:p>
            <a:r>
              <a:rPr lang="en-US" dirty="0"/>
              <a:t>4. </a:t>
            </a:r>
            <a:r>
              <a:rPr lang="cs-CZ" dirty="0"/>
              <a:t>kontaktní setkání (2x zrušeno – praxe)</a:t>
            </a:r>
          </a:p>
          <a:p>
            <a:r>
              <a:rPr lang="cs-CZ" dirty="0"/>
              <a:t>Samostudium a příprava viz </a:t>
            </a:r>
            <a:r>
              <a:rPr lang="cs-CZ" dirty="0" err="1"/>
              <a:t>Moodle</a:t>
            </a:r>
            <a:r>
              <a:rPr lang="cs-CZ" dirty="0"/>
              <a:t>, doplňující zdroje v prezentacích</a:t>
            </a:r>
          </a:p>
          <a:p>
            <a:r>
              <a:rPr lang="cs-CZ" dirty="0"/>
              <a:t>Test – na konci semestru, online v </a:t>
            </a:r>
            <a:r>
              <a:rPr lang="cs-CZ" dirty="0" err="1"/>
              <a:t>Moodle</a:t>
            </a:r>
            <a:r>
              <a:rPr lang="cs-CZ" dirty="0"/>
              <a:t>, </a:t>
            </a:r>
            <a:r>
              <a:rPr lang="en-US" dirty="0" err="1"/>
              <a:t>bude</a:t>
            </a:r>
            <a:r>
              <a:rPr lang="en-US" dirty="0"/>
              <a:t> </a:t>
            </a:r>
            <a:r>
              <a:rPr lang="cs-CZ" dirty="0"/>
              <a:t>zveřejněn seznam pojmů k nastudování (z prezentací a doporučené literatury)</a:t>
            </a:r>
          </a:p>
          <a:p>
            <a:r>
              <a:rPr lang="cs-CZ" dirty="0"/>
              <a:t>Prezentace – na třetím setkání viz pokyny v </a:t>
            </a:r>
            <a:r>
              <a:rPr lang="cs-CZ" dirty="0" err="1"/>
              <a:t>Moodle</a:t>
            </a:r>
            <a:endParaRPr lang="cs-CZ" dirty="0"/>
          </a:p>
          <a:p>
            <a:r>
              <a:rPr lang="cs-CZ" dirty="0"/>
              <a:t>Zkouška ústní – diskuse nad vybraným textem + odevzdat přípravu, možnost připravovat se ve skupině</a:t>
            </a:r>
          </a:p>
        </p:txBody>
      </p:sp>
    </p:spTree>
    <p:extLst>
      <p:ext uri="{BB962C8B-B14F-4D97-AF65-F5344CB8AC3E}">
        <p14:creationId xmlns:p14="http://schemas.microsoft.com/office/powerpoint/2010/main" val="705768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24DFE09-FC8B-48B9-93B5-EC42B50C1E2E}"/>
              </a:ext>
            </a:extLst>
          </p:cNvPr>
          <p:cNvSpPr>
            <a:spLocks noGrp="1"/>
          </p:cNvSpPr>
          <p:nvPr>
            <p:ph type="title"/>
          </p:nvPr>
        </p:nvSpPr>
        <p:spPr/>
        <p:txBody>
          <a:bodyPr/>
          <a:lstStyle/>
          <a:p>
            <a:r>
              <a:rPr lang="cs-CZ" dirty="0"/>
              <a:t>Identita – různá pojetí</a:t>
            </a:r>
          </a:p>
        </p:txBody>
      </p:sp>
      <p:sp>
        <p:nvSpPr>
          <p:cNvPr id="5" name="Zástupný symbol pro obsah 4">
            <a:extLst>
              <a:ext uri="{FF2B5EF4-FFF2-40B4-BE49-F238E27FC236}">
                <a16:creationId xmlns:a16="http://schemas.microsoft.com/office/drawing/2014/main" id="{306C8B10-CBB3-4496-BA8F-18684BCA8FD3}"/>
              </a:ext>
            </a:extLst>
          </p:cNvPr>
          <p:cNvSpPr>
            <a:spLocks noGrp="1"/>
          </p:cNvSpPr>
          <p:nvPr>
            <p:ph idx="1"/>
          </p:nvPr>
        </p:nvSpPr>
        <p:spPr/>
        <p:txBody>
          <a:bodyPr>
            <a:normAutofit fontScale="77500" lnSpcReduction="20000"/>
          </a:bodyPr>
          <a:lstStyle/>
          <a:p>
            <a:r>
              <a:rPr lang="cs-CZ" dirty="0"/>
              <a:t>„</a:t>
            </a:r>
            <a:r>
              <a:rPr lang="cs-CZ" i="1" dirty="0"/>
              <a:t>Více či méně uvědomované představy, které má o sobě samé osoba</a:t>
            </a:r>
            <a:r>
              <a:rPr lang="cs-CZ" dirty="0"/>
              <a:t>“ = osobní identita</a:t>
            </a:r>
          </a:p>
          <a:p>
            <a:r>
              <a:rPr lang="cs-CZ" dirty="0"/>
              <a:t>Sociální identitu určuje sociální příslušnost, členství v určité kategorii lidí </a:t>
            </a:r>
          </a:p>
          <a:p>
            <a:r>
              <a:rPr lang="cs-CZ" dirty="0"/>
              <a:t>Běžné koncepce: totožnost, stejnost osoby v čase, stejnost osob tvořících sociální společenství (kategorie) x postmoderní přístupy:  identita měnící se podle situace, času, místa, okolností, roztříštěnost</a:t>
            </a:r>
          </a:p>
          <a:p>
            <a:r>
              <a:rPr lang="cs-CZ" dirty="0"/>
              <a:t>Politika identity – sociální hnutí usilující o uznání, boj proti diskriminaci </a:t>
            </a:r>
          </a:p>
          <a:p>
            <a:r>
              <a:rPr lang="cs-CZ" dirty="0"/>
              <a:t>Diskuse o národní, občanské identitě</a:t>
            </a:r>
          </a:p>
          <a:p>
            <a:r>
              <a:rPr lang="cs-CZ" dirty="0"/>
              <a:t>Autenticita-integrita-kontinuita-relativní stejnost v </a:t>
            </a:r>
            <a:r>
              <a:rPr lang="cs-CZ" dirty="0" err="1"/>
              <a:t>čase-sebedefinování-definování</a:t>
            </a:r>
            <a:r>
              <a:rPr lang="cs-CZ" dirty="0"/>
              <a:t> druhými-odlišnost od jiných-uvědomění si odlišnosti-afiliace s lidskými společenstvími</a:t>
            </a:r>
          </a:p>
          <a:p>
            <a:r>
              <a:rPr lang="cs-CZ" dirty="0"/>
              <a:t>Od identity odvozujeme konání „udělal to proto, protože se cítí být…“</a:t>
            </a:r>
          </a:p>
          <a:p>
            <a:r>
              <a:rPr lang="cs-CZ" dirty="0"/>
              <a:t>V psychologii různé směry zkoumání </a:t>
            </a:r>
            <a:r>
              <a:rPr lang="cs-CZ" dirty="0" smtClean="0"/>
              <a:t>identity</a:t>
            </a:r>
          </a:p>
          <a:p>
            <a:r>
              <a:rPr lang="cs-CZ" dirty="0" smtClean="0">
                <a:hlinkClick r:id="rId2"/>
              </a:rPr>
              <a:t>Dichotomie jednotlivec – společnost z perspektivy kritické sociální psychologie</a:t>
            </a:r>
            <a:endParaRPr lang="cs-CZ" dirty="0"/>
          </a:p>
          <a:p>
            <a:endParaRPr lang="cs-CZ" dirty="0"/>
          </a:p>
        </p:txBody>
      </p:sp>
    </p:spTree>
    <p:extLst>
      <p:ext uri="{BB962C8B-B14F-4D97-AF65-F5344CB8AC3E}">
        <p14:creationId xmlns:p14="http://schemas.microsoft.com/office/powerpoint/2010/main" val="704223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E214E-063E-48DB-B859-AA9B5E6B6445}"/>
              </a:ext>
            </a:extLst>
          </p:cNvPr>
          <p:cNvSpPr>
            <a:spLocks noGrp="1"/>
          </p:cNvSpPr>
          <p:nvPr>
            <p:ph type="title"/>
          </p:nvPr>
        </p:nvSpPr>
        <p:spPr/>
        <p:txBody>
          <a:bodyPr/>
          <a:lstStyle/>
          <a:p>
            <a:r>
              <a:rPr lang="en-US" dirty="0" err="1"/>
              <a:t>Identita</a:t>
            </a:r>
            <a:r>
              <a:rPr lang="en-US" dirty="0"/>
              <a:t> - </a:t>
            </a:r>
            <a:r>
              <a:rPr lang="en-US" dirty="0" err="1"/>
              <a:t>teze</a:t>
            </a:r>
            <a:endParaRPr lang="cs-CZ" dirty="0"/>
          </a:p>
        </p:txBody>
      </p:sp>
      <p:sp>
        <p:nvSpPr>
          <p:cNvPr id="3" name="Zástupný symbol pro obsah 2">
            <a:extLst>
              <a:ext uri="{FF2B5EF4-FFF2-40B4-BE49-F238E27FC236}">
                <a16:creationId xmlns:a16="http://schemas.microsoft.com/office/drawing/2014/main" id="{5955DF35-F996-41BF-AFAC-75048B6D57C0}"/>
              </a:ext>
            </a:extLst>
          </p:cNvPr>
          <p:cNvSpPr>
            <a:spLocks noGrp="1"/>
          </p:cNvSpPr>
          <p:nvPr>
            <p:ph idx="1"/>
          </p:nvPr>
        </p:nvSpPr>
        <p:spPr/>
        <p:txBody>
          <a:bodyPr>
            <a:normAutofit lnSpcReduction="10000"/>
          </a:bodyPr>
          <a:lstStyle/>
          <a:p>
            <a:r>
              <a:rPr lang="en-US" dirty="0"/>
              <a:t>St</a:t>
            </a:r>
            <a:r>
              <a:rPr lang="cs-CZ" dirty="0" err="1"/>
              <a:t>ále</a:t>
            </a:r>
            <a:r>
              <a:rPr lang="cs-CZ" dirty="0"/>
              <a:t> probíhající proces (identifikace, imitace, sebe-uvědomění, prožívání rozporů mezi aktuální situací a ideálem…)</a:t>
            </a:r>
          </a:p>
          <a:p>
            <a:r>
              <a:rPr lang="cs-CZ" dirty="0"/>
              <a:t> Ve společnosti se utvářejí „senzitivní momenty“, období, kdy se očekává určitá proměna, dosažení určitých charakteristik jako známka zralosti</a:t>
            </a:r>
          </a:p>
          <a:p>
            <a:r>
              <a:rPr lang="cs-CZ" dirty="0" err="1"/>
              <a:t>Self</a:t>
            </a:r>
            <a:r>
              <a:rPr lang="cs-CZ" dirty="0"/>
              <a:t> je konstruováno ve vztazích</a:t>
            </a:r>
          </a:p>
          <a:p>
            <a:pPr lvl="1"/>
            <a:r>
              <a:rPr lang="cs-CZ" dirty="0"/>
              <a:t>makro-úroveň kultury, ekonomiky, demografické aspekty, politické a institucionální hodnoty, materiální prostředí, třídu/socioekonomický status, etnicitu/rasu… mikro-úroveň interpersonální komunikace, včetně médií</a:t>
            </a:r>
          </a:p>
          <a:p>
            <a:pPr lvl="1"/>
            <a:r>
              <a:rPr lang="cs-CZ" dirty="0"/>
              <a:t>sdílené hodnoty, ideologie, normy, které jsou sociálně konstruovány a sdělovány prostřednictvím symbolů, významů, očekávání…</a:t>
            </a:r>
          </a:p>
        </p:txBody>
      </p:sp>
    </p:spTree>
    <p:extLst>
      <p:ext uri="{BB962C8B-B14F-4D97-AF65-F5344CB8AC3E}">
        <p14:creationId xmlns:p14="http://schemas.microsoft.com/office/powerpoint/2010/main" val="4030406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8A5ED-7097-487C-BECF-4E162DF21B28}"/>
              </a:ext>
            </a:extLst>
          </p:cNvPr>
          <p:cNvSpPr>
            <a:spLocks noGrp="1"/>
          </p:cNvSpPr>
          <p:nvPr>
            <p:ph type="title"/>
          </p:nvPr>
        </p:nvSpPr>
        <p:spPr>
          <a:xfrm>
            <a:off x="1371600" y="685799"/>
            <a:ext cx="9601200" cy="1600199"/>
          </a:xfrm>
        </p:spPr>
        <p:txBody>
          <a:bodyPr>
            <a:normAutofit fontScale="90000"/>
          </a:bodyPr>
          <a:lstStyle/>
          <a:p>
            <a:r>
              <a:rPr lang="cs-CZ" dirty="0"/>
              <a:t>TST (20 </a:t>
            </a:r>
            <a:r>
              <a:rPr lang="cs-CZ" dirty="0" err="1"/>
              <a:t>statements</a:t>
            </a:r>
            <a:r>
              <a:rPr lang="cs-CZ" dirty="0"/>
              <a:t> test)</a:t>
            </a:r>
            <a:br>
              <a:rPr lang="cs-CZ" dirty="0"/>
            </a:br>
            <a:r>
              <a:rPr lang="cs-CZ" sz="2000" dirty="0"/>
              <a:t>Prosím, napište 20 odpovědí na otázku: </a:t>
            </a:r>
            <a:r>
              <a:rPr lang="cs-CZ" sz="2000" b="1" dirty="0"/>
              <a:t>Kdo jsem? </a:t>
            </a:r>
            <a:r>
              <a:rPr lang="cs-CZ" sz="2000" dirty="0"/>
              <a:t>(</a:t>
            </a:r>
            <a:r>
              <a:rPr lang="cs-CZ" sz="2000" dirty="0" err="1"/>
              <a:t>Who</a:t>
            </a:r>
            <a:r>
              <a:rPr lang="cs-CZ" sz="2000" dirty="0"/>
              <a:t> </a:t>
            </a:r>
            <a:r>
              <a:rPr lang="cs-CZ" sz="2000" dirty="0" err="1"/>
              <a:t>am</a:t>
            </a:r>
            <a:r>
              <a:rPr lang="cs-CZ" sz="2000" dirty="0"/>
              <a:t> I?). Poskytněte 20 různých odpovědí na tuto otázku, odpovídejte pro sebe ne pro někoho jiného. Pište volně své odpovědi tak, jak vás napadnou. </a:t>
            </a:r>
            <a:r>
              <a:rPr lang="en-US" sz="2000" dirty="0"/>
              <a:t/>
            </a:r>
            <a:br>
              <a:rPr lang="en-US" sz="2000" dirty="0"/>
            </a:br>
            <a:r>
              <a:rPr lang="en-US" sz="1600" dirty="0" err="1"/>
              <a:t>Podle</a:t>
            </a:r>
            <a:r>
              <a:rPr lang="en-US" sz="1600" dirty="0"/>
              <a:t> Kuhn, McPartland, 1954</a:t>
            </a:r>
            <a:r>
              <a:rPr lang="en-US" sz="2000" dirty="0"/>
              <a:t/>
            </a:r>
            <a:br>
              <a:rPr lang="en-US" sz="2000" dirty="0"/>
            </a:br>
            <a:r>
              <a:rPr lang="cs-CZ" dirty="0"/>
              <a:t/>
            </a:r>
            <a:br>
              <a:rPr lang="cs-CZ" dirty="0"/>
            </a:br>
            <a:endParaRPr lang="cs-CZ" dirty="0"/>
          </a:p>
        </p:txBody>
      </p:sp>
      <p:sp>
        <p:nvSpPr>
          <p:cNvPr id="3" name="Zástupný symbol pro obsah 2">
            <a:extLst>
              <a:ext uri="{FF2B5EF4-FFF2-40B4-BE49-F238E27FC236}">
                <a16:creationId xmlns:a16="http://schemas.microsoft.com/office/drawing/2014/main" id="{FDAAF7A1-E9D4-40D6-8B4D-119E40BBB775}"/>
              </a:ext>
            </a:extLst>
          </p:cNvPr>
          <p:cNvSpPr>
            <a:spLocks noGrp="1"/>
          </p:cNvSpPr>
          <p:nvPr>
            <p:ph sz="half" idx="1"/>
          </p:nvPr>
        </p:nvSpPr>
        <p:spPr/>
        <p:txBody>
          <a:bodyPr>
            <a:normAutofit fontScale="85000" lnSpcReduction="20000"/>
          </a:bodyPr>
          <a:lstStyle/>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p:txBody>
      </p:sp>
      <p:sp>
        <p:nvSpPr>
          <p:cNvPr id="4" name="Zástupný symbol pro obsah 3">
            <a:extLst>
              <a:ext uri="{FF2B5EF4-FFF2-40B4-BE49-F238E27FC236}">
                <a16:creationId xmlns:a16="http://schemas.microsoft.com/office/drawing/2014/main" id="{8F6048F6-011C-4010-A6A9-F60A09B83A16}"/>
              </a:ext>
            </a:extLst>
          </p:cNvPr>
          <p:cNvSpPr>
            <a:spLocks noGrp="1"/>
          </p:cNvSpPr>
          <p:nvPr>
            <p:ph sz="half" idx="2"/>
          </p:nvPr>
        </p:nvSpPr>
        <p:spPr/>
        <p:txBody>
          <a:bodyPr>
            <a:normAutofit fontScale="85000" lnSpcReduction="20000"/>
          </a:bodyPr>
          <a:lstStyle/>
          <a:p>
            <a:pPr marL="0" indent="0">
              <a:buNone/>
            </a:pPr>
            <a:r>
              <a:rPr lang="en-US" dirty="0"/>
              <a:t>11. …</a:t>
            </a:r>
          </a:p>
          <a:p>
            <a:pPr marL="0" indent="0">
              <a:buNone/>
            </a:pPr>
            <a:r>
              <a:rPr lang="en-US" dirty="0"/>
              <a:t>12. …</a:t>
            </a:r>
          </a:p>
          <a:p>
            <a:pPr marL="0" indent="0">
              <a:buNone/>
            </a:pPr>
            <a:r>
              <a:rPr lang="en-US" dirty="0"/>
              <a:t>13. …</a:t>
            </a:r>
          </a:p>
          <a:p>
            <a:pPr marL="0" indent="0">
              <a:buNone/>
            </a:pPr>
            <a:r>
              <a:rPr lang="en-US" dirty="0"/>
              <a:t>14. …</a:t>
            </a:r>
          </a:p>
          <a:p>
            <a:pPr marL="0" indent="0">
              <a:buNone/>
            </a:pPr>
            <a:r>
              <a:rPr lang="en-US" dirty="0"/>
              <a:t>15. …</a:t>
            </a:r>
          </a:p>
          <a:p>
            <a:pPr marL="0" indent="0">
              <a:buNone/>
            </a:pPr>
            <a:r>
              <a:rPr lang="en-US" dirty="0"/>
              <a:t>16. …</a:t>
            </a:r>
          </a:p>
          <a:p>
            <a:pPr marL="0" indent="0">
              <a:buNone/>
            </a:pPr>
            <a:r>
              <a:rPr lang="en-US" dirty="0"/>
              <a:t>17. …</a:t>
            </a:r>
          </a:p>
          <a:p>
            <a:pPr marL="0" indent="0">
              <a:buNone/>
            </a:pPr>
            <a:r>
              <a:rPr lang="en-US" dirty="0"/>
              <a:t>18. …</a:t>
            </a:r>
          </a:p>
          <a:p>
            <a:pPr marL="0" indent="0">
              <a:buNone/>
            </a:pPr>
            <a:r>
              <a:rPr lang="en-US" dirty="0"/>
              <a:t>19. …</a:t>
            </a:r>
          </a:p>
          <a:p>
            <a:pPr marL="0" indent="0">
              <a:buNone/>
            </a:pPr>
            <a:r>
              <a:rPr lang="en-US" dirty="0"/>
              <a:t>20. …</a:t>
            </a:r>
            <a:endParaRPr lang="cs-CZ" dirty="0"/>
          </a:p>
        </p:txBody>
      </p:sp>
    </p:spTree>
    <p:extLst>
      <p:ext uri="{BB962C8B-B14F-4D97-AF65-F5344CB8AC3E}">
        <p14:creationId xmlns:p14="http://schemas.microsoft.com/office/powerpoint/2010/main" val="3155332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1D8973-EAA9-459A-AF59-BBB4233D6C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6D51F21-A6A2-4252-B652-091F3D9029E1}"/>
              </a:ext>
            </a:extLst>
          </p:cNvPr>
          <p:cNvSpPr>
            <a:spLocks noGrp="1"/>
          </p:cNvSpPr>
          <p:nvPr>
            <p:ph type="title"/>
          </p:nvPr>
        </p:nvSpPr>
        <p:spPr>
          <a:xfrm>
            <a:off x="784743" y="685800"/>
            <a:ext cx="5793475" cy="1485900"/>
          </a:xfrm>
        </p:spPr>
        <p:txBody>
          <a:bodyPr>
            <a:normAutofit/>
          </a:bodyPr>
          <a:lstStyle/>
          <a:p>
            <a:r>
              <a:rPr lang="cs-CZ" dirty="0"/>
              <a:t>Diskuse</a:t>
            </a:r>
          </a:p>
        </p:txBody>
      </p:sp>
      <p:sp>
        <p:nvSpPr>
          <p:cNvPr id="3" name="Zástupný symbol pro obsah 2">
            <a:extLst>
              <a:ext uri="{FF2B5EF4-FFF2-40B4-BE49-F238E27FC236}">
                <a16:creationId xmlns:a16="http://schemas.microsoft.com/office/drawing/2014/main" id="{9DA30E69-0381-40EB-B5ED-5EE1D3C6EC97}"/>
              </a:ext>
            </a:extLst>
          </p:cNvPr>
          <p:cNvSpPr>
            <a:spLocks noGrp="1"/>
          </p:cNvSpPr>
          <p:nvPr>
            <p:ph idx="1"/>
          </p:nvPr>
        </p:nvSpPr>
        <p:spPr>
          <a:xfrm>
            <a:off x="784743" y="2286000"/>
            <a:ext cx="5793475" cy="3581400"/>
          </a:xfrm>
        </p:spPr>
        <p:txBody>
          <a:bodyPr>
            <a:normAutofit/>
          </a:bodyPr>
          <a:lstStyle/>
          <a:p>
            <a:r>
              <a:rPr lang="cs-CZ" dirty="0"/>
              <a:t>Pojetí „osobnosti“ jako stabilního, do sebe zapadajícího systému rysů, které mohou vysvětlit chování člověka („učí se dobře, protože má vysokou inteligenci“), stojí na tom, že je reálně velmi složité člověka jednou pro vždy kategorizovat. Naopak při různých příležitostech člověk může prezentovat různá </a:t>
            </a:r>
            <a:r>
              <a:rPr lang="cs-CZ" dirty="0" err="1"/>
              <a:t>self</a:t>
            </a:r>
            <a:r>
              <a:rPr lang="cs-CZ" dirty="0"/>
              <a:t> – podoby sebe sama. Jedno </a:t>
            </a:r>
            <a:r>
              <a:rPr lang="cs-CZ" dirty="0" err="1"/>
              <a:t>self</a:t>
            </a:r>
            <a:r>
              <a:rPr lang="cs-CZ" dirty="0"/>
              <a:t> nebo mnoho? Co myslíte? Máte zkušenost s tím, že v různém prostředí prezentujete jinou podobu sebe? </a:t>
            </a:r>
          </a:p>
        </p:txBody>
      </p:sp>
      <p:sp>
        <p:nvSpPr>
          <p:cNvPr id="12" name="Rectangle 11">
            <a:extLst>
              <a:ext uri="{FF2B5EF4-FFF2-40B4-BE49-F238E27FC236}">
                <a16:creationId xmlns:a16="http://schemas.microsoft.com/office/drawing/2014/main" id="{FBEA8A33-C0D0-416D-8359-724B8828C7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Obrázek 4" descr="Obsah obrázku zeď, fotka, interiér, žena&#10;&#10;Popis vygenerován s velmi vysokou mírou spolehlivosti">
            <a:extLst>
              <a:ext uri="{FF2B5EF4-FFF2-40B4-BE49-F238E27FC236}">
                <a16:creationId xmlns:a16="http://schemas.microsoft.com/office/drawing/2014/main" id="{3D1A0EB8-C65D-488D-B94A-106201B994CA}"/>
              </a:ext>
            </a:extLst>
          </p:cNvPr>
          <p:cNvPicPr>
            <a:picLocks noChangeAspect="1"/>
          </p:cNvPicPr>
          <p:nvPr/>
        </p:nvPicPr>
        <p:blipFill rotWithShape="1">
          <a:blip r:embed="rId3"/>
          <a:srcRect l="12992" r="14618"/>
          <a:stretch/>
        </p:blipFill>
        <p:spPr>
          <a:xfrm>
            <a:off x="7612260" y="10"/>
            <a:ext cx="4579739" cy="6857990"/>
          </a:xfrm>
          <a:prstGeom prst="rect">
            <a:avLst/>
          </a:prstGeom>
        </p:spPr>
      </p:pic>
    </p:spTree>
    <p:extLst>
      <p:ext uri="{BB962C8B-B14F-4D97-AF65-F5344CB8AC3E}">
        <p14:creationId xmlns:p14="http://schemas.microsoft.com/office/powerpoint/2010/main" val="1118353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83CB5-20C7-4593-9980-BB4E4E8A4844}"/>
              </a:ext>
            </a:extLst>
          </p:cNvPr>
          <p:cNvSpPr>
            <a:spLocks noGrp="1"/>
          </p:cNvSpPr>
          <p:nvPr>
            <p:ph type="title"/>
          </p:nvPr>
        </p:nvSpPr>
        <p:spPr>
          <a:xfrm>
            <a:off x="1371600" y="685800"/>
            <a:ext cx="9601200" cy="771939"/>
          </a:xfrm>
        </p:spPr>
        <p:txBody>
          <a:bodyPr/>
          <a:lstStyle/>
          <a:p>
            <a:r>
              <a:rPr lang="cs-CZ" dirty="0"/>
              <a:t>Teorie ego identity</a:t>
            </a:r>
          </a:p>
        </p:txBody>
      </p:sp>
      <p:sp>
        <p:nvSpPr>
          <p:cNvPr id="3" name="Zástupný symbol pro obsah 2">
            <a:extLst>
              <a:ext uri="{FF2B5EF4-FFF2-40B4-BE49-F238E27FC236}">
                <a16:creationId xmlns:a16="http://schemas.microsoft.com/office/drawing/2014/main" id="{D2C17469-9AEA-496F-8BD0-50ED8FD293B6}"/>
              </a:ext>
            </a:extLst>
          </p:cNvPr>
          <p:cNvSpPr>
            <a:spLocks noGrp="1"/>
          </p:cNvSpPr>
          <p:nvPr>
            <p:ph idx="1"/>
          </p:nvPr>
        </p:nvSpPr>
        <p:spPr>
          <a:xfrm>
            <a:off x="1371600" y="1457739"/>
            <a:ext cx="9601200" cy="4409661"/>
          </a:xfrm>
        </p:spPr>
        <p:txBody>
          <a:bodyPr>
            <a:normAutofit fontScale="77500" lnSpcReduction="20000"/>
          </a:bodyPr>
          <a:lstStyle/>
          <a:p>
            <a:r>
              <a:rPr lang="cs-CZ" dirty="0"/>
              <a:t>Vychází z psychoanalýzy, vývojové, poradenské a klinické psychologie</a:t>
            </a:r>
          </a:p>
          <a:p>
            <a:r>
              <a:rPr lang="cs-CZ" dirty="0"/>
              <a:t>Identita jako vnitřní stejnost, kontinuita sebe a jiných, organizace sebevnímání</a:t>
            </a:r>
          </a:p>
          <a:p>
            <a:r>
              <a:rPr lang="cs-CZ" dirty="0"/>
              <a:t>E.H. </a:t>
            </a:r>
            <a:r>
              <a:rPr lang="cs-CZ" dirty="0" err="1"/>
              <a:t>Erikson</a:t>
            </a:r>
            <a:r>
              <a:rPr lang="cs-CZ" dirty="0"/>
              <a:t>: propojení identifikací z dětství, současných identifikací a základních životních závazků, ego identita – vlastní schopnost udržet vnitřní stejnost a kontinuitu pro sebe i jiné, důležité aspekty:</a:t>
            </a:r>
          </a:p>
          <a:p>
            <a:pPr lvl="1"/>
            <a:r>
              <a:rPr lang="cs-CZ" dirty="0"/>
              <a:t>Krize (výsledek vývoje v pozdější adolescenci je buď dosažení identity nebo zmatení identity)</a:t>
            </a:r>
          </a:p>
          <a:p>
            <a:pPr lvl="1"/>
            <a:r>
              <a:rPr lang="cs-CZ" dirty="0"/>
              <a:t>Moratorium (adolescence jako doba, které je poskytována společností pro utvoření životaschopné identity, experimentování, zkoušení rolí)</a:t>
            </a:r>
          </a:p>
          <a:p>
            <a:pPr lvl="1"/>
            <a:r>
              <a:rPr lang="cs-CZ" dirty="0"/>
              <a:t>Boj mezi egem a superegem</a:t>
            </a:r>
          </a:p>
          <a:p>
            <a:pPr lvl="1"/>
            <a:r>
              <a:rPr lang="cs-CZ" dirty="0"/>
              <a:t>Stupně hodnotové orientace (děti – absolutní víra v autoritu, adolescenti - snaha asimilovat protikladné zdroje, dospělost – etika, zodpovědnost za sebe i za lidstvo</a:t>
            </a:r>
          </a:p>
          <a:p>
            <a:r>
              <a:rPr lang="cs-CZ" dirty="0" err="1"/>
              <a:t>J</a:t>
            </a:r>
            <a:r>
              <a:rPr lang="cs-CZ" dirty="0" err="1">
                <a:hlinkClick r:id="rId2"/>
              </a:rPr>
              <a:t>.E.Marcia</a:t>
            </a:r>
            <a:r>
              <a:rPr lang="cs-CZ" dirty="0"/>
              <a:t>: empirický výzkum v návaznosti na </a:t>
            </a:r>
            <a:r>
              <a:rPr lang="cs-CZ" dirty="0" err="1"/>
              <a:t>Eriksona</a:t>
            </a:r>
            <a:r>
              <a:rPr lang="cs-CZ" dirty="0"/>
              <a:t>, pro formování identity důležité:</a:t>
            </a:r>
          </a:p>
          <a:p>
            <a:pPr lvl="1"/>
            <a:r>
              <a:rPr lang="cs-CZ" dirty="0"/>
              <a:t>Krize (pochybnosti o rodiči definovaných cílech, zkoumání, hledání)</a:t>
            </a:r>
          </a:p>
          <a:p>
            <a:pPr lvl="1"/>
            <a:r>
              <a:rPr lang="cs-CZ" dirty="0"/>
              <a:t>Závazek (výběr osobních cílů a hodnot pro které se jedinec angažuje stabilita přesvědčení</a:t>
            </a:r>
          </a:p>
          <a:p>
            <a:pPr lvl="1"/>
            <a:r>
              <a:rPr lang="cs-CZ" dirty="0"/>
              <a:t>Předčasné uzavření identity (závazek bez krize), difuznost identity (bez krize, bez závazku)</a:t>
            </a:r>
          </a:p>
        </p:txBody>
      </p:sp>
    </p:spTree>
    <p:extLst>
      <p:ext uri="{BB962C8B-B14F-4D97-AF65-F5344CB8AC3E}">
        <p14:creationId xmlns:p14="http://schemas.microsoft.com/office/powerpoint/2010/main" val="2545884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FE760-A1B5-4BA8-8A61-6861EF3BBE1B}"/>
              </a:ext>
            </a:extLst>
          </p:cNvPr>
          <p:cNvSpPr>
            <a:spLocks noGrp="1"/>
          </p:cNvSpPr>
          <p:nvPr>
            <p:ph type="title"/>
          </p:nvPr>
        </p:nvSpPr>
        <p:spPr/>
        <p:txBody>
          <a:bodyPr/>
          <a:lstStyle/>
          <a:p>
            <a:r>
              <a:rPr lang="en-US" dirty="0" err="1"/>
              <a:t>Teorie</a:t>
            </a:r>
            <a:r>
              <a:rPr lang="en-US" dirty="0"/>
              <a:t> </a:t>
            </a:r>
            <a:r>
              <a:rPr lang="en-US" dirty="0" err="1"/>
              <a:t>soci</a:t>
            </a:r>
            <a:r>
              <a:rPr lang="cs-CZ" dirty="0" err="1"/>
              <a:t>ální</a:t>
            </a:r>
            <a:r>
              <a:rPr lang="cs-CZ" dirty="0"/>
              <a:t> identity</a:t>
            </a:r>
          </a:p>
        </p:txBody>
      </p:sp>
      <p:sp>
        <p:nvSpPr>
          <p:cNvPr id="3" name="Zástupný symbol pro obsah 2">
            <a:extLst>
              <a:ext uri="{FF2B5EF4-FFF2-40B4-BE49-F238E27FC236}">
                <a16:creationId xmlns:a16="http://schemas.microsoft.com/office/drawing/2014/main" id="{40BC8916-B3E4-4AE5-BACD-F104AB573354}"/>
              </a:ext>
            </a:extLst>
          </p:cNvPr>
          <p:cNvSpPr>
            <a:spLocks noGrp="1"/>
          </p:cNvSpPr>
          <p:nvPr>
            <p:ph idx="1"/>
          </p:nvPr>
        </p:nvSpPr>
        <p:spPr/>
        <p:txBody>
          <a:bodyPr>
            <a:normAutofit fontScale="92500" lnSpcReduction="20000"/>
          </a:bodyPr>
          <a:lstStyle/>
          <a:p>
            <a:r>
              <a:rPr lang="cs-CZ" dirty="0" err="1"/>
              <a:t>Tajfel</a:t>
            </a:r>
            <a:r>
              <a:rPr lang="cs-CZ" dirty="0"/>
              <a:t> a kol. výzkum </a:t>
            </a:r>
            <a:r>
              <a:rPr lang="cs-CZ" dirty="0" err="1"/>
              <a:t>meziskupinových</a:t>
            </a:r>
            <a:r>
              <a:rPr lang="cs-CZ" dirty="0"/>
              <a:t> vztahů a skupinových procesů</a:t>
            </a:r>
          </a:p>
          <a:p>
            <a:pPr lvl="1"/>
            <a:r>
              <a:rPr lang="cs-CZ" dirty="0"/>
              <a:t>Personální identita = přesvědčení o svých dovednostech, schopnostech a vlastnostech jako jedince</a:t>
            </a:r>
          </a:p>
          <a:p>
            <a:pPr lvl="1"/>
            <a:r>
              <a:rPr lang="cs-CZ" dirty="0"/>
              <a:t>Sociální identita = aspekt </a:t>
            </a:r>
            <a:r>
              <a:rPr lang="cs-CZ" dirty="0" err="1"/>
              <a:t>sebepojmu</a:t>
            </a:r>
            <a:r>
              <a:rPr lang="cs-CZ" dirty="0"/>
              <a:t> jedince odvozený od poznání svého členství v sociální skupině spolu s hodnotou a emocionálním významem spojeným s tímto členstvím </a:t>
            </a:r>
          </a:p>
          <a:p>
            <a:r>
              <a:rPr lang="cs-CZ" dirty="0">
                <a:hlinkClick r:id="rId3"/>
              </a:rPr>
              <a:t>Výzkum předsudků vůči členům jiných skupin</a:t>
            </a:r>
            <a:r>
              <a:rPr lang="cs-CZ" dirty="0"/>
              <a:t>, </a:t>
            </a:r>
            <a:r>
              <a:rPr lang="cs-CZ" dirty="0" err="1"/>
              <a:t>sebekategorizace</a:t>
            </a:r>
            <a:r>
              <a:rPr lang="cs-CZ" dirty="0"/>
              <a:t> – </a:t>
            </a:r>
            <a:r>
              <a:rPr lang="cs-CZ" i="1" dirty="0"/>
              <a:t>abychom mohli pozitivně smýšlet o sobě, potřebujeme pozitivně smýšlet o našich členských skupinách</a:t>
            </a:r>
          </a:p>
          <a:p>
            <a:r>
              <a:rPr lang="cs-CZ" dirty="0">
                <a:hlinkClick r:id="rId4"/>
              </a:rPr>
              <a:t>A. </a:t>
            </a:r>
            <a:r>
              <a:rPr lang="cs-CZ" dirty="0" err="1">
                <a:hlinkClick r:id="rId4"/>
              </a:rPr>
              <a:t>Haslam</a:t>
            </a:r>
            <a:r>
              <a:rPr lang="cs-CZ" dirty="0">
                <a:hlinkClick r:id="rId4"/>
              </a:rPr>
              <a:t>, C. </a:t>
            </a:r>
            <a:r>
              <a:rPr lang="cs-CZ" dirty="0" err="1">
                <a:hlinkClick r:id="rId4"/>
              </a:rPr>
              <a:t>Haslam</a:t>
            </a:r>
            <a:r>
              <a:rPr lang="cs-CZ" dirty="0">
                <a:hlinkClick r:id="rId4"/>
              </a:rPr>
              <a:t>: </a:t>
            </a:r>
            <a:r>
              <a:rPr lang="cs-CZ" dirty="0" err="1">
                <a:hlinkClick r:id="rId4"/>
              </a:rPr>
              <a:t>Social</a:t>
            </a:r>
            <a:r>
              <a:rPr lang="cs-CZ" dirty="0">
                <a:hlinkClick r:id="rId4"/>
              </a:rPr>
              <a:t> Identity and </a:t>
            </a:r>
            <a:r>
              <a:rPr lang="cs-CZ" dirty="0" err="1">
                <a:hlinkClick r:id="rId4"/>
              </a:rPr>
              <a:t>new</a:t>
            </a:r>
            <a:r>
              <a:rPr lang="cs-CZ" dirty="0">
                <a:hlinkClick r:id="rId4"/>
              </a:rPr>
              <a:t> psychology </a:t>
            </a:r>
            <a:r>
              <a:rPr lang="cs-CZ" dirty="0" err="1">
                <a:hlinkClick r:id="rId4"/>
              </a:rPr>
              <a:t>for</a:t>
            </a:r>
            <a:r>
              <a:rPr lang="cs-CZ" dirty="0">
                <a:hlinkClick r:id="rId4"/>
              </a:rPr>
              <a:t> </a:t>
            </a:r>
            <a:r>
              <a:rPr lang="cs-CZ" dirty="0" err="1">
                <a:hlinkClick r:id="rId4"/>
              </a:rPr>
              <a:t>health</a:t>
            </a:r>
            <a:r>
              <a:rPr lang="cs-CZ" dirty="0">
                <a:hlinkClick r:id="rId5"/>
              </a:rPr>
              <a:t>, Groups4Health</a:t>
            </a:r>
            <a:endParaRPr lang="cs-CZ" dirty="0"/>
          </a:p>
          <a:p>
            <a:r>
              <a:rPr lang="en-US" dirty="0">
                <a:hlinkClick r:id="rId6"/>
              </a:rPr>
              <a:t>UK government  Strategy on tackling loneliness</a:t>
            </a:r>
            <a:endParaRPr lang="cs-CZ" dirty="0"/>
          </a:p>
        </p:txBody>
      </p:sp>
      <p:pic>
        <p:nvPicPr>
          <p:cNvPr id="5" name="Obrázek 4" descr="Obsah obrázku muž, osoba, fotka, oblek&#10;&#10;Popis vygenerován s velmi vysokou mírou spolehlivosti">
            <a:extLst>
              <a:ext uri="{FF2B5EF4-FFF2-40B4-BE49-F238E27FC236}">
                <a16:creationId xmlns:a16="http://schemas.microsoft.com/office/drawing/2014/main" id="{F58C8BFE-427F-44A4-BE4E-3DEA5F121A0B}"/>
              </a:ext>
            </a:extLst>
          </p:cNvPr>
          <p:cNvPicPr>
            <a:picLocks noChangeAspect="1"/>
          </p:cNvPicPr>
          <p:nvPr/>
        </p:nvPicPr>
        <p:blipFill>
          <a:blip r:embed="rId7"/>
          <a:stretch>
            <a:fillRect/>
          </a:stretch>
        </p:blipFill>
        <p:spPr>
          <a:xfrm>
            <a:off x="9739726" y="152400"/>
            <a:ext cx="1724025" cy="2286000"/>
          </a:xfrm>
          <a:prstGeom prst="rect">
            <a:avLst/>
          </a:prstGeom>
        </p:spPr>
      </p:pic>
    </p:spTree>
    <p:extLst>
      <p:ext uri="{BB962C8B-B14F-4D97-AF65-F5344CB8AC3E}">
        <p14:creationId xmlns:p14="http://schemas.microsoft.com/office/powerpoint/2010/main" val="23473921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192EB-6EA0-4C2F-A3B2-4CA08C84B69A}"/>
              </a:ext>
            </a:extLst>
          </p:cNvPr>
          <p:cNvSpPr>
            <a:spLocks noGrp="1"/>
          </p:cNvSpPr>
          <p:nvPr>
            <p:ph type="title"/>
          </p:nvPr>
        </p:nvSpPr>
        <p:spPr/>
        <p:txBody>
          <a:bodyPr/>
          <a:lstStyle/>
          <a:p>
            <a:r>
              <a:rPr lang="cs-CZ" dirty="0"/>
              <a:t>Postmoderní přístupy</a:t>
            </a:r>
          </a:p>
        </p:txBody>
      </p:sp>
      <p:sp>
        <p:nvSpPr>
          <p:cNvPr id="3" name="Zástupný symbol pro obsah 2">
            <a:extLst>
              <a:ext uri="{FF2B5EF4-FFF2-40B4-BE49-F238E27FC236}">
                <a16:creationId xmlns:a16="http://schemas.microsoft.com/office/drawing/2014/main" id="{BA46B8BB-97BA-453B-87D8-F41A778E7068}"/>
              </a:ext>
            </a:extLst>
          </p:cNvPr>
          <p:cNvSpPr>
            <a:spLocks noGrp="1"/>
          </p:cNvSpPr>
          <p:nvPr>
            <p:ph idx="1"/>
          </p:nvPr>
        </p:nvSpPr>
        <p:spPr>
          <a:xfrm>
            <a:off x="1371600" y="1550504"/>
            <a:ext cx="9601200" cy="4316896"/>
          </a:xfrm>
        </p:spPr>
        <p:txBody>
          <a:bodyPr>
            <a:normAutofit fontScale="92500" lnSpcReduction="20000"/>
          </a:bodyPr>
          <a:lstStyle/>
          <a:p>
            <a:r>
              <a:rPr lang="en-US" dirty="0" err="1"/>
              <a:t>Soci</a:t>
            </a:r>
            <a:r>
              <a:rPr lang="cs-CZ" dirty="0" err="1"/>
              <a:t>ální</a:t>
            </a:r>
            <a:r>
              <a:rPr lang="cs-CZ" dirty="0"/>
              <a:t> </a:t>
            </a:r>
            <a:r>
              <a:rPr lang="cs-CZ" dirty="0" err="1"/>
              <a:t>konstrukcionismus</a:t>
            </a:r>
            <a:r>
              <a:rPr lang="cs-CZ" dirty="0"/>
              <a:t>, narativní přístupy, diskursivní psychologie, </a:t>
            </a:r>
            <a:r>
              <a:rPr lang="cs-CZ" dirty="0" err="1"/>
              <a:t>etogenika</a:t>
            </a:r>
            <a:r>
              <a:rPr lang="cs-CZ" dirty="0"/>
              <a:t>…</a:t>
            </a:r>
          </a:p>
          <a:p>
            <a:r>
              <a:rPr lang="cs-CZ" dirty="0"/>
              <a:t>Společné rysy: </a:t>
            </a:r>
          </a:p>
          <a:p>
            <a:pPr lvl="1"/>
            <a:r>
              <a:rPr lang="cs-CZ" dirty="0"/>
              <a:t>Situační, dílčí aspekty identity, závislost na historii, kultuře</a:t>
            </a:r>
          </a:p>
          <a:p>
            <a:pPr lvl="1"/>
            <a:r>
              <a:rPr lang="cs-CZ" dirty="0"/>
              <a:t>Utváření identity skrze interakci s druhými </a:t>
            </a:r>
          </a:p>
          <a:p>
            <a:pPr lvl="1"/>
            <a:r>
              <a:rPr lang="cs-CZ" dirty="0"/>
              <a:t>Hodnoty a jejich interpretace, dynamika a kontinuální změny</a:t>
            </a:r>
          </a:p>
          <a:p>
            <a:pPr lvl="1"/>
            <a:r>
              <a:rPr lang="cs-CZ" dirty="0"/>
              <a:t>Identity se prolínají a splývají</a:t>
            </a:r>
          </a:p>
          <a:p>
            <a:pPr lvl="1"/>
            <a:r>
              <a:rPr lang="cs-CZ" dirty="0"/>
              <a:t>Sbírka rolí jedince, jejich navrstvení, flexibilní střídání dle kontextu</a:t>
            </a:r>
          </a:p>
          <a:p>
            <a:pPr lvl="1"/>
            <a:r>
              <a:rPr lang="cs-CZ" dirty="0"/>
              <a:t>Identita se soustavně tvoří a přetváří, pluralita měnících se významů, identita jako příběh o sobě  - pro sebe i pro ostatní</a:t>
            </a:r>
          </a:p>
          <a:p>
            <a:pPr lvl="1"/>
            <a:r>
              <a:rPr lang="cs-CZ" dirty="0"/>
              <a:t>Možnost nahlížení z různých úhlů</a:t>
            </a:r>
          </a:p>
          <a:p>
            <a:pPr lvl="1"/>
            <a:r>
              <a:rPr lang="cs-CZ" dirty="0"/>
              <a:t>Význam jazyka</a:t>
            </a:r>
          </a:p>
          <a:p>
            <a:pPr lvl="1"/>
            <a:r>
              <a:rPr lang="cs-CZ" dirty="0"/>
              <a:t>Otázky spravedlnosti</a:t>
            </a:r>
          </a:p>
          <a:p>
            <a:r>
              <a:rPr lang="cs-CZ" dirty="0"/>
              <a:t>V posledních letech kromě důrazu na jazyk i důraz na afektivní prožívání, tělesnost a materiálno, interdisciplinární přístup </a:t>
            </a:r>
          </a:p>
        </p:txBody>
      </p:sp>
    </p:spTree>
    <p:extLst>
      <p:ext uri="{BB962C8B-B14F-4D97-AF65-F5344CB8AC3E}">
        <p14:creationId xmlns:p14="http://schemas.microsoft.com/office/powerpoint/2010/main" val="221102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41983F-9C94-45EB-828E-7C425154FBCE}"/>
              </a:ext>
            </a:extLst>
          </p:cNvPr>
          <p:cNvSpPr>
            <a:spLocks noGrp="1"/>
          </p:cNvSpPr>
          <p:nvPr>
            <p:ph type="title"/>
          </p:nvPr>
        </p:nvSpPr>
        <p:spPr/>
        <p:txBody>
          <a:bodyPr/>
          <a:lstStyle/>
          <a:p>
            <a:r>
              <a:rPr lang="cs-CZ" dirty="0"/>
              <a:t>Závěr</a:t>
            </a:r>
          </a:p>
        </p:txBody>
      </p:sp>
      <p:sp>
        <p:nvSpPr>
          <p:cNvPr id="3" name="Zástupný symbol pro obsah 2">
            <a:extLst>
              <a:ext uri="{FF2B5EF4-FFF2-40B4-BE49-F238E27FC236}">
                <a16:creationId xmlns:a16="http://schemas.microsoft.com/office/drawing/2014/main" id="{33DE616C-67F7-4210-9AE9-66BC5BD1288F}"/>
              </a:ext>
            </a:extLst>
          </p:cNvPr>
          <p:cNvSpPr>
            <a:spLocks noGrp="1"/>
          </p:cNvSpPr>
          <p:nvPr>
            <p:ph idx="1"/>
          </p:nvPr>
        </p:nvSpPr>
        <p:spPr/>
        <p:txBody>
          <a:bodyPr/>
          <a:lstStyle/>
          <a:p>
            <a:r>
              <a:rPr lang="cs-CZ" i="1" dirty="0"/>
              <a:t>„Lidé vždy a všude mají vzájemné vazby k společenstvím, nějak chápou sami/y sebe, vyprávějí své příběhy o tom, kdo a co jsou nyní, kým byli a kým budou – a to vše je zdrojem jejich identity a předmětem zkoumání v této oblasti“ </a:t>
            </a:r>
            <a:r>
              <a:rPr lang="cs-CZ" dirty="0"/>
              <a:t>(Bačová, 2008, str. 124).</a:t>
            </a:r>
          </a:p>
        </p:txBody>
      </p:sp>
    </p:spTree>
    <p:extLst>
      <p:ext uri="{BB962C8B-B14F-4D97-AF65-F5344CB8AC3E}">
        <p14:creationId xmlns:p14="http://schemas.microsoft.com/office/powerpoint/2010/main" val="30022023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6E4C3-2D20-4CE5-A8D6-6F79221BF4AC}"/>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5D938915-CEBF-4A61-9110-6C7DF19AED09}"/>
              </a:ext>
            </a:extLst>
          </p:cNvPr>
          <p:cNvSpPr>
            <a:spLocks noGrp="1"/>
          </p:cNvSpPr>
          <p:nvPr>
            <p:ph idx="1"/>
          </p:nvPr>
        </p:nvSpPr>
        <p:spPr/>
        <p:txBody>
          <a:bodyPr>
            <a:normAutofit fontScale="85000" lnSpcReduction="10000"/>
          </a:bodyPr>
          <a:lstStyle/>
          <a:p>
            <a:r>
              <a:rPr lang="cs-CZ" dirty="0"/>
              <a:t>Bačová, V. (2009). </a:t>
            </a:r>
            <a:r>
              <a:rPr lang="cs-CZ" dirty="0" err="1"/>
              <a:t>Súčasné</a:t>
            </a:r>
            <a:r>
              <a:rPr lang="cs-CZ" dirty="0"/>
              <a:t> </a:t>
            </a:r>
            <a:r>
              <a:rPr lang="cs-CZ" dirty="0" err="1"/>
              <a:t>smery</a:t>
            </a:r>
            <a:r>
              <a:rPr lang="cs-CZ" dirty="0"/>
              <a:t> v </a:t>
            </a:r>
            <a:r>
              <a:rPr lang="cs-CZ" dirty="0" err="1"/>
              <a:t>psychológii</a:t>
            </a:r>
            <a:r>
              <a:rPr lang="cs-CZ" dirty="0"/>
              <a:t>. Bratislava, VEDA.</a:t>
            </a:r>
          </a:p>
          <a:p>
            <a:r>
              <a:rPr lang="cs-CZ" dirty="0" err="1"/>
              <a:t>Gough</a:t>
            </a:r>
            <a:r>
              <a:rPr lang="cs-CZ" dirty="0"/>
              <a:t>, B., </a:t>
            </a:r>
            <a:r>
              <a:rPr lang="cs-CZ" dirty="0" err="1"/>
              <a:t>McFadden</a:t>
            </a:r>
            <a:r>
              <a:rPr lang="cs-CZ" dirty="0"/>
              <a:t>, M., McDonald, M. (2013). </a:t>
            </a:r>
            <a:r>
              <a:rPr lang="cs-CZ" dirty="0" err="1"/>
              <a:t>Critical</a:t>
            </a:r>
            <a:r>
              <a:rPr lang="cs-CZ" dirty="0"/>
              <a:t> </a:t>
            </a:r>
            <a:r>
              <a:rPr lang="cs-CZ" dirty="0" err="1"/>
              <a:t>social</a:t>
            </a:r>
            <a:r>
              <a:rPr lang="cs-CZ" dirty="0"/>
              <a:t> psychology – </a:t>
            </a:r>
            <a:r>
              <a:rPr lang="cs-CZ" dirty="0" err="1"/>
              <a:t>an</a:t>
            </a:r>
            <a:r>
              <a:rPr lang="cs-CZ" dirty="0"/>
              <a:t> </a:t>
            </a:r>
            <a:r>
              <a:rPr lang="cs-CZ" dirty="0" err="1"/>
              <a:t>introduction</a:t>
            </a:r>
            <a:r>
              <a:rPr lang="cs-CZ" dirty="0"/>
              <a:t>. UK, </a:t>
            </a:r>
            <a:r>
              <a:rPr lang="cs-CZ" dirty="0" err="1"/>
              <a:t>Palgrave</a:t>
            </a:r>
            <a:r>
              <a:rPr lang="cs-CZ" dirty="0"/>
              <a:t> </a:t>
            </a:r>
            <a:r>
              <a:rPr lang="cs-CZ" dirty="0" err="1"/>
              <a:t>Macmilan</a:t>
            </a:r>
            <a:r>
              <a:rPr lang="cs-CZ" dirty="0"/>
              <a:t>. </a:t>
            </a:r>
          </a:p>
          <a:p>
            <a:r>
              <a:rPr lang="cs-CZ" dirty="0" err="1"/>
              <a:t>Lahn</a:t>
            </a:r>
            <a:r>
              <a:rPr lang="cs-CZ" dirty="0"/>
              <a:t>, L. Ch., </a:t>
            </a:r>
            <a:r>
              <a:rPr lang="cs-CZ" dirty="0" err="1"/>
              <a:t>Arnseth</a:t>
            </a:r>
            <a:r>
              <a:rPr lang="cs-CZ" dirty="0"/>
              <a:t>, H. </a:t>
            </a:r>
            <a:r>
              <a:rPr lang="cs-CZ" dirty="0" err="1"/>
              <a:t>Chr</a:t>
            </a:r>
            <a:r>
              <a:rPr lang="cs-CZ" dirty="0"/>
              <a:t>. Basic </a:t>
            </a:r>
            <a:r>
              <a:rPr lang="cs-CZ" dirty="0" err="1"/>
              <a:t>course</a:t>
            </a:r>
            <a:r>
              <a:rPr lang="cs-CZ" dirty="0"/>
              <a:t> in </a:t>
            </a:r>
            <a:r>
              <a:rPr lang="cs-CZ" dirty="0" err="1"/>
              <a:t>qualitative</a:t>
            </a:r>
            <a:r>
              <a:rPr lang="cs-CZ" dirty="0"/>
              <a:t> </a:t>
            </a:r>
            <a:r>
              <a:rPr lang="cs-CZ" dirty="0" err="1"/>
              <a:t>resarch</a:t>
            </a:r>
            <a:r>
              <a:rPr lang="cs-CZ" dirty="0"/>
              <a:t> </a:t>
            </a:r>
            <a:r>
              <a:rPr lang="cs-CZ" dirty="0" err="1"/>
              <a:t>methodology</a:t>
            </a:r>
            <a:r>
              <a:rPr lang="cs-CZ" dirty="0"/>
              <a:t>, </a:t>
            </a:r>
            <a:r>
              <a:rPr lang="cs-CZ" dirty="0" err="1"/>
              <a:t>general</a:t>
            </a:r>
            <a:r>
              <a:rPr lang="cs-CZ" dirty="0"/>
              <a:t> part. University in Oslo: </a:t>
            </a:r>
            <a:r>
              <a:rPr lang="cs-CZ" dirty="0" err="1"/>
              <a:t>Institutt</a:t>
            </a:r>
            <a:r>
              <a:rPr lang="cs-CZ" dirty="0"/>
              <a:t> </a:t>
            </a:r>
            <a:r>
              <a:rPr lang="cs-CZ" dirty="0" err="1"/>
              <a:t>for</a:t>
            </a:r>
            <a:r>
              <a:rPr lang="cs-CZ" dirty="0"/>
              <a:t> </a:t>
            </a:r>
            <a:r>
              <a:rPr lang="cs-CZ" dirty="0" err="1"/>
              <a:t>pedagogikk</a:t>
            </a:r>
            <a:r>
              <a:rPr lang="cs-CZ" dirty="0"/>
              <a:t> </a:t>
            </a:r>
          </a:p>
          <a:p>
            <a:r>
              <a:rPr lang="cs-CZ" dirty="0" err="1"/>
              <a:t>Miovský</a:t>
            </a:r>
            <a:r>
              <a:rPr lang="cs-CZ" dirty="0"/>
              <a:t>, M. (2006). Kvalitativní přístup a metody v psychologickém výzkumu. Praha, </a:t>
            </a:r>
            <a:r>
              <a:rPr lang="cs-CZ" dirty="0" err="1"/>
              <a:t>Grada</a:t>
            </a:r>
            <a:r>
              <a:rPr lang="cs-CZ" dirty="0"/>
              <a:t>.  </a:t>
            </a:r>
          </a:p>
          <a:p>
            <a:r>
              <a:rPr lang="cs-CZ" dirty="0"/>
              <a:t>Plháková, A., (2006). Dějiny psychologie. Praha, </a:t>
            </a:r>
            <a:r>
              <a:rPr lang="cs-CZ" dirty="0" err="1"/>
              <a:t>Grada</a:t>
            </a:r>
            <a:r>
              <a:rPr lang="cs-CZ" dirty="0"/>
              <a:t>.</a:t>
            </a:r>
          </a:p>
          <a:p>
            <a:r>
              <a:rPr lang="cs-CZ" b="1" dirty="0"/>
              <a:t>Výrost, J., Slaměník, I. (1998). Aplikovaná sociální psychologie I. Praha, Portál.</a:t>
            </a:r>
          </a:p>
          <a:p>
            <a:r>
              <a:rPr lang="cs-CZ" dirty="0"/>
              <a:t>Výrost, J., Slaměník, I. (2008). Sociální psychologie. Praha, </a:t>
            </a:r>
            <a:r>
              <a:rPr lang="cs-CZ" dirty="0" err="1"/>
              <a:t>Grada</a:t>
            </a:r>
            <a:r>
              <a:rPr lang="cs-CZ" dirty="0"/>
              <a:t>.</a:t>
            </a:r>
          </a:p>
          <a:p>
            <a:r>
              <a:rPr lang="cs-CZ" dirty="0" err="1"/>
              <a:t>Teddlie</a:t>
            </a:r>
            <a:r>
              <a:rPr lang="cs-CZ" dirty="0"/>
              <a:t>, C., </a:t>
            </a:r>
            <a:r>
              <a:rPr lang="cs-CZ" dirty="0" err="1"/>
              <a:t>Tashakkori</a:t>
            </a:r>
            <a:r>
              <a:rPr lang="cs-CZ" dirty="0"/>
              <a:t>, A. (2009). </a:t>
            </a:r>
            <a:r>
              <a:rPr lang="cs-CZ" dirty="0" err="1"/>
              <a:t>Foundations</a:t>
            </a:r>
            <a:r>
              <a:rPr lang="cs-CZ" dirty="0"/>
              <a:t> </a:t>
            </a:r>
            <a:r>
              <a:rPr lang="cs-CZ" dirty="0" err="1"/>
              <a:t>of</a:t>
            </a:r>
            <a:r>
              <a:rPr lang="cs-CZ" dirty="0"/>
              <a:t> </a:t>
            </a:r>
            <a:r>
              <a:rPr lang="cs-CZ" dirty="0" err="1"/>
              <a:t>Mixed</a:t>
            </a:r>
            <a:r>
              <a:rPr lang="cs-CZ" dirty="0"/>
              <a:t> </a:t>
            </a:r>
            <a:r>
              <a:rPr lang="cs-CZ" dirty="0" err="1"/>
              <a:t>Methods</a:t>
            </a:r>
            <a:r>
              <a:rPr lang="cs-CZ" dirty="0"/>
              <a:t> </a:t>
            </a:r>
            <a:r>
              <a:rPr lang="cs-CZ" dirty="0" err="1"/>
              <a:t>Research</a:t>
            </a:r>
            <a:r>
              <a:rPr lang="cs-CZ" dirty="0"/>
              <a:t>. </a:t>
            </a:r>
            <a:r>
              <a:rPr lang="cs-CZ" dirty="0" err="1"/>
              <a:t>Thousand</a:t>
            </a:r>
            <a:r>
              <a:rPr lang="cs-CZ" dirty="0"/>
              <a:t> </a:t>
            </a:r>
            <a:r>
              <a:rPr lang="cs-CZ" dirty="0" err="1"/>
              <a:t>Oaks</a:t>
            </a:r>
            <a:r>
              <a:rPr lang="cs-CZ" dirty="0"/>
              <a:t>, CA, </a:t>
            </a:r>
            <a:r>
              <a:rPr lang="cs-CZ" dirty="0" err="1"/>
              <a:t>Sage</a:t>
            </a:r>
            <a:r>
              <a:rPr lang="cs-CZ" dirty="0"/>
              <a:t>. </a:t>
            </a:r>
          </a:p>
        </p:txBody>
      </p:sp>
    </p:spTree>
    <p:extLst>
      <p:ext uri="{BB962C8B-B14F-4D97-AF65-F5344CB8AC3E}">
        <p14:creationId xmlns:p14="http://schemas.microsoft.com/office/powerpoint/2010/main" val="40395825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21D6B16-020F-4249-8C48-700D1988E85C}"/>
              </a:ext>
            </a:extLst>
          </p:cNvPr>
          <p:cNvSpPr>
            <a:spLocks noGrp="1"/>
          </p:cNvSpPr>
          <p:nvPr>
            <p:ph type="title"/>
          </p:nvPr>
        </p:nvSpPr>
        <p:spPr/>
        <p:txBody>
          <a:bodyPr/>
          <a:lstStyle/>
          <a:p>
            <a:r>
              <a:rPr lang="en-US" dirty="0"/>
              <a:t>V</a:t>
            </a:r>
            <a:r>
              <a:rPr lang="cs-CZ" dirty="0" err="1"/>
              <a:t>ývojové</a:t>
            </a:r>
            <a:r>
              <a:rPr lang="cs-CZ" dirty="0"/>
              <a:t> hledisko</a:t>
            </a:r>
          </a:p>
        </p:txBody>
      </p:sp>
      <p:sp>
        <p:nvSpPr>
          <p:cNvPr id="5" name="Zástupný symbol pro text 4">
            <a:extLst>
              <a:ext uri="{FF2B5EF4-FFF2-40B4-BE49-F238E27FC236}">
                <a16:creationId xmlns:a16="http://schemas.microsoft.com/office/drawing/2014/main" id="{A5BE69B7-5145-4ECB-8C56-36CE458AAF4F}"/>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560105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6DFD21-433B-4359-A7DE-D3FB4EF20B4F}"/>
              </a:ext>
            </a:extLst>
          </p:cNvPr>
          <p:cNvSpPr>
            <a:spLocks noGrp="1"/>
          </p:cNvSpPr>
          <p:nvPr>
            <p:ph type="title"/>
          </p:nvPr>
        </p:nvSpPr>
        <p:spPr/>
        <p:txBody>
          <a:bodyPr/>
          <a:lstStyle/>
          <a:p>
            <a:r>
              <a:rPr lang="cs-CZ" dirty="0"/>
              <a:t>Osnova prezentace</a:t>
            </a:r>
          </a:p>
        </p:txBody>
      </p:sp>
      <p:sp>
        <p:nvSpPr>
          <p:cNvPr id="3" name="Zástupný symbol pro obsah 2">
            <a:extLst>
              <a:ext uri="{FF2B5EF4-FFF2-40B4-BE49-F238E27FC236}">
                <a16:creationId xmlns:a16="http://schemas.microsoft.com/office/drawing/2014/main" id="{2A113797-F929-4B44-97C1-786B56F27B7C}"/>
              </a:ext>
            </a:extLst>
          </p:cNvPr>
          <p:cNvSpPr>
            <a:spLocks noGrp="1"/>
          </p:cNvSpPr>
          <p:nvPr>
            <p:ph idx="1"/>
          </p:nvPr>
        </p:nvSpPr>
        <p:spPr/>
        <p:txBody>
          <a:bodyPr/>
          <a:lstStyle/>
          <a:p>
            <a:r>
              <a:rPr lang="cs-CZ" dirty="0"/>
              <a:t>Předmět sociální psychologie</a:t>
            </a:r>
          </a:p>
          <a:p>
            <a:r>
              <a:rPr lang="cs-CZ" dirty="0"/>
              <a:t>Vybrané teoretické přístupy</a:t>
            </a:r>
          </a:p>
          <a:p>
            <a:r>
              <a:rPr lang="cs-CZ" dirty="0"/>
              <a:t>Metody</a:t>
            </a:r>
          </a:p>
          <a:p>
            <a:r>
              <a:rPr lang="cs-CZ" dirty="0"/>
              <a:t>Identita a subjektivita</a:t>
            </a:r>
          </a:p>
          <a:p>
            <a:endParaRPr lang="cs-CZ" dirty="0"/>
          </a:p>
          <a:p>
            <a:endParaRPr lang="cs-CZ" dirty="0"/>
          </a:p>
        </p:txBody>
      </p:sp>
    </p:spTree>
    <p:extLst>
      <p:ext uri="{BB962C8B-B14F-4D97-AF65-F5344CB8AC3E}">
        <p14:creationId xmlns:p14="http://schemas.microsoft.com/office/powerpoint/2010/main" val="41374013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FAD0FEE-A7FB-4676-A19B-07B02EAD63B3}"/>
              </a:ext>
            </a:extLst>
          </p:cNvPr>
          <p:cNvSpPr>
            <a:spLocks noGrp="1"/>
          </p:cNvSpPr>
          <p:nvPr>
            <p:ph type="title"/>
          </p:nvPr>
        </p:nvSpPr>
        <p:spPr/>
        <p:txBody>
          <a:bodyPr/>
          <a:lstStyle/>
          <a:p>
            <a:r>
              <a:rPr lang="cs-CZ" dirty="0"/>
              <a:t>Moderní teorie vývoje	</a:t>
            </a:r>
          </a:p>
        </p:txBody>
      </p:sp>
      <p:sp>
        <p:nvSpPr>
          <p:cNvPr id="5" name="Zástupný symbol pro obsah 4">
            <a:extLst>
              <a:ext uri="{FF2B5EF4-FFF2-40B4-BE49-F238E27FC236}">
                <a16:creationId xmlns:a16="http://schemas.microsoft.com/office/drawing/2014/main" id="{EB92D826-43CE-423A-8684-C98A7661EDB6}"/>
              </a:ext>
            </a:extLst>
          </p:cNvPr>
          <p:cNvSpPr>
            <a:spLocks noGrp="1"/>
          </p:cNvSpPr>
          <p:nvPr>
            <p:ph idx="1"/>
          </p:nvPr>
        </p:nvSpPr>
        <p:spPr/>
        <p:txBody>
          <a:bodyPr/>
          <a:lstStyle/>
          <a:p>
            <a:r>
              <a:rPr lang="cs-CZ" dirty="0"/>
              <a:t>Od 70.-80. let 20. století systematický rozvoj teorií, které nehledají univerzální vývojová stádia – zájem o vývoj člověka v průběhu celého života + integrace procesů, které ho ovlivňují</a:t>
            </a:r>
          </a:p>
          <a:p>
            <a:r>
              <a:rPr lang="cs-CZ" dirty="0"/>
              <a:t>Teorie se dále dělí do různých skupin, např. (1) </a:t>
            </a:r>
            <a:r>
              <a:rPr lang="cs-CZ" dirty="0" err="1"/>
              <a:t>lifespanové</a:t>
            </a:r>
            <a:r>
              <a:rPr lang="cs-CZ" dirty="0"/>
              <a:t> modely, (2) modely životní dráhy, (3) teorie vývojových systémů (více viz </a:t>
            </a:r>
            <a:r>
              <a:rPr lang="cs-CZ" dirty="0" err="1"/>
              <a:t>Millová</a:t>
            </a:r>
            <a:r>
              <a:rPr lang="cs-CZ" dirty="0"/>
              <a:t> in Blatný, 2017)</a:t>
            </a:r>
          </a:p>
          <a:p>
            <a:r>
              <a:rPr lang="cs-CZ" dirty="0"/>
              <a:t>Namísto stadií pozornost vůči principům – uvědomění si konkrétních vlivů působících na vývoj – (1) pozornost individuálním charakteristikám, výběr životních cílů, zvládání neúspěchů (2) širší společenské a historické podmínky – načasování životů, propojení životů (3) vývoj v celistvém systému tvořeném člověkem a jeho prostředím, holistický přístup, změny v systému</a:t>
            </a:r>
          </a:p>
          <a:p>
            <a:endParaRPr lang="cs-CZ" dirty="0"/>
          </a:p>
        </p:txBody>
      </p:sp>
    </p:spTree>
    <p:extLst>
      <p:ext uri="{BB962C8B-B14F-4D97-AF65-F5344CB8AC3E}">
        <p14:creationId xmlns:p14="http://schemas.microsoft.com/office/powerpoint/2010/main" val="18885221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AC977F-A189-412F-A3FB-59B3DA0D6616}"/>
              </a:ext>
            </a:extLst>
          </p:cNvPr>
          <p:cNvSpPr>
            <a:spLocks noGrp="1"/>
          </p:cNvSpPr>
          <p:nvPr>
            <p:ph type="title"/>
          </p:nvPr>
        </p:nvSpPr>
        <p:spPr>
          <a:xfrm>
            <a:off x="1371600" y="685800"/>
            <a:ext cx="9601200" cy="749105"/>
          </a:xfrm>
        </p:spPr>
        <p:txBody>
          <a:bodyPr/>
          <a:lstStyle/>
          <a:p>
            <a:r>
              <a:rPr lang="en-US" dirty="0"/>
              <a:t>S</a:t>
            </a:r>
            <a:r>
              <a:rPr lang="cs-CZ" dirty="0" err="1"/>
              <a:t>ocializace</a:t>
            </a:r>
            <a:endParaRPr lang="cs-CZ" dirty="0"/>
          </a:p>
        </p:txBody>
      </p:sp>
      <p:sp>
        <p:nvSpPr>
          <p:cNvPr id="3" name="Zástupný symbol pro obsah 2">
            <a:extLst>
              <a:ext uri="{FF2B5EF4-FFF2-40B4-BE49-F238E27FC236}">
                <a16:creationId xmlns:a16="http://schemas.microsoft.com/office/drawing/2014/main" id="{D3C63742-8763-4FA9-A716-5F2F15D26741}"/>
              </a:ext>
            </a:extLst>
          </p:cNvPr>
          <p:cNvSpPr>
            <a:spLocks noGrp="1"/>
          </p:cNvSpPr>
          <p:nvPr>
            <p:ph idx="1"/>
          </p:nvPr>
        </p:nvSpPr>
        <p:spPr>
          <a:xfrm>
            <a:off x="1371600" y="1674055"/>
            <a:ext cx="9601200" cy="4193345"/>
          </a:xfrm>
        </p:spPr>
        <p:txBody>
          <a:bodyPr>
            <a:normAutofit fontScale="92500" lnSpcReduction="20000"/>
          </a:bodyPr>
          <a:lstStyle/>
          <a:p>
            <a:r>
              <a:rPr lang="en-US" dirty="0" err="1"/>
              <a:t>Proces</a:t>
            </a:r>
            <a:r>
              <a:rPr lang="en-US" dirty="0"/>
              <a:t> </a:t>
            </a:r>
            <a:r>
              <a:rPr lang="en-US" dirty="0" err="1"/>
              <a:t>socializace</a:t>
            </a:r>
            <a:r>
              <a:rPr lang="en-US" dirty="0"/>
              <a:t> v sob</a:t>
            </a:r>
            <a:r>
              <a:rPr lang="cs-CZ" dirty="0"/>
              <a:t>ě zahrnuje asociace mezi na první pohled protichůdnými faktory: </a:t>
            </a:r>
            <a:r>
              <a:rPr lang="cs-CZ" dirty="0" err="1"/>
              <a:t>agency</a:t>
            </a:r>
            <a:r>
              <a:rPr lang="cs-CZ" dirty="0"/>
              <a:t> vs. </a:t>
            </a:r>
            <a:r>
              <a:rPr lang="cs-CZ" dirty="0" err="1"/>
              <a:t>Communion</a:t>
            </a:r>
            <a:r>
              <a:rPr lang="cs-CZ" dirty="0"/>
              <a:t>, individuality vs. </a:t>
            </a:r>
            <a:r>
              <a:rPr lang="cs-CZ" dirty="0" err="1"/>
              <a:t>collectivity</a:t>
            </a:r>
            <a:r>
              <a:rPr lang="cs-CZ" dirty="0"/>
              <a:t>, </a:t>
            </a:r>
            <a:r>
              <a:rPr lang="cs-CZ" dirty="0" err="1"/>
              <a:t>self</a:t>
            </a:r>
            <a:r>
              <a:rPr lang="cs-CZ" dirty="0"/>
              <a:t> v. </a:t>
            </a:r>
            <a:r>
              <a:rPr lang="cs-CZ" dirty="0" err="1"/>
              <a:t>other</a:t>
            </a:r>
            <a:endParaRPr lang="en-US" dirty="0"/>
          </a:p>
          <a:p>
            <a:pPr lvl="1"/>
            <a:r>
              <a:rPr lang="cs-CZ" dirty="0"/>
              <a:t>Aktérství,  individuální funkce v rámci socializace se pojí s potřebou individuace, unikátnost či odlišení/oddělení</a:t>
            </a:r>
          </a:p>
          <a:p>
            <a:pPr lvl="1"/>
            <a:r>
              <a:rPr lang="cs-CZ" dirty="0"/>
              <a:t>Společenství, sociální funkce socializace, se zaměřuje na potřebu příslušnosti, propojení a spojenectví s ostatními</a:t>
            </a:r>
          </a:p>
          <a:p>
            <a:r>
              <a:rPr lang="cs-CZ" dirty="0"/>
              <a:t>…</a:t>
            </a:r>
            <a:r>
              <a:rPr lang="en-US" dirty="0"/>
              <a:t>to a certain extent distinct from one another, </a:t>
            </a:r>
            <a:r>
              <a:rPr lang="en-US" b="1" dirty="0"/>
              <a:t>and there is always the possibility that actions</a:t>
            </a:r>
            <a:r>
              <a:rPr lang="cs-CZ" b="1" dirty="0"/>
              <a:t> </a:t>
            </a:r>
            <a:r>
              <a:rPr lang="en-US" b="1" dirty="0"/>
              <a:t>which will further one may not be in the service of the other</a:t>
            </a:r>
            <a:r>
              <a:rPr lang="en-US" dirty="0"/>
              <a:t>, or may even stand in opposition</a:t>
            </a:r>
            <a:r>
              <a:rPr lang="cs-CZ" dirty="0"/>
              <a:t> </a:t>
            </a:r>
            <a:r>
              <a:rPr lang="en-US" dirty="0"/>
              <a:t>to the other. </a:t>
            </a:r>
            <a:r>
              <a:rPr lang="en-US" b="1" dirty="0"/>
              <a:t>But in the normal course of development, they go hand in hand</a:t>
            </a:r>
            <a:r>
              <a:rPr lang="en-US" dirty="0"/>
              <a:t>, supporting each</a:t>
            </a:r>
            <a:r>
              <a:rPr lang="cs-CZ" dirty="0"/>
              <a:t> </a:t>
            </a:r>
            <a:r>
              <a:rPr lang="en-US" dirty="0"/>
              <a:t>other’s growth. There is a creative tension between the two, a dialectical interplay between the</a:t>
            </a:r>
            <a:r>
              <a:rPr lang="cs-CZ" dirty="0"/>
              <a:t> </a:t>
            </a:r>
            <a:r>
              <a:rPr lang="en-US" dirty="0"/>
              <a:t>needs of the individual to maintain relations with others and the needs of the individual to</a:t>
            </a:r>
            <a:r>
              <a:rPr lang="cs-CZ" dirty="0"/>
              <a:t> </a:t>
            </a:r>
            <a:r>
              <a:rPr lang="en-US" dirty="0"/>
              <a:t>construct a separate self. The individual can only construct the self in the context of relations</a:t>
            </a:r>
            <a:r>
              <a:rPr lang="cs-CZ" dirty="0"/>
              <a:t> </a:t>
            </a:r>
            <a:r>
              <a:rPr lang="en-US" dirty="0"/>
              <a:t>with others, but at the same time, the individual must step beyond the confines of those</a:t>
            </a:r>
            <a:r>
              <a:rPr lang="cs-CZ" dirty="0"/>
              <a:t> relations and </a:t>
            </a:r>
            <a:r>
              <a:rPr lang="cs-CZ" dirty="0" err="1"/>
              <a:t>forge</a:t>
            </a:r>
            <a:r>
              <a:rPr lang="cs-CZ" dirty="0"/>
              <a:t> a </a:t>
            </a:r>
            <a:r>
              <a:rPr lang="cs-CZ" dirty="0" err="1"/>
              <a:t>unique</a:t>
            </a:r>
            <a:r>
              <a:rPr lang="cs-CZ" dirty="0"/>
              <a:t> </a:t>
            </a:r>
            <a:r>
              <a:rPr lang="cs-CZ" dirty="0" err="1"/>
              <a:t>destiny</a:t>
            </a:r>
            <a:r>
              <a:rPr lang="cs-CZ" dirty="0"/>
              <a:t> (p. 5, </a:t>
            </a:r>
            <a:r>
              <a:rPr lang="cs-CZ" dirty="0" err="1"/>
              <a:t>Damon</a:t>
            </a:r>
            <a:r>
              <a:rPr lang="cs-CZ" dirty="0"/>
              <a:t>, 1983, cit. Adams, </a:t>
            </a:r>
            <a:r>
              <a:rPr lang="cs-CZ" dirty="0" err="1"/>
              <a:t>Marshall</a:t>
            </a:r>
            <a:r>
              <a:rPr lang="cs-CZ" dirty="0"/>
              <a:t>, 1996).</a:t>
            </a:r>
          </a:p>
        </p:txBody>
      </p:sp>
    </p:spTree>
    <p:extLst>
      <p:ext uri="{BB962C8B-B14F-4D97-AF65-F5344CB8AC3E}">
        <p14:creationId xmlns:p14="http://schemas.microsoft.com/office/powerpoint/2010/main" val="1105781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3646A-7289-4C12-8A44-65A01D6F76BC}"/>
              </a:ext>
            </a:extLst>
          </p:cNvPr>
          <p:cNvSpPr>
            <a:spLocks noGrp="1"/>
          </p:cNvSpPr>
          <p:nvPr>
            <p:ph type="title"/>
          </p:nvPr>
        </p:nvSpPr>
        <p:spPr/>
        <p:txBody>
          <a:bodyPr/>
          <a:lstStyle/>
          <a:p>
            <a:r>
              <a:rPr lang="cs-CZ" dirty="0"/>
              <a:t>Adolescence - sebepojetí</a:t>
            </a:r>
          </a:p>
        </p:txBody>
      </p:sp>
      <p:sp>
        <p:nvSpPr>
          <p:cNvPr id="3" name="Zástupný symbol pro obsah 2">
            <a:extLst>
              <a:ext uri="{FF2B5EF4-FFF2-40B4-BE49-F238E27FC236}">
                <a16:creationId xmlns:a16="http://schemas.microsoft.com/office/drawing/2014/main" id="{C9801168-A963-42CA-8497-C10A29FC84ED}"/>
              </a:ext>
            </a:extLst>
          </p:cNvPr>
          <p:cNvSpPr>
            <a:spLocks noGrp="1"/>
          </p:cNvSpPr>
          <p:nvPr>
            <p:ph idx="1"/>
          </p:nvPr>
        </p:nvSpPr>
        <p:spPr>
          <a:xfrm>
            <a:off x="1371600" y="1617785"/>
            <a:ext cx="9601200" cy="4867421"/>
          </a:xfrm>
        </p:spPr>
        <p:txBody>
          <a:bodyPr>
            <a:normAutofit fontScale="92500" lnSpcReduction="20000"/>
          </a:bodyPr>
          <a:lstStyle/>
          <a:p>
            <a:r>
              <a:rPr lang="cs-CZ" dirty="0"/>
              <a:t>Proměna v dospělého jedince</a:t>
            </a:r>
          </a:p>
          <a:p>
            <a:r>
              <a:rPr lang="cs-CZ" dirty="0"/>
              <a:t>Biologický, psychický a sociální vývoj – tělesná zralost, rozvoj kognitivních schopností, introspekce, emoční vývoj, postupná stabilizace prožívání a regulace chování, </a:t>
            </a:r>
            <a:r>
              <a:rPr lang="cs-CZ" b="1" dirty="0"/>
              <a:t>změny v sebepojetí:</a:t>
            </a:r>
          </a:p>
          <a:p>
            <a:pPr lvl="1"/>
            <a:r>
              <a:rPr lang="cs-CZ" dirty="0"/>
              <a:t>Já jako autonomní individuum</a:t>
            </a:r>
          </a:p>
          <a:p>
            <a:pPr lvl="1"/>
            <a:r>
              <a:rPr lang="cs-CZ" dirty="0"/>
              <a:t>Přijímání nových rolí spjatých s dospělostí</a:t>
            </a:r>
          </a:p>
          <a:p>
            <a:pPr lvl="1"/>
            <a:r>
              <a:rPr lang="cs-CZ" dirty="0"/>
              <a:t>Kulturní očekávání v přijatých závazcích a zodpovědnostech (kolektivní – individualistické, genderové modely)</a:t>
            </a:r>
          </a:p>
          <a:p>
            <a:pPr lvl="1"/>
            <a:r>
              <a:rPr lang="cs-CZ" dirty="0"/>
              <a:t>Silné zdroje sebeúcty – vzhled a obliba u vrstevníků</a:t>
            </a:r>
          </a:p>
          <a:p>
            <a:pPr lvl="1"/>
            <a:r>
              <a:rPr lang="cs-CZ" dirty="0"/>
              <a:t>Identita souvisí se sebepoznáním – schopnost lépe popsat své vnitřní charakteristiky</a:t>
            </a:r>
          </a:p>
          <a:p>
            <a:pPr lvl="1"/>
            <a:r>
              <a:rPr lang="cs-CZ" dirty="0"/>
              <a:t>V pětifaktorovém modelu osobnosti (</a:t>
            </a:r>
            <a:r>
              <a:rPr lang="en-US" dirty="0">
                <a:hlinkClick r:id="rId2"/>
              </a:rPr>
              <a:t>Big Five - </a:t>
            </a:r>
            <a:r>
              <a:rPr lang="en-US" dirty="0" err="1">
                <a:hlinkClick r:id="rId2"/>
              </a:rPr>
              <a:t>postavy</a:t>
            </a:r>
            <a:r>
              <a:rPr lang="en-US" dirty="0">
                <a:hlinkClick r:id="rId2"/>
              </a:rPr>
              <a:t> </a:t>
            </a:r>
            <a:r>
              <a:rPr lang="en-US" dirty="0" err="1">
                <a:hlinkClick r:id="rId2"/>
              </a:rPr>
              <a:t>ve</a:t>
            </a:r>
            <a:r>
              <a:rPr lang="en-US" dirty="0">
                <a:hlinkClick r:id="rId2"/>
              </a:rPr>
              <a:t> </a:t>
            </a:r>
            <a:r>
              <a:rPr lang="en-US" dirty="0" err="1">
                <a:hlinkClick r:id="rId2"/>
              </a:rPr>
              <a:t>filmech</a:t>
            </a:r>
            <a:r>
              <a:rPr lang="cs-CZ" dirty="0"/>
              <a:t>) se objevují na začátku adolescence vyšší introverze a </a:t>
            </a:r>
            <a:r>
              <a:rPr lang="cs-CZ" dirty="0" err="1"/>
              <a:t>neuroticismus</a:t>
            </a:r>
            <a:r>
              <a:rPr lang="cs-CZ" dirty="0"/>
              <a:t>, postupně se snižují a narůstají ostatní charakteristiky – stabilizace, otevřenost novému</a:t>
            </a:r>
          </a:p>
          <a:p>
            <a:pPr lvl="1"/>
            <a:r>
              <a:rPr lang="cs-CZ" dirty="0"/>
              <a:t>Hledání určité struktury v životě</a:t>
            </a:r>
          </a:p>
          <a:p>
            <a:pPr lvl="1"/>
            <a:r>
              <a:rPr lang="cs-CZ" dirty="0"/>
              <a:t>Vliv prostředí  -modely, hodnoty komunity</a:t>
            </a:r>
          </a:p>
          <a:p>
            <a:endParaRPr lang="cs-CZ" b="1" dirty="0"/>
          </a:p>
        </p:txBody>
      </p:sp>
    </p:spTree>
    <p:extLst>
      <p:ext uri="{BB962C8B-B14F-4D97-AF65-F5344CB8AC3E}">
        <p14:creationId xmlns:p14="http://schemas.microsoft.com/office/powerpoint/2010/main" val="2740352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E87294-E9D0-4E76-85CC-17C520CB9EEC}"/>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8FA76000-190D-4612-AA1C-52A5F5C67AFC}"/>
              </a:ext>
            </a:extLst>
          </p:cNvPr>
          <p:cNvSpPr>
            <a:spLocks noGrp="1"/>
          </p:cNvSpPr>
          <p:nvPr>
            <p:ph idx="1"/>
          </p:nvPr>
        </p:nvSpPr>
        <p:spPr/>
        <p:txBody>
          <a:bodyPr/>
          <a:lstStyle/>
          <a:p>
            <a:r>
              <a:rPr lang="en-US" dirty="0"/>
              <a:t>Adams,</a:t>
            </a:r>
            <a:r>
              <a:rPr lang="cs-CZ" dirty="0"/>
              <a:t> G., R., </a:t>
            </a:r>
            <a:r>
              <a:rPr lang="en-US" dirty="0"/>
              <a:t> Marshall</a:t>
            </a:r>
            <a:r>
              <a:rPr lang="cs-CZ" dirty="0"/>
              <a:t>, S., K.. (1996). A </a:t>
            </a:r>
            <a:r>
              <a:rPr lang="cs-CZ" dirty="0" err="1"/>
              <a:t>developmental</a:t>
            </a:r>
            <a:r>
              <a:rPr lang="cs-CZ" dirty="0"/>
              <a:t> </a:t>
            </a:r>
            <a:r>
              <a:rPr lang="cs-CZ" dirty="0" err="1"/>
              <a:t>social</a:t>
            </a:r>
            <a:r>
              <a:rPr lang="cs-CZ" dirty="0"/>
              <a:t> psychology </a:t>
            </a:r>
            <a:r>
              <a:rPr lang="cs-CZ" dirty="0" err="1"/>
              <a:t>of</a:t>
            </a:r>
            <a:r>
              <a:rPr lang="cs-CZ" dirty="0"/>
              <a:t> identity: </a:t>
            </a:r>
            <a:r>
              <a:rPr lang="cs-CZ" dirty="0" err="1"/>
              <a:t>Understanding</a:t>
            </a:r>
            <a:r>
              <a:rPr lang="cs-CZ" dirty="0"/>
              <a:t> </a:t>
            </a:r>
            <a:r>
              <a:rPr lang="cs-CZ" dirty="0" err="1"/>
              <a:t>the</a:t>
            </a:r>
            <a:r>
              <a:rPr lang="cs-CZ" dirty="0"/>
              <a:t> person in </a:t>
            </a:r>
            <a:r>
              <a:rPr lang="cs-CZ" dirty="0" err="1"/>
              <a:t>context</a:t>
            </a:r>
            <a:r>
              <a:rPr lang="cs-CZ" dirty="0"/>
              <a:t>. In </a:t>
            </a:r>
            <a:r>
              <a:rPr lang="cs-CZ" dirty="0" err="1"/>
              <a:t>Journal</a:t>
            </a:r>
            <a:r>
              <a:rPr lang="cs-CZ" dirty="0"/>
              <a:t> </a:t>
            </a:r>
            <a:r>
              <a:rPr lang="cs-CZ" dirty="0" err="1"/>
              <a:t>of</a:t>
            </a:r>
            <a:r>
              <a:rPr lang="cs-CZ" dirty="0"/>
              <a:t> Adolescence 19: 429-442. </a:t>
            </a:r>
            <a:endParaRPr lang="en-US" dirty="0"/>
          </a:p>
          <a:p>
            <a:r>
              <a:rPr lang="cs-CZ" dirty="0"/>
              <a:t>Blatný, M. (Ed., 2017). Psychologie celoživotního vývoje. Praha, Karolinum. </a:t>
            </a:r>
          </a:p>
        </p:txBody>
      </p:sp>
    </p:spTree>
    <p:extLst>
      <p:ext uri="{BB962C8B-B14F-4D97-AF65-F5344CB8AC3E}">
        <p14:creationId xmlns:p14="http://schemas.microsoft.com/office/powerpoint/2010/main" val="3063280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9CEB49-A8CC-4099-A35B-8209FCB9D372}"/>
              </a:ext>
            </a:extLst>
          </p:cNvPr>
          <p:cNvSpPr>
            <a:spLocks noGrp="1"/>
          </p:cNvSpPr>
          <p:nvPr>
            <p:ph type="title"/>
          </p:nvPr>
        </p:nvSpPr>
        <p:spPr/>
        <p:txBody>
          <a:bodyPr/>
          <a:lstStyle/>
          <a:p>
            <a:r>
              <a:rPr lang="cs-CZ" dirty="0"/>
              <a:t>Sociální psychologie - předmět</a:t>
            </a:r>
          </a:p>
        </p:txBody>
      </p:sp>
      <p:sp>
        <p:nvSpPr>
          <p:cNvPr id="3" name="Zástupný symbol pro obsah 2">
            <a:extLst>
              <a:ext uri="{FF2B5EF4-FFF2-40B4-BE49-F238E27FC236}">
                <a16:creationId xmlns:a16="http://schemas.microsoft.com/office/drawing/2014/main" id="{2B4B5BD2-8ACE-414C-B755-AE4E62300E87}"/>
              </a:ext>
            </a:extLst>
          </p:cNvPr>
          <p:cNvSpPr>
            <a:spLocks noGrp="1"/>
          </p:cNvSpPr>
          <p:nvPr>
            <p:ph idx="1"/>
          </p:nvPr>
        </p:nvSpPr>
        <p:spPr/>
        <p:txBody>
          <a:bodyPr>
            <a:normAutofit lnSpcReduction="10000"/>
          </a:bodyPr>
          <a:lstStyle/>
          <a:p>
            <a:r>
              <a:rPr lang="cs-CZ" dirty="0"/>
              <a:t>Hraniční disciplína na pomezí psychologie a sociologie</a:t>
            </a:r>
          </a:p>
          <a:p>
            <a:pPr lvl="1"/>
            <a:r>
              <a:rPr lang="cs-CZ" dirty="0"/>
              <a:t>Pojítko mezi strukturou osobnosti a strukturou sociální reality</a:t>
            </a:r>
          </a:p>
          <a:p>
            <a:r>
              <a:rPr lang="cs-CZ" dirty="0"/>
              <a:t>Proměnlivé apely na její předmět:</a:t>
            </a:r>
          </a:p>
          <a:p>
            <a:pPr lvl="1"/>
            <a:r>
              <a:rPr lang="cs-CZ" dirty="0"/>
              <a:t>Navazuje na studia davu</a:t>
            </a:r>
          </a:p>
          <a:p>
            <a:pPr lvl="1"/>
            <a:r>
              <a:rPr lang="cs-CZ" dirty="0"/>
              <a:t>Historicky klíčové téma </a:t>
            </a:r>
            <a:r>
              <a:rPr lang="cs-CZ" b="1" dirty="0"/>
              <a:t>postoj</a:t>
            </a:r>
            <a:r>
              <a:rPr lang="cs-CZ" dirty="0"/>
              <a:t> – postupné rozšiřování:</a:t>
            </a:r>
          </a:p>
          <a:p>
            <a:pPr lvl="1"/>
            <a:r>
              <a:rPr lang="cs-CZ" b="1" dirty="0"/>
              <a:t>Výzkum malých sociálních skupin, problematika vůdcovství, skupinové procesy, sociální percepce, komunikace, agrese, atraktivita</a:t>
            </a:r>
          </a:p>
          <a:p>
            <a:r>
              <a:rPr lang="cs-CZ" dirty="0"/>
              <a:t>Aplikace sociálně-psychologických poznatků – např. k dosahování plnohodnotných interpersonálních vztahů, začlenění do skupiny optimalizace výkonu jednotlivce, řešení společenských problémů; často využíváno ne-psychology</a:t>
            </a:r>
          </a:p>
        </p:txBody>
      </p:sp>
    </p:spTree>
    <p:extLst>
      <p:ext uri="{BB962C8B-B14F-4D97-AF65-F5344CB8AC3E}">
        <p14:creationId xmlns:p14="http://schemas.microsoft.com/office/powerpoint/2010/main" val="3415873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ECCF91-06F9-46F3-8FF0-535A75CDBC31}"/>
              </a:ext>
            </a:extLst>
          </p:cNvPr>
          <p:cNvSpPr>
            <a:spLocks noGrp="1"/>
          </p:cNvSpPr>
          <p:nvPr>
            <p:ph type="title"/>
          </p:nvPr>
        </p:nvSpPr>
        <p:spPr/>
        <p:txBody>
          <a:bodyPr/>
          <a:lstStyle/>
          <a:p>
            <a:r>
              <a:rPr lang="cs-CZ" dirty="0"/>
              <a:t>Strukturální vymezení předmětu SP</a:t>
            </a:r>
          </a:p>
        </p:txBody>
      </p:sp>
      <p:graphicFrame>
        <p:nvGraphicFramePr>
          <p:cNvPr id="4" name="Zástupný symbol pro obsah 3">
            <a:extLst>
              <a:ext uri="{FF2B5EF4-FFF2-40B4-BE49-F238E27FC236}">
                <a16:creationId xmlns:a16="http://schemas.microsoft.com/office/drawing/2014/main" id="{2327E61F-636B-4D79-A448-A849E418B228}"/>
              </a:ext>
            </a:extLst>
          </p:cNvPr>
          <p:cNvGraphicFramePr>
            <a:graphicFrameLocks noGrp="1"/>
          </p:cNvGraphicFramePr>
          <p:nvPr>
            <p:ph idx="1"/>
            <p:extLst>
              <p:ext uri="{D42A27DB-BD31-4B8C-83A1-F6EECF244321}">
                <p14:modId xmlns:p14="http://schemas.microsoft.com/office/powerpoint/2010/main" val="530290452"/>
              </p:ext>
            </p:extLst>
          </p:nvPr>
        </p:nvGraphicFramePr>
        <p:xfrm>
          <a:off x="1371600" y="1683025"/>
          <a:ext cx="9601200" cy="4678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341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4E0ED-6C38-49A9-8DB8-E20DEABA30AC}"/>
              </a:ext>
            </a:extLst>
          </p:cNvPr>
          <p:cNvSpPr>
            <a:spLocks noGrp="1"/>
          </p:cNvSpPr>
          <p:nvPr>
            <p:ph type="title"/>
          </p:nvPr>
        </p:nvSpPr>
        <p:spPr/>
        <p:txBody>
          <a:bodyPr/>
          <a:lstStyle/>
          <a:p>
            <a:r>
              <a:rPr lang="cs-CZ" dirty="0"/>
              <a:t>Sociální psychologie – metody a teorie</a:t>
            </a:r>
          </a:p>
        </p:txBody>
      </p:sp>
      <p:sp>
        <p:nvSpPr>
          <p:cNvPr id="3" name="Zástupný symbol pro obsah 2">
            <a:extLst>
              <a:ext uri="{FF2B5EF4-FFF2-40B4-BE49-F238E27FC236}">
                <a16:creationId xmlns:a16="http://schemas.microsoft.com/office/drawing/2014/main" id="{CEB42DB8-78F4-464F-B2C5-22F8A0FC1670}"/>
              </a:ext>
            </a:extLst>
          </p:cNvPr>
          <p:cNvSpPr>
            <a:spLocks noGrp="1"/>
          </p:cNvSpPr>
          <p:nvPr>
            <p:ph idx="1"/>
          </p:nvPr>
        </p:nvSpPr>
        <p:spPr/>
        <p:txBody>
          <a:bodyPr/>
          <a:lstStyle/>
          <a:p>
            <a:r>
              <a:rPr lang="cs-CZ" dirty="0"/>
              <a:t>Původně primárně snaha o „vědeckost“ = měření, laboratorní experimenty, vývoj nových metod zejm. škály (</a:t>
            </a:r>
            <a:r>
              <a:rPr lang="cs-CZ" dirty="0" err="1"/>
              <a:t>Thurstone</a:t>
            </a:r>
            <a:r>
              <a:rPr lang="cs-CZ" dirty="0"/>
              <a:t> – intervalové, </a:t>
            </a:r>
            <a:r>
              <a:rPr lang="cs-CZ" dirty="0" err="1"/>
              <a:t>Guttman</a:t>
            </a:r>
            <a:r>
              <a:rPr lang="cs-CZ" dirty="0"/>
              <a:t> – kumulativní, </a:t>
            </a:r>
            <a:r>
              <a:rPr lang="cs-CZ" dirty="0" err="1"/>
              <a:t>Likert</a:t>
            </a:r>
            <a:r>
              <a:rPr lang="cs-CZ" dirty="0"/>
              <a:t> – sumační </a:t>
            </a:r>
            <a:r>
              <a:rPr lang="en-US" dirty="0"/>
              <a:t>~ </a:t>
            </a:r>
            <a:r>
              <a:rPr lang="en-US" i="1" dirty="0" err="1"/>
              <a:t>nakolik</a:t>
            </a:r>
            <a:r>
              <a:rPr lang="en-US" i="1" dirty="0"/>
              <a:t> </a:t>
            </a:r>
            <a:r>
              <a:rPr lang="en-US" i="1" dirty="0" err="1"/>
              <a:t>souhlas</a:t>
            </a:r>
            <a:r>
              <a:rPr lang="cs-CZ" i="1" dirty="0" err="1"/>
              <a:t>íte</a:t>
            </a:r>
            <a:r>
              <a:rPr lang="cs-CZ" i="1" dirty="0"/>
              <a:t> s následujícími výroky</a:t>
            </a:r>
            <a:r>
              <a:rPr lang="cs-CZ" dirty="0"/>
              <a:t>)</a:t>
            </a:r>
          </a:p>
          <a:p>
            <a:r>
              <a:rPr lang="cs-CZ" dirty="0"/>
              <a:t>Od začátku apel na praktické využití, aplikace zejména v oblasti zdravotnictví, školství a ekonomické praxe (např. diagnostické a intervenční nástroje)</a:t>
            </a:r>
          </a:p>
          <a:p>
            <a:r>
              <a:rPr lang="cs-CZ" dirty="0"/>
              <a:t>Kritika výzkumu „ve skleníkovém prostředí“ – rozšíření metod: dilema přístupu nomotetického (</a:t>
            </a:r>
            <a:r>
              <a:rPr lang="cs-CZ" i="1" dirty="0"/>
              <a:t>přírodovědný, experimentální, kvantitativní</a:t>
            </a:r>
            <a:r>
              <a:rPr lang="cs-CZ" dirty="0"/>
              <a:t>) a idiografického (</a:t>
            </a:r>
            <a:r>
              <a:rPr lang="cs-CZ" i="1" dirty="0"/>
              <a:t>kvalitativní, případově orientovaný, humanistický)</a:t>
            </a:r>
          </a:p>
          <a:p>
            <a:r>
              <a:rPr lang="cs-CZ" dirty="0"/>
              <a:t>Neexistuje jednotná zastřešující </a:t>
            </a:r>
            <a:r>
              <a:rPr lang="cs-CZ" b="1" dirty="0"/>
              <a:t>teorie</a:t>
            </a:r>
          </a:p>
        </p:txBody>
      </p:sp>
    </p:spTree>
    <p:extLst>
      <p:ext uri="{BB962C8B-B14F-4D97-AF65-F5344CB8AC3E}">
        <p14:creationId xmlns:p14="http://schemas.microsoft.com/office/powerpoint/2010/main" val="2498227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CF45A2A-D443-4B54-AFC8-12DE019B2066}"/>
              </a:ext>
            </a:extLst>
          </p:cNvPr>
          <p:cNvSpPr>
            <a:spLocks noGrp="1"/>
          </p:cNvSpPr>
          <p:nvPr>
            <p:ph type="title"/>
          </p:nvPr>
        </p:nvSpPr>
        <p:spPr/>
        <p:txBody>
          <a:bodyPr/>
          <a:lstStyle/>
          <a:p>
            <a:r>
              <a:rPr lang="cs-CZ" dirty="0"/>
              <a:t>Vybrané teoretické přístupy</a:t>
            </a:r>
          </a:p>
        </p:txBody>
      </p:sp>
      <p:sp>
        <p:nvSpPr>
          <p:cNvPr id="5" name="Zástupný symbol pro text 4">
            <a:extLst>
              <a:ext uri="{FF2B5EF4-FFF2-40B4-BE49-F238E27FC236}">
                <a16:creationId xmlns:a16="http://schemas.microsoft.com/office/drawing/2014/main" id="{89A89C6E-65B3-4E57-8DAC-2CCC02985429}"/>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17135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8490378-9650-447C-94DD-58EBEB257ED9}"/>
              </a:ext>
            </a:extLst>
          </p:cNvPr>
          <p:cNvSpPr>
            <a:spLocks noGrp="1"/>
          </p:cNvSpPr>
          <p:nvPr>
            <p:ph type="title"/>
          </p:nvPr>
        </p:nvSpPr>
        <p:spPr/>
        <p:txBody>
          <a:bodyPr/>
          <a:lstStyle/>
          <a:p>
            <a:r>
              <a:rPr lang="cs-CZ" dirty="0"/>
              <a:t>Úvod k teoretickým přístupům v (sociální) psychologii</a:t>
            </a:r>
          </a:p>
        </p:txBody>
      </p:sp>
      <p:sp>
        <p:nvSpPr>
          <p:cNvPr id="5" name="Zástupný symbol pro obsah 4">
            <a:extLst>
              <a:ext uri="{FF2B5EF4-FFF2-40B4-BE49-F238E27FC236}">
                <a16:creationId xmlns:a16="http://schemas.microsoft.com/office/drawing/2014/main" id="{0F0BD5CD-5E8D-432B-A0B9-BE2A01AC9316}"/>
              </a:ext>
            </a:extLst>
          </p:cNvPr>
          <p:cNvSpPr>
            <a:spLocks noGrp="1"/>
          </p:cNvSpPr>
          <p:nvPr>
            <p:ph idx="1"/>
          </p:nvPr>
        </p:nvSpPr>
        <p:spPr/>
        <p:txBody>
          <a:bodyPr/>
          <a:lstStyle/>
          <a:p>
            <a:r>
              <a:rPr lang="cs-CZ" dirty="0"/>
              <a:t>Od počátků založení moderní psychologie (</a:t>
            </a:r>
            <a:r>
              <a:rPr lang="cs-CZ" dirty="0" err="1"/>
              <a:t>W.Wundt</a:t>
            </a:r>
            <a:r>
              <a:rPr lang="cs-CZ" dirty="0"/>
              <a:t>, 1879) vznikala v psychologii řada různorodých hnutí, někdy simultánně, častěji v reakci na předchozí směr, který byl podroben kritické analýze</a:t>
            </a:r>
          </a:p>
          <a:p>
            <a:r>
              <a:rPr lang="cs-CZ" dirty="0"/>
              <a:t>V každém novém směru typicky došlo k nové definici předmětu studia i příslušných metod</a:t>
            </a:r>
          </a:p>
          <a:p>
            <a:r>
              <a:rPr lang="cs-CZ" dirty="0"/>
              <a:t>V současnosti se někdy uplatňují eklektické nebo </a:t>
            </a:r>
            <a:r>
              <a:rPr lang="cs-CZ" dirty="0" err="1"/>
              <a:t>integrativní</a:t>
            </a:r>
            <a:r>
              <a:rPr lang="cs-CZ" dirty="0"/>
              <a:t> přístupy, nedosahují ale plného sjednocení, vždy lze vysledovat vliv určitých specializovaných psychologických orientací</a:t>
            </a:r>
          </a:p>
        </p:txBody>
      </p:sp>
    </p:spTree>
    <p:extLst>
      <p:ext uri="{BB962C8B-B14F-4D97-AF65-F5344CB8AC3E}">
        <p14:creationId xmlns:p14="http://schemas.microsoft.com/office/powerpoint/2010/main" val="1095645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69C9C-CE58-4B9C-A6D4-71993B1F9344}"/>
              </a:ext>
            </a:extLst>
          </p:cNvPr>
          <p:cNvSpPr>
            <a:spLocks noGrp="1"/>
          </p:cNvSpPr>
          <p:nvPr>
            <p:ph type="title"/>
          </p:nvPr>
        </p:nvSpPr>
        <p:spPr/>
        <p:txBody>
          <a:bodyPr/>
          <a:lstStyle/>
          <a:p>
            <a:r>
              <a:rPr lang="cs-CZ" dirty="0"/>
              <a:t>Východiska psychologického </a:t>
            </a:r>
            <a:r>
              <a:rPr lang="cs-CZ" dirty="0" err="1"/>
              <a:t>mainstreamu</a:t>
            </a:r>
            <a:r>
              <a:rPr lang="cs-CZ" dirty="0"/>
              <a:t>	</a:t>
            </a:r>
          </a:p>
        </p:txBody>
      </p:sp>
      <p:sp>
        <p:nvSpPr>
          <p:cNvPr id="3" name="Zástupný symbol pro obsah 2">
            <a:extLst>
              <a:ext uri="{FF2B5EF4-FFF2-40B4-BE49-F238E27FC236}">
                <a16:creationId xmlns:a16="http://schemas.microsoft.com/office/drawing/2014/main" id="{BB2120D3-FE55-41A8-934C-8B38A808B151}"/>
              </a:ext>
            </a:extLst>
          </p:cNvPr>
          <p:cNvSpPr>
            <a:spLocks noGrp="1"/>
          </p:cNvSpPr>
          <p:nvPr>
            <p:ph idx="1"/>
          </p:nvPr>
        </p:nvSpPr>
        <p:spPr/>
        <p:txBody>
          <a:bodyPr>
            <a:normAutofit fontScale="92500" lnSpcReduction="20000"/>
          </a:bodyPr>
          <a:lstStyle/>
          <a:p>
            <a:r>
              <a:rPr lang="cs-CZ" dirty="0"/>
              <a:t>„Reálný svět“ – psychika, psychické jevy a procesy jako esence, které lze exaktně poznat/měřit, lze formulovat zákonitosti</a:t>
            </a:r>
          </a:p>
          <a:p>
            <a:r>
              <a:rPr lang="cs-CZ" dirty="0"/>
              <a:t>Výzkumně jsou generované testovatelné hypotézy, dochází k izolaci jednotlivých proměnných, operacionalizují se psychologické koncepty, měření vazeb mezi jednotlivými proměnnými</a:t>
            </a:r>
          </a:p>
          <a:p>
            <a:r>
              <a:rPr lang="cs-CZ" dirty="0"/>
              <a:t>Systematický hypoteticko-deduktivní přístup, kvantitativní metodologie, experiment</a:t>
            </a:r>
          </a:p>
          <a:p>
            <a:r>
              <a:rPr lang="cs-CZ" dirty="0"/>
              <a:t>Jednotlivec jako „</a:t>
            </a:r>
            <a:r>
              <a:rPr lang="cs-CZ" dirty="0" err="1"/>
              <a:t>contained</a:t>
            </a:r>
            <a:r>
              <a:rPr lang="cs-CZ" dirty="0"/>
              <a:t> </a:t>
            </a:r>
            <a:r>
              <a:rPr lang="cs-CZ" dirty="0" err="1"/>
              <a:t>self</a:t>
            </a:r>
            <a:r>
              <a:rPr lang="cs-CZ" dirty="0"/>
              <a:t>“  - do sebe uzavřené individuum, „obývané“ osobností, postoji, inteligencí</a:t>
            </a:r>
          </a:p>
          <a:p>
            <a:r>
              <a:rPr lang="cs-CZ" dirty="0"/>
              <a:t>Kritika: navazuje na humanistické směry, zájem o naslouchání lidem, co považují za dobrý život, jak chtějí žít, neexperimentální přístupy – důraz na kvalitativní výzkum, respekt k rozmanitosti lidí a jejich nárok na sebeurčení</a:t>
            </a:r>
          </a:p>
        </p:txBody>
      </p:sp>
    </p:spTree>
    <p:extLst>
      <p:ext uri="{BB962C8B-B14F-4D97-AF65-F5344CB8AC3E}">
        <p14:creationId xmlns:p14="http://schemas.microsoft.com/office/powerpoint/2010/main" val="2438641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říznutí">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3899</TotalTime>
  <Words>3162</Words>
  <Application>Microsoft Office PowerPoint</Application>
  <PresentationFormat>Širokoúhlá obrazovka</PresentationFormat>
  <Paragraphs>247</Paragraphs>
  <Slides>33</Slides>
  <Notes>8</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33</vt:i4>
      </vt:variant>
    </vt:vector>
  </HeadingPairs>
  <TitlesOfParts>
    <vt:vector size="36" baseType="lpstr">
      <vt:lpstr>Calibri</vt:lpstr>
      <vt:lpstr>Franklin Gothic Book</vt:lpstr>
      <vt:lpstr>Oříznutí</vt:lpstr>
      <vt:lpstr>APLIKOVANÁ SOCIÁLNÍ PSYCHOLOGIE sociálně psychologické teorie identita a subjektivita</vt:lpstr>
      <vt:lpstr>Organizace kurzu </vt:lpstr>
      <vt:lpstr>Osnova prezentace</vt:lpstr>
      <vt:lpstr>Sociální psychologie - předmět</vt:lpstr>
      <vt:lpstr>Strukturální vymezení předmětu SP</vt:lpstr>
      <vt:lpstr>Sociální psychologie – metody a teorie</vt:lpstr>
      <vt:lpstr>Vybrané teoretické přístupy</vt:lpstr>
      <vt:lpstr>Úvod k teoretickým přístupům v (sociální) psychologii</vt:lpstr>
      <vt:lpstr>Východiska psychologického mainstreamu </vt:lpstr>
      <vt:lpstr>Kognitivní přístupy</vt:lpstr>
      <vt:lpstr>Kritické/postmoderní přístupy</vt:lpstr>
      <vt:lpstr>Sjednocující témata kritických směrů</vt:lpstr>
      <vt:lpstr>Příklad 1</vt:lpstr>
      <vt:lpstr>Příklad 2</vt:lpstr>
      <vt:lpstr>metody</vt:lpstr>
      <vt:lpstr>Odlišné metodologické přístupy</vt:lpstr>
      <vt:lpstr>Východiska pozitivistického a fenomenologického paradigmatu</vt:lpstr>
      <vt:lpstr>Smíšený výzkumný design</vt:lpstr>
      <vt:lpstr>Identita a subjektivita</vt:lpstr>
      <vt:lpstr>Identita – různá pojetí</vt:lpstr>
      <vt:lpstr>Identita - teze</vt:lpstr>
      <vt:lpstr>TST (20 statements test) Prosím, napište 20 odpovědí na otázku: Kdo jsem? (Who am I?). Poskytněte 20 různých odpovědí na tuto otázku, odpovídejte pro sebe ne pro někoho jiného. Pište volně své odpovědi tak, jak vás napadnou.  Podle Kuhn, McPartland, 1954  </vt:lpstr>
      <vt:lpstr>Diskuse</vt:lpstr>
      <vt:lpstr>Teorie ego identity</vt:lpstr>
      <vt:lpstr>Teorie sociální identity</vt:lpstr>
      <vt:lpstr>Postmoderní přístupy</vt:lpstr>
      <vt:lpstr>Závěr</vt:lpstr>
      <vt:lpstr>Zdroje:</vt:lpstr>
      <vt:lpstr>Vývojové hledisko</vt:lpstr>
      <vt:lpstr>Moderní teorie vývoje </vt:lpstr>
      <vt:lpstr>Socializace</vt:lpstr>
      <vt:lpstr>Adolescence - sebepojetí</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APLIKOVANÁ SOCIÁLNÍ PSYCHOLOGIE sociálně psychologické teorie identita a subjektivita</dc:title>
  <dc:creator>Kateřina Machovcová</dc:creator>
  <cp:lastModifiedBy>ucebna</cp:lastModifiedBy>
  <cp:revision>40</cp:revision>
  <dcterms:created xsi:type="dcterms:W3CDTF">2019-03-03T21:26:53Z</dcterms:created>
  <dcterms:modified xsi:type="dcterms:W3CDTF">2019-03-07T15:33:00Z</dcterms:modified>
</cp:coreProperties>
</file>