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4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19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34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905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435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6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25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2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42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43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8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6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4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64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93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15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48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D99908-349A-48E6-BB0C-E72D5D5FDAB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1A04BF-75BC-41D6-AE1E-240E9FC60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24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B6E9C-DB21-4E76-B992-A99C31195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Evaluace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5A3613-2FDB-4025-8341-FF68A3D40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Obecný rámec přípravy evaluace</a:t>
            </a:r>
          </a:p>
        </p:txBody>
      </p:sp>
    </p:spTree>
    <p:extLst>
      <p:ext uri="{BB962C8B-B14F-4D97-AF65-F5344CB8AC3E}">
        <p14:creationId xmlns:p14="http://schemas.microsoft.com/office/powerpoint/2010/main" val="426998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0AC5B-F63D-493A-8FE7-4D1E1295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B8D528-9FA9-4A92-9A43-A2E5B6C3D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Fáze přípravy evaluace</a:t>
            </a:r>
          </a:p>
          <a:p>
            <a:pPr lvl="1"/>
            <a:r>
              <a:rPr lang="cs-CZ" dirty="0"/>
              <a:t>Vymezení předmětu evaluace</a:t>
            </a:r>
          </a:p>
          <a:p>
            <a:pPr lvl="1"/>
            <a:r>
              <a:rPr lang="cs-CZ" dirty="0"/>
              <a:t>Definování evaluačních kritérií</a:t>
            </a:r>
          </a:p>
          <a:p>
            <a:pPr lvl="1"/>
            <a:r>
              <a:rPr lang="cs-CZ" dirty="0"/>
              <a:t>Formulace evaluačních otázek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06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C7A10-AD20-44CF-9D54-0BD574D1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přípravy evaluace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77DF22-0C51-43C5-9737-A23090C9E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 úspěšné nastavení evaluace projektu/programu/politiky je potřeba zohlednit následující fáze:</a:t>
            </a:r>
          </a:p>
          <a:p>
            <a:r>
              <a:rPr lang="cs-CZ" dirty="0"/>
              <a:t>Fáze č. 1: Vymezení předmětu evaluace – co vlastně bude hodnoceno?</a:t>
            </a:r>
          </a:p>
          <a:p>
            <a:r>
              <a:rPr lang="cs-CZ" dirty="0"/>
              <a:t>Fáze č. 2: Definování evaluačních kritérií – jaká kritéria budou pro evaluaci projetu/programu/politiky aplikována? </a:t>
            </a:r>
          </a:p>
          <a:p>
            <a:r>
              <a:rPr lang="cs-CZ" dirty="0"/>
              <a:t>Fáze č. 3: Stanovení záběru evaluace pomocí formulace evaluačních otázek – jaké evaluační otázky budou využity pro evaluaci projektu/programu/politiky?  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80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AC3C9-3203-4282-9503-8E89A2C1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č. 1: Vymezení předmětu evaluace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A70ABD-B6F4-4C5A-862A-2A7204F8D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popsání hodnocené intervence a mechanismů působení </a:t>
            </a:r>
          </a:p>
          <a:p>
            <a:r>
              <a:rPr lang="cs-CZ" dirty="0"/>
              <a:t>Potřeba zaměřit se na 3 dimenze: co má být hodnoceno, co můžeme hodnotit a jak je možné popsat dopady?</a:t>
            </a:r>
          </a:p>
          <a:p>
            <a:r>
              <a:rPr lang="cs-CZ" dirty="0"/>
              <a:t>Využití logického modelu – vstupy, aktivity, výstupy, výsledky (krátkodobé, střednědobé), dopad + je  dobré popsat faktory (např. kulturní hodnoty,  uzemní členitost či nepředvídatelné události)</a:t>
            </a:r>
          </a:p>
        </p:txBody>
      </p:sp>
    </p:spTree>
    <p:extLst>
      <p:ext uri="{BB962C8B-B14F-4D97-AF65-F5344CB8AC3E}">
        <p14:creationId xmlns:p14="http://schemas.microsoft.com/office/powerpoint/2010/main" val="107968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CB36A-9EC9-4BF3-AF1D-D2E4259B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Logický model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38762EA-6C1C-4FD6-AAC0-E017C0EA769F}"/>
              </a:ext>
            </a:extLst>
          </p:cNvPr>
          <p:cNvSpPr/>
          <p:nvPr/>
        </p:nvSpPr>
        <p:spPr>
          <a:xfrm>
            <a:off x="786973" y="2424113"/>
            <a:ext cx="1381124" cy="581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Vstupy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BF37AB-4C32-42E7-9530-AE35098D49E6}"/>
              </a:ext>
            </a:extLst>
          </p:cNvPr>
          <p:cNvSpPr/>
          <p:nvPr/>
        </p:nvSpPr>
        <p:spPr>
          <a:xfrm>
            <a:off x="2533650" y="2424114"/>
            <a:ext cx="1464467" cy="5810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Aktivity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5C1F002-7374-4FDC-8E11-40580CCB31A3}"/>
              </a:ext>
            </a:extLst>
          </p:cNvPr>
          <p:cNvSpPr/>
          <p:nvPr/>
        </p:nvSpPr>
        <p:spPr>
          <a:xfrm>
            <a:off x="4307086" y="2424114"/>
            <a:ext cx="1429342" cy="581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Výstupy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EC6144F-3F42-4F43-8419-6DAA88EF416F}"/>
              </a:ext>
            </a:extLst>
          </p:cNvPr>
          <p:cNvSpPr/>
          <p:nvPr/>
        </p:nvSpPr>
        <p:spPr>
          <a:xfrm>
            <a:off x="6093614" y="2424113"/>
            <a:ext cx="1485304" cy="5810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Krátkodobé  výsledky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F86235D-F234-4405-AB72-816FE4C54F87}"/>
              </a:ext>
            </a:extLst>
          </p:cNvPr>
          <p:cNvSpPr/>
          <p:nvPr/>
        </p:nvSpPr>
        <p:spPr>
          <a:xfrm>
            <a:off x="7887887" y="2424114"/>
            <a:ext cx="1485304" cy="58102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Střednědobé výsledky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509C1AB-F2F5-4E2E-AE5E-B05234B6B4E4}"/>
              </a:ext>
            </a:extLst>
          </p:cNvPr>
          <p:cNvSpPr/>
          <p:nvPr/>
        </p:nvSpPr>
        <p:spPr>
          <a:xfrm>
            <a:off x="9822087" y="2424113"/>
            <a:ext cx="1512662" cy="5810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Dopady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837056F-32F2-467F-AC76-8FE9D6C44F2F}"/>
              </a:ext>
            </a:extLst>
          </p:cNvPr>
          <p:cNvSpPr/>
          <p:nvPr/>
        </p:nvSpPr>
        <p:spPr>
          <a:xfrm>
            <a:off x="781051" y="3157540"/>
            <a:ext cx="1471607" cy="2828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Zdroje, které máte pro daný projekt (finance, počet pracovníků atd.)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89DF951-FEBF-4BA2-AED2-A2DFDE38911F}"/>
              </a:ext>
            </a:extLst>
          </p:cNvPr>
          <p:cNvSpPr/>
          <p:nvPr/>
        </p:nvSpPr>
        <p:spPr>
          <a:xfrm>
            <a:off x="6059683" y="3157540"/>
            <a:ext cx="1519235" cy="28289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Specifikace vytvořených hodnot -povětšinou změny na úrovni znalostí, přístupu, motivace, aspirace…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1AE3DA3-A941-4A81-A179-AD6C5E676BB5}"/>
              </a:ext>
            </a:extLst>
          </p:cNvPr>
          <p:cNvSpPr/>
          <p:nvPr/>
        </p:nvSpPr>
        <p:spPr>
          <a:xfrm>
            <a:off x="7891460" y="3157540"/>
            <a:ext cx="1430664" cy="282892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Trvalejší změny v chování, které vycházejí z krátkodobých výsledků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069526C-14D4-43C0-A764-66975C031549}"/>
              </a:ext>
            </a:extLst>
          </p:cNvPr>
          <p:cNvSpPr/>
          <p:nvPr/>
        </p:nvSpPr>
        <p:spPr>
          <a:xfrm>
            <a:off x="9822086" y="3157540"/>
            <a:ext cx="1512663" cy="28289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Dlouhodobější důsledky realizace intervence, které lze vysledovat až s určitým časovým odstupem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C452B4F-1168-4CE1-8BD4-7FFB2F6B640A}"/>
              </a:ext>
            </a:extLst>
          </p:cNvPr>
          <p:cNvSpPr/>
          <p:nvPr/>
        </p:nvSpPr>
        <p:spPr>
          <a:xfrm>
            <a:off x="4295178" y="3157540"/>
            <a:ext cx="1448397" cy="28289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Údaje o tom, co vzniklo přímo během realizace (vznik x metodik, počet x vytvořených míst atd.)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6669E5A-895E-4A74-846F-2ACB1BDF745E}"/>
              </a:ext>
            </a:extLst>
          </p:cNvPr>
          <p:cNvSpPr/>
          <p:nvPr/>
        </p:nvSpPr>
        <p:spPr>
          <a:xfrm>
            <a:off x="2533650" y="3157540"/>
            <a:ext cx="1464467" cy="28289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Co se díky zdrojům realizovalo (např.  tvorba metodik, vzdělávací akce atd.)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DB87CEBC-BED7-4CB6-B1A7-7B8A2E9B4FF5}"/>
              </a:ext>
            </a:extLst>
          </p:cNvPr>
          <p:cNvSpPr/>
          <p:nvPr/>
        </p:nvSpPr>
        <p:spPr>
          <a:xfrm>
            <a:off x="2330292" y="4214811"/>
            <a:ext cx="180975" cy="2571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730DB006-62C8-4A0F-8CC7-2361B77CE4AF}"/>
              </a:ext>
            </a:extLst>
          </p:cNvPr>
          <p:cNvSpPr/>
          <p:nvPr/>
        </p:nvSpPr>
        <p:spPr>
          <a:xfrm>
            <a:off x="4073124" y="4214810"/>
            <a:ext cx="180975" cy="2571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1C208AD2-7ED3-4E08-A7C3-FFCD628A0F2B}"/>
              </a:ext>
            </a:extLst>
          </p:cNvPr>
          <p:cNvSpPr/>
          <p:nvPr/>
        </p:nvSpPr>
        <p:spPr>
          <a:xfrm>
            <a:off x="5828110" y="4214813"/>
            <a:ext cx="180975" cy="2571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ABB149F1-33A2-41EC-A198-448A81AB87DE}"/>
              </a:ext>
            </a:extLst>
          </p:cNvPr>
          <p:cNvSpPr/>
          <p:nvPr/>
        </p:nvSpPr>
        <p:spPr>
          <a:xfrm>
            <a:off x="7619997" y="4214812"/>
            <a:ext cx="180975" cy="2571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2075A755-A334-475D-B275-8639B3EDE695}"/>
              </a:ext>
            </a:extLst>
          </p:cNvPr>
          <p:cNvSpPr/>
          <p:nvPr/>
        </p:nvSpPr>
        <p:spPr>
          <a:xfrm>
            <a:off x="9481618" y="4214811"/>
            <a:ext cx="180975" cy="2571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F1D672C-6C04-478D-8358-F99170F987EF}"/>
              </a:ext>
            </a:extLst>
          </p:cNvPr>
          <p:cNvSpPr txBox="1"/>
          <p:nvPr/>
        </p:nvSpPr>
        <p:spPr>
          <a:xfrm>
            <a:off x="8980622" y="5934078"/>
            <a:ext cx="243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McCawley</a:t>
            </a:r>
            <a:r>
              <a:rPr lang="cs-CZ" dirty="0"/>
              <a:t> (2001)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35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C9D9A-50B5-4849-9096-27B5767D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č. 2: Definování evaluačních kritérií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C43E3D-4535-455B-9AB4-F56EFB36B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Evaluační kritéria = kdy vlastně můžeme intervenci označit za „úspěšnou“? </a:t>
            </a:r>
          </a:p>
          <a:p>
            <a:r>
              <a:rPr lang="cs-CZ" dirty="0"/>
              <a:t>Díky kritériím stanovujeme standardy a to, jak na implementaci budeme nahlížet </a:t>
            </a:r>
          </a:p>
          <a:p>
            <a:r>
              <a:rPr lang="cs-CZ" dirty="0"/>
              <a:t>Evaluační kritéria (tzv. 5 U)</a:t>
            </a:r>
          </a:p>
          <a:p>
            <a:pPr lvl="1"/>
            <a:r>
              <a:rPr lang="cs-CZ" dirty="0"/>
              <a:t>Účelnost = zda a v jaké míře byly naplněny cíle projektu</a:t>
            </a:r>
          </a:p>
          <a:p>
            <a:pPr lvl="1"/>
            <a:r>
              <a:rPr lang="cs-CZ" dirty="0"/>
              <a:t>Účinnost = zda by bylo možné dosáhnout lepších výsledků, kdyby bylo něco nastaveno jinak</a:t>
            </a:r>
          </a:p>
          <a:p>
            <a:pPr lvl="1"/>
            <a:r>
              <a:rPr lang="cs-CZ" dirty="0"/>
              <a:t>Úspornost = zda by bylo možné daných dopadů dosáhnout při nižších vstupech</a:t>
            </a:r>
          </a:p>
          <a:p>
            <a:pPr lvl="1"/>
            <a:r>
              <a:rPr lang="cs-CZ" dirty="0"/>
              <a:t>Užitečnost = zda bylo zaměření intervence smysluplné</a:t>
            </a:r>
          </a:p>
          <a:p>
            <a:pPr lvl="1"/>
            <a:r>
              <a:rPr lang="cs-CZ" dirty="0"/>
              <a:t>Udržitelnost = zda budou přínosy přetrvávat i po ukončení intervence</a:t>
            </a:r>
          </a:p>
        </p:txBody>
      </p:sp>
    </p:spTree>
    <p:extLst>
      <p:ext uri="{BB962C8B-B14F-4D97-AF65-F5344CB8AC3E}">
        <p14:creationId xmlns:p14="http://schemas.microsoft.com/office/powerpoint/2010/main" val="342300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A6209-E755-4A5A-8D0E-23D1D9AF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Fáze č. 3: Formulace evaluačních otázek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E2BE5-84F6-4E50-A306-1E2B670DA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09" y="2556932"/>
            <a:ext cx="10988299" cy="331893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Základní rámec hodnocení projektu</a:t>
            </a:r>
          </a:p>
          <a:p>
            <a:r>
              <a:rPr lang="cs-CZ" dirty="0"/>
              <a:t>Na základě EO stanovujeme požadavky na informace a data</a:t>
            </a:r>
          </a:p>
          <a:p>
            <a:r>
              <a:rPr lang="cs-CZ" dirty="0"/>
              <a:t>Popisné (deskriptivní) EO – Jaké hlavní aktivity byly realizovány? Jaké se při realizaci objevily překážky?</a:t>
            </a:r>
          </a:p>
          <a:p>
            <a:pPr lvl="1"/>
            <a:r>
              <a:rPr lang="cs-CZ" dirty="0"/>
              <a:t>Vhodné pro popis vstupů, aktivit a výstupů</a:t>
            </a:r>
          </a:p>
          <a:p>
            <a:pPr lvl="1"/>
            <a:r>
              <a:rPr lang="cs-CZ" dirty="0"/>
              <a:t>Zmapování, popis</a:t>
            </a:r>
          </a:p>
          <a:p>
            <a:r>
              <a:rPr lang="cs-CZ" dirty="0"/>
              <a:t>Kauzální otázky – Získali účastníci vzdělávacích kurzů lepší pracovní uplatnění, které by jinak nemohli získat?</a:t>
            </a:r>
          </a:p>
          <a:p>
            <a:pPr lvl="1"/>
            <a:r>
              <a:rPr lang="cs-CZ" dirty="0"/>
              <a:t>Zaměřují se na způsobenou změnu</a:t>
            </a:r>
          </a:p>
          <a:p>
            <a:pPr marL="285750" lvl="1"/>
            <a:r>
              <a:rPr lang="cs-CZ" sz="2400" dirty="0"/>
              <a:t>Normativní otázky – Jsou naplňovány stanovené cíle? Byly náklady využity účelně?</a:t>
            </a:r>
          </a:p>
          <a:p>
            <a:pPr marL="742950" lvl="2"/>
            <a:r>
              <a:rPr lang="cs-CZ" sz="2200" dirty="0"/>
              <a:t>Srovnání současného stavu s „cílovým stavem“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37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52853-D2BB-40FC-B60C-0B857C79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evaluačních otázek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DF6A71-2C5D-47B8-9F2B-EFEED832B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Procesní část evaluace:</a:t>
            </a:r>
          </a:p>
          <a:p>
            <a:pPr lvl="1"/>
            <a:r>
              <a:rPr lang="cs-CZ" dirty="0"/>
              <a:t>Do jaké míry byl projekt realizován v souladu s plánem a předpoklady?</a:t>
            </a:r>
          </a:p>
          <a:p>
            <a:pPr lvl="1"/>
            <a:r>
              <a:rPr lang="cs-CZ" dirty="0"/>
              <a:t>Do jaké míry byly naplněny očekávané parametry kvalitní realizace projektu?</a:t>
            </a:r>
          </a:p>
          <a:p>
            <a:pPr lvl="1"/>
            <a:r>
              <a:rPr lang="cs-CZ" dirty="0"/>
              <a:t>Jaké faktory vedly k úspěšné realizaci projektu?</a:t>
            </a:r>
          </a:p>
          <a:p>
            <a:pPr marL="285750" lvl="1"/>
            <a:r>
              <a:rPr lang="cs-CZ" sz="2400" dirty="0"/>
              <a:t>Dopadová část evaluace: </a:t>
            </a:r>
          </a:p>
          <a:p>
            <a:pPr marL="742950" lvl="2"/>
            <a:r>
              <a:rPr lang="cs-CZ" sz="2200" dirty="0"/>
              <a:t>Jakých zamýšlených dopadů bylo dosaženo? A jaké působící faktory lze identifikovat?</a:t>
            </a:r>
          </a:p>
          <a:p>
            <a:pPr marL="457200" lvl="2" indent="0">
              <a:buNone/>
            </a:pPr>
            <a:endParaRPr lang="cs-CZ" sz="22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0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3235B-663E-4C31-ACFC-4C6B144F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(Užitečné)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538A6-3314-4E12-962F-7B0E0D328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Mccawley</a:t>
            </a:r>
            <a:r>
              <a:rPr lang="en-US" dirty="0"/>
              <a:t>, Paul. (2001). The Logic Model for Program Planning and Evaluation. </a:t>
            </a:r>
            <a:endParaRPr lang="cs-CZ" dirty="0"/>
          </a:p>
          <a:p>
            <a:r>
              <a:rPr lang="cs-CZ" dirty="0"/>
              <a:t>MPSV. Metodika pro evaluaci nesoutěžních projektů OP Zaměstnanost 2014-2020. Nedatováno. Zpracovatel: </a:t>
            </a:r>
            <a:r>
              <a:rPr lang="en-US" dirty="0"/>
              <a:t>HOPE Group </a:t>
            </a:r>
            <a:r>
              <a:rPr lang="en-US" dirty="0" err="1"/>
              <a:t>s.r.o</a:t>
            </a:r>
            <a:endParaRPr lang="cs-CZ" dirty="0"/>
          </a:p>
          <a:p>
            <a:r>
              <a:rPr lang="en-US" dirty="0"/>
              <a:t>Patton, M.Q. (1987). Qualitative Research Evaluation Methods. Thousand Oaks, CA: Sage Publishers.</a:t>
            </a:r>
            <a:endParaRPr lang="cs-CZ" dirty="0"/>
          </a:p>
          <a:p>
            <a:r>
              <a:rPr lang="cs-CZ" dirty="0"/>
              <a:t>Veselý, A. a Nekola, M. 2007. Analýza a tvorba veřejné politiky. Praha: SLON. (kap. 14)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247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311</TotalTime>
  <Words>610</Words>
  <Application>Microsoft Office PowerPoint</Application>
  <PresentationFormat>Širokoúhlá obrazovka</PresentationFormat>
  <Paragraphs>62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Organika</vt:lpstr>
      <vt:lpstr>Evaluace</vt:lpstr>
      <vt:lpstr>Struktura prezentace</vt:lpstr>
      <vt:lpstr>Fáze přípravy evaluace</vt:lpstr>
      <vt:lpstr>Fáze č. 1: Vymezení předmětu evaluace</vt:lpstr>
      <vt:lpstr>Logický model </vt:lpstr>
      <vt:lpstr>Fáze č. 2: Definování evaluačních kritérií</vt:lpstr>
      <vt:lpstr>Fáze č. 3: Formulace evaluačních otázek</vt:lpstr>
      <vt:lpstr>Příklady evaluačních otázek </vt:lpstr>
      <vt:lpstr>(Užitečné)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Evaluace</dc:title>
  <dc:creator>Simona Lipková</dc:creator>
  <cp:lastModifiedBy>Simona Lipková</cp:lastModifiedBy>
  <cp:revision>15</cp:revision>
  <dcterms:created xsi:type="dcterms:W3CDTF">2020-11-30T19:12:13Z</dcterms:created>
  <dcterms:modified xsi:type="dcterms:W3CDTF">2020-12-01T10:10:25Z</dcterms:modified>
</cp:coreProperties>
</file>