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85" r:id="rId4"/>
    <p:sldId id="282" r:id="rId5"/>
    <p:sldId id="286" r:id="rId6"/>
    <p:sldId id="287" r:id="rId7"/>
    <p:sldId id="289" r:id="rId8"/>
    <p:sldId id="290" r:id="rId9"/>
    <p:sldId id="277" r:id="rId10"/>
    <p:sldId id="267" r:id="rId11"/>
    <p:sldId id="269" r:id="rId12"/>
    <p:sldId id="270" r:id="rId13"/>
    <p:sldId id="272" r:id="rId14"/>
    <p:sldId id="275" r:id="rId15"/>
    <p:sldId id="271" r:id="rId16"/>
    <p:sldId id="274" r:id="rId17"/>
    <p:sldId id="276" r:id="rId18"/>
    <p:sldId id="273" r:id="rId19"/>
    <p:sldId id="264" r:id="rId20"/>
    <p:sldId id="280" r:id="rId21"/>
    <p:sldId id="265" r:id="rId22"/>
    <p:sldId id="293" r:id="rId23"/>
    <p:sldId id="283" r:id="rId24"/>
    <p:sldId id="284" r:id="rId25"/>
  </p:sldIdLst>
  <p:sldSz cx="9144000" cy="6858000" type="screen4x3"/>
  <p:notesSz cx="7099300"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1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Nadpis a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text 2"/>
          <p:cNvSpPr>
            <a:spLocks noGrp="1"/>
          </p:cNvSpPr>
          <p:nvPr>
            <p:ph type="body"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FC2C0F3-A2E7-490A-BCED-6094EACEAC5B}" type="datetimeFigureOut">
              <a:rPr lang="cs-CZ" smtClean="0"/>
              <a:pPr/>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C8A643-76DA-4746-AF45-EBF925547CA2}" type="slidenum">
              <a:rPr lang="cs-CZ" smtClean="0"/>
              <a:pPr/>
              <a:t>‹#›</a:t>
            </a:fld>
            <a:endParaRPr lang="cs-CZ"/>
          </a:p>
        </p:txBody>
      </p:sp>
    </p:spTree>
    <p:extLst>
      <p:ext uri="{BB962C8B-B14F-4D97-AF65-F5344CB8AC3E}">
        <p14:creationId xmlns:p14="http://schemas.microsoft.com/office/powerpoint/2010/main" val="1166023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44C93FE9-E186-407C-9C64-9CAF7645B3B3}" type="datetimeFigureOut">
              <a:rPr lang="cs-CZ" smtClean="0"/>
              <a:pPr/>
              <a:t>01.03.2021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9BCEC2C-C848-4F6E-A963-93DE2466ED1F}"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93FE9-E186-407C-9C64-9CAF7645B3B3}" type="datetimeFigureOut">
              <a:rPr lang="cs-CZ" smtClean="0"/>
              <a:pPr/>
              <a:t>01.03.2021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CEC2C-C848-4F6E-A963-93DE2466ED1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Deutschsprachige</a:t>
            </a:r>
            <a:r>
              <a:rPr lang="cs-CZ" dirty="0"/>
              <a:t> Literatur des 20. </a:t>
            </a:r>
            <a:r>
              <a:rPr lang="cs-CZ" dirty="0" err="1"/>
              <a:t>Jhs</a:t>
            </a:r>
            <a:endParaRPr lang="cs-CZ" dirty="0"/>
          </a:p>
        </p:txBody>
      </p:sp>
      <p:sp>
        <p:nvSpPr>
          <p:cNvPr id="3" name="Podnadpis 2"/>
          <p:cNvSpPr>
            <a:spLocks noGrp="1"/>
          </p:cNvSpPr>
          <p:nvPr>
            <p:ph type="subTitle" idx="1"/>
          </p:nvPr>
        </p:nvSpPr>
        <p:spPr/>
        <p:txBody>
          <a:bodyPr/>
          <a:lstStyle/>
          <a:p>
            <a:r>
              <a:rPr lang="cs-CZ" dirty="0"/>
              <a:t>3. </a:t>
            </a:r>
            <a:r>
              <a:rPr lang="cs-CZ" dirty="0" err="1"/>
              <a:t>Das</a:t>
            </a:r>
            <a:r>
              <a:rPr lang="cs-CZ" dirty="0"/>
              <a:t> Fragment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Das</a:t>
            </a:r>
            <a:r>
              <a:rPr lang="cs-CZ" dirty="0"/>
              <a:t> Fragment</a:t>
            </a:r>
          </a:p>
        </p:txBody>
      </p:sp>
      <p:sp>
        <p:nvSpPr>
          <p:cNvPr id="3" name="Zástupný symbol pro obsah 2"/>
          <p:cNvSpPr>
            <a:spLocks noGrp="1"/>
          </p:cNvSpPr>
          <p:nvPr>
            <p:ph idx="1"/>
          </p:nvPr>
        </p:nvSpPr>
        <p:spPr/>
        <p:txBody>
          <a:bodyPr>
            <a:normAutofit fontScale="92500"/>
          </a:bodyPr>
          <a:lstStyle/>
          <a:p>
            <a:r>
              <a:rPr lang="de-DE" dirty="0"/>
              <a:t>Auch bei der Welt um uns erkennen wir nur einzelne Dinge, ohne Zusammenhänge, wir erkennen nur fragmentarisch, es lässt sich also fragen:</a:t>
            </a:r>
            <a:endParaRPr lang="cs-CZ" dirty="0"/>
          </a:p>
          <a:p>
            <a:r>
              <a:rPr lang="de-DE" dirty="0"/>
              <a:t>Was ist dieses Fragment, welchen Charakter hat es? Und, da wir über Literatur sprechen, würde uns interessieren, wie es sich in der Kunst, in der Literatur zeigt, und warum erscheinen überhaupt die Fragmente in der Welt der Kunst.</a:t>
            </a:r>
            <a:endParaRPr lang="cs-CZ" dirty="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Tradition</a:t>
            </a:r>
            <a:r>
              <a:rPr lang="cs-CZ" dirty="0"/>
              <a:t> des </a:t>
            </a:r>
            <a:r>
              <a:rPr lang="cs-CZ" dirty="0" err="1"/>
              <a:t>Fragments</a:t>
            </a:r>
            <a:endParaRPr lang="cs-CZ" dirty="0"/>
          </a:p>
        </p:txBody>
      </p:sp>
      <p:sp>
        <p:nvSpPr>
          <p:cNvPr id="3" name="Zástupný symbol pro obsah 2"/>
          <p:cNvSpPr>
            <a:spLocks noGrp="1"/>
          </p:cNvSpPr>
          <p:nvPr>
            <p:ph idx="1"/>
          </p:nvPr>
        </p:nvSpPr>
        <p:spPr/>
        <p:txBody>
          <a:bodyPr/>
          <a:lstStyle/>
          <a:p>
            <a:r>
              <a:rPr lang="de-DE" dirty="0"/>
              <a:t>Tradition des Fragments als Form – in der Romantik, genauer</a:t>
            </a:r>
            <a:r>
              <a:rPr lang="cs-CZ" dirty="0"/>
              <a:t> </a:t>
            </a:r>
            <a:r>
              <a:rPr lang="de-DE" dirty="0"/>
              <a:t>gesagt in der Frühromantik, die das Wesen der Kunst überhaupt diskutiert hat. </a:t>
            </a:r>
            <a:endParaRPr lang="cs-CZ" dirty="0"/>
          </a:p>
          <a:p>
            <a:r>
              <a:rPr lang="de-DE" dirty="0"/>
              <a:t>Man muss deswegen mit der Frage beginnen, was überhaupt der Sinn der Kunst ist, warum gibt es sie und wie ist ihr Verhältnis zur Welt.</a:t>
            </a:r>
            <a:endParaRPr lang="cs-CZ" dirty="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Die </a:t>
            </a:r>
            <a:r>
              <a:rPr lang="cs-CZ" dirty="0" err="1"/>
              <a:t>klassische</a:t>
            </a:r>
            <a:r>
              <a:rPr lang="cs-CZ" dirty="0"/>
              <a:t> </a:t>
            </a:r>
            <a:r>
              <a:rPr lang="cs-CZ" dirty="0" err="1"/>
              <a:t>Auffassung</a:t>
            </a:r>
            <a:r>
              <a:rPr lang="cs-CZ" dirty="0"/>
              <a:t> der </a:t>
            </a:r>
            <a:r>
              <a:rPr lang="cs-CZ" dirty="0" err="1"/>
              <a:t>Aufgabe</a:t>
            </a:r>
            <a:r>
              <a:rPr lang="cs-CZ" dirty="0"/>
              <a:t> der </a:t>
            </a:r>
            <a:r>
              <a:rPr lang="cs-CZ" dirty="0" err="1"/>
              <a:t>Kunst</a:t>
            </a:r>
            <a:endParaRPr lang="cs-CZ" dirty="0"/>
          </a:p>
        </p:txBody>
      </p:sp>
      <p:sp>
        <p:nvSpPr>
          <p:cNvPr id="3" name="Zástupný symbol pro obsah 2"/>
          <p:cNvSpPr>
            <a:spLocks noGrp="1"/>
          </p:cNvSpPr>
          <p:nvPr>
            <p:ph idx="1"/>
          </p:nvPr>
        </p:nvSpPr>
        <p:spPr/>
        <p:txBody>
          <a:bodyPr/>
          <a:lstStyle/>
          <a:p>
            <a:r>
              <a:rPr lang="de-DE" dirty="0"/>
              <a:t>Klassische Definition der Funktion der Poesie bei Horaz:</a:t>
            </a:r>
            <a:endParaRPr lang="cs-CZ" dirty="0"/>
          </a:p>
          <a:p>
            <a:r>
              <a:rPr lang="en-US" dirty="0"/>
              <a:t>„</a:t>
            </a:r>
            <a:r>
              <a:rPr lang="en-US" dirty="0" err="1"/>
              <a:t>aut</a:t>
            </a:r>
            <a:r>
              <a:rPr lang="en-US" dirty="0"/>
              <a:t> </a:t>
            </a:r>
            <a:r>
              <a:rPr lang="en-US" dirty="0" err="1"/>
              <a:t>prodesse</a:t>
            </a:r>
            <a:r>
              <a:rPr lang="en-US" dirty="0"/>
              <a:t> </a:t>
            </a:r>
            <a:r>
              <a:rPr lang="en-US" dirty="0" err="1"/>
              <a:t>volunt</a:t>
            </a:r>
            <a:r>
              <a:rPr lang="en-US" dirty="0"/>
              <a:t> </a:t>
            </a:r>
            <a:r>
              <a:rPr lang="en-US" dirty="0" err="1"/>
              <a:t>aut</a:t>
            </a:r>
            <a:r>
              <a:rPr lang="en-US" dirty="0"/>
              <a:t> </a:t>
            </a:r>
            <a:r>
              <a:rPr lang="en-US" dirty="0" err="1"/>
              <a:t>delectare</a:t>
            </a:r>
            <a:r>
              <a:rPr lang="en-US" dirty="0"/>
              <a:t> </a:t>
            </a:r>
            <a:r>
              <a:rPr lang="en-US" dirty="0" err="1"/>
              <a:t>poetae</a:t>
            </a:r>
            <a:r>
              <a:rPr lang="en-US" dirty="0"/>
              <a:t>“-</a:t>
            </a:r>
            <a:endParaRPr lang="cs-CZ" dirty="0"/>
          </a:p>
          <a:p>
            <a:r>
              <a:rPr lang="en-US" dirty="0"/>
              <a:t>Quintilian / Cicero: </a:t>
            </a:r>
            <a:r>
              <a:rPr lang="en-US" dirty="0" err="1"/>
              <a:t>docere</a:t>
            </a:r>
            <a:r>
              <a:rPr lang="en-US" dirty="0"/>
              <a:t>, movere, </a:t>
            </a:r>
            <a:r>
              <a:rPr lang="en-US" dirty="0" err="1"/>
              <a:t>delectare</a:t>
            </a:r>
            <a:endParaRPr lang="cs-CZ" dirty="0"/>
          </a:p>
          <a:p>
            <a:r>
              <a:rPr lang="cs-CZ" dirty="0" err="1"/>
              <a:t>Mimess</a:t>
            </a:r>
            <a:r>
              <a:rPr lang="cs-CZ" dirty="0"/>
              <a:t> – </a:t>
            </a:r>
            <a:r>
              <a:rPr lang="cs-CZ" dirty="0" err="1"/>
              <a:t>Konzeption</a:t>
            </a:r>
            <a:r>
              <a:rPr lang="cs-CZ" dirty="0"/>
              <a:t> (</a:t>
            </a:r>
            <a:r>
              <a:rPr lang="cs-CZ" dirty="0" err="1"/>
              <a:t>Nachahmung</a:t>
            </a:r>
            <a:r>
              <a:rPr lang="cs-CZ" dirty="0"/>
              <a:t> der Welt in der Kunst)</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Die </a:t>
            </a:r>
            <a:r>
              <a:rPr lang="cs-CZ" dirty="0" err="1"/>
              <a:t>Kunst</a:t>
            </a:r>
            <a:r>
              <a:rPr lang="cs-CZ" dirty="0"/>
              <a:t> </a:t>
            </a:r>
            <a:r>
              <a:rPr lang="cs-CZ" dirty="0" err="1"/>
              <a:t>und</a:t>
            </a:r>
            <a:r>
              <a:rPr lang="cs-CZ" dirty="0"/>
              <a:t> </a:t>
            </a:r>
            <a:r>
              <a:rPr lang="cs-CZ" dirty="0" err="1"/>
              <a:t>die</a:t>
            </a:r>
            <a:r>
              <a:rPr lang="cs-CZ" dirty="0"/>
              <a:t> </a:t>
            </a:r>
            <a:r>
              <a:rPr lang="cs-CZ" dirty="0" err="1"/>
              <a:t>Nachahmung</a:t>
            </a:r>
            <a:r>
              <a:rPr lang="cs-CZ" dirty="0"/>
              <a:t> der </a:t>
            </a:r>
            <a:r>
              <a:rPr lang="cs-CZ" dirty="0" err="1"/>
              <a:t>Welt</a:t>
            </a:r>
            <a:endParaRPr lang="cs-CZ" dirty="0"/>
          </a:p>
        </p:txBody>
      </p:sp>
      <p:sp>
        <p:nvSpPr>
          <p:cNvPr id="3" name="Zástupný symbol pro obsah 2"/>
          <p:cNvSpPr>
            <a:spLocks noGrp="1"/>
          </p:cNvSpPr>
          <p:nvPr>
            <p:ph idx="1"/>
          </p:nvPr>
        </p:nvSpPr>
        <p:spPr/>
        <p:txBody>
          <a:bodyPr>
            <a:normAutofit fontScale="92500"/>
          </a:bodyPr>
          <a:lstStyle/>
          <a:p>
            <a:r>
              <a:rPr lang="de-DE" dirty="0"/>
              <a:t>Nachahmung – Mimesis, </a:t>
            </a:r>
            <a:r>
              <a:rPr lang="de-DE" dirty="0" err="1"/>
              <a:t>imitatio</a:t>
            </a:r>
            <a:r>
              <a:rPr lang="de-DE" dirty="0"/>
              <a:t>: seit Aristoteles: Dichtung soll die Wirklichkeit nachahmen</a:t>
            </a:r>
            <a:endParaRPr lang="cs-CZ" dirty="0"/>
          </a:p>
          <a:p>
            <a:r>
              <a:rPr lang="de-DE" dirty="0"/>
              <a:t>Was passiert jedoch, wenn unsere Erkenntnis der Wirklichkeit nicht vorhanden ist? Wenn dem erkennenden und also nachahmenden Subjekt die Objekte nicht zugänglich sind?  (seit Kant)</a:t>
            </a:r>
            <a:endParaRPr lang="cs-CZ" dirty="0"/>
          </a:p>
          <a:p>
            <a:r>
              <a:rPr lang="de-DE" dirty="0"/>
              <a:t>Die Kunst kann nicht mehr diese Funktion des Nachahmens erfüllen.</a:t>
            </a:r>
            <a:endParaRPr lang="cs-CZ" dirty="0"/>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91264" cy="1354162"/>
          </a:xfrm>
        </p:spPr>
        <p:txBody>
          <a:bodyPr>
            <a:normAutofit fontScale="90000"/>
          </a:bodyPr>
          <a:lstStyle/>
          <a:p>
            <a:r>
              <a:rPr lang="cs-CZ" sz="3100" dirty="0" err="1"/>
              <a:t>Alternative</a:t>
            </a:r>
            <a:r>
              <a:rPr lang="cs-CZ" sz="3100" dirty="0"/>
              <a:t> Au</a:t>
            </a:r>
            <a:r>
              <a:rPr lang="en-US" sz="3100" dirty="0"/>
              <a:t>ff</a:t>
            </a:r>
            <a:r>
              <a:rPr lang="cs-CZ" sz="3100" dirty="0" err="1"/>
              <a:t>assungen</a:t>
            </a:r>
            <a:r>
              <a:rPr lang="cs-CZ" sz="3100" dirty="0"/>
              <a:t> der </a:t>
            </a:r>
            <a:r>
              <a:rPr lang="cs-CZ" sz="3100" dirty="0" err="1"/>
              <a:t>Aufgabe</a:t>
            </a:r>
            <a:r>
              <a:rPr lang="cs-CZ" sz="3100" dirty="0"/>
              <a:t> der </a:t>
            </a:r>
            <a:r>
              <a:rPr lang="cs-CZ" sz="3100" dirty="0" err="1"/>
              <a:t>Kunst</a:t>
            </a:r>
            <a:r>
              <a:rPr lang="cs-CZ" sz="3100" dirty="0"/>
              <a:t> – </a:t>
            </a:r>
            <a:r>
              <a:rPr lang="cs-CZ" sz="3100" dirty="0" err="1"/>
              <a:t>mögliche</a:t>
            </a:r>
            <a:r>
              <a:rPr lang="cs-CZ" sz="3100" dirty="0"/>
              <a:t> </a:t>
            </a:r>
            <a:r>
              <a:rPr lang="cs-CZ" sz="3100" dirty="0" err="1"/>
              <a:t>Antworten</a:t>
            </a:r>
            <a:r>
              <a:rPr lang="cs-CZ" sz="3100" dirty="0"/>
              <a:t> </a:t>
            </a:r>
            <a:r>
              <a:rPr lang="cs-CZ" sz="3100" dirty="0" err="1"/>
              <a:t>auf</a:t>
            </a:r>
            <a:r>
              <a:rPr lang="cs-CZ" sz="3100" dirty="0"/>
              <a:t> </a:t>
            </a:r>
            <a:r>
              <a:rPr lang="cs-CZ" sz="3100" dirty="0" err="1"/>
              <a:t>die</a:t>
            </a:r>
            <a:r>
              <a:rPr lang="cs-CZ" sz="3100" dirty="0"/>
              <a:t> </a:t>
            </a:r>
            <a:r>
              <a:rPr lang="cs-CZ" sz="3100" dirty="0" err="1"/>
              <a:t>Unfähigkeit</a:t>
            </a:r>
            <a:r>
              <a:rPr lang="cs-CZ" sz="3100" dirty="0"/>
              <a:t> der </a:t>
            </a:r>
            <a:r>
              <a:rPr lang="cs-CZ" sz="3100" dirty="0" err="1"/>
              <a:t>Kunst</a:t>
            </a:r>
            <a:r>
              <a:rPr lang="cs-CZ" sz="3100" dirty="0"/>
              <a:t> </a:t>
            </a:r>
            <a:r>
              <a:rPr lang="cs-CZ" sz="3100" dirty="0" err="1"/>
              <a:t>die</a:t>
            </a:r>
            <a:r>
              <a:rPr lang="cs-CZ" sz="3100" dirty="0"/>
              <a:t> </a:t>
            </a:r>
            <a:r>
              <a:rPr lang="cs-CZ" sz="3100" dirty="0" err="1"/>
              <a:t>Nachahmungsaufgabe</a:t>
            </a:r>
            <a:r>
              <a:rPr lang="cs-CZ" sz="3100" dirty="0"/>
              <a:t> </a:t>
            </a:r>
            <a:r>
              <a:rPr lang="cs-CZ" sz="3100" dirty="0" err="1"/>
              <a:t>zu</a:t>
            </a:r>
            <a:r>
              <a:rPr lang="cs-CZ" sz="3100" dirty="0"/>
              <a:t> </a:t>
            </a:r>
            <a:r>
              <a:rPr lang="cs-CZ" sz="3100" dirty="0" err="1"/>
              <a:t>übernehmen</a:t>
            </a:r>
            <a:endParaRPr lang="cs-CZ" sz="3100" dirty="0"/>
          </a:p>
        </p:txBody>
      </p:sp>
      <p:sp>
        <p:nvSpPr>
          <p:cNvPr id="3" name="Zástupný symbol pro obsah 2"/>
          <p:cNvSpPr>
            <a:spLocks noGrp="1"/>
          </p:cNvSpPr>
          <p:nvPr>
            <p:ph idx="1"/>
          </p:nvPr>
        </p:nvSpPr>
        <p:spPr/>
        <p:txBody>
          <a:bodyPr>
            <a:normAutofit/>
          </a:bodyPr>
          <a:lstStyle/>
          <a:p>
            <a:r>
              <a:rPr lang="cs-CZ" sz="2600" dirty="0"/>
              <a:t>Die </a:t>
            </a:r>
            <a:r>
              <a:rPr lang="cs-CZ" sz="2600" dirty="0" err="1"/>
              <a:t>Kunst</a:t>
            </a:r>
            <a:r>
              <a:rPr lang="de-DE" sz="2600" dirty="0"/>
              <a:t> schafft ihre autonome Welt, in der sie sich aufhält und in der sie als vollkommen und also vollständig funktioniert (idealistische Kunsttheorie)</a:t>
            </a:r>
            <a:endParaRPr lang="cs-CZ" sz="2600" dirty="0"/>
          </a:p>
          <a:p>
            <a:r>
              <a:rPr lang="de-DE" sz="2600" dirty="0"/>
              <a:t>sie gibt die Unmöglichkeit der Nachahmung wider – Selbstreflexivität der Kunst – folgt: Suche nach den Mitteln, die dieses spiegeln: </a:t>
            </a:r>
            <a:r>
              <a:rPr lang="de-DE" sz="2600" b="1" dirty="0"/>
              <a:t>Fragment</a:t>
            </a:r>
            <a:endParaRPr lang="cs-CZ" sz="2600" b="1" dirty="0"/>
          </a:p>
          <a:p>
            <a:r>
              <a:rPr lang="de-DE" sz="2600" dirty="0"/>
              <a:t>Wenn die Kunst nicht nachahmt, produziert sie – prozessualer Charakter der Kunst – Bewegung – Geschichtlichkeit – </a:t>
            </a:r>
            <a:r>
              <a:rPr lang="de-DE" sz="2600" b="1" dirty="0"/>
              <a:t>Fragment als Bewusstsein der Geschichtlichkeit</a:t>
            </a:r>
            <a:endParaRPr lang="cs-CZ" sz="2600" b="1" dirty="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Das</a:t>
            </a:r>
            <a:r>
              <a:rPr lang="cs-CZ" dirty="0"/>
              <a:t> Fragment in der </a:t>
            </a:r>
            <a:r>
              <a:rPr lang="cs-CZ" dirty="0" err="1"/>
              <a:t>Moderne</a:t>
            </a:r>
            <a:endParaRPr lang="cs-CZ" dirty="0"/>
          </a:p>
        </p:txBody>
      </p:sp>
      <p:sp>
        <p:nvSpPr>
          <p:cNvPr id="3" name="Zástupný symbol pro obsah 2"/>
          <p:cNvSpPr>
            <a:spLocks noGrp="1"/>
          </p:cNvSpPr>
          <p:nvPr>
            <p:ph idx="1"/>
          </p:nvPr>
        </p:nvSpPr>
        <p:spPr/>
        <p:txBody>
          <a:bodyPr/>
          <a:lstStyle/>
          <a:p>
            <a:r>
              <a:rPr lang="de-DE" dirty="0"/>
              <a:t>Fragment nicht als Mangel des Ganzen, sondern absolut – Denken in Brüchen und Aporien → </a:t>
            </a:r>
            <a:r>
              <a:rPr lang="de-DE" dirty="0" err="1"/>
              <a:t>Omnipotenzphantasie</a:t>
            </a:r>
            <a:r>
              <a:rPr lang="de-DE" dirty="0"/>
              <a:t> des Schreibenden → jedoch Unmöglichkeit der Kommunikation mit der Gesellschaft, der gesellschaftlichen Tätigkeit</a:t>
            </a:r>
            <a:endParaRPr lang="cs-CZ" dirty="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7772400" cy="1470025"/>
          </a:xfrm>
        </p:spPr>
        <p:txBody>
          <a:bodyPr>
            <a:normAutofit/>
          </a:bodyPr>
          <a:lstStyle/>
          <a:p>
            <a:r>
              <a:rPr lang="cs-CZ" sz="3200" dirty="0" err="1"/>
              <a:t>Ruine</a:t>
            </a:r>
            <a:r>
              <a:rPr lang="cs-CZ" sz="3200" dirty="0"/>
              <a:t>, Torso – </a:t>
            </a:r>
            <a:r>
              <a:rPr lang="cs-CZ" sz="3200" dirty="0" err="1"/>
              <a:t>ein</a:t>
            </a:r>
            <a:r>
              <a:rPr lang="cs-CZ" sz="3200" dirty="0"/>
              <a:t> Fragment oder </a:t>
            </a:r>
            <a:r>
              <a:rPr lang="cs-CZ" sz="3200" dirty="0" err="1"/>
              <a:t>ein</a:t>
            </a:r>
            <a:r>
              <a:rPr lang="cs-CZ" sz="3200" dirty="0"/>
              <a:t> </a:t>
            </a:r>
            <a:r>
              <a:rPr lang="cs-CZ" sz="3200" dirty="0" err="1"/>
              <a:t>Ganzes</a:t>
            </a:r>
            <a:r>
              <a:rPr lang="cs-CZ" sz="3200" dirty="0"/>
              <a:t>?</a:t>
            </a:r>
          </a:p>
        </p:txBody>
      </p:sp>
      <p:sp>
        <p:nvSpPr>
          <p:cNvPr id="3" name="Podnadpis 2"/>
          <p:cNvSpPr>
            <a:spLocks noGrp="1"/>
          </p:cNvSpPr>
          <p:nvPr>
            <p:ph type="subTitle" idx="1"/>
          </p:nvPr>
        </p:nvSpPr>
        <p:spPr>
          <a:xfrm>
            <a:off x="2267744" y="1268760"/>
            <a:ext cx="4608512" cy="5589240"/>
          </a:xfrm>
        </p:spPr>
        <p:txBody>
          <a:bodyPr>
            <a:noAutofit/>
          </a:bodyPr>
          <a:lstStyle/>
          <a:p>
            <a:r>
              <a:rPr lang="cs-CZ" sz="1200" dirty="0"/>
              <a:t>Auguste Rodin </a:t>
            </a:r>
          </a:p>
          <a:p>
            <a:r>
              <a:rPr lang="cs-CZ" sz="1200" dirty="0"/>
              <a:t>(1840-1917)</a:t>
            </a:r>
          </a:p>
          <a:p>
            <a:r>
              <a:rPr lang="de-DE" sz="1200" dirty="0"/>
              <a:t>ARCHAÏSCHER TORSO APOLLOS</a:t>
            </a:r>
            <a:br>
              <a:rPr lang="de-DE" sz="1200" dirty="0"/>
            </a:br>
            <a:br>
              <a:rPr lang="de-DE" sz="1200" dirty="0"/>
            </a:br>
            <a:r>
              <a:rPr lang="de-DE" sz="1200" dirty="0"/>
              <a:t>Wir kannten nicht sein unerhörtes Haupt,</a:t>
            </a:r>
            <a:br>
              <a:rPr lang="de-DE" sz="1200" dirty="0"/>
            </a:br>
            <a:r>
              <a:rPr lang="de-DE" sz="1200" dirty="0"/>
              <a:t>darin die Augenäpfel reiften. Aber</a:t>
            </a:r>
            <a:br>
              <a:rPr lang="de-DE" sz="1200" dirty="0"/>
            </a:br>
            <a:r>
              <a:rPr lang="de-DE" sz="1200" dirty="0"/>
              <a:t>sein Torso glüht noch wie en Kandelaber,</a:t>
            </a:r>
            <a:br>
              <a:rPr lang="de-DE" sz="1200" dirty="0"/>
            </a:br>
            <a:r>
              <a:rPr lang="de-DE" sz="1200" dirty="0"/>
              <a:t>in dem sein Schauen, nur zurückgeschraubt,</a:t>
            </a:r>
            <a:br>
              <a:rPr lang="de-DE" sz="1200" dirty="0"/>
            </a:br>
            <a:br>
              <a:rPr lang="de-DE" sz="1200" dirty="0"/>
            </a:br>
            <a:r>
              <a:rPr lang="de-DE" sz="1200" dirty="0"/>
              <a:t>sich hält und glänzt. Sonst könnte nicht der Bug</a:t>
            </a:r>
            <a:br>
              <a:rPr lang="de-DE" sz="1200" dirty="0"/>
            </a:br>
            <a:r>
              <a:rPr lang="de-DE" sz="1200" dirty="0"/>
              <a:t>der Brust dich blenden, und im leisen Drehen</a:t>
            </a:r>
            <a:br>
              <a:rPr lang="de-DE" sz="1200" dirty="0"/>
            </a:br>
            <a:r>
              <a:rPr lang="de-DE" sz="1200" dirty="0"/>
              <a:t>der Lenden könnte nicht ein Lächeln gehen</a:t>
            </a:r>
            <a:br>
              <a:rPr lang="de-DE" sz="1200" dirty="0"/>
            </a:br>
            <a:r>
              <a:rPr lang="de-DE" sz="1200" dirty="0"/>
              <a:t>zu jener Mitte, die die Zeugung trug.</a:t>
            </a:r>
            <a:br>
              <a:rPr lang="de-DE" sz="1200" dirty="0"/>
            </a:br>
            <a:br>
              <a:rPr lang="de-DE" sz="1200" dirty="0"/>
            </a:br>
            <a:r>
              <a:rPr lang="de-DE" sz="1200" dirty="0"/>
              <a:t>Sonst stünde dieser Stein entstellt und kurz</a:t>
            </a:r>
            <a:br>
              <a:rPr lang="de-DE" sz="1200" dirty="0"/>
            </a:br>
            <a:r>
              <a:rPr lang="de-DE" sz="1200" dirty="0"/>
              <a:t>unter der Schultern durchsichtigem Sturz</a:t>
            </a:r>
            <a:br>
              <a:rPr lang="de-DE" sz="1200" dirty="0"/>
            </a:br>
            <a:r>
              <a:rPr lang="de-DE" sz="1200" dirty="0"/>
              <a:t>und flimmerte nicht so wie Raubtierfelle;</a:t>
            </a:r>
            <a:br>
              <a:rPr lang="de-DE" sz="1200" dirty="0"/>
            </a:br>
            <a:br>
              <a:rPr lang="de-DE" sz="1200" dirty="0"/>
            </a:br>
            <a:r>
              <a:rPr lang="de-DE" sz="1200" dirty="0"/>
              <a:t>und bräche nicht aus allen seinen Rändern</a:t>
            </a:r>
            <a:br>
              <a:rPr lang="de-DE" sz="1200" dirty="0"/>
            </a:br>
            <a:r>
              <a:rPr lang="de-DE" sz="1200" dirty="0"/>
              <a:t>aus wie ein Stern: denn da ist keine Stelle,</a:t>
            </a:r>
            <a:br>
              <a:rPr lang="de-DE" sz="1200" dirty="0"/>
            </a:br>
            <a:r>
              <a:rPr lang="de-DE" sz="1200" dirty="0"/>
              <a:t>die dich nicht sieht. Du musst dein Leben ändern.</a:t>
            </a:r>
          </a:p>
          <a:p>
            <a:r>
              <a:rPr lang="de-DE" sz="1200" dirty="0"/>
              <a:t>Rainer Maria Rilke </a:t>
            </a:r>
            <a:r>
              <a:rPr lang="cs-CZ" sz="1200" dirty="0"/>
              <a:t>(1875-1926)</a:t>
            </a:r>
          </a:p>
        </p:txBody>
      </p:sp>
      <p:pic>
        <p:nvPicPr>
          <p:cNvPr id="4" name="Obrázek 3" descr="images.jpg"/>
          <p:cNvPicPr>
            <a:picLocks noChangeAspect="1"/>
          </p:cNvPicPr>
          <p:nvPr/>
        </p:nvPicPr>
        <p:blipFill>
          <a:blip r:embed="rId2" cstate="print"/>
          <a:stretch>
            <a:fillRect/>
          </a:stretch>
        </p:blipFill>
        <p:spPr>
          <a:xfrm>
            <a:off x="7019164" y="3068960"/>
            <a:ext cx="2124836" cy="3591272"/>
          </a:xfrm>
          <a:prstGeom prst="rect">
            <a:avLst/>
          </a:prstGeom>
        </p:spPr>
      </p:pic>
      <p:pic>
        <p:nvPicPr>
          <p:cNvPr id="6" name="Obrázek 5" descr="00100534_000.jpg"/>
          <p:cNvPicPr>
            <a:picLocks noChangeAspect="1"/>
          </p:cNvPicPr>
          <p:nvPr/>
        </p:nvPicPr>
        <p:blipFill>
          <a:blip r:embed="rId3" cstate="print"/>
          <a:stretch>
            <a:fillRect/>
          </a:stretch>
        </p:blipFill>
        <p:spPr>
          <a:xfrm>
            <a:off x="395536" y="3140968"/>
            <a:ext cx="1691825" cy="285368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800px-Ruine_Zoologischer_Garten_Düsseldorf.jpg"/>
          <p:cNvPicPr>
            <a:picLocks noChangeAspect="1"/>
          </p:cNvPicPr>
          <p:nvPr/>
        </p:nvPicPr>
        <p:blipFill>
          <a:blip r:embed="rId2" cstate="print"/>
          <a:stretch>
            <a:fillRect/>
          </a:stretch>
        </p:blipFill>
        <p:spPr>
          <a:xfrm>
            <a:off x="683568" y="2132856"/>
            <a:ext cx="6048672" cy="4264314"/>
          </a:xfrm>
          <a:prstGeom prst="rect">
            <a:avLst/>
          </a:prstGeom>
        </p:spPr>
      </p:pic>
      <p:sp>
        <p:nvSpPr>
          <p:cNvPr id="2" name="Nadpis 1"/>
          <p:cNvSpPr>
            <a:spLocks noGrp="1"/>
          </p:cNvSpPr>
          <p:nvPr>
            <p:ph type="title"/>
          </p:nvPr>
        </p:nvSpPr>
        <p:spPr/>
        <p:txBody>
          <a:bodyPr>
            <a:normAutofit fontScale="90000"/>
          </a:bodyPr>
          <a:lstStyle/>
          <a:p>
            <a:r>
              <a:rPr lang="cs-CZ" dirty="0" err="1"/>
              <a:t>Ruine</a:t>
            </a:r>
            <a:r>
              <a:rPr lang="cs-CZ" dirty="0"/>
              <a:t>, Torso – </a:t>
            </a:r>
            <a:r>
              <a:rPr lang="cs-CZ" dirty="0" err="1"/>
              <a:t>ein</a:t>
            </a:r>
            <a:r>
              <a:rPr lang="cs-CZ" dirty="0"/>
              <a:t> Fragment oder </a:t>
            </a:r>
            <a:r>
              <a:rPr lang="cs-CZ" dirty="0" err="1"/>
              <a:t>ein</a:t>
            </a:r>
            <a:r>
              <a:rPr lang="cs-CZ" dirty="0"/>
              <a:t> </a:t>
            </a:r>
            <a:r>
              <a:rPr lang="cs-CZ" dirty="0" err="1"/>
              <a:t>Ganzes</a:t>
            </a:r>
            <a:r>
              <a:rPr lang="cs-CZ" dirty="0"/>
              <a:t>?</a:t>
            </a:r>
          </a:p>
        </p:txBody>
      </p:sp>
      <p:sp>
        <p:nvSpPr>
          <p:cNvPr id="3" name="Zástupný symbol pro obsah 2"/>
          <p:cNvSpPr>
            <a:spLocks noGrp="1"/>
          </p:cNvSpPr>
          <p:nvPr>
            <p:ph idx="1"/>
          </p:nvPr>
        </p:nvSpPr>
        <p:spPr/>
        <p:txBody>
          <a:bodyPr/>
          <a:lstStyle/>
          <a:p>
            <a:r>
              <a:rPr lang="de-DE" dirty="0"/>
              <a:t>Künstliche Burgruine im Zoologischen Garten Düsseldorf 1877</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Die </a:t>
            </a:r>
            <a:r>
              <a:rPr lang="cs-CZ" dirty="0" err="1"/>
              <a:t>Prinzipien</a:t>
            </a:r>
            <a:r>
              <a:rPr lang="cs-CZ" dirty="0"/>
              <a:t> des </a:t>
            </a:r>
            <a:r>
              <a:rPr lang="cs-CZ" dirty="0" err="1"/>
              <a:t>romantischen</a:t>
            </a:r>
            <a:r>
              <a:rPr lang="cs-CZ" dirty="0"/>
              <a:t> (</a:t>
            </a:r>
            <a:r>
              <a:rPr lang="cs-CZ" dirty="0" err="1"/>
              <a:t>und</a:t>
            </a:r>
            <a:r>
              <a:rPr lang="cs-CZ" dirty="0"/>
              <a:t> des </a:t>
            </a:r>
            <a:r>
              <a:rPr lang="cs-CZ" dirty="0" err="1"/>
              <a:t>modernen</a:t>
            </a:r>
            <a:r>
              <a:rPr lang="cs-CZ" dirty="0"/>
              <a:t>) </a:t>
            </a:r>
            <a:r>
              <a:rPr lang="cs-CZ" dirty="0" err="1"/>
              <a:t>Fragments</a:t>
            </a:r>
            <a:endParaRPr lang="cs-CZ" dirty="0"/>
          </a:p>
        </p:txBody>
      </p:sp>
      <p:sp>
        <p:nvSpPr>
          <p:cNvPr id="3" name="Zástupný symbol pro obsah 2"/>
          <p:cNvSpPr>
            <a:spLocks noGrp="1"/>
          </p:cNvSpPr>
          <p:nvPr>
            <p:ph idx="1"/>
          </p:nvPr>
        </p:nvSpPr>
        <p:spPr/>
        <p:txBody>
          <a:bodyPr/>
          <a:lstStyle/>
          <a:p>
            <a:r>
              <a:rPr lang="de-DE" dirty="0"/>
              <a:t>– etwas Nichtvollständiges, aber die Ganzheit doch Enthaltendes, offen-geschlossen</a:t>
            </a:r>
            <a:endParaRPr lang="cs-CZ" dirty="0"/>
          </a:p>
          <a:p>
            <a:r>
              <a:rPr lang="de-DE" dirty="0"/>
              <a:t>- provoziert zur produktiven Reaktion – Ausschnitt aus einem Dialog</a:t>
            </a:r>
            <a:endParaRPr lang="cs-CZ" dirty="0"/>
          </a:p>
          <a:p>
            <a:r>
              <a:rPr lang="de-DE" dirty="0"/>
              <a:t>- Grenze und Grenzüberschreiten – Bewegung im Denken...</a:t>
            </a:r>
            <a:endParaRPr lang="cs-CZ" dirty="0"/>
          </a:p>
          <a:p>
            <a:r>
              <a:rPr lang="de-DE" dirty="0"/>
              <a:t>- Humor, Ironie, Pointe</a:t>
            </a:r>
            <a:endParaRPr lang="cs-CZ" dirty="0"/>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Experimentelle</a:t>
            </a:r>
            <a:r>
              <a:rPr lang="cs-CZ" dirty="0"/>
              <a:t> Poesie – </a:t>
            </a:r>
            <a:r>
              <a:rPr lang="cs-CZ" dirty="0" err="1"/>
              <a:t>Sprachspiele</a:t>
            </a:r>
            <a:r>
              <a:rPr lang="cs-CZ" dirty="0"/>
              <a:t> – </a:t>
            </a:r>
            <a:r>
              <a:rPr lang="cs-CZ" dirty="0" err="1"/>
              <a:t>konkrete</a:t>
            </a:r>
            <a:r>
              <a:rPr lang="cs-CZ" dirty="0"/>
              <a:t> Poesie</a:t>
            </a:r>
          </a:p>
        </p:txBody>
      </p:sp>
      <p:sp>
        <p:nvSpPr>
          <p:cNvPr id="3" name="Zástupný symbol pro obsah 2"/>
          <p:cNvSpPr>
            <a:spLocks noGrp="1"/>
          </p:cNvSpPr>
          <p:nvPr>
            <p:ph idx="1"/>
          </p:nvPr>
        </p:nvSpPr>
        <p:spPr/>
        <p:txBody>
          <a:bodyPr/>
          <a:lstStyle/>
          <a:p>
            <a:r>
              <a:rPr lang="cs-CZ" dirty="0"/>
              <a:t>Christian </a:t>
            </a:r>
            <a:r>
              <a:rPr lang="cs-CZ" dirty="0" err="1"/>
              <a:t>Morgenstern</a:t>
            </a:r>
            <a:r>
              <a:rPr lang="cs-CZ" dirty="0"/>
              <a:t> (1871 – 1914)</a:t>
            </a:r>
          </a:p>
          <a:p>
            <a:r>
              <a:rPr lang="cs-CZ" dirty="0"/>
              <a:t>Ernst </a:t>
            </a:r>
            <a:r>
              <a:rPr lang="cs-CZ" dirty="0" err="1"/>
              <a:t>Jandl</a:t>
            </a:r>
            <a:r>
              <a:rPr lang="cs-CZ" dirty="0"/>
              <a:t> (</a:t>
            </a:r>
            <a:r>
              <a:rPr lang="cs-CZ" dirty="0" err="1"/>
              <a:t>geb</a:t>
            </a:r>
            <a:r>
              <a:rPr lang="cs-CZ" dirty="0"/>
              <a:t>. 1935 - 2000)</a:t>
            </a:r>
          </a:p>
          <a:p>
            <a:r>
              <a:rPr lang="cs-CZ" dirty="0" err="1"/>
              <a:t>Helmuth</a:t>
            </a:r>
            <a:r>
              <a:rPr lang="cs-CZ" dirty="0"/>
              <a:t> </a:t>
            </a:r>
            <a:r>
              <a:rPr lang="cs-CZ" dirty="0" err="1"/>
              <a:t>Heißenbüttel</a:t>
            </a:r>
            <a:r>
              <a:rPr lang="cs-CZ" dirty="0"/>
              <a:t> (1921 – 1996)</a:t>
            </a:r>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Wiederholung</a:t>
            </a:r>
            <a:r>
              <a:rPr lang="cs-CZ" dirty="0"/>
              <a:t> – </a:t>
            </a:r>
            <a:r>
              <a:rPr lang="cs-CZ" dirty="0" err="1"/>
              <a:t>Subjektkrise</a:t>
            </a:r>
            <a:r>
              <a:rPr lang="cs-CZ" dirty="0"/>
              <a:t> in der </a:t>
            </a:r>
            <a:r>
              <a:rPr lang="cs-CZ" dirty="0" err="1"/>
              <a:t>Moderne</a:t>
            </a:r>
            <a:endParaRPr lang="cs-CZ" dirty="0"/>
          </a:p>
        </p:txBody>
      </p:sp>
      <p:sp>
        <p:nvSpPr>
          <p:cNvPr id="3" name="Zástupný symbol pro obsah 2"/>
          <p:cNvSpPr>
            <a:spLocks noGrp="1"/>
          </p:cNvSpPr>
          <p:nvPr>
            <p:ph idx="1"/>
          </p:nvPr>
        </p:nvSpPr>
        <p:spPr/>
        <p:txBody>
          <a:bodyPr/>
          <a:lstStyle/>
          <a:p>
            <a:r>
              <a:rPr lang="cs-CZ" dirty="0"/>
              <a:t>Subjekt-</a:t>
            </a:r>
            <a:r>
              <a:rPr lang="cs-CZ" dirty="0" err="1"/>
              <a:t>Theorie</a:t>
            </a:r>
            <a:r>
              <a:rPr lang="cs-CZ" dirty="0"/>
              <a:t> </a:t>
            </a:r>
            <a:r>
              <a:rPr lang="cs-CZ" dirty="0" err="1"/>
              <a:t>und</a:t>
            </a:r>
            <a:r>
              <a:rPr lang="cs-CZ" dirty="0"/>
              <a:t> </a:t>
            </a:r>
            <a:r>
              <a:rPr lang="cs-CZ" dirty="0" err="1"/>
              <a:t>seine</a:t>
            </a:r>
            <a:r>
              <a:rPr lang="cs-CZ" dirty="0"/>
              <a:t> Krise:</a:t>
            </a:r>
          </a:p>
          <a:p>
            <a:r>
              <a:rPr lang="cs-CZ" dirty="0" err="1"/>
              <a:t>Relativität</a:t>
            </a:r>
            <a:r>
              <a:rPr lang="cs-CZ" dirty="0"/>
              <a:t> der </a:t>
            </a:r>
            <a:r>
              <a:rPr lang="cs-CZ" dirty="0" err="1"/>
              <a:t>Erkenntnis</a:t>
            </a:r>
            <a:r>
              <a:rPr lang="cs-CZ" dirty="0"/>
              <a:t> – </a:t>
            </a:r>
            <a:r>
              <a:rPr lang="cs-CZ" dirty="0" err="1"/>
              <a:t>hängt</a:t>
            </a:r>
            <a:r>
              <a:rPr lang="cs-CZ" dirty="0"/>
              <a:t> </a:t>
            </a:r>
            <a:r>
              <a:rPr lang="cs-CZ" dirty="0" err="1"/>
              <a:t>vom</a:t>
            </a:r>
            <a:r>
              <a:rPr lang="cs-CZ" dirty="0"/>
              <a:t> </a:t>
            </a:r>
            <a:r>
              <a:rPr lang="cs-CZ" dirty="0" err="1"/>
              <a:t>Betrachter</a:t>
            </a:r>
            <a:r>
              <a:rPr lang="cs-CZ" dirty="0"/>
              <a:t> ab(Mach)</a:t>
            </a:r>
          </a:p>
          <a:p>
            <a:r>
              <a:rPr lang="cs-CZ" dirty="0" err="1"/>
              <a:t>Beständigkeit</a:t>
            </a:r>
            <a:r>
              <a:rPr lang="cs-CZ" dirty="0"/>
              <a:t> oder </a:t>
            </a:r>
            <a:r>
              <a:rPr lang="cs-CZ" dirty="0" err="1"/>
              <a:t>Veränderlichkeit</a:t>
            </a:r>
            <a:r>
              <a:rPr lang="cs-CZ" dirty="0"/>
              <a:t> des </a:t>
            </a:r>
            <a:r>
              <a:rPr lang="cs-CZ" dirty="0" err="1"/>
              <a:t>Subjekts</a:t>
            </a:r>
            <a:r>
              <a:rPr lang="cs-CZ" dirty="0"/>
              <a:t>? </a:t>
            </a:r>
            <a:r>
              <a:rPr lang="cs-CZ" dirty="0" err="1"/>
              <a:t>Seine</a:t>
            </a:r>
            <a:r>
              <a:rPr lang="cs-CZ" dirty="0"/>
              <a:t> </a:t>
            </a:r>
            <a:r>
              <a:rPr lang="cs-CZ" dirty="0" err="1"/>
              <a:t>Fragmentarität</a:t>
            </a:r>
            <a:endParaRPr lang="cs-CZ" dirty="0"/>
          </a:p>
          <a:p>
            <a:endParaRPr lang="cs-CZ" dirty="0"/>
          </a:p>
        </p:txBody>
      </p:sp>
    </p:spTree>
    <p:extLst>
      <p:ext uri="{BB962C8B-B14F-4D97-AF65-F5344CB8AC3E}">
        <p14:creationId xmlns:p14="http://schemas.microsoft.com/office/powerpoint/2010/main" val="3565242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sz="half" idx="1"/>
          </p:nvPr>
        </p:nvSpPr>
        <p:spPr/>
        <p:txBody>
          <a:bodyPr>
            <a:normAutofit fontScale="40000" lnSpcReduction="20000"/>
          </a:bodyPr>
          <a:lstStyle/>
          <a:p>
            <a:pPr>
              <a:buNone/>
            </a:pPr>
            <a:r>
              <a:rPr lang="de-DE" b="1" dirty="0"/>
              <a:t>Christian Morgenstern</a:t>
            </a:r>
          </a:p>
          <a:p>
            <a:pPr>
              <a:buNone/>
            </a:pPr>
            <a:r>
              <a:rPr lang="de-DE" b="1" dirty="0"/>
              <a:t>Der Werwolf</a:t>
            </a:r>
          </a:p>
          <a:p>
            <a:pPr>
              <a:buNone/>
            </a:pPr>
            <a:r>
              <a:rPr lang="de-DE" dirty="0"/>
              <a:t>Ein Werwolf eines Nachts entwich </a:t>
            </a:r>
            <a:endParaRPr lang="cs-CZ" dirty="0"/>
          </a:p>
          <a:p>
            <a:pPr>
              <a:buNone/>
            </a:pPr>
            <a:r>
              <a:rPr lang="de-DE" dirty="0"/>
              <a:t>von Weib und Kind, und sich begab </a:t>
            </a:r>
            <a:endParaRPr lang="cs-CZ" dirty="0"/>
          </a:p>
          <a:p>
            <a:pPr>
              <a:buNone/>
            </a:pPr>
            <a:r>
              <a:rPr lang="de-DE" dirty="0"/>
              <a:t>an eines Dorfschullehrers Grab </a:t>
            </a:r>
            <a:br>
              <a:rPr lang="de-DE" dirty="0"/>
            </a:br>
            <a:r>
              <a:rPr lang="de-DE" dirty="0"/>
              <a:t>und bat ihn: Bitte, beuge mich!</a:t>
            </a:r>
          </a:p>
          <a:p>
            <a:pPr>
              <a:buNone/>
            </a:pPr>
            <a:r>
              <a:rPr lang="de-DE" dirty="0"/>
              <a:t>Der Dorfschulmeister stieg hinauf </a:t>
            </a:r>
            <a:endParaRPr lang="cs-CZ" dirty="0"/>
          </a:p>
          <a:p>
            <a:pPr>
              <a:buNone/>
            </a:pPr>
            <a:r>
              <a:rPr lang="de-DE" dirty="0"/>
              <a:t>auf seines Blechschilds Messingknauf </a:t>
            </a:r>
            <a:endParaRPr lang="cs-CZ" dirty="0"/>
          </a:p>
          <a:p>
            <a:pPr>
              <a:buNone/>
            </a:pPr>
            <a:r>
              <a:rPr lang="de-DE" dirty="0"/>
              <a:t>und sprach zum Wolf, der seine Pfoten </a:t>
            </a:r>
            <a:endParaRPr lang="cs-CZ" dirty="0"/>
          </a:p>
          <a:p>
            <a:pPr>
              <a:buNone/>
            </a:pPr>
            <a:r>
              <a:rPr lang="de-DE" dirty="0"/>
              <a:t>geduldig kreuzte vor dem Toten:</a:t>
            </a:r>
          </a:p>
          <a:p>
            <a:pPr>
              <a:buNone/>
            </a:pPr>
            <a:r>
              <a:rPr lang="de-DE" dirty="0"/>
              <a:t>"Der Werwolf", - sprach der gute Mann, </a:t>
            </a:r>
            <a:endParaRPr lang="cs-CZ" dirty="0"/>
          </a:p>
          <a:p>
            <a:pPr>
              <a:buNone/>
            </a:pPr>
            <a:r>
              <a:rPr lang="de-DE" dirty="0"/>
              <a:t>"des </a:t>
            </a:r>
            <a:r>
              <a:rPr lang="de-DE" dirty="0" err="1"/>
              <a:t>Weswolfs</a:t>
            </a:r>
            <a:r>
              <a:rPr lang="de-DE" dirty="0"/>
              <a:t>"- Genitiv sodann, </a:t>
            </a:r>
            <a:endParaRPr lang="cs-CZ" dirty="0"/>
          </a:p>
          <a:p>
            <a:pPr>
              <a:buNone/>
            </a:pPr>
            <a:r>
              <a:rPr lang="de-DE" dirty="0"/>
              <a:t>"dem </a:t>
            </a:r>
            <a:r>
              <a:rPr lang="de-DE" dirty="0" err="1"/>
              <a:t>Wemwolf</a:t>
            </a:r>
            <a:r>
              <a:rPr lang="de-DE" dirty="0"/>
              <a:t>" - Dativ, wie man's nennt, </a:t>
            </a:r>
            <a:endParaRPr lang="cs-CZ" dirty="0"/>
          </a:p>
          <a:p>
            <a:pPr>
              <a:buNone/>
            </a:pPr>
            <a:r>
              <a:rPr lang="de-DE" dirty="0"/>
              <a:t>"den </a:t>
            </a:r>
            <a:r>
              <a:rPr lang="de-DE" dirty="0" err="1"/>
              <a:t>Wenwolf</a:t>
            </a:r>
            <a:r>
              <a:rPr lang="de-DE" dirty="0"/>
              <a:t>" - damit hat's ein End.'</a:t>
            </a:r>
          </a:p>
          <a:p>
            <a:pPr>
              <a:buNone/>
            </a:pPr>
            <a:r>
              <a:rPr lang="de-DE" dirty="0"/>
              <a:t>Dem Werwolf schmeichelten die Fälle, </a:t>
            </a:r>
            <a:endParaRPr lang="cs-CZ" dirty="0"/>
          </a:p>
          <a:p>
            <a:pPr>
              <a:buNone/>
            </a:pPr>
            <a:r>
              <a:rPr lang="de-DE" dirty="0"/>
              <a:t>er rollte seine Augenbälle. </a:t>
            </a:r>
            <a:endParaRPr lang="cs-CZ" dirty="0"/>
          </a:p>
          <a:p>
            <a:pPr>
              <a:buNone/>
            </a:pPr>
            <a:r>
              <a:rPr lang="de-DE" dirty="0"/>
              <a:t>Indessen, bat er, füge doch </a:t>
            </a:r>
            <a:endParaRPr lang="cs-CZ" dirty="0"/>
          </a:p>
          <a:p>
            <a:pPr>
              <a:buNone/>
            </a:pPr>
            <a:r>
              <a:rPr lang="de-DE" dirty="0"/>
              <a:t>zur Einzahl auch die Mehrzahl noch!</a:t>
            </a:r>
          </a:p>
          <a:p>
            <a:pPr>
              <a:buNone/>
            </a:pPr>
            <a:r>
              <a:rPr lang="de-DE" dirty="0"/>
              <a:t>Der Dorfschulmeister aber </a:t>
            </a:r>
            <a:r>
              <a:rPr lang="de-DE" dirty="0" err="1"/>
              <a:t>mußte</a:t>
            </a:r>
            <a:r>
              <a:rPr lang="de-DE" dirty="0"/>
              <a:t> </a:t>
            </a:r>
            <a:endParaRPr lang="cs-CZ" dirty="0"/>
          </a:p>
          <a:p>
            <a:pPr>
              <a:buNone/>
            </a:pPr>
            <a:r>
              <a:rPr lang="de-DE" dirty="0" err="1"/>
              <a:t>gestehn</a:t>
            </a:r>
            <a:r>
              <a:rPr lang="de-DE" dirty="0"/>
              <a:t>, </a:t>
            </a:r>
            <a:r>
              <a:rPr lang="de-DE" dirty="0" err="1"/>
              <a:t>daß</a:t>
            </a:r>
            <a:r>
              <a:rPr lang="de-DE" dirty="0"/>
              <a:t> er von ihr nichts </a:t>
            </a:r>
            <a:r>
              <a:rPr lang="de-DE" dirty="0" err="1"/>
              <a:t>wußte</a:t>
            </a:r>
            <a:r>
              <a:rPr lang="de-DE" dirty="0"/>
              <a:t>. </a:t>
            </a:r>
            <a:endParaRPr lang="cs-CZ" dirty="0"/>
          </a:p>
          <a:p>
            <a:pPr>
              <a:buNone/>
            </a:pPr>
            <a:r>
              <a:rPr lang="de-DE" dirty="0"/>
              <a:t>Zwar Wölfe </a:t>
            </a:r>
            <a:r>
              <a:rPr lang="de-DE" dirty="0" err="1"/>
              <a:t>gäb's</a:t>
            </a:r>
            <a:r>
              <a:rPr lang="de-DE" dirty="0"/>
              <a:t> in großer Schar, </a:t>
            </a:r>
            <a:endParaRPr lang="cs-CZ" dirty="0"/>
          </a:p>
          <a:p>
            <a:pPr>
              <a:buNone/>
            </a:pPr>
            <a:r>
              <a:rPr lang="de-DE" dirty="0"/>
              <a:t>doch "Wer" </a:t>
            </a:r>
            <a:r>
              <a:rPr lang="de-DE" dirty="0" err="1"/>
              <a:t>gäb's</a:t>
            </a:r>
            <a:r>
              <a:rPr lang="de-DE" dirty="0"/>
              <a:t> nur im Singular.</a:t>
            </a:r>
          </a:p>
          <a:p>
            <a:pPr>
              <a:buNone/>
            </a:pPr>
            <a:r>
              <a:rPr lang="de-DE" dirty="0"/>
              <a:t>Der Wolf erhob sich tränenblind – </a:t>
            </a:r>
            <a:endParaRPr lang="cs-CZ" dirty="0"/>
          </a:p>
          <a:p>
            <a:pPr>
              <a:buNone/>
            </a:pPr>
            <a:r>
              <a:rPr lang="de-DE" dirty="0"/>
              <a:t>er hatte ja doch Weib und Kind!! </a:t>
            </a:r>
            <a:endParaRPr lang="cs-CZ" dirty="0"/>
          </a:p>
          <a:p>
            <a:pPr>
              <a:buNone/>
            </a:pPr>
            <a:r>
              <a:rPr lang="de-DE" dirty="0"/>
              <a:t>Doch da er kein Gelehrter eben, </a:t>
            </a:r>
            <a:endParaRPr lang="cs-CZ"/>
          </a:p>
          <a:p>
            <a:pPr>
              <a:buNone/>
            </a:pPr>
            <a:r>
              <a:rPr lang="de-DE"/>
              <a:t>so </a:t>
            </a:r>
            <a:r>
              <a:rPr lang="de-DE" dirty="0"/>
              <a:t>schied er dankend und ergeben.</a:t>
            </a:r>
          </a:p>
          <a:p>
            <a:endParaRPr lang="cs-CZ" dirty="0"/>
          </a:p>
        </p:txBody>
      </p:sp>
      <p:sp>
        <p:nvSpPr>
          <p:cNvPr id="6" name="Zástupný symbol pro obsah 5"/>
          <p:cNvSpPr>
            <a:spLocks noGrp="1"/>
          </p:cNvSpPr>
          <p:nvPr>
            <p:ph sz="half" idx="2"/>
          </p:nvPr>
        </p:nvSpPr>
        <p:spPr/>
        <p:txBody>
          <a:bodyPr>
            <a:normAutofit fontScale="40000" lnSpcReduction="20000"/>
          </a:bodyPr>
          <a:lstStyle/>
          <a:p>
            <a:r>
              <a:rPr lang="cs-CZ" sz="3000" b="1" i="1" dirty="0"/>
              <a:t>Ernst </a:t>
            </a:r>
            <a:r>
              <a:rPr lang="cs-CZ" sz="3000" b="1" i="1" dirty="0" err="1"/>
              <a:t>Jandl</a:t>
            </a:r>
            <a:r>
              <a:rPr lang="cs-CZ" sz="3000" b="1" i="1" dirty="0"/>
              <a:t>: </a:t>
            </a:r>
            <a:r>
              <a:rPr lang="cs-CZ" sz="3000" b="1" i="1" dirty="0" err="1"/>
              <a:t>ottos</a:t>
            </a:r>
            <a:r>
              <a:rPr lang="cs-CZ" sz="3000" b="1" i="1" dirty="0"/>
              <a:t> mops</a:t>
            </a:r>
            <a:br>
              <a:rPr lang="cs-CZ" sz="3000" b="1" i="1" dirty="0"/>
            </a:br>
            <a:br>
              <a:rPr lang="cs-CZ" sz="3000" b="1" i="1" dirty="0"/>
            </a:br>
            <a:r>
              <a:rPr lang="cs-CZ" sz="3000" b="1" i="1" dirty="0" err="1"/>
              <a:t>ottos</a:t>
            </a:r>
            <a:r>
              <a:rPr lang="cs-CZ" sz="3000" b="1" i="1" dirty="0"/>
              <a:t> mops </a:t>
            </a:r>
            <a:r>
              <a:rPr lang="cs-CZ" sz="3000" b="1" i="1" dirty="0" err="1"/>
              <a:t>trotzt</a:t>
            </a:r>
            <a:br>
              <a:rPr lang="cs-CZ" sz="3000" b="1" i="1" dirty="0"/>
            </a:br>
            <a:r>
              <a:rPr lang="cs-CZ" sz="3000" b="1" i="1" dirty="0" err="1"/>
              <a:t>otto</a:t>
            </a:r>
            <a:r>
              <a:rPr lang="cs-CZ" sz="3000" b="1" i="1" dirty="0"/>
              <a:t>: </a:t>
            </a:r>
            <a:r>
              <a:rPr lang="cs-CZ" sz="3000" b="1" i="1" dirty="0" err="1"/>
              <a:t>fort</a:t>
            </a:r>
            <a:r>
              <a:rPr lang="cs-CZ" sz="3000" b="1" i="1" dirty="0"/>
              <a:t> mops </a:t>
            </a:r>
            <a:r>
              <a:rPr lang="cs-CZ" sz="3000" b="1" i="1" dirty="0" err="1"/>
              <a:t>fort</a:t>
            </a:r>
            <a:br>
              <a:rPr lang="cs-CZ" sz="3000" b="1" i="1" dirty="0"/>
            </a:br>
            <a:r>
              <a:rPr lang="cs-CZ" sz="3000" b="1" i="1" dirty="0" err="1"/>
              <a:t>ottos</a:t>
            </a:r>
            <a:r>
              <a:rPr lang="cs-CZ" sz="3000" b="1" i="1" dirty="0"/>
              <a:t> mops </a:t>
            </a:r>
            <a:r>
              <a:rPr lang="cs-CZ" sz="3000" b="1" i="1" dirty="0" err="1"/>
              <a:t>hopst</a:t>
            </a:r>
            <a:r>
              <a:rPr lang="cs-CZ" sz="3000" b="1" i="1" dirty="0"/>
              <a:t> </a:t>
            </a:r>
            <a:r>
              <a:rPr lang="cs-CZ" sz="3000" b="1" i="1" dirty="0" err="1"/>
              <a:t>fort</a:t>
            </a:r>
            <a:br>
              <a:rPr lang="cs-CZ" sz="3000" b="1" i="1" dirty="0"/>
            </a:br>
            <a:r>
              <a:rPr lang="cs-CZ" sz="3000" b="1" i="1" dirty="0" err="1"/>
              <a:t>otto</a:t>
            </a:r>
            <a:r>
              <a:rPr lang="cs-CZ" sz="3000" b="1" i="1" dirty="0"/>
              <a:t>: </a:t>
            </a:r>
            <a:r>
              <a:rPr lang="cs-CZ" sz="3000" b="1" i="1" dirty="0" err="1"/>
              <a:t>soso</a:t>
            </a:r>
            <a:br>
              <a:rPr lang="cs-CZ" sz="3000" b="1" i="1" dirty="0"/>
            </a:br>
            <a:br>
              <a:rPr lang="cs-CZ" sz="3000" b="1" i="1" dirty="0"/>
            </a:br>
            <a:r>
              <a:rPr lang="cs-CZ" sz="3000" b="1" i="1" dirty="0" err="1"/>
              <a:t>otto</a:t>
            </a:r>
            <a:r>
              <a:rPr lang="cs-CZ" sz="3000" b="1" i="1" dirty="0"/>
              <a:t> holt koks</a:t>
            </a:r>
            <a:br>
              <a:rPr lang="cs-CZ" sz="3000" b="1" i="1" dirty="0"/>
            </a:br>
            <a:r>
              <a:rPr lang="cs-CZ" sz="3000" b="1" i="1" dirty="0" err="1"/>
              <a:t>otto</a:t>
            </a:r>
            <a:r>
              <a:rPr lang="cs-CZ" sz="3000" b="1" i="1" dirty="0"/>
              <a:t> holt </a:t>
            </a:r>
            <a:r>
              <a:rPr lang="cs-CZ" sz="3000" b="1" i="1" dirty="0" err="1"/>
              <a:t>obst</a:t>
            </a:r>
            <a:br>
              <a:rPr lang="cs-CZ" sz="3000" b="1" i="1" dirty="0"/>
            </a:br>
            <a:r>
              <a:rPr lang="cs-CZ" sz="3000" b="1" i="1" dirty="0" err="1"/>
              <a:t>otto</a:t>
            </a:r>
            <a:r>
              <a:rPr lang="cs-CZ" sz="3000" b="1" i="1" dirty="0"/>
              <a:t> </a:t>
            </a:r>
            <a:r>
              <a:rPr lang="cs-CZ" sz="3000" b="1" i="1" dirty="0" err="1"/>
              <a:t>horcht</a:t>
            </a:r>
            <a:br>
              <a:rPr lang="cs-CZ" sz="3000" b="1" i="1" dirty="0"/>
            </a:br>
            <a:r>
              <a:rPr lang="cs-CZ" sz="3000" b="1" i="1" dirty="0" err="1"/>
              <a:t>otto</a:t>
            </a:r>
            <a:r>
              <a:rPr lang="cs-CZ" sz="3000" b="1" i="1" dirty="0"/>
              <a:t>: mops </a:t>
            </a:r>
            <a:r>
              <a:rPr lang="cs-CZ" sz="3000" b="1" i="1" dirty="0" err="1"/>
              <a:t>mops</a:t>
            </a:r>
            <a:br>
              <a:rPr lang="cs-CZ" sz="3000" b="1" i="1" dirty="0"/>
            </a:br>
            <a:r>
              <a:rPr lang="cs-CZ" sz="3000" b="1" i="1" dirty="0" err="1"/>
              <a:t>otto</a:t>
            </a:r>
            <a:r>
              <a:rPr lang="cs-CZ" sz="3000" b="1" i="1" dirty="0"/>
              <a:t> </a:t>
            </a:r>
            <a:r>
              <a:rPr lang="cs-CZ" sz="3000" b="1" i="1" dirty="0" err="1"/>
              <a:t>hofft</a:t>
            </a:r>
            <a:br>
              <a:rPr lang="cs-CZ" sz="3000" b="1" i="1" dirty="0"/>
            </a:br>
            <a:br>
              <a:rPr lang="cs-CZ" sz="3000" b="1" i="1" dirty="0"/>
            </a:br>
            <a:r>
              <a:rPr lang="cs-CZ" sz="3000" b="1" i="1" dirty="0" err="1"/>
              <a:t>otto</a:t>
            </a:r>
            <a:r>
              <a:rPr lang="cs-CZ" sz="3000" b="1" i="1" dirty="0"/>
              <a:t> mops </a:t>
            </a:r>
            <a:r>
              <a:rPr lang="cs-CZ" sz="3000" b="1" i="1" dirty="0" err="1"/>
              <a:t>klopft</a:t>
            </a:r>
            <a:br>
              <a:rPr lang="cs-CZ" sz="3000" b="1" i="1" dirty="0"/>
            </a:br>
            <a:r>
              <a:rPr lang="cs-CZ" sz="3000" b="1" i="1" dirty="0" err="1"/>
              <a:t>otto</a:t>
            </a:r>
            <a:r>
              <a:rPr lang="cs-CZ" sz="3000" b="1" i="1" dirty="0"/>
              <a:t>: </a:t>
            </a:r>
            <a:r>
              <a:rPr lang="cs-CZ" sz="3000" b="1" i="1" dirty="0" err="1"/>
              <a:t>komm</a:t>
            </a:r>
            <a:r>
              <a:rPr lang="cs-CZ" sz="3000" b="1" i="1" dirty="0"/>
              <a:t> mops </a:t>
            </a:r>
            <a:r>
              <a:rPr lang="cs-CZ" sz="3000" b="1" i="1" dirty="0" err="1"/>
              <a:t>komm</a:t>
            </a:r>
            <a:br>
              <a:rPr lang="cs-CZ" sz="3000" b="1" i="1" dirty="0"/>
            </a:br>
            <a:r>
              <a:rPr lang="cs-CZ" sz="3000" b="1" i="1" dirty="0" err="1"/>
              <a:t>ottos</a:t>
            </a:r>
            <a:r>
              <a:rPr lang="cs-CZ" sz="3000" b="1" i="1" dirty="0"/>
              <a:t> mops </a:t>
            </a:r>
            <a:r>
              <a:rPr lang="cs-CZ" sz="3000" b="1" i="1" dirty="0" err="1"/>
              <a:t>kommt</a:t>
            </a:r>
            <a:br>
              <a:rPr lang="cs-CZ" sz="3000" b="1" i="1" dirty="0"/>
            </a:br>
            <a:r>
              <a:rPr lang="cs-CZ" sz="3000" b="1" i="1" dirty="0" err="1"/>
              <a:t>ottos</a:t>
            </a:r>
            <a:r>
              <a:rPr lang="cs-CZ" sz="3000" b="1" i="1" dirty="0"/>
              <a:t> mops </a:t>
            </a:r>
            <a:r>
              <a:rPr lang="cs-CZ" sz="3000" b="1" i="1" dirty="0" err="1"/>
              <a:t>kotzt</a:t>
            </a:r>
            <a:br>
              <a:rPr lang="cs-CZ" sz="3000" b="1" i="1" dirty="0"/>
            </a:br>
            <a:r>
              <a:rPr lang="cs-CZ" sz="3000" b="1" i="1" dirty="0" err="1"/>
              <a:t>otto</a:t>
            </a:r>
            <a:r>
              <a:rPr lang="cs-CZ" sz="3000" b="1" i="1" dirty="0"/>
              <a:t>: </a:t>
            </a:r>
            <a:r>
              <a:rPr lang="cs-CZ" sz="3000" b="1" i="1" dirty="0" err="1"/>
              <a:t>ogottogott</a:t>
            </a:r>
            <a:endParaRPr lang="cs-CZ" sz="3000" b="1" i="1" dirty="0"/>
          </a:p>
          <a:p>
            <a:endParaRPr lang="cs-CZ" sz="3000" b="1" i="1" dirty="0"/>
          </a:p>
          <a:p>
            <a:pPr>
              <a:buNone/>
            </a:pPr>
            <a:r>
              <a:rPr lang="de-DE" sz="3000" b="1" dirty="0" err="1"/>
              <a:t>lichtung</a:t>
            </a:r>
            <a:br>
              <a:rPr lang="de-DE" sz="3000" b="1" dirty="0"/>
            </a:br>
            <a:br>
              <a:rPr lang="de-DE" sz="3000" b="1" dirty="0"/>
            </a:br>
            <a:r>
              <a:rPr lang="de-DE" sz="3000" b="1" dirty="0"/>
              <a:t>manche meinen</a:t>
            </a:r>
            <a:br>
              <a:rPr lang="de-DE" sz="3000" b="1" dirty="0"/>
            </a:br>
            <a:r>
              <a:rPr lang="de-DE" sz="3000" b="1" dirty="0" err="1"/>
              <a:t>lechts</a:t>
            </a:r>
            <a:r>
              <a:rPr lang="de-DE" sz="3000" b="1" dirty="0"/>
              <a:t> und </a:t>
            </a:r>
            <a:r>
              <a:rPr lang="de-DE" sz="3000" b="1" dirty="0" err="1"/>
              <a:t>rinks</a:t>
            </a:r>
            <a:br>
              <a:rPr lang="de-DE" sz="3000" b="1" dirty="0"/>
            </a:br>
            <a:r>
              <a:rPr lang="de-DE" sz="3000" b="1" dirty="0"/>
              <a:t>kann man nicht</a:t>
            </a:r>
            <a:br>
              <a:rPr lang="de-DE" sz="3000" b="1" dirty="0"/>
            </a:br>
            <a:r>
              <a:rPr lang="de-DE" sz="3000" b="1" dirty="0" err="1"/>
              <a:t>velwechsern</a:t>
            </a:r>
            <a:r>
              <a:rPr lang="de-DE" sz="3000" b="1" dirty="0"/>
              <a:t>.</a:t>
            </a:r>
            <a:br>
              <a:rPr lang="de-DE" sz="3000" b="1" dirty="0"/>
            </a:br>
            <a:r>
              <a:rPr lang="de-DE" sz="3000" b="1" dirty="0" err="1"/>
              <a:t>werch</a:t>
            </a:r>
            <a:r>
              <a:rPr lang="de-DE" sz="3000" b="1" dirty="0"/>
              <a:t> ein </a:t>
            </a:r>
            <a:r>
              <a:rPr lang="de-DE" sz="3000" b="1" dirty="0" err="1"/>
              <a:t>illtum</a:t>
            </a:r>
            <a:r>
              <a:rPr lang="de-DE" sz="3000" b="1" dirty="0"/>
              <a:t>!</a:t>
            </a:r>
            <a:endParaRPr lang="cs-CZ" sz="3000" b="1" dirty="0"/>
          </a:p>
          <a:p>
            <a:pPr>
              <a:buNone/>
            </a:pPr>
            <a:endParaRPr lang="cs-CZ" sz="3000" b="1" dirty="0"/>
          </a:p>
          <a:p>
            <a:pPr>
              <a:buNone/>
            </a:pPr>
            <a:r>
              <a:rPr lang="cs-CZ" sz="3000" b="1" dirty="0"/>
              <a:t>Die </a:t>
            </a:r>
            <a:r>
              <a:rPr lang="cs-CZ" sz="3000" b="1" dirty="0" err="1"/>
              <a:t>Rache</a:t>
            </a:r>
            <a:r>
              <a:rPr lang="cs-CZ" sz="3000" b="1" dirty="0"/>
              <a:t> der </a:t>
            </a:r>
            <a:r>
              <a:rPr lang="cs-CZ" sz="3000" b="1" dirty="0" err="1"/>
              <a:t>Sprache</a:t>
            </a:r>
            <a:r>
              <a:rPr lang="cs-CZ" sz="3000" b="1" dirty="0"/>
              <a:t> </a:t>
            </a:r>
            <a:r>
              <a:rPr lang="cs-CZ" sz="3000" b="1" dirty="0" err="1"/>
              <a:t>ist</a:t>
            </a:r>
            <a:r>
              <a:rPr lang="cs-CZ" sz="3000" b="1" dirty="0"/>
              <a:t> </a:t>
            </a:r>
            <a:r>
              <a:rPr lang="cs-CZ" sz="3000" b="1" dirty="0" err="1"/>
              <a:t>das</a:t>
            </a:r>
            <a:r>
              <a:rPr lang="cs-CZ" sz="3000" b="1" dirty="0"/>
              <a:t> </a:t>
            </a:r>
            <a:r>
              <a:rPr lang="cs-CZ" sz="3000" b="1" dirty="0" err="1"/>
              <a:t>Gedicht</a:t>
            </a:r>
            <a:r>
              <a:rPr lang="cs-CZ" sz="3000" b="1" dirty="0"/>
              <a:t>!</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755576" y="274638"/>
            <a:ext cx="7931224" cy="634082"/>
          </a:xfrm>
        </p:spPr>
        <p:txBody>
          <a:bodyPr>
            <a:normAutofit fontScale="90000"/>
          </a:bodyPr>
          <a:lstStyle/>
          <a:p>
            <a:r>
              <a:rPr lang="cs-CZ" dirty="0" err="1"/>
              <a:t>Experimentelle</a:t>
            </a:r>
            <a:r>
              <a:rPr lang="cs-CZ"/>
              <a:t> Poesie</a:t>
            </a:r>
            <a:br>
              <a:rPr lang="cs-CZ" dirty="0"/>
            </a:br>
            <a:endParaRPr lang="cs-CZ" dirty="0"/>
          </a:p>
        </p:txBody>
      </p:sp>
      <p:pic>
        <p:nvPicPr>
          <p:cNvPr id="5" name="Zástupný symbol pro obsah 4" descr="images.jpg"/>
          <p:cNvPicPr>
            <a:picLocks noGrp="1" noChangeAspect="1"/>
          </p:cNvPicPr>
          <p:nvPr>
            <p:ph sz="half" idx="1"/>
          </p:nvPr>
        </p:nvPicPr>
        <p:blipFill>
          <a:blip r:embed="rId2" cstate="print"/>
          <a:stretch>
            <a:fillRect/>
          </a:stretch>
        </p:blipFill>
        <p:spPr>
          <a:xfrm>
            <a:off x="0" y="1196752"/>
            <a:ext cx="4585179" cy="3379663"/>
          </a:xfrm>
        </p:spPr>
      </p:pic>
      <p:sp>
        <p:nvSpPr>
          <p:cNvPr id="8" name="Zástupný symbol pro obsah 7"/>
          <p:cNvSpPr>
            <a:spLocks noGrp="1"/>
          </p:cNvSpPr>
          <p:nvPr>
            <p:ph sz="half" idx="2"/>
          </p:nvPr>
        </p:nvSpPr>
        <p:spPr>
          <a:xfrm>
            <a:off x="4648200" y="1124744"/>
            <a:ext cx="4038600" cy="5001419"/>
          </a:xfrm>
        </p:spPr>
        <p:txBody>
          <a:bodyPr>
            <a:normAutofit fontScale="55000" lnSpcReduction="20000"/>
          </a:bodyPr>
          <a:lstStyle/>
          <a:p>
            <a:pPr>
              <a:buNone/>
            </a:pPr>
            <a:r>
              <a:rPr lang="de-DE" b="1" dirty="0"/>
              <a:t>das Sagbare sagen</a:t>
            </a:r>
            <a:r>
              <a:rPr lang="cs-CZ" b="1" dirty="0"/>
              <a:t>d</a:t>
            </a:r>
          </a:p>
          <a:p>
            <a:pPr>
              <a:buNone/>
            </a:pPr>
            <a:r>
              <a:rPr lang="de-DE" b="1" dirty="0" err="1"/>
              <a:t>as</a:t>
            </a:r>
            <a:r>
              <a:rPr lang="de-DE" b="1" dirty="0"/>
              <a:t> Erfahrbare erfahren</a:t>
            </a:r>
            <a:endParaRPr lang="cs-CZ" b="1" dirty="0"/>
          </a:p>
          <a:p>
            <a:pPr>
              <a:buNone/>
            </a:pPr>
            <a:r>
              <a:rPr lang="de-DE" b="1" dirty="0"/>
              <a:t>das </a:t>
            </a:r>
            <a:r>
              <a:rPr lang="de-DE" b="1" dirty="0" err="1"/>
              <a:t>Entscheidbare</a:t>
            </a:r>
            <a:r>
              <a:rPr lang="de-DE" b="1" dirty="0"/>
              <a:t> entscheiden</a:t>
            </a:r>
            <a:endParaRPr lang="cs-CZ" b="1" dirty="0"/>
          </a:p>
          <a:p>
            <a:pPr>
              <a:buNone/>
            </a:pPr>
            <a:r>
              <a:rPr lang="de-DE" b="1" dirty="0"/>
              <a:t>das Erreichbare erreichen</a:t>
            </a:r>
            <a:endParaRPr lang="cs-CZ" b="1" dirty="0"/>
          </a:p>
          <a:p>
            <a:pPr>
              <a:buNone/>
            </a:pPr>
            <a:r>
              <a:rPr lang="de-DE" b="1" dirty="0"/>
              <a:t>das Wiederholbare wiederholen</a:t>
            </a:r>
            <a:endParaRPr lang="cs-CZ" b="1" dirty="0"/>
          </a:p>
          <a:p>
            <a:pPr>
              <a:buNone/>
            </a:pPr>
            <a:r>
              <a:rPr lang="de-DE" b="1" dirty="0"/>
              <a:t>das </a:t>
            </a:r>
            <a:r>
              <a:rPr lang="de-DE" b="1" dirty="0" err="1"/>
              <a:t>Beendbare</a:t>
            </a:r>
            <a:r>
              <a:rPr lang="de-DE" b="1" dirty="0"/>
              <a:t> beenden</a:t>
            </a:r>
            <a:br>
              <a:rPr lang="de-DE" b="1" dirty="0"/>
            </a:br>
            <a:r>
              <a:rPr lang="de-DE" b="1" dirty="0"/>
              <a:t> </a:t>
            </a:r>
            <a:endParaRPr lang="cs-CZ" b="1" dirty="0"/>
          </a:p>
          <a:p>
            <a:pPr>
              <a:buNone/>
            </a:pPr>
            <a:r>
              <a:rPr lang="de-DE" b="1" dirty="0"/>
              <a:t>das nicht Sagbare</a:t>
            </a:r>
            <a:br>
              <a:rPr lang="de-DE" b="1" dirty="0"/>
            </a:br>
            <a:endParaRPr lang="cs-CZ" b="1" dirty="0"/>
          </a:p>
          <a:p>
            <a:pPr>
              <a:buNone/>
            </a:pPr>
            <a:r>
              <a:rPr lang="de-DE" b="1" dirty="0"/>
              <a:t>das nicht Erfahrbare</a:t>
            </a:r>
            <a:br>
              <a:rPr lang="de-DE" b="1" dirty="0"/>
            </a:br>
            <a:endParaRPr lang="cs-CZ" b="1" dirty="0"/>
          </a:p>
          <a:p>
            <a:pPr>
              <a:buNone/>
            </a:pPr>
            <a:r>
              <a:rPr lang="de-DE" b="1" dirty="0"/>
              <a:t>das nicht </a:t>
            </a:r>
            <a:r>
              <a:rPr lang="de-DE" b="1" dirty="0" err="1"/>
              <a:t>Entscheidbare</a:t>
            </a:r>
            <a:br>
              <a:rPr lang="de-DE" b="1" dirty="0"/>
            </a:br>
            <a:endParaRPr lang="cs-CZ" b="1" dirty="0"/>
          </a:p>
          <a:p>
            <a:pPr>
              <a:buNone/>
            </a:pPr>
            <a:r>
              <a:rPr lang="de-DE" b="1" dirty="0"/>
              <a:t>das nicht Erreichbare</a:t>
            </a:r>
            <a:br>
              <a:rPr lang="de-DE" b="1" dirty="0"/>
            </a:br>
            <a:endParaRPr lang="cs-CZ" b="1" dirty="0"/>
          </a:p>
          <a:p>
            <a:pPr>
              <a:buNone/>
            </a:pPr>
            <a:r>
              <a:rPr lang="de-DE" b="1" dirty="0"/>
              <a:t>das nicht Wiederholbare</a:t>
            </a:r>
            <a:br>
              <a:rPr lang="de-DE" b="1" dirty="0"/>
            </a:br>
            <a:endParaRPr lang="cs-CZ" b="1" dirty="0"/>
          </a:p>
          <a:p>
            <a:pPr>
              <a:buNone/>
            </a:pPr>
            <a:r>
              <a:rPr lang="de-DE" b="1" dirty="0"/>
              <a:t>das nicht </a:t>
            </a:r>
            <a:r>
              <a:rPr lang="de-DE" b="1" dirty="0" err="1"/>
              <a:t>Beendbare</a:t>
            </a:r>
            <a:br>
              <a:rPr lang="de-DE" b="1" dirty="0"/>
            </a:br>
            <a:r>
              <a:rPr lang="de-DE" b="1" dirty="0"/>
              <a:t> </a:t>
            </a:r>
            <a:br>
              <a:rPr lang="de-DE" b="1" dirty="0"/>
            </a:br>
            <a:endParaRPr lang="cs-CZ" b="1" dirty="0"/>
          </a:p>
          <a:p>
            <a:pPr>
              <a:buNone/>
            </a:pPr>
            <a:r>
              <a:rPr lang="de-DE" b="1" dirty="0"/>
              <a:t>das nicht </a:t>
            </a:r>
            <a:r>
              <a:rPr lang="de-DE" b="1" dirty="0" err="1"/>
              <a:t>Beendbare</a:t>
            </a:r>
            <a:r>
              <a:rPr lang="de-DE" b="1" dirty="0"/>
              <a:t> nicht beenden</a:t>
            </a:r>
            <a:br>
              <a:rPr lang="de-DE" b="1" dirty="0"/>
            </a:br>
            <a:r>
              <a:rPr lang="de-DE" b="1" dirty="0"/>
              <a:t> </a:t>
            </a:r>
            <a:br>
              <a:rPr lang="de-DE" b="1" dirty="0"/>
            </a:br>
            <a:r>
              <a:rPr lang="de-DE" b="1" dirty="0"/>
              <a:t>Helmut Heißenbüttel</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3C00C3F2-C46A-49E5-83E8-1CB91E0F2361}"/>
              </a:ext>
            </a:extLst>
          </p:cNvPr>
          <p:cNvSpPr>
            <a:spLocks noGrp="1"/>
          </p:cNvSpPr>
          <p:nvPr>
            <p:ph type="title"/>
          </p:nvPr>
        </p:nvSpPr>
        <p:spPr/>
        <p:txBody>
          <a:bodyPr>
            <a:normAutofit fontScale="90000"/>
          </a:bodyPr>
          <a:lstStyle/>
          <a:p>
            <a:br>
              <a:rPr lang="de-DE" b="1" dirty="0"/>
            </a:br>
            <a:r>
              <a:rPr lang="de-DE" sz="3100" b="1" dirty="0" err="1"/>
              <a:t>Eroeffnungs</a:t>
            </a:r>
            <a:r>
              <a:rPr lang="de-DE" sz="3100" b="1" dirty="0"/>
              <a:t>-Manifest, 1. Dada-Abend</a:t>
            </a:r>
            <a:br>
              <a:rPr lang="cs-CZ" b="1" dirty="0"/>
            </a:br>
            <a:r>
              <a:rPr lang="de-DE" sz="3100" b="1" dirty="0" err="1"/>
              <a:t>Zuerich</a:t>
            </a:r>
            <a:r>
              <a:rPr lang="de-DE" sz="3100" b="1" dirty="0"/>
              <a:t>, 14. Juli 1916</a:t>
            </a:r>
            <a:br>
              <a:rPr lang="de-DE" b="1" dirty="0"/>
            </a:br>
            <a:endParaRPr lang="cs-CZ" dirty="0"/>
          </a:p>
        </p:txBody>
      </p:sp>
      <p:sp>
        <p:nvSpPr>
          <p:cNvPr id="6" name="Zástupný obsah 5">
            <a:extLst>
              <a:ext uri="{FF2B5EF4-FFF2-40B4-BE49-F238E27FC236}">
                <a16:creationId xmlns:a16="http://schemas.microsoft.com/office/drawing/2014/main" id="{E1C3C116-4270-4231-921F-F6E926D40BB9}"/>
              </a:ext>
            </a:extLst>
          </p:cNvPr>
          <p:cNvSpPr>
            <a:spLocks noGrp="1"/>
          </p:cNvSpPr>
          <p:nvPr>
            <p:ph idx="1"/>
          </p:nvPr>
        </p:nvSpPr>
        <p:spPr>
          <a:xfrm>
            <a:off x="179512" y="1417638"/>
            <a:ext cx="8856984" cy="5165724"/>
          </a:xfrm>
        </p:spPr>
        <p:txBody>
          <a:bodyPr>
            <a:normAutofit fontScale="62500" lnSpcReduction="20000"/>
          </a:bodyPr>
          <a:lstStyle/>
          <a:p>
            <a:pPr marL="0" indent="0">
              <a:buNone/>
            </a:pPr>
            <a:r>
              <a:rPr lang="de-DE" sz="2500" dirty="0"/>
              <a:t>Dada ist eine neue Kunstrichtung. Das kann man daran erkennen, dass bisher niemand etwas davon wusste und morgen ganz </a:t>
            </a:r>
            <a:r>
              <a:rPr lang="de-DE" sz="2500" dirty="0" err="1"/>
              <a:t>Zuerich</a:t>
            </a:r>
            <a:r>
              <a:rPr lang="de-DE" sz="2500" dirty="0"/>
              <a:t> davon reden wird. Dada stammt aus dem Lexikon. Es ist furchtbar einfach. Im </a:t>
            </a:r>
            <a:r>
              <a:rPr lang="de-DE" sz="2500" dirty="0" err="1"/>
              <a:t>Franzoesischen</a:t>
            </a:r>
            <a:r>
              <a:rPr lang="de-DE" sz="2500" dirty="0"/>
              <a:t> bedeutets Steckenpferd. Im Deutschen: Addio, steigt mir bitte den </a:t>
            </a:r>
            <a:r>
              <a:rPr lang="de-DE" sz="2500" dirty="0" err="1"/>
              <a:t>Ruecken</a:t>
            </a:r>
            <a:r>
              <a:rPr lang="de-DE" sz="2500" dirty="0"/>
              <a:t> runter, auf Wiedersehen ein </a:t>
            </a:r>
            <a:r>
              <a:rPr lang="de-DE" sz="2500" dirty="0" err="1"/>
              <a:t>ander</a:t>
            </a:r>
            <a:r>
              <a:rPr lang="de-DE" sz="2500" dirty="0"/>
              <a:t> Mal! Im </a:t>
            </a:r>
            <a:r>
              <a:rPr lang="de-DE" sz="2500" dirty="0" err="1"/>
              <a:t>Rumaenischen</a:t>
            </a:r>
            <a:r>
              <a:rPr lang="de-DE" sz="2500" dirty="0"/>
              <a:t>: 'Ja wahrhaftig, Sie haben Recht, so ist es. Jawohl, wirklich. Machen wir'. Und so weiter.</a:t>
            </a:r>
          </a:p>
          <a:p>
            <a:pPr marL="0" indent="0">
              <a:buNone/>
            </a:pPr>
            <a:r>
              <a:rPr lang="de-DE" sz="2500" dirty="0"/>
              <a:t>Ein internationales Wort. Nur ein Wort und das Wort als Bewegung. Es ist einfach furchtbar. Wenn man eine Kunstrichtung daraus macht, muss das bedeuten, man will Komplikationen wegnehmen. Dada Psychologie, Dada Literatur, Dada Bourgeoisie und ihr, verehrteste Dichter, die ihr immer mit Worten, nie aber das Wort selber gedichtet habt. Dada Weltkrieg und kein Ende, Dada Revolution und kein Anfang. Dada ihr Freunde und </a:t>
            </a:r>
            <a:r>
              <a:rPr lang="de-DE" sz="2500" dirty="0" err="1"/>
              <a:t>Auchdichter</a:t>
            </a:r>
            <a:r>
              <a:rPr lang="de-DE" sz="2500" dirty="0"/>
              <a:t>, </a:t>
            </a:r>
            <a:r>
              <a:rPr lang="de-DE" sz="2500" dirty="0" err="1"/>
              <a:t>allerwerteste</a:t>
            </a:r>
            <a:r>
              <a:rPr lang="de-DE" sz="2500" dirty="0"/>
              <a:t> Evangelisten. Dada Tzara, Dada </a:t>
            </a:r>
            <a:r>
              <a:rPr lang="de-DE" sz="2500" dirty="0" err="1"/>
              <a:t>Huelsenbeck</a:t>
            </a:r>
            <a:r>
              <a:rPr lang="de-DE" sz="2500" dirty="0"/>
              <a:t>, Dada </a:t>
            </a:r>
            <a:r>
              <a:rPr lang="de-DE" sz="2500" dirty="0" err="1"/>
              <a:t>m'dada</a:t>
            </a:r>
            <a:r>
              <a:rPr lang="de-DE" sz="2500" dirty="0"/>
              <a:t>, Dada </a:t>
            </a:r>
            <a:r>
              <a:rPr lang="de-DE" sz="2500" dirty="0" err="1"/>
              <a:t>mhm</a:t>
            </a:r>
            <a:r>
              <a:rPr lang="de-DE" sz="2500" dirty="0"/>
              <a:t>' </a:t>
            </a:r>
            <a:r>
              <a:rPr lang="de-DE" sz="2500" dirty="0" err="1"/>
              <a:t>dada</a:t>
            </a:r>
            <a:r>
              <a:rPr lang="de-DE" sz="2500" dirty="0"/>
              <a:t>, Dada </a:t>
            </a:r>
            <a:r>
              <a:rPr lang="de-DE" sz="2500" dirty="0" err="1"/>
              <a:t>Hue</a:t>
            </a:r>
            <a:r>
              <a:rPr lang="de-DE" sz="2500" dirty="0"/>
              <a:t>, Dada </a:t>
            </a:r>
            <a:r>
              <a:rPr lang="de-DE" sz="2500" dirty="0" err="1"/>
              <a:t>Tza</a:t>
            </a:r>
            <a:r>
              <a:rPr lang="de-DE" sz="2500" dirty="0"/>
              <a:t>.</a:t>
            </a:r>
          </a:p>
          <a:p>
            <a:pPr marL="0" indent="0">
              <a:buNone/>
            </a:pPr>
            <a:r>
              <a:rPr lang="de-DE" sz="2500" dirty="0"/>
              <a:t>Wie erlangt man die ewige Seligkeit? Indem man Dada sagt. Wie wird man </a:t>
            </a:r>
            <a:r>
              <a:rPr lang="de-DE" sz="2500" dirty="0" err="1"/>
              <a:t>beruehmt</a:t>
            </a:r>
            <a:r>
              <a:rPr lang="de-DE" sz="2500" dirty="0"/>
              <a:t>? Indem man Dada sagt. Mit edlem Gestus und mit feinem Anstand. Bis zum Irrsinn, bis zur Bewusstlosigkeit. Wie kann man alles </a:t>
            </a:r>
            <a:r>
              <a:rPr lang="de-DE" sz="2500" dirty="0" err="1"/>
              <a:t>Aalige</a:t>
            </a:r>
            <a:r>
              <a:rPr lang="de-DE" sz="2500" dirty="0"/>
              <a:t> und </a:t>
            </a:r>
            <a:r>
              <a:rPr lang="de-DE" sz="2500" dirty="0" err="1"/>
              <a:t>Journalige</a:t>
            </a:r>
            <a:r>
              <a:rPr lang="de-DE" sz="2500" dirty="0"/>
              <a:t>, alles Nette und Adrette, alles </a:t>
            </a:r>
            <a:r>
              <a:rPr lang="de-DE" sz="2500" dirty="0" err="1"/>
              <a:t>Vermoralisierte</a:t>
            </a:r>
            <a:r>
              <a:rPr lang="de-DE" sz="2500" dirty="0"/>
              <a:t>, Vertierte, Gezierte abtun? Indem man Dada sagt. Dada ist die Weltseele, Dada ist der Clou, Dada ist die beste Lilienmilchseife der Welt. Dada Herr </a:t>
            </a:r>
            <a:r>
              <a:rPr lang="de-DE" sz="2500" dirty="0" err="1"/>
              <a:t>Rubiner</a:t>
            </a:r>
            <a:r>
              <a:rPr lang="de-DE" sz="2500" dirty="0"/>
              <a:t>, Dada Herr </a:t>
            </a:r>
            <a:r>
              <a:rPr lang="de-DE" sz="2500" dirty="0" err="1"/>
              <a:t>Korrodi</a:t>
            </a:r>
            <a:r>
              <a:rPr lang="de-DE" sz="2500" dirty="0"/>
              <a:t>, Dada Herr Anastasius Lilienstein.</a:t>
            </a:r>
          </a:p>
          <a:p>
            <a:pPr marL="0" indent="0">
              <a:buNone/>
            </a:pPr>
            <a:r>
              <a:rPr lang="de-DE" sz="2500" dirty="0"/>
              <a:t>Das </a:t>
            </a:r>
            <a:r>
              <a:rPr lang="de-DE" sz="2500" dirty="0" err="1"/>
              <a:t>heisst</a:t>
            </a:r>
            <a:r>
              <a:rPr lang="de-DE" sz="2500" dirty="0"/>
              <a:t> auf Deutsch: die Gastfreundschaft der Schweiz ist </a:t>
            </a:r>
            <a:r>
              <a:rPr lang="de-DE" sz="2500" dirty="0" err="1"/>
              <a:t>ueber</a:t>
            </a:r>
            <a:r>
              <a:rPr lang="de-DE" sz="2500" dirty="0"/>
              <a:t> alles zu </a:t>
            </a:r>
            <a:r>
              <a:rPr lang="de-DE" sz="2500" dirty="0" err="1"/>
              <a:t>schaetzen</a:t>
            </a:r>
            <a:r>
              <a:rPr lang="de-DE" sz="2500" dirty="0"/>
              <a:t>, und im </a:t>
            </a:r>
            <a:r>
              <a:rPr lang="de-DE" sz="2500" dirty="0" err="1"/>
              <a:t>Aesthetischen</a:t>
            </a:r>
            <a:r>
              <a:rPr lang="de-DE" sz="2500" dirty="0"/>
              <a:t> kommt's auf die Norm an.</a:t>
            </a:r>
          </a:p>
          <a:p>
            <a:pPr marL="0" indent="0">
              <a:buNone/>
            </a:pPr>
            <a:r>
              <a:rPr lang="de-DE" sz="2500" dirty="0"/>
              <a:t>Ich lese Verse, die nichts weniger vorhaben als: auf die Sprache zu verzichten. Dada Johann Fuchsgang Goethe. Dada Stendhal. Dada Buddha, Dalai Lama, Dada </a:t>
            </a:r>
            <a:r>
              <a:rPr lang="de-DE" sz="2500" dirty="0" err="1"/>
              <a:t>m'dada</a:t>
            </a:r>
            <a:r>
              <a:rPr lang="de-DE" sz="2500" dirty="0"/>
              <a:t>, Dada </a:t>
            </a:r>
            <a:r>
              <a:rPr lang="de-DE" sz="2500" dirty="0" err="1"/>
              <a:t>m'dada</a:t>
            </a:r>
            <a:r>
              <a:rPr lang="de-DE" sz="2500" dirty="0"/>
              <a:t>, Dada </a:t>
            </a:r>
            <a:r>
              <a:rPr lang="de-DE" sz="2500" dirty="0" err="1"/>
              <a:t>mhm</a:t>
            </a:r>
            <a:r>
              <a:rPr lang="de-DE" sz="2500" dirty="0"/>
              <a:t>' </a:t>
            </a:r>
            <a:r>
              <a:rPr lang="de-DE" sz="2500" dirty="0" err="1"/>
              <a:t>dada</a:t>
            </a:r>
            <a:r>
              <a:rPr lang="de-DE" sz="2500" dirty="0"/>
              <a:t>. Auf die Verbindung kommt es an, und dass sie vorher ein bisschen unterbrochen wird. Ich will keine Worte, die andere erfunden haben. Alle Worte haben andere erfunden. Ich will meinen eigenen Unfug, und Vokale und Konsonanten dazu, die ihm entsprechen. Wenn eine Schwingung sieben Ellen lang ist, will ich </a:t>
            </a:r>
            <a:r>
              <a:rPr lang="de-DE" sz="2500" dirty="0" err="1"/>
              <a:t>fueglich</a:t>
            </a:r>
            <a:r>
              <a:rPr lang="de-DE" sz="2500" dirty="0"/>
              <a:t> Worte dazu, die sieben Ellen lang sind. Die Worte des Herrn Schulze haben nur zwei ein halb Zentimeter.</a:t>
            </a:r>
          </a:p>
          <a:p>
            <a:endParaRPr lang="cs-CZ" dirty="0"/>
          </a:p>
        </p:txBody>
      </p:sp>
    </p:spTree>
    <p:extLst>
      <p:ext uri="{BB962C8B-B14F-4D97-AF65-F5344CB8AC3E}">
        <p14:creationId xmlns:p14="http://schemas.microsoft.com/office/powerpoint/2010/main" val="428031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31D6312-7961-42D5-B859-E84E8DB347C0}"/>
              </a:ext>
            </a:extLst>
          </p:cNvPr>
          <p:cNvSpPr>
            <a:spLocks noGrp="1"/>
          </p:cNvSpPr>
          <p:nvPr>
            <p:ph type="title"/>
          </p:nvPr>
        </p:nvSpPr>
        <p:spPr/>
        <p:txBody>
          <a:bodyPr/>
          <a:lstStyle/>
          <a:p>
            <a:r>
              <a:rPr lang="cs-CZ" dirty="0" err="1"/>
              <a:t>Lektüre</a:t>
            </a:r>
            <a:endParaRPr lang="cs-CZ" dirty="0"/>
          </a:p>
        </p:txBody>
      </p:sp>
      <p:sp>
        <p:nvSpPr>
          <p:cNvPr id="6" name="Zástupný symbol pro obsah 5">
            <a:extLst>
              <a:ext uri="{FF2B5EF4-FFF2-40B4-BE49-F238E27FC236}">
                <a16:creationId xmlns:a16="http://schemas.microsoft.com/office/drawing/2014/main" id="{7EE62C08-AC98-4DE6-81BA-B812A2414A6A}"/>
              </a:ext>
            </a:extLst>
          </p:cNvPr>
          <p:cNvSpPr>
            <a:spLocks noGrp="1"/>
          </p:cNvSpPr>
          <p:nvPr>
            <p:ph idx="1"/>
          </p:nvPr>
        </p:nvSpPr>
        <p:spPr/>
        <p:txBody>
          <a:bodyPr>
            <a:normAutofit fontScale="85000" lnSpcReduction="10000"/>
          </a:bodyPr>
          <a:lstStyle/>
          <a:p>
            <a:r>
              <a:rPr lang="cs-CZ" dirty="0"/>
              <a:t>Franz Kafka: </a:t>
            </a:r>
            <a:r>
              <a:rPr lang="cs-CZ" dirty="0" err="1"/>
              <a:t>Beim</a:t>
            </a:r>
            <a:r>
              <a:rPr lang="cs-CZ" dirty="0"/>
              <a:t> Bau der </a:t>
            </a:r>
            <a:r>
              <a:rPr lang="cs-CZ" dirty="0" err="1"/>
              <a:t>chinesischen</a:t>
            </a:r>
            <a:r>
              <a:rPr lang="cs-CZ" dirty="0"/>
              <a:t> Mauer</a:t>
            </a:r>
          </a:p>
          <a:p>
            <a:pPr marL="0" indent="0">
              <a:buNone/>
            </a:pPr>
            <a:r>
              <a:rPr lang="cs-CZ" dirty="0" err="1"/>
              <a:t>Fragen</a:t>
            </a:r>
            <a:r>
              <a:rPr lang="cs-CZ" dirty="0"/>
              <a:t>:</a:t>
            </a:r>
          </a:p>
          <a:p>
            <a:r>
              <a:rPr lang="cs-CZ" dirty="0" err="1"/>
              <a:t>Wie</a:t>
            </a:r>
            <a:r>
              <a:rPr lang="cs-CZ" dirty="0"/>
              <a:t> </a:t>
            </a:r>
            <a:r>
              <a:rPr lang="cs-CZ" dirty="0" err="1"/>
              <a:t>zeigt</a:t>
            </a:r>
            <a:r>
              <a:rPr lang="cs-CZ" dirty="0"/>
              <a:t> </a:t>
            </a:r>
            <a:r>
              <a:rPr lang="cs-CZ" dirty="0" err="1"/>
              <a:t>sich</a:t>
            </a:r>
            <a:r>
              <a:rPr lang="cs-CZ" dirty="0"/>
              <a:t> </a:t>
            </a:r>
            <a:r>
              <a:rPr lang="cs-CZ" dirty="0" err="1"/>
              <a:t>das</a:t>
            </a:r>
            <a:r>
              <a:rPr lang="cs-CZ" dirty="0"/>
              <a:t> </a:t>
            </a:r>
            <a:r>
              <a:rPr lang="cs-CZ" dirty="0" err="1"/>
              <a:t>Fragmentarische</a:t>
            </a:r>
            <a:r>
              <a:rPr lang="cs-CZ" dirty="0"/>
              <a:t> in </a:t>
            </a:r>
            <a:r>
              <a:rPr lang="cs-CZ" dirty="0" err="1"/>
              <a:t>dieser</a:t>
            </a:r>
            <a:r>
              <a:rPr lang="cs-CZ" dirty="0"/>
              <a:t> </a:t>
            </a:r>
            <a:r>
              <a:rPr lang="cs-CZ" dirty="0" err="1"/>
              <a:t>Erzählung</a:t>
            </a:r>
            <a:r>
              <a:rPr lang="cs-CZ" dirty="0"/>
              <a:t>?</a:t>
            </a:r>
          </a:p>
          <a:p>
            <a:r>
              <a:rPr lang="cs-CZ" dirty="0" err="1"/>
              <a:t>Ist</a:t>
            </a:r>
            <a:r>
              <a:rPr lang="cs-CZ" dirty="0"/>
              <a:t> </a:t>
            </a:r>
            <a:r>
              <a:rPr lang="cs-CZ" dirty="0" err="1"/>
              <a:t>hier</a:t>
            </a:r>
            <a:r>
              <a:rPr lang="cs-CZ" dirty="0"/>
              <a:t> </a:t>
            </a:r>
            <a:r>
              <a:rPr lang="cs-CZ" dirty="0" err="1"/>
              <a:t>das</a:t>
            </a:r>
            <a:r>
              <a:rPr lang="cs-CZ" dirty="0"/>
              <a:t> Fragment </a:t>
            </a:r>
            <a:r>
              <a:rPr lang="cs-CZ" dirty="0" err="1"/>
              <a:t>bezogen</a:t>
            </a:r>
            <a:r>
              <a:rPr lang="cs-CZ" dirty="0"/>
              <a:t> </a:t>
            </a:r>
            <a:r>
              <a:rPr lang="cs-CZ" dirty="0" err="1"/>
              <a:t>auf</a:t>
            </a:r>
            <a:r>
              <a:rPr lang="cs-CZ" dirty="0"/>
              <a:t> </a:t>
            </a:r>
            <a:r>
              <a:rPr lang="cs-CZ" dirty="0" err="1"/>
              <a:t>die</a:t>
            </a:r>
            <a:r>
              <a:rPr lang="cs-CZ" dirty="0"/>
              <a:t> </a:t>
            </a:r>
            <a:r>
              <a:rPr lang="cs-CZ" dirty="0" err="1"/>
              <a:t>Erkenntnis</a:t>
            </a:r>
            <a:r>
              <a:rPr lang="cs-CZ" dirty="0"/>
              <a:t>, </a:t>
            </a:r>
            <a:r>
              <a:rPr lang="cs-CZ" dirty="0" err="1"/>
              <a:t>auf</a:t>
            </a:r>
            <a:r>
              <a:rPr lang="cs-CZ" dirty="0"/>
              <a:t> </a:t>
            </a:r>
            <a:r>
              <a:rPr lang="cs-CZ" dirty="0" err="1"/>
              <a:t>die</a:t>
            </a:r>
            <a:r>
              <a:rPr lang="cs-CZ" dirty="0"/>
              <a:t> </a:t>
            </a:r>
            <a:r>
              <a:rPr lang="cs-CZ" dirty="0" err="1"/>
              <a:t>Kommunikation</a:t>
            </a:r>
            <a:r>
              <a:rPr lang="cs-CZ" dirty="0"/>
              <a:t> oder </a:t>
            </a:r>
            <a:r>
              <a:rPr lang="cs-CZ" dirty="0" err="1"/>
              <a:t>auf</a:t>
            </a:r>
            <a:r>
              <a:rPr lang="cs-CZ" dirty="0"/>
              <a:t> </a:t>
            </a:r>
            <a:r>
              <a:rPr lang="cs-CZ" dirty="0" err="1"/>
              <a:t>die</a:t>
            </a:r>
            <a:r>
              <a:rPr lang="cs-CZ" dirty="0"/>
              <a:t> Subjekte?</a:t>
            </a:r>
          </a:p>
          <a:p>
            <a:r>
              <a:rPr lang="cs-CZ" dirty="0" err="1"/>
              <a:t>Inwiefern</a:t>
            </a:r>
            <a:r>
              <a:rPr lang="cs-CZ" dirty="0"/>
              <a:t> </a:t>
            </a:r>
            <a:r>
              <a:rPr lang="cs-CZ" dirty="0" err="1"/>
              <a:t>scheint</a:t>
            </a:r>
            <a:r>
              <a:rPr lang="cs-CZ" dirty="0"/>
              <a:t> </a:t>
            </a:r>
            <a:r>
              <a:rPr lang="cs-CZ" dirty="0" err="1"/>
              <a:t>diese</a:t>
            </a:r>
            <a:r>
              <a:rPr lang="cs-CZ" dirty="0"/>
              <a:t> </a:t>
            </a:r>
            <a:r>
              <a:rPr lang="cs-CZ" dirty="0" err="1"/>
              <a:t>Erzählung</a:t>
            </a:r>
            <a:r>
              <a:rPr lang="cs-CZ" dirty="0"/>
              <a:t> </a:t>
            </a:r>
            <a:r>
              <a:rPr lang="cs-CZ" dirty="0" err="1"/>
              <a:t>real</a:t>
            </a:r>
            <a:r>
              <a:rPr lang="cs-CZ" dirty="0"/>
              <a:t> (</a:t>
            </a:r>
            <a:r>
              <a:rPr lang="cs-CZ" dirty="0" err="1"/>
              <a:t>wirklichkeitsbezogen</a:t>
            </a:r>
            <a:r>
              <a:rPr lang="cs-CZ" dirty="0"/>
              <a:t>) </a:t>
            </a:r>
            <a:r>
              <a:rPr lang="cs-CZ" dirty="0" err="1"/>
              <a:t>zu</a:t>
            </a:r>
            <a:r>
              <a:rPr lang="cs-CZ" dirty="0"/>
              <a:t> </a:t>
            </a:r>
            <a:r>
              <a:rPr lang="cs-CZ" dirty="0" err="1"/>
              <a:t>sein</a:t>
            </a:r>
            <a:r>
              <a:rPr lang="cs-CZ" dirty="0"/>
              <a:t> </a:t>
            </a:r>
            <a:r>
              <a:rPr lang="cs-CZ" dirty="0" err="1"/>
              <a:t>und</a:t>
            </a:r>
            <a:r>
              <a:rPr lang="cs-CZ" dirty="0"/>
              <a:t> </a:t>
            </a:r>
            <a:r>
              <a:rPr lang="cs-CZ" dirty="0" err="1"/>
              <a:t>inwiefern</a:t>
            </a:r>
            <a:r>
              <a:rPr lang="cs-CZ" dirty="0"/>
              <a:t> </a:t>
            </a:r>
            <a:r>
              <a:rPr lang="cs-CZ" dirty="0" err="1"/>
              <a:t>zeigt</a:t>
            </a:r>
            <a:r>
              <a:rPr lang="cs-CZ" dirty="0"/>
              <a:t> </a:t>
            </a:r>
            <a:r>
              <a:rPr lang="cs-CZ" dirty="0" err="1"/>
              <a:t>sich</a:t>
            </a:r>
            <a:r>
              <a:rPr lang="cs-CZ" dirty="0"/>
              <a:t> </a:t>
            </a:r>
            <a:r>
              <a:rPr lang="cs-CZ" dirty="0" err="1"/>
              <a:t>ihre</a:t>
            </a:r>
            <a:r>
              <a:rPr lang="cs-CZ" dirty="0"/>
              <a:t> </a:t>
            </a:r>
            <a:r>
              <a:rPr lang="cs-CZ" dirty="0" err="1"/>
              <a:t>Fiktionalität</a:t>
            </a:r>
            <a:r>
              <a:rPr lang="cs-CZ" dirty="0"/>
              <a:t>?</a:t>
            </a:r>
          </a:p>
          <a:p>
            <a:pPr marL="0" indent="0">
              <a:buNone/>
            </a:pPr>
            <a:r>
              <a:rPr lang="cs-CZ" dirty="0"/>
              <a:t>Hesse: </a:t>
            </a:r>
            <a:r>
              <a:rPr lang="cs-CZ" dirty="0" err="1"/>
              <a:t>Wie</a:t>
            </a:r>
            <a:r>
              <a:rPr lang="cs-CZ" dirty="0"/>
              <a:t> </a:t>
            </a:r>
            <a:r>
              <a:rPr lang="cs-CZ" dirty="0" err="1"/>
              <a:t>reagiert</a:t>
            </a:r>
            <a:r>
              <a:rPr lang="cs-CZ" dirty="0"/>
              <a:t> Hesse in </a:t>
            </a:r>
            <a:r>
              <a:rPr lang="cs-CZ" dirty="0" err="1"/>
              <a:t>seiner</a:t>
            </a:r>
            <a:r>
              <a:rPr lang="cs-CZ" dirty="0"/>
              <a:t> </a:t>
            </a:r>
            <a:r>
              <a:rPr lang="cs-CZ" dirty="0" err="1"/>
              <a:t>Autobiographie</a:t>
            </a:r>
            <a:r>
              <a:rPr lang="cs-CZ" dirty="0"/>
              <a:t> </a:t>
            </a:r>
            <a:r>
              <a:rPr lang="cs-CZ" dirty="0" err="1"/>
              <a:t>auf</a:t>
            </a:r>
            <a:r>
              <a:rPr lang="cs-CZ" dirty="0"/>
              <a:t> </a:t>
            </a:r>
            <a:r>
              <a:rPr lang="cs-CZ" dirty="0" err="1"/>
              <a:t>die</a:t>
            </a:r>
            <a:r>
              <a:rPr lang="cs-CZ" dirty="0"/>
              <a:t> </a:t>
            </a:r>
            <a:r>
              <a:rPr lang="cs-CZ" dirty="0" err="1"/>
              <a:t>Fragmentarität</a:t>
            </a:r>
            <a:r>
              <a:rPr lang="cs-CZ" dirty="0"/>
              <a:t> des </a:t>
            </a:r>
            <a:r>
              <a:rPr lang="cs-CZ" dirty="0" err="1"/>
              <a:t>Ich</a:t>
            </a:r>
            <a:r>
              <a:rPr lang="cs-CZ" dirty="0"/>
              <a:t>?</a:t>
            </a:r>
          </a:p>
          <a:p>
            <a:endParaRPr lang="cs-CZ" dirty="0"/>
          </a:p>
        </p:txBody>
      </p:sp>
    </p:spTree>
    <p:extLst>
      <p:ext uri="{BB962C8B-B14F-4D97-AF65-F5344CB8AC3E}">
        <p14:creationId xmlns:p14="http://schemas.microsoft.com/office/powerpoint/2010/main" val="3128890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4C51D4-4520-4C67-97CE-25D99421E357}"/>
              </a:ext>
            </a:extLst>
          </p:cNvPr>
          <p:cNvSpPr>
            <a:spLocks noGrp="1"/>
          </p:cNvSpPr>
          <p:nvPr>
            <p:ph type="title"/>
          </p:nvPr>
        </p:nvSpPr>
        <p:spPr/>
        <p:txBody>
          <a:bodyPr/>
          <a:lstStyle/>
          <a:p>
            <a:r>
              <a:rPr lang="cs-CZ" dirty="0" err="1"/>
              <a:t>Lektüre</a:t>
            </a:r>
            <a:r>
              <a:rPr lang="cs-CZ" dirty="0"/>
              <a:t> </a:t>
            </a:r>
            <a:r>
              <a:rPr lang="cs-CZ" dirty="0" err="1"/>
              <a:t>für</a:t>
            </a:r>
            <a:r>
              <a:rPr lang="cs-CZ" dirty="0"/>
              <a:t> </a:t>
            </a:r>
            <a:r>
              <a:rPr lang="cs-CZ" dirty="0" err="1"/>
              <a:t>das</a:t>
            </a:r>
            <a:r>
              <a:rPr lang="cs-CZ" dirty="0"/>
              <a:t> </a:t>
            </a:r>
            <a:r>
              <a:rPr lang="cs-CZ" dirty="0" err="1"/>
              <a:t>nächste</a:t>
            </a:r>
            <a:r>
              <a:rPr lang="cs-CZ" dirty="0"/>
              <a:t> </a:t>
            </a:r>
            <a:r>
              <a:rPr lang="cs-CZ" dirty="0" err="1"/>
              <a:t>Mal</a:t>
            </a:r>
            <a:endParaRPr lang="cs-CZ" dirty="0"/>
          </a:p>
        </p:txBody>
      </p:sp>
      <p:sp>
        <p:nvSpPr>
          <p:cNvPr id="3" name="Zástupný obsah 2">
            <a:extLst>
              <a:ext uri="{FF2B5EF4-FFF2-40B4-BE49-F238E27FC236}">
                <a16:creationId xmlns:a16="http://schemas.microsoft.com/office/drawing/2014/main" id="{DA081F48-6098-4465-8EEF-B0AD99177562}"/>
              </a:ext>
            </a:extLst>
          </p:cNvPr>
          <p:cNvSpPr>
            <a:spLocks noGrp="1"/>
          </p:cNvSpPr>
          <p:nvPr>
            <p:ph idx="1"/>
          </p:nvPr>
        </p:nvSpPr>
        <p:spPr/>
        <p:txBody>
          <a:bodyPr>
            <a:normAutofit fontScale="92500" lnSpcReduction="10000"/>
          </a:bodyPr>
          <a:lstStyle/>
          <a:p>
            <a:r>
              <a:rPr lang="cs-CZ" dirty="0"/>
              <a:t>S. Freud: </a:t>
            </a:r>
            <a:r>
              <a:rPr lang="cs-CZ" dirty="0" err="1"/>
              <a:t>Das</a:t>
            </a:r>
            <a:r>
              <a:rPr lang="cs-CZ" dirty="0"/>
              <a:t> </a:t>
            </a:r>
            <a:r>
              <a:rPr lang="cs-CZ" dirty="0" err="1"/>
              <a:t>Unheimliche</a:t>
            </a:r>
            <a:r>
              <a:rPr lang="cs-CZ" dirty="0"/>
              <a:t>:</a:t>
            </a:r>
          </a:p>
          <a:p>
            <a:r>
              <a:rPr lang="cs-CZ" dirty="0"/>
              <a:t>1. </a:t>
            </a:r>
            <a:r>
              <a:rPr lang="cs-CZ" dirty="0" err="1"/>
              <a:t>Was</a:t>
            </a:r>
            <a:r>
              <a:rPr lang="cs-CZ" dirty="0"/>
              <a:t> </a:t>
            </a:r>
            <a:r>
              <a:rPr lang="cs-CZ" dirty="0" err="1"/>
              <a:t>ist</a:t>
            </a:r>
            <a:r>
              <a:rPr lang="cs-CZ" dirty="0"/>
              <a:t> </a:t>
            </a:r>
            <a:r>
              <a:rPr lang="cs-CZ" dirty="0" err="1"/>
              <a:t>eigentlich</a:t>
            </a:r>
            <a:r>
              <a:rPr lang="cs-CZ" dirty="0"/>
              <a:t> „</a:t>
            </a:r>
            <a:r>
              <a:rPr lang="cs-CZ" dirty="0" err="1"/>
              <a:t>das</a:t>
            </a:r>
            <a:r>
              <a:rPr lang="cs-CZ" dirty="0"/>
              <a:t> </a:t>
            </a:r>
            <a:r>
              <a:rPr lang="cs-CZ" dirty="0" err="1"/>
              <a:t>Unheimliche</a:t>
            </a:r>
            <a:r>
              <a:rPr lang="cs-CZ" dirty="0"/>
              <a:t>“, </a:t>
            </a:r>
            <a:r>
              <a:rPr lang="cs-CZ" dirty="0" err="1"/>
              <a:t>was</a:t>
            </a:r>
            <a:r>
              <a:rPr lang="cs-CZ" dirty="0"/>
              <a:t> </a:t>
            </a:r>
            <a:r>
              <a:rPr lang="cs-CZ" dirty="0" err="1"/>
              <a:t>bedeutet</a:t>
            </a:r>
            <a:r>
              <a:rPr lang="cs-CZ" dirty="0"/>
              <a:t> </a:t>
            </a:r>
            <a:r>
              <a:rPr lang="cs-CZ" dirty="0" err="1"/>
              <a:t>dieses</a:t>
            </a:r>
            <a:r>
              <a:rPr lang="cs-CZ" dirty="0"/>
              <a:t> </a:t>
            </a:r>
            <a:r>
              <a:rPr lang="cs-CZ" dirty="0" err="1"/>
              <a:t>Wort</a:t>
            </a:r>
            <a:r>
              <a:rPr lang="cs-CZ" dirty="0"/>
              <a:t> </a:t>
            </a:r>
            <a:r>
              <a:rPr lang="cs-CZ" dirty="0" err="1"/>
              <a:t>und</a:t>
            </a:r>
            <a:r>
              <a:rPr lang="cs-CZ" dirty="0"/>
              <a:t> </a:t>
            </a:r>
            <a:r>
              <a:rPr lang="cs-CZ" dirty="0" err="1"/>
              <a:t>worin</a:t>
            </a:r>
            <a:r>
              <a:rPr lang="cs-CZ" dirty="0"/>
              <a:t> </a:t>
            </a:r>
            <a:r>
              <a:rPr lang="cs-CZ" dirty="0" err="1"/>
              <a:t>besteht</a:t>
            </a:r>
            <a:r>
              <a:rPr lang="cs-CZ" dirty="0"/>
              <a:t> </a:t>
            </a:r>
            <a:r>
              <a:rPr lang="cs-CZ" dirty="0" err="1"/>
              <a:t>seine</a:t>
            </a:r>
            <a:r>
              <a:rPr lang="cs-CZ" dirty="0"/>
              <a:t> paradoxe Struktur?</a:t>
            </a:r>
          </a:p>
          <a:p>
            <a:r>
              <a:rPr lang="cs-CZ" dirty="0"/>
              <a:t>2. </a:t>
            </a:r>
            <a:r>
              <a:rPr lang="cs-CZ" dirty="0" err="1"/>
              <a:t>Was</a:t>
            </a:r>
            <a:r>
              <a:rPr lang="cs-CZ" dirty="0"/>
              <a:t> </a:t>
            </a:r>
            <a:r>
              <a:rPr lang="cs-CZ" dirty="0" err="1"/>
              <a:t>ist</a:t>
            </a:r>
            <a:r>
              <a:rPr lang="cs-CZ" dirty="0"/>
              <a:t> der _</a:t>
            </a:r>
            <a:r>
              <a:rPr lang="cs-CZ" dirty="0" err="1"/>
              <a:t>Gegensatz</a:t>
            </a:r>
            <a:r>
              <a:rPr lang="cs-CZ" dirty="0"/>
              <a:t> </a:t>
            </a:r>
            <a:r>
              <a:rPr lang="cs-CZ" dirty="0" err="1"/>
              <a:t>zu</a:t>
            </a:r>
            <a:r>
              <a:rPr lang="cs-CZ" dirty="0"/>
              <a:t> „</a:t>
            </a:r>
            <a:r>
              <a:rPr lang="cs-CZ" dirty="0" err="1"/>
              <a:t>Unheimlich</a:t>
            </a:r>
            <a:r>
              <a:rPr lang="cs-CZ" dirty="0"/>
              <a:t>“?</a:t>
            </a:r>
          </a:p>
          <a:p>
            <a:r>
              <a:rPr lang="cs-CZ" dirty="0"/>
              <a:t>3. </a:t>
            </a:r>
            <a:r>
              <a:rPr lang="cs-CZ" dirty="0" err="1"/>
              <a:t>Worin</a:t>
            </a:r>
            <a:r>
              <a:rPr lang="cs-CZ" dirty="0"/>
              <a:t> </a:t>
            </a:r>
            <a:r>
              <a:rPr lang="cs-CZ" dirty="0" err="1"/>
              <a:t>sieht</a:t>
            </a:r>
            <a:r>
              <a:rPr lang="cs-CZ" dirty="0"/>
              <a:t> in der </a:t>
            </a:r>
            <a:r>
              <a:rPr lang="cs-CZ" dirty="0" err="1"/>
              <a:t>Erzählung</a:t>
            </a:r>
            <a:r>
              <a:rPr lang="cs-CZ" dirty="0"/>
              <a:t> E. T. A. </a:t>
            </a:r>
            <a:r>
              <a:rPr lang="cs-CZ" dirty="0" err="1"/>
              <a:t>Hoffmanns</a:t>
            </a:r>
            <a:r>
              <a:rPr lang="cs-CZ" dirty="0"/>
              <a:t> Freud </a:t>
            </a:r>
            <a:r>
              <a:rPr lang="cs-CZ" dirty="0" err="1"/>
              <a:t>das</a:t>
            </a:r>
            <a:r>
              <a:rPr lang="cs-CZ" dirty="0"/>
              <a:t> </a:t>
            </a:r>
            <a:r>
              <a:rPr lang="cs-CZ" dirty="0" err="1"/>
              <a:t>sgn</a:t>
            </a:r>
            <a:r>
              <a:rPr lang="cs-CZ" dirty="0"/>
              <a:t>. „</a:t>
            </a:r>
            <a:r>
              <a:rPr lang="cs-CZ" dirty="0" err="1"/>
              <a:t>ödipale</a:t>
            </a:r>
            <a:r>
              <a:rPr lang="cs-CZ" dirty="0"/>
              <a:t> Komplex“?</a:t>
            </a:r>
          </a:p>
          <a:p>
            <a:r>
              <a:rPr lang="cs-CZ" dirty="0"/>
              <a:t>4. </a:t>
            </a:r>
            <a:r>
              <a:rPr lang="cs-CZ" dirty="0" err="1"/>
              <a:t>Wie</a:t>
            </a:r>
            <a:r>
              <a:rPr lang="cs-CZ" dirty="0"/>
              <a:t> </a:t>
            </a:r>
            <a:r>
              <a:rPr lang="cs-CZ" dirty="0" err="1"/>
              <a:t>finden</a:t>
            </a:r>
            <a:r>
              <a:rPr lang="cs-CZ" dirty="0"/>
              <a:t> </a:t>
            </a:r>
            <a:r>
              <a:rPr lang="cs-CZ" dirty="0" err="1"/>
              <a:t>Sie</a:t>
            </a:r>
            <a:r>
              <a:rPr lang="cs-CZ" dirty="0"/>
              <a:t> </a:t>
            </a:r>
            <a:r>
              <a:rPr lang="cs-CZ" dirty="0" err="1"/>
              <a:t>selber</a:t>
            </a:r>
            <a:r>
              <a:rPr lang="cs-CZ" dirty="0"/>
              <a:t> </a:t>
            </a:r>
            <a:r>
              <a:rPr lang="cs-CZ" dirty="0" err="1"/>
              <a:t>die</a:t>
            </a:r>
            <a:r>
              <a:rPr lang="cs-CZ" dirty="0"/>
              <a:t> Vor- </a:t>
            </a:r>
            <a:r>
              <a:rPr lang="cs-CZ" dirty="0" err="1"/>
              <a:t>und</a:t>
            </a:r>
            <a:r>
              <a:rPr lang="cs-CZ" dirty="0"/>
              <a:t> </a:t>
            </a:r>
            <a:r>
              <a:rPr lang="cs-CZ" dirty="0" err="1"/>
              <a:t>Nachteile</a:t>
            </a:r>
            <a:r>
              <a:rPr lang="cs-CZ" dirty="0"/>
              <a:t> der </a:t>
            </a:r>
            <a:r>
              <a:rPr lang="cs-CZ" dirty="0" err="1"/>
              <a:t>psychoanalytischen</a:t>
            </a:r>
            <a:r>
              <a:rPr lang="cs-CZ" dirty="0"/>
              <a:t> </a:t>
            </a:r>
            <a:r>
              <a:rPr lang="cs-CZ" dirty="0" err="1"/>
              <a:t>Literaturinterpretation</a:t>
            </a:r>
            <a:r>
              <a:rPr lang="cs-CZ" dirty="0"/>
              <a:t>?</a:t>
            </a:r>
          </a:p>
        </p:txBody>
      </p:sp>
    </p:spTree>
    <p:extLst>
      <p:ext uri="{BB962C8B-B14F-4D97-AF65-F5344CB8AC3E}">
        <p14:creationId xmlns:p14="http://schemas.microsoft.com/office/powerpoint/2010/main" val="3250810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Ernst Mach </a:t>
            </a:r>
            <a:r>
              <a:rPr lang="de-DE" dirty="0"/>
              <a:t>(1838 </a:t>
            </a:r>
            <a:r>
              <a:rPr lang="cs-CZ" dirty="0"/>
              <a:t>Chrlice </a:t>
            </a:r>
            <a:r>
              <a:rPr lang="de-DE" dirty="0"/>
              <a:t>bei </a:t>
            </a:r>
            <a:r>
              <a:rPr lang="de-DE" dirty="0" err="1"/>
              <a:t>Brünn</a:t>
            </a:r>
            <a:r>
              <a:rPr lang="de-DE" dirty="0"/>
              <a:t> -1916</a:t>
            </a:r>
            <a:r>
              <a:rPr lang="cs-CZ" dirty="0"/>
              <a:t> in </a:t>
            </a:r>
            <a:r>
              <a:rPr lang="cs-CZ" dirty="0" err="1"/>
              <a:t>Wien</a:t>
            </a:r>
            <a:r>
              <a:rPr lang="de-DE" dirty="0"/>
              <a: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Robert Musil </a:t>
            </a:r>
            <a:r>
              <a:rPr lang="de-DE" dirty="0"/>
              <a:t>promovierte über Mach</a:t>
            </a:r>
            <a:r>
              <a:rPr lang="cs-CZ" dirty="0"/>
              <a:t>, </a:t>
            </a:r>
            <a:r>
              <a:rPr lang="cs-CZ" dirty="0" err="1"/>
              <a:t>Inspiration</a:t>
            </a:r>
            <a:r>
              <a:rPr lang="cs-CZ" dirty="0"/>
              <a:t> </a:t>
            </a:r>
            <a:r>
              <a:rPr lang="cs-CZ" dirty="0" err="1"/>
              <a:t>für</a:t>
            </a:r>
            <a:r>
              <a:rPr lang="cs-CZ" dirty="0"/>
              <a:t> </a:t>
            </a:r>
            <a:r>
              <a:rPr lang="cs-CZ" dirty="0" err="1"/>
              <a:t>Hofmannsthal</a:t>
            </a:r>
            <a:r>
              <a:rPr lang="cs-CZ" dirty="0"/>
              <a:t>, </a:t>
            </a:r>
            <a:r>
              <a:rPr lang="cs-CZ" dirty="0" err="1"/>
              <a:t>Schnitzler</a:t>
            </a:r>
            <a:r>
              <a:rPr lang="cs-CZ" dirty="0"/>
              <a:t>. </a:t>
            </a:r>
            <a:r>
              <a:rPr lang="cs-CZ" dirty="0" err="1"/>
              <a:t>Bahr</a:t>
            </a:r>
            <a:r>
              <a:rPr lang="cs-CZ" dirty="0"/>
              <a:t>, u. a.</a:t>
            </a:r>
          </a:p>
          <a:p>
            <a:r>
              <a:rPr lang="de-DE" dirty="0"/>
              <a:t>Machzahl: Geschwindigkeit im Verhältnis zur Schallgeschwindigkeit (etwa 300 m/s, 1.000 km/h)</a:t>
            </a:r>
            <a:endParaRPr lang="cs-CZ" dirty="0"/>
          </a:p>
          <a:p>
            <a:r>
              <a:rPr lang="de-DE" dirty="0"/>
              <a:t>Empiriokritizismus, Atheismus, Agnostizismus, nahe der Sozialdemokratie</a:t>
            </a:r>
            <a:endParaRPr lang="cs-CZ" dirty="0"/>
          </a:p>
          <a:p>
            <a:r>
              <a:rPr lang="de-DE" dirty="0"/>
              <a:t>seit 1866/7 in Prag – Uni bis 1895, Direktor des Physikalischen Instituts, auch Dekan der Phil</a:t>
            </a:r>
            <a:r>
              <a:rPr lang="cs-CZ" dirty="0"/>
              <a:t>.</a:t>
            </a:r>
            <a:r>
              <a:rPr lang="de-DE" dirty="0" err="1"/>
              <a:t>Fak</a:t>
            </a:r>
            <a:r>
              <a:rPr lang="cs-CZ" dirty="0" err="1"/>
              <a:t>ultät</a:t>
            </a:r>
            <a:r>
              <a:rPr lang="de-DE" dirty="0"/>
              <a:t>, Rektor</a:t>
            </a:r>
            <a:r>
              <a:rPr lang="cs-CZ" dirty="0"/>
              <a:t> </a:t>
            </a:r>
            <a:r>
              <a:rPr lang="de-DE" dirty="0"/>
              <a:t>( auch während der Teilung der Uni 1882), dann in Wien als Professor für Philosophie, insbesondere Geschichte der induktiven Wissenschaften</a:t>
            </a:r>
            <a:endParaRPr lang="cs-CZ" dirty="0"/>
          </a:p>
          <a:p>
            <a:r>
              <a:rPr lang="de-DE" dirty="0"/>
              <a:t>seit 2003 Ernst-Mach-Ehrenmedaille für Physik (ČSAV)</a:t>
            </a:r>
            <a:endParaRPr lang="cs-CZ" dirty="0"/>
          </a:p>
          <a:p>
            <a:pPr lvl="0"/>
            <a:r>
              <a:rPr lang="de-DE" i="1" dirty="0"/>
              <a:t>Die Analyse der Empfindungen und </a:t>
            </a:r>
            <a:endParaRPr lang="cs-CZ" i="1" dirty="0"/>
          </a:p>
          <a:p>
            <a:pPr lvl="0"/>
            <a:r>
              <a:rPr lang="de-DE" i="1" dirty="0"/>
              <a:t>das Verhältnis des Physischen zum Psychischen</a:t>
            </a:r>
            <a:r>
              <a:rPr lang="de-DE" dirty="0"/>
              <a:t>, 1886</a:t>
            </a:r>
            <a:endParaRPr lang="cs-CZ" dirty="0"/>
          </a:p>
          <a:p>
            <a:endParaRPr lang="cs-CZ" dirty="0"/>
          </a:p>
        </p:txBody>
      </p:sp>
      <p:pic>
        <p:nvPicPr>
          <p:cNvPr id="4" name="Obrázek 3" descr="85px-Ernstmach.jpg"/>
          <p:cNvPicPr>
            <a:picLocks noChangeAspect="1"/>
          </p:cNvPicPr>
          <p:nvPr/>
        </p:nvPicPr>
        <p:blipFill>
          <a:blip r:embed="rId2" cstate="print"/>
          <a:stretch>
            <a:fillRect/>
          </a:stretch>
        </p:blipFill>
        <p:spPr>
          <a:xfrm>
            <a:off x="7236296" y="4581128"/>
            <a:ext cx="1079500" cy="15113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Machs</a:t>
            </a:r>
            <a:r>
              <a:rPr lang="cs-CZ" dirty="0"/>
              <a:t> </a:t>
            </a:r>
            <a:r>
              <a:rPr lang="cs-CZ" dirty="0" err="1"/>
              <a:t>Einfluss</a:t>
            </a:r>
            <a:r>
              <a:rPr lang="cs-CZ" dirty="0"/>
              <a:t> </a:t>
            </a:r>
            <a:r>
              <a:rPr lang="cs-CZ" dirty="0" err="1"/>
              <a:t>auf</a:t>
            </a:r>
            <a:r>
              <a:rPr lang="cs-CZ" dirty="0"/>
              <a:t> </a:t>
            </a:r>
            <a:r>
              <a:rPr lang="cs-CZ" dirty="0" err="1"/>
              <a:t>die</a:t>
            </a:r>
            <a:r>
              <a:rPr lang="cs-CZ" dirty="0"/>
              <a:t> Literatur</a:t>
            </a:r>
          </a:p>
        </p:txBody>
      </p:sp>
      <p:sp>
        <p:nvSpPr>
          <p:cNvPr id="3" name="Zástupný symbol pro obsah 2"/>
          <p:cNvSpPr>
            <a:spLocks noGrp="1"/>
          </p:cNvSpPr>
          <p:nvPr>
            <p:ph idx="1"/>
          </p:nvPr>
        </p:nvSpPr>
        <p:spPr/>
        <p:txBody>
          <a:bodyPr/>
          <a:lstStyle/>
          <a:p>
            <a:r>
              <a:rPr lang="cs-CZ" dirty="0"/>
              <a:t>Hermann </a:t>
            </a:r>
            <a:r>
              <a:rPr lang="cs-CZ" dirty="0" err="1"/>
              <a:t>Bahr</a:t>
            </a:r>
            <a:r>
              <a:rPr lang="cs-CZ" dirty="0"/>
              <a:t>(1863-1934): </a:t>
            </a:r>
            <a:r>
              <a:rPr lang="cs-CZ" i="1" dirty="0" err="1"/>
              <a:t>Das</a:t>
            </a:r>
            <a:r>
              <a:rPr lang="cs-CZ" i="1" dirty="0"/>
              <a:t> </a:t>
            </a:r>
            <a:r>
              <a:rPr lang="cs-CZ" i="1" dirty="0" err="1"/>
              <a:t>Ich</a:t>
            </a:r>
            <a:r>
              <a:rPr lang="cs-CZ" i="1" dirty="0"/>
              <a:t> </a:t>
            </a:r>
            <a:r>
              <a:rPr lang="cs-CZ" i="1" dirty="0" err="1"/>
              <a:t>ist</a:t>
            </a:r>
            <a:r>
              <a:rPr lang="cs-CZ" i="1" dirty="0"/>
              <a:t> </a:t>
            </a:r>
            <a:r>
              <a:rPr lang="cs-CZ" i="1" dirty="0" err="1"/>
              <a:t>unrettbar</a:t>
            </a:r>
            <a:endParaRPr lang="cs-CZ" i="1" dirty="0"/>
          </a:p>
          <a:p>
            <a:r>
              <a:rPr lang="cs-CZ" dirty="0"/>
              <a:t>Ernst </a:t>
            </a:r>
            <a:r>
              <a:rPr lang="cs-CZ" dirty="0" err="1"/>
              <a:t>Bloch</a:t>
            </a:r>
            <a:r>
              <a:rPr lang="cs-CZ" dirty="0"/>
              <a:t> (1885-1977)</a:t>
            </a:r>
          </a:p>
          <a:p>
            <a:r>
              <a:rPr lang="cs-CZ" dirty="0"/>
              <a:t>Hugo </a:t>
            </a:r>
            <a:r>
              <a:rPr lang="cs-CZ" dirty="0" err="1"/>
              <a:t>von</a:t>
            </a:r>
            <a:r>
              <a:rPr lang="cs-CZ" dirty="0"/>
              <a:t> </a:t>
            </a:r>
            <a:r>
              <a:rPr lang="cs-CZ" dirty="0" err="1"/>
              <a:t>Hofmannsthal</a:t>
            </a:r>
            <a:r>
              <a:rPr lang="cs-CZ" dirty="0"/>
              <a:t> (1874-1929)</a:t>
            </a:r>
          </a:p>
          <a:p>
            <a:r>
              <a:rPr lang="cs-CZ" dirty="0" err="1"/>
              <a:t>Arthur</a:t>
            </a:r>
            <a:r>
              <a:rPr lang="cs-CZ" dirty="0"/>
              <a:t> </a:t>
            </a:r>
            <a:r>
              <a:rPr lang="cs-CZ" dirty="0" err="1"/>
              <a:t>Schnitzler</a:t>
            </a:r>
            <a:r>
              <a:rPr lang="cs-CZ"/>
              <a:t> (1862-1931)</a:t>
            </a:r>
            <a:endParaRPr lang="cs-CZ" dirty="0"/>
          </a:p>
          <a:p>
            <a:r>
              <a:rPr lang="cs-CZ" dirty="0"/>
              <a:t>Robert Musil (1880-1942)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R="0" rtl="0"/>
            <a:r>
              <a:rPr lang="cs-CZ" baseline="0" dirty="0" err="1">
                <a:latin typeface="Calibri"/>
              </a:rPr>
              <a:t>Subjektkrise</a:t>
            </a:r>
            <a:r>
              <a:rPr lang="de-DE" baseline="0" dirty="0">
                <a:latin typeface="Calibri"/>
              </a:rPr>
              <a:t>:</a:t>
            </a:r>
            <a:endParaRPr lang="de-DE" baseline="0" dirty="0">
              <a:latin typeface="Times New Roman"/>
            </a:endParaRPr>
          </a:p>
        </p:txBody>
      </p:sp>
      <p:sp>
        <p:nvSpPr>
          <p:cNvPr id="3" name="Zástupný symbol pro text 2"/>
          <p:cNvSpPr>
            <a:spLocks noGrp="1"/>
          </p:cNvSpPr>
          <p:nvPr>
            <p:ph type="body" idx="1"/>
          </p:nvPr>
        </p:nvSpPr>
        <p:spPr/>
        <p:txBody>
          <a:bodyPr/>
          <a:lstStyle/>
          <a:p>
            <a:r>
              <a:rPr lang="de-DE" dirty="0"/>
              <a:t>„Nietzsche nennt das Ich in der Götzendämmerung eine Grundfiktion, und Mach deklariert: Das Ich ist unrettbar. Bei Freud wird das Ich in unterschiedliche Instanzen </a:t>
            </a:r>
            <a:r>
              <a:rPr lang="de-DE" dirty="0" err="1"/>
              <a:t>aufgespaltet</a:t>
            </a:r>
            <a:r>
              <a:rPr lang="de-DE" dirty="0"/>
              <a:t>.“</a:t>
            </a:r>
            <a:r>
              <a:rPr lang="cs-CZ" dirty="0"/>
              <a:t> (</a:t>
            </a:r>
            <a:r>
              <a:rPr lang="cs-CZ" dirty="0" err="1"/>
              <a:t>Carola</a:t>
            </a:r>
            <a:r>
              <a:rPr lang="cs-CZ" dirty="0"/>
              <a:t> </a:t>
            </a:r>
            <a:r>
              <a:rPr lang="de-DE" dirty="0"/>
              <a:t>H</a:t>
            </a:r>
            <a:r>
              <a:rPr lang="cs-CZ" dirty="0"/>
              <a:t>i</a:t>
            </a:r>
            <a:r>
              <a:rPr lang="de-DE" dirty="0" err="1"/>
              <a:t>lmes</a:t>
            </a:r>
            <a:r>
              <a:rPr lang="cs-CZ" dirty="0"/>
              <a:t>)</a:t>
            </a:r>
          </a:p>
          <a:p>
            <a:r>
              <a:rPr lang="de-DE" dirty="0"/>
              <a:t>Auswege: Fiktionalisierung des Ich, Konstruktion der Identität, Multiplizität des Ich</a:t>
            </a:r>
            <a:endParaRPr lang="cs-CZ" dirty="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Jakob </a:t>
            </a:r>
            <a:r>
              <a:rPr lang="cs-CZ" dirty="0" err="1"/>
              <a:t>Wassermann</a:t>
            </a:r>
            <a:endParaRPr lang="cs-CZ" dirty="0"/>
          </a:p>
        </p:txBody>
      </p:sp>
      <p:sp>
        <p:nvSpPr>
          <p:cNvPr id="3" name="Zástupný symbol pro obsah 2"/>
          <p:cNvSpPr>
            <a:spLocks noGrp="1"/>
          </p:cNvSpPr>
          <p:nvPr>
            <p:ph idx="1"/>
          </p:nvPr>
        </p:nvSpPr>
        <p:spPr/>
        <p:txBody>
          <a:bodyPr>
            <a:normAutofit/>
          </a:bodyPr>
          <a:lstStyle/>
          <a:p>
            <a:r>
              <a:rPr lang="cs-CZ" dirty="0" err="1"/>
              <a:t>Selbstbetrachtung</a:t>
            </a:r>
            <a:r>
              <a:rPr lang="cs-CZ" dirty="0"/>
              <a:t>: Man </a:t>
            </a:r>
            <a:r>
              <a:rPr lang="cs-CZ" dirty="0" err="1"/>
              <a:t>steht</a:t>
            </a:r>
            <a:r>
              <a:rPr lang="cs-CZ" dirty="0"/>
              <a:t> vor </a:t>
            </a:r>
            <a:r>
              <a:rPr lang="cs-CZ" dirty="0" err="1"/>
              <a:t>einem</a:t>
            </a:r>
            <a:r>
              <a:rPr lang="cs-CZ" dirty="0"/>
              <a:t> </a:t>
            </a:r>
            <a:r>
              <a:rPr lang="cs-CZ" dirty="0" err="1"/>
              <a:t>Spiegel</a:t>
            </a:r>
            <a:r>
              <a:rPr lang="cs-CZ" dirty="0"/>
              <a:t>, </a:t>
            </a:r>
            <a:r>
              <a:rPr lang="cs-CZ" dirty="0" err="1"/>
              <a:t>und</a:t>
            </a:r>
            <a:r>
              <a:rPr lang="cs-CZ" dirty="0"/>
              <a:t> </a:t>
            </a:r>
            <a:r>
              <a:rPr lang="cs-CZ" dirty="0" err="1"/>
              <a:t>ein</a:t>
            </a:r>
            <a:r>
              <a:rPr lang="cs-CZ" dirty="0"/>
              <a:t> </a:t>
            </a:r>
            <a:r>
              <a:rPr lang="cs-CZ" dirty="0" err="1"/>
              <a:t>fremder</a:t>
            </a:r>
            <a:r>
              <a:rPr lang="cs-CZ" dirty="0"/>
              <a:t> </a:t>
            </a:r>
            <a:r>
              <a:rPr lang="cs-CZ" dirty="0" err="1"/>
              <a:t>Mensch</a:t>
            </a:r>
            <a:r>
              <a:rPr lang="cs-CZ" dirty="0"/>
              <a:t> </a:t>
            </a:r>
            <a:r>
              <a:rPr lang="cs-CZ" dirty="0" err="1"/>
              <a:t>schaut</a:t>
            </a:r>
            <a:r>
              <a:rPr lang="cs-CZ" dirty="0"/>
              <a:t> </a:t>
            </a:r>
            <a:r>
              <a:rPr lang="cs-CZ" dirty="0" err="1"/>
              <a:t>einen</a:t>
            </a:r>
            <a:r>
              <a:rPr lang="cs-CZ" dirty="0"/>
              <a:t> </a:t>
            </a:r>
            <a:r>
              <a:rPr lang="cs-CZ" dirty="0" err="1"/>
              <a:t>an</a:t>
            </a:r>
            <a:r>
              <a:rPr lang="cs-CZ" dirty="0"/>
              <a:t>. </a:t>
            </a:r>
            <a:r>
              <a:rPr lang="cs-CZ" dirty="0" err="1"/>
              <a:t>Er</a:t>
            </a:r>
            <a:r>
              <a:rPr lang="cs-CZ" dirty="0"/>
              <a:t> </a:t>
            </a:r>
            <a:r>
              <a:rPr lang="cs-CZ" dirty="0" err="1"/>
              <a:t>sagt</a:t>
            </a:r>
            <a:r>
              <a:rPr lang="cs-CZ" dirty="0"/>
              <a:t>: </a:t>
            </a:r>
            <a:r>
              <a:rPr lang="cs-CZ" dirty="0" err="1"/>
              <a:t>erkennst</a:t>
            </a:r>
            <a:r>
              <a:rPr lang="cs-CZ" dirty="0"/>
              <a:t> </a:t>
            </a:r>
            <a:r>
              <a:rPr lang="cs-CZ" dirty="0" err="1"/>
              <a:t>du</a:t>
            </a:r>
            <a:r>
              <a:rPr lang="cs-CZ" dirty="0"/>
              <a:t> </a:t>
            </a:r>
            <a:r>
              <a:rPr lang="cs-CZ" dirty="0" err="1"/>
              <a:t>dich</a:t>
            </a:r>
            <a:r>
              <a:rPr lang="cs-CZ" dirty="0"/>
              <a:t> </a:t>
            </a:r>
            <a:r>
              <a:rPr lang="cs-CZ" dirty="0" err="1"/>
              <a:t>denn</a:t>
            </a:r>
            <a:r>
              <a:rPr lang="cs-CZ" dirty="0"/>
              <a:t>? </a:t>
            </a:r>
            <a:r>
              <a:rPr lang="cs-CZ" dirty="0" err="1"/>
              <a:t>schließlich</a:t>
            </a:r>
            <a:r>
              <a:rPr lang="cs-CZ" dirty="0"/>
              <a:t> </a:t>
            </a:r>
            <a:r>
              <a:rPr lang="cs-CZ" dirty="0" err="1"/>
              <a:t>träumst</a:t>
            </a:r>
            <a:r>
              <a:rPr lang="cs-CZ" dirty="0"/>
              <a:t> </a:t>
            </a:r>
            <a:r>
              <a:rPr lang="cs-CZ" dirty="0" err="1"/>
              <a:t>du</a:t>
            </a:r>
            <a:r>
              <a:rPr lang="cs-CZ" dirty="0"/>
              <a:t> </a:t>
            </a:r>
            <a:r>
              <a:rPr lang="cs-CZ" dirty="0" err="1"/>
              <a:t>dich</a:t>
            </a:r>
            <a:r>
              <a:rPr lang="cs-CZ" dirty="0"/>
              <a:t> </a:t>
            </a:r>
            <a:r>
              <a:rPr lang="cs-CZ" dirty="0" err="1"/>
              <a:t>ja</a:t>
            </a:r>
            <a:r>
              <a:rPr lang="cs-CZ" dirty="0"/>
              <a:t> </a:t>
            </a:r>
            <a:r>
              <a:rPr lang="cs-CZ" dirty="0" err="1"/>
              <a:t>nur</a:t>
            </a:r>
            <a:r>
              <a:rPr lang="cs-CZ" dirty="0"/>
              <a:t>. </a:t>
            </a:r>
            <a:r>
              <a:rPr lang="cs-CZ" dirty="0" err="1"/>
              <a:t>Jeder</a:t>
            </a:r>
            <a:r>
              <a:rPr lang="cs-CZ" dirty="0"/>
              <a:t> </a:t>
            </a:r>
            <a:r>
              <a:rPr lang="cs-CZ" dirty="0" err="1"/>
              <a:t>Versuch</a:t>
            </a:r>
            <a:r>
              <a:rPr lang="cs-CZ" dirty="0"/>
              <a:t>, </a:t>
            </a:r>
            <a:r>
              <a:rPr lang="cs-CZ" dirty="0" err="1"/>
              <a:t>sich</a:t>
            </a:r>
            <a:r>
              <a:rPr lang="cs-CZ" dirty="0"/>
              <a:t> </a:t>
            </a:r>
            <a:r>
              <a:rPr lang="cs-CZ" dirty="0" err="1"/>
              <a:t>selbst</a:t>
            </a:r>
            <a:r>
              <a:rPr lang="cs-CZ" dirty="0"/>
              <a:t> </a:t>
            </a:r>
            <a:r>
              <a:rPr lang="cs-CZ" dirty="0" err="1"/>
              <a:t>zu</a:t>
            </a:r>
            <a:r>
              <a:rPr lang="cs-CZ" dirty="0"/>
              <a:t> </a:t>
            </a:r>
            <a:r>
              <a:rPr lang="cs-CZ" dirty="0" err="1"/>
              <a:t>sehen</a:t>
            </a:r>
            <a:r>
              <a:rPr lang="cs-CZ" dirty="0"/>
              <a:t>, </a:t>
            </a:r>
            <a:r>
              <a:rPr lang="cs-CZ" dirty="0" err="1"/>
              <a:t>scheitert</a:t>
            </a:r>
            <a:r>
              <a:rPr lang="cs-CZ" dirty="0"/>
              <a:t> </a:t>
            </a:r>
            <a:r>
              <a:rPr lang="cs-CZ" dirty="0" err="1"/>
              <a:t>an</a:t>
            </a:r>
            <a:r>
              <a:rPr lang="cs-CZ" dirty="0"/>
              <a:t> der </a:t>
            </a:r>
            <a:r>
              <a:rPr lang="cs-CZ" dirty="0" err="1"/>
              <a:t>Unabänderlichkeit</a:t>
            </a:r>
            <a:r>
              <a:rPr lang="cs-CZ" dirty="0"/>
              <a:t> des </a:t>
            </a:r>
            <a:r>
              <a:rPr lang="cs-CZ" dirty="0" err="1"/>
              <a:t>Ichseins</a:t>
            </a:r>
            <a:r>
              <a:rPr lang="cs-CZ" dirty="0"/>
              <a:t>, </a:t>
            </a:r>
            <a:r>
              <a:rPr lang="cs-CZ" dirty="0" err="1"/>
              <a:t>und</a:t>
            </a:r>
            <a:r>
              <a:rPr lang="cs-CZ" dirty="0"/>
              <a:t> </a:t>
            </a:r>
            <a:r>
              <a:rPr lang="cs-CZ" dirty="0" err="1"/>
              <a:t>jeder</a:t>
            </a:r>
            <a:r>
              <a:rPr lang="cs-CZ" dirty="0"/>
              <a:t> </a:t>
            </a:r>
            <a:r>
              <a:rPr lang="cs-CZ" dirty="0" err="1"/>
              <a:t>Versuch</a:t>
            </a:r>
            <a:r>
              <a:rPr lang="cs-CZ" dirty="0"/>
              <a:t>, </a:t>
            </a:r>
            <a:r>
              <a:rPr lang="cs-CZ" dirty="0" err="1"/>
              <a:t>sich</a:t>
            </a:r>
            <a:r>
              <a:rPr lang="cs-CZ" dirty="0"/>
              <a:t> </a:t>
            </a:r>
            <a:r>
              <a:rPr lang="cs-CZ" dirty="0" err="1"/>
              <a:t>selbst</a:t>
            </a:r>
            <a:r>
              <a:rPr lang="cs-CZ" dirty="0"/>
              <a:t> </a:t>
            </a:r>
            <a:r>
              <a:rPr lang="cs-CZ" dirty="0" err="1"/>
              <a:t>zu</a:t>
            </a:r>
            <a:r>
              <a:rPr lang="cs-CZ" dirty="0"/>
              <a:t> </a:t>
            </a:r>
            <a:r>
              <a:rPr lang="cs-CZ" dirty="0" err="1"/>
              <a:t>erkennen</a:t>
            </a:r>
            <a:r>
              <a:rPr lang="cs-CZ" dirty="0"/>
              <a:t>, </a:t>
            </a:r>
            <a:r>
              <a:rPr lang="cs-CZ" dirty="0" err="1"/>
              <a:t>an</a:t>
            </a:r>
            <a:r>
              <a:rPr lang="cs-CZ" dirty="0"/>
              <a:t> der </a:t>
            </a:r>
            <a:r>
              <a:rPr lang="cs-CZ" dirty="0" err="1"/>
              <a:t>Ungewißheit</a:t>
            </a:r>
            <a:r>
              <a:rPr lang="cs-CZ" dirty="0"/>
              <a:t> des </a:t>
            </a:r>
            <a:r>
              <a:rPr lang="cs-CZ" dirty="0" err="1"/>
              <a:t>Selbstseins</a:t>
            </a:r>
            <a:r>
              <a:rPr lang="cs-CZ"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9E9658-4952-4069-9C89-D1E53BC0F946}"/>
              </a:ext>
            </a:extLst>
          </p:cNvPr>
          <p:cNvSpPr>
            <a:spLocks noGrp="1"/>
          </p:cNvSpPr>
          <p:nvPr>
            <p:ph type="title"/>
          </p:nvPr>
        </p:nvSpPr>
        <p:spPr/>
        <p:txBody>
          <a:bodyPr/>
          <a:lstStyle/>
          <a:p>
            <a:r>
              <a:rPr lang="cs-CZ" dirty="0" err="1"/>
              <a:t>Wassermann</a:t>
            </a:r>
            <a:endParaRPr lang="cs-CZ" dirty="0"/>
          </a:p>
        </p:txBody>
      </p:sp>
      <p:sp>
        <p:nvSpPr>
          <p:cNvPr id="3" name="Zástupný obsah 2">
            <a:extLst>
              <a:ext uri="{FF2B5EF4-FFF2-40B4-BE49-F238E27FC236}">
                <a16:creationId xmlns:a16="http://schemas.microsoft.com/office/drawing/2014/main" id="{EABB1C86-7673-443E-8899-D409D2929119}"/>
              </a:ext>
            </a:extLst>
          </p:cNvPr>
          <p:cNvSpPr>
            <a:spLocks noGrp="1"/>
          </p:cNvSpPr>
          <p:nvPr>
            <p:ph idx="1"/>
          </p:nvPr>
        </p:nvSpPr>
        <p:spPr/>
        <p:txBody>
          <a:bodyPr>
            <a:normAutofit fontScale="92500" lnSpcReduction="20000"/>
          </a:bodyPr>
          <a:lstStyle/>
          <a:p>
            <a:r>
              <a:rPr lang="cs-CZ" dirty="0"/>
              <a:t>So </a:t>
            </a:r>
            <a:r>
              <a:rPr lang="cs-CZ" dirty="0" err="1"/>
              <a:t>wird</a:t>
            </a:r>
            <a:r>
              <a:rPr lang="cs-CZ" dirty="0"/>
              <a:t> </a:t>
            </a:r>
            <a:r>
              <a:rPr lang="cs-CZ" dirty="0" err="1"/>
              <a:t>auch</a:t>
            </a:r>
            <a:r>
              <a:rPr lang="cs-CZ" dirty="0"/>
              <a:t> </a:t>
            </a:r>
            <a:r>
              <a:rPr lang="cs-CZ" dirty="0" err="1"/>
              <a:t>das</a:t>
            </a:r>
            <a:r>
              <a:rPr lang="cs-CZ" dirty="0"/>
              <a:t> </a:t>
            </a:r>
            <a:r>
              <a:rPr lang="cs-CZ" dirty="0" err="1"/>
              <a:t>Dasein</a:t>
            </a:r>
            <a:r>
              <a:rPr lang="cs-CZ" dirty="0"/>
              <a:t> des </a:t>
            </a:r>
            <a:r>
              <a:rPr lang="cs-CZ" dirty="0" err="1"/>
              <a:t>andern</a:t>
            </a:r>
            <a:r>
              <a:rPr lang="cs-CZ" dirty="0"/>
              <a:t> </a:t>
            </a:r>
            <a:r>
              <a:rPr lang="cs-CZ" dirty="0" err="1"/>
              <a:t>Menschen</a:t>
            </a:r>
            <a:r>
              <a:rPr lang="cs-CZ" dirty="0"/>
              <a:t> </a:t>
            </a:r>
            <a:r>
              <a:rPr lang="cs-CZ" dirty="0" err="1"/>
              <a:t>zu</a:t>
            </a:r>
            <a:r>
              <a:rPr lang="cs-CZ" dirty="0"/>
              <a:t> </a:t>
            </a:r>
            <a:r>
              <a:rPr lang="cs-CZ" dirty="0" err="1"/>
              <a:t>einer</a:t>
            </a:r>
            <a:r>
              <a:rPr lang="cs-CZ" dirty="0"/>
              <a:t> </a:t>
            </a:r>
            <a:r>
              <a:rPr lang="cs-CZ" dirty="0" err="1"/>
              <a:t>Ausstrahlung</a:t>
            </a:r>
            <a:r>
              <a:rPr lang="cs-CZ" dirty="0"/>
              <a:t> des </a:t>
            </a:r>
            <a:r>
              <a:rPr lang="cs-CZ" dirty="0" err="1"/>
              <a:t>ichgebundenen</a:t>
            </a:r>
            <a:r>
              <a:rPr lang="cs-CZ" dirty="0"/>
              <a:t> </a:t>
            </a:r>
            <a:r>
              <a:rPr lang="cs-CZ" dirty="0" err="1"/>
              <a:t>Wesens</a:t>
            </a:r>
            <a:r>
              <a:rPr lang="cs-CZ" dirty="0"/>
              <a:t>, </a:t>
            </a:r>
            <a:r>
              <a:rPr lang="cs-CZ" dirty="0" err="1"/>
              <a:t>eine</a:t>
            </a:r>
            <a:r>
              <a:rPr lang="cs-CZ" dirty="0"/>
              <a:t> </a:t>
            </a:r>
            <a:r>
              <a:rPr lang="cs-CZ" dirty="0" err="1"/>
              <a:t>Schlußfolgerung</a:t>
            </a:r>
            <a:r>
              <a:rPr lang="cs-CZ" dirty="0"/>
              <a:t>, in der </a:t>
            </a:r>
            <a:r>
              <a:rPr lang="cs-CZ" dirty="0" err="1"/>
              <a:t>die</a:t>
            </a:r>
            <a:r>
              <a:rPr lang="cs-CZ" dirty="0"/>
              <a:t> </a:t>
            </a:r>
            <a:r>
              <a:rPr lang="cs-CZ" dirty="0" err="1"/>
              <a:t>ganze</a:t>
            </a:r>
            <a:r>
              <a:rPr lang="cs-CZ" dirty="0"/>
              <a:t> </a:t>
            </a:r>
            <a:r>
              <a:rPr lang="cs-CZ" dirty="0" err="1"/>
              <a:t>Fragwürdigkeit</a:t>
            </a:r>
            <a:r>
              <a:rPr lang="cs-CZ" dirty="0"/>
              <a:t> </a:t>
            </a:r>
            <a:r>
              <a:rPr lang="cs-CZ" dirty="0" err="1"/>
              <a:t>und</a:t>
            </a:r>
            <a:r>
              <a:rPr lang="cs-CZ" dirty="0"/>
              <a:t> </a:t>
            </a:r>
            <a:r>
              <a:rPr lang="cs-CZ" dirty="0" err="1"/>
              <a:t>Gefährlichkeit</a:t>
            </a:r>
            <a:r>
              <a:rPr lang="cs-CZ" dirty="0"/>
              <a:t> </a:t>
            </a:r>
            <a:r>
              <a:rPr lang="cs-CZ" dirty="0" err="1"/>
              <a:t>unseres</a:t>
            </a:r>
            <a:r>
              <a:rPr lang="cs-CZ" dirty="0"/>
              <a:t> </a:t>
            </a:r>
            <a:r>
              <a:rPr lang="cs-CZ" dirty="0" err="1"/>
              <a:t>heutigen</a:t>
            </a:r>
            <a:r>
              <a:rPr lang="cs-CZ" dirty="0"/>
              <a:t> </a:t>
            </a:r>
            <a:r>
              <a:rPr lang="cs-CZ" dirty="0" err="1"/>
              <a:t>Weltzustandes</a:t>
            </a:r>
            <a:r>
              <a:rPr lang="cs-CZ" dirty="0"/>
              <a:t> </a:t>
            </a:r>
            <a:r>
              <a:rPr lang="cs-CZ" dirty="0" err="1"/>
              <a:t>enthalten</a:t>
            </a:r>
            <a:r>
              <a:rPr lang="cs-CZ" dirty="0"/>
              <a:t> </a:t>
            </a:r>
            <a:r>
              <a:rPr lang="cs-CZ" dirty="0" err="1"/>
              <a:t>ist</a:t>
            </a:r>
            <a:r>
              <a:rPr lang="cs-CZ" dirty="0"/>
              <a:t>, </a:t>
            </a:r>
            <a:r>
              <a:rPr lang="cs-CZ" dirty="0" err="1"/>
              <a:t>denn</a:t>
            </a:r>
            <a:r>
              <a:rPr lang="cs-CZ" dirty="0"/>
              <a:t> </a:t>
            </a:r>
            <a:r>
              <a:rPr lang="cs-CZ" dirty="0" err="1"/>
              <a:t>noch</a:t>
            </a:r>
            <a:r>
              <a:rPr lang="cs-CZ" dirty="0"/>
              <a:t> </a:t>
            </a:r>
            <a:r>
              <a:rPr lang="cs-CZ" dirty="0" err="1"/>
              <a:t>niemals</a:t>
            </a:r>
            <a:r>
              <a:rPr lang="cs-CZ" dirty="0"/>
              <a:t> </a:t>
            </a:r>
            <a:r>
              <a:rPr lang="cs-CZ" dirty="0" err="1"/>
              <a:t>ist</a:t>
            </a:r>
            <a:r>
              <a:rPr lang="cs-CZ" dirty="0"/>
              <a:t> der </a:t>
            </a:r>
            <a:r>
              <a:rPr lang="cs-CZ" dirty="0" err="1"/>
              <a:t>Mensch</a:t>
            </a:r>
            <a:r>
              <a:rPr lang="cs-CZ" dirty="0"/>
              <a:t> dem </a:t>
            </a:r>
            <a:r>
              <a:rPr lang="cs-CZ" dirty="0" err="1"/>
              <a:t>Menschen</a:t>
            </a:r>
            <a:r>
              <a:rPr lang="cs-CZ" dirty="0"/>
              <a:t> </a:t>
            </a:r>
            <a:r>
              <a:rPr lang="cs-CZ" dirty="0" err="1"/>
              <a:t>zugleich</a:t>
            </a:r>
            <a:r>
              <a:rPr lang="cs-CZ" dirty="0"/>
              <a:t> so </a:t>
            </a:r>
            <a:r>
              <a:rPr lang="cs-CZ" dirty="0" err="1"/>
              <a:t>nah</a:t>
            </a:r>
            <a:r>
              <a:rPr lang="cs-CZ" dirty="0"/>
              <a:t> </a:t>
            </a:r>
            <a:r>
              <a:rPr lang="cs-CZ" dirty="0" err="1"/>
              <a:t>und</a:t>
            </a:r>
            <a:r>
              <a:rPr lang="cs-CZ" dirty="0"/>
              <a:t> so </a:t>
            </a:r>
            <a:r>
              <a:rPr lang="cs-CZ" dirty="0" err="1"/>
              <a:t>fern</a:t>
            </a:r>
            <a:r>
              <a:rPr lang="cs-CZ" dirty="0"/>
              <a:t> </a:t>
            </a:r>
            <a:r>
              <a:rPr lang="cs-CZ" dirty="0" err="1"/>
              <a:t>gewesen</a:t>
            </a:r>
            <a:r>
              <a:rPr lang="cs-CZ" dirty="0"/>
              <a:t>. Bei </a:t>
            </a:r>
            <a:r>
              <a:rPr lang="cs-CZ" dirty="0" err="1"/>
              <a:t>diesem</a:t>
            </a:r>
            <a:r>
              <a:rPr lang="cs-CZ" dirty="0"/>
              <a:t> </a:t>
            </a:r>
            <a:r>
              <a:rPr lang="cs-CZ" dirty="0" err="1"/>
              <a:t>Problem</a:t>
            </a:r>
            <a:r>
              <a:rPr lang="cs-CZ" dirty="0"/>
              <a:t> </a:t>
            </a:r>
            <a:r>
              <a:rPr lang="cs-CZ" dirty="0" err="1"/>
              <a:t>hätte</a:t>
            </a:r>
            <a:r>
              <a:rPr lang="cs-CZ" dirty="0"/>
              <a:t> </a:t>
            </a:r>
            <a:r>
              <a:rPr lang="cs-CZ" dirty="0" err="1"/>
              <a:t>die</a:t>
            </a:r>
            <a:r>
              <a:rPr lang="cs-CZ" dirty="0"/>
              <a:t> </a:t>
            </a:r>
            <a:r>
              <a:rPr lang="cs-CZ" dirty="0" err="1"/>
              <a:t>eigentliche</a:t>
            </a:r>
            <a:r>
              <a:rPr lang="cs-CZ" dirty="0"/>
              <a:t> </a:t>
            </a:r>
            <a:r>
              <a:rPr lang="cs-CZ" dirty="0" err="1"/>
              <a:t>Selbsterforschung</a:t>
            </a:r>
            <a:r>
              <a:rPr lang="cs-CZ" dirty="0"/>
              <a:t> </a:t>
            </a:r>
            <a:r>
              <a:rPr lang="cs-CZ" dirty="0" err="1"/>
              <a:t>erst</a:t>
            </a:r>
            <a:r>
              <a:rPr lang="cs-CZ" dirty="0"/>
              <a:t> </a:t>
            </a:r>
            <a:r>
              <a:rPr lang="cs-CZ" dirty="0" err="1"/>
              <a:t>zu</a:t>
            </a:r>
            <a:r>
              <a:rPr lang="cs-CZ" dirty="0"/>
              <a:t> </a:t>
            </a:r>
            <a:r>
              <a:rPr lang="cs-CZ" dirty="0" err="1"/>
              <a:t>beginnen</a:t>
            </a:r>
            <a:r>
              <a:rPr lang="cs-CZ" dirty="0"/>
              <a:t>, </a:t>
            </a:r>
            <a:r>
              <a:rPr lang="cs-CZ" dirty="0" err="1"/>
              <a:t>aber</a:t>
            </a:r>
            <a:r>
              <a:rPr lang="cs-CZ" dirty="0"/>
              <a:t> </a:t>
            </a:r>
            <a:r>
              <a:rPr lang="cs-CZ" dirty="0" err="1"/>
              <a:t>eine</a:t>
            </a:r>
            <a:r>
              <a:rPr lang="cs-CZ" dirty="0"/>
              <a:t> </a:t>
            </a:r>
            <a:r>
              <a:rPr lang="cs-CZ" dirty="0" err="1"/>
              <a:t>solche</a:t>
            </a:r>
            <a:r>
              <a:rPr lang="cs-CZ" dirty="0"/>
              <a:t> </a:t>
            </a:r>
            <a:r>
              <a:rPr lang="cs-CZ" dirty="0" err="1"/>
              <a:t>Aufgabe</a:t>
            </a:r>
            <a:r>
              <a:rPr lang="cs-CZ" dirty="0"/>
              <a:t> kann </a:t>
            </a:r>
            <a:r>
              <a:rPr lang="cs-CZ" dirty="0" err="1"/>
              <a:t>ich</a:t>
            </a:r>
            <a:r>
              <a:rPr lang="cs-CZ" dirty="0"/>
              <a:t> </a:t>
            </a:r>
            <a:r>
              <a:rPr lang="cs-CZ" dirty="0" err="1"/>
              <a:t>nicht</a:t>
            </a:r>
            <a:r>
              <a:rPr lang="cs-CZ" dirty="0"/>
              <a:t> </a:t>
            </a:r>
            <a:r>
              <a:rPr lang="cs-CZ" dirty="0" err="1"/>
              <a:t>philosophisch</a:t>
            </a:r>
            <a:r>
              <a:rPr lang="cs-CZ" dirty="0"/>
              <a:t> </a:t>
            </a:r>
            <a:r>
              <a:rPr lang="cs-CZ" dirty="0" err="1"/>
              <a:t>und</a:t>
            </a:r>
            <a:r>
              <a:rPr lang="cs-CZ" dirty="0"/>
              <a:t> </a:t>
            </a:r>
            <a:r>
              <a:rPr lang="cs-CZ" dirty="0" err="1"/>
              <a:t>analytisch</a:t>
            </a:r>
            <a:r>
              <a:rPr lang="cs-CZ" dirty="0"/>
              <a:t>, </a:t>
            </a:r>
            <a:r>
              <a:rPr lang="cs-CZ" dirty="0" err="1"/>
              <a:t>sondern</a:t>
            </a:r>
            <a:r>
              <a:rPr lang="cs-CZ" dirty="0"/>
              <a:t> </a:t>
            </a:r>
            <a:r>
              <a:rPr lang="cs-CZ" dirty="0" err="1"/>
              <a:t>nur</a:t>
            </a:r>
            <a:r>
              <a:rPr lang="cs-CZ" dirty="0"/>
              <a:t> in der Art </a:t>
            </a:r>
            <a:r>
              <a:rPr lang="cs-CZ" dirty="0" err="1"/>
              <a:t>meiner</a:t>
            </a:r>
            <a:r>
              <a:rPr lang="cs-CZ" dirty="0"/>
              <a:t> </a:t>
            </a:r>
            <a:r>
              <a:rPr lang="cs-CZ" dirty="0" err="1"/>
              <a:t>Natur</a:t>
            </a:r>
            <a:r>
              <a:rPr lang="cs-CZ" dirty="0"/>
              <a:t> </a:t>
            </a:r>
            <a:r>
              <a:rPr lang="cs-CZ" dirty="0" err="1"/>
              <a:t>bewältigen</a:t>
            </a:r>
            <a:r>
              <a:rPr lang="cs-CZ" dirty="0"/>
              <a:t>, eben in </a:t>
            </a:r>
            <a:r>
              <a:rPr lang="cs-CZ" dirty="0" err="1"/>
              <a:t>Bild</a:t>
            </a:r>
            <a:r>
              <a:rPr lang="cs-CZ" dirty="0"/>
              <a:t> </a:t>
            </a:r>
            <a:r>
              <a:rPr lang="cs-CZ" dirty="0" err="1"/>
              <a:t>und</a:t>
            </a:r>
            <a:r>
              <a:rPr lang="cs-CZ" dirty="0"/>
              <a:t> </a:t>
            </a:r>
            <a:r>
              <a:rPr lang="cs-CZ" dirty="0" err="1"/>
              <a:t>Gestalt</a:t>
            </a:r>
            <a:r>
              <a:rPr lang="cs-CZ" dirty="0"/>
              <a:t>. Der </a:t>
            </a:r>
            <a:r>
              <a:rPr lang="cs-CZ" dirty="0" err="1"/>
              <a:t>Weg</a:t>
            </a:r>
            <a:r>
              <a:rPr lang="cs-CZ" dirty="0"/>
              <a:t> </a:t>
            </a:r>
            <a:r>
              <a:rPr lang="cs-CZ" dirty="0" err="1"/>
              <a:t>ist</a:t>
            </a:r>
            <a:r>
              <a:rPr lang="cs-CZ" dirty="0"/>
              <a:t> </a:t>
            </a:r>
            <a:r>
              <a:rPr lang="cs-CZ" dirty="0" err="1"/>
              <a:t>schwer</a:t>
            </a:r>
            <a:r>
              <a:rPr lang="cs-CZ" dirty="0"/>
              <a:t> </a:t>
            </a:r>
            <a:r>
              <a:rPr lang="cs-CZ" dirty="0" err="1"/>
              <a:t>genug</a:t>
            </a:r>
            <a:r>
              <a:rPr lang="cs-CZ" dirty="0"/>
              <a:t>. </a:t>
            </a:r>
          </a:p>
        </p:txBody>
      </p:sp>
    </p:spTree>
    <p:extLst>
      <p:ext uri="{BB962C8B-B14F-4D97-AF65-F5344CB8AC3E}">
        <p14:creationId xmlns:p14="http://schemas.microsoft.com/office/powerpoint/2010/main" val="1367478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Neue</a:t>
            </a:r>
            <a:r>
              <a:rPr lang="cs-CZ" dirty="0"/>
              <a:t> </a:t>
            </a:r>
            <a:r>
              <a:rPr lang="cs-CZ" dirty="0" err="1"/>
              <a:t>Sachlichkeit</a:t>
            </a:r>
            <a:endParaRPr lang="cs-CZ" dirty="0"/>
          </a:p>
        </p:txBody>
      </p:sp>
      <p:sp>
        <p:nvSpPr>
          <p:cNvPr id="3" name="Zástupný symbol pro obsah 2"/>
          <p:cNvSpPr>
            <a:spLocks noGrp="1"/>
          </p:cNvSpPr>
          <p:nvPr>
            <p:ph idx="1"/>
          </p:nvPr>
        </p:nvSpPr>
        <p:spPr>
          <a:xfrm>
            <a:off x="457200" y="1600200"/>
            <a:ext cx="8435280" cy="4525963"/>
          </a:xfrm>
        </p:spPr>
        <p:txBody>
          <a:bodyPr>
            <a:normAutofit fontScale="92500" lnSpcReduction="20000"/>
          </a:bodyPr>
          <a:lstStyle/>
          <a:p>
            <a:r>
              <a:rPr lang="cs-CZ" dirty="0" err="1"/>
              <a:t>die</a:t>
            </a:r>
            <a:r>
              <a:rPr lang="cs-CZ" dirty="0"/>
              <a:t> </a:t>
            </a:r>
            <a:r>
              <a:rPr lang="cs-CZ" dirty="0" err="1"/>
              <a:t>überwiegende</a:t>
            </a:r>
            <a:r>
              <a:rPr lang="cs-CZ" dirty="0"/>
              <a:t> </a:t>
            </a:r>
            <a:r>
              <a:rPr lang="cs-CZ" dirty="0" err="1"/>
              <a:t>literarische</a:t>
            </a:r>
            <a:r>
              <a:rPr lang="cs-CZ" dirty="0"/>
              <a:t> </a:t>
            </a:r>
            <a:r>
              <a:rPr lang="cs-CZ" dirty="0" err="1"/>
              <a:t>Strömung</a:t>
            </a:r>
            <a:r>
              <a:rPr lang="cs-CZ" dirty="0"/>
              <a:t> der </a:t>
            </a:r>
            <a:r>
              <a:rPr lang="cs-CZ" dirty="0" err="1"/>
              <a:t>Weimarer</a:t>
            </a:r>
            <a:r>
              <a:rPr lang="cs-CZ" dirty="0"/>
              <a:t> Republik (1920-1933)</a:t>
            </a:r>
          </a:p>
          <a:p>
            <a:r>
              <a:rPr lang="cs-CZ" dirty="0" err="1"/>
              <a:t>gegenüber</a:t>
            </a:r>
            <a:r>
              <a:rPr lang="cs-CZ" dirty="0"/>
              <a:t> </a:t>
            </a:r>
            <a:r>
              <a:rPr lang="cs-CZ" dirty="0" err="1"/>
              <a:t>dem</a:t>
            </a:r>
            <a:r>
              <a:rPr lang="cs-CZ" dirty="0"/>
              <a:t> </a:t>
            </a:r>
            <a:r>
              <a:rPr lang="cs-CZ" dirty="0" err="1"/>
              <a:t>Expressionismus</a:t>
            </a:r>
            <a:r>
              <a:rPr lang="cs-CZ" dirty="0"/>
              <a:t>:</a:t>
            </a:r>
          </a:p>
          <a:p>
            <a:r>
              <a:rPr lang="cs-CZ" dirty="0" err="1"/>
              <a:t>Themen</a:t>
            </a:r>
            <a:r>
              <a:rPr lang="cs-CZ" dirty="0"/>
              <a:t>: </a:t>
            </a:r>
            <a:r>
              <a:rPr lang="cs-CZ" dirty="0" err="1"/>
              <a:t>Alltag</a:t>
            </a:r>
            <a:r>
              <a:rPr lang="cs-CZ" dirty="0"/>
              <a:t>, </a:t>
            </a:r>
            <a:r>
              <a:rPr lang="cs-CZ" dirty="0" err="1"/>
              <a:t>vorwiegend</a:t>
            </a:r>
            <a:r>
              <a:rPr lang="cs-CZ" dirty="0"/>
              <a:t> </a:t>
            </a:r>
            <a:r>
              <a:rPr lang="cs-CZ" dirty="0" err="1"/>
              <a:t>niedriegere</a:t>
            </a:r>
            <a:r>
              <a:rPr lang="cs-CZ" dirty="0"/>
              <a:t> </a:t>
            </a:r>
            <a:r>
              <a:rPr lang="cs-CZ" dirty="0" err="1"/>
              <a:t>mittlere</a:t>
            </a:r>
            <a:r>
              <a:rPr lang="cs-CZ" dirty="0"/>
              <a:t> </a:t>
            </a:r>
            <a:r>
              <a:rPr lang="cs-CZ" dirty="0" err="1"/>
              <a:t>Gesellschaftsschicht</a:t>
            </a:r>
            <a:r>
              <a:rPr lang="cs-CZ" dirty="0"/>
              <a:t>, </a:t>
            </a:r>
            <a:r>
              <a:rPr lang="cs-CZ" dirty="0" err="1"/>
              <a:t>historische</a:t>
            </a:r>
            <a:r>
              <a:rPr lang="cs-CZ" dirty="0"/>
              <a:t> </a:t>
            </a:r>
            <a:r>
              <a:rPr lang="cs-CZ" dirty="0" err="1"/>
              <a:t>Themen</a:t>
            </a:r>
            <a:endParaRPr lang="cs-CZ" dirty="0"/>
          </a:p>
          <a:p>
            <a:r>
              <a:rPr lang="cs-CZ" dirty="0" err="1"/>
              <a:t>sachliche</a:t>
            </a:r>
            <a:r>
              <a:rPr lang="cs-CZ" dirty="0"/>
              <a:t>, </a:t>
            </a:r>
            <a:r>
              <a:rPr lang="cs-CZ" dirty="0" err="1"/>
              <a:t>nüchterne</a:t>
            </a:r>
            <a:r>
              <a:rPr lang="cs-CZ" dirty="0"/>
              <a:t> </a:t>
            </a:r>
            <a:r>
              <a:rPr lang="cs-CZ" dirty="0" err="1"/>
              <a:t>Sprache</a:t>
            </a:r>
            <a:endParaRPr lang="cs-CZ" dirty="0"/>
          </a:p>
          <a:p>
            <a:r>
              <a:rPr lang="cs-CZ" dirty="0" err="1"/>
              <a:t>Autoren</a:t>
            </a:r>
            <a:r>
              <a:rPr lang="cs-CZ" dirty="0"/>
              <a:t>:L. </a:t>
            </a:r>
            <a:r>
              <a:rPr lang="cs-CZ" dirty="0" err="1"/>
              <a:t>Feuchtwanger</a:t>
            </a:r>
            <a:r>
              <a:rPr lang="cs-CZ" dirty="0"/>
              <a:t> (1884–1958), H. Fallada (1883-1947), B. Brecht (1898-1956), K. </a:t>
            </a:r>
            <a:r>
              <a:rPr lang="cs-CZ" dirty="0" err="1"/>
              <a:t>Tucholsky</a:t>
            </a:r>
            <a:r>
              <a:rPr lang="cs-CZ" dirty="0"/>
              <a:t> (1890-1935), A. </a:t>
            </a:r>
            <a:r>
              <a:rPr lang="cs-CZ" dirty="0" err="1"/>
              <a:t>Döblin</a:t>
            </a:r>
            <a:r>
              <a:rPr lang="cs-CZ" dirty="0"/>
              <a:t> (1878–1957), E. M. </a:t>
            </a:r>
            <a:r>
              <a:rPr lang="cs-CZ" dirty="0" err="1"/>
              <a:t>Remarque</a:t>
            </a:r>
            <a:r>
              <a:rPr lang="cs-CZ" dirty="0"/>
              <a:t> (1898-1970), E. </a:t>
            </a:r>
            <a:r>
              <a:rPr lang="cs-CZ" dirty="0" err="1"/>
              <a:t>Kästner</a:t>
            </a:r>
            <a:r>
              <a:rPr lang="cs-CZ" dirty="0"/>
              <a:t> (1899–1974), E. E. </a:t>
            </a:r>
            <a:r>
              <a:rPr lang="cs-CZ" dirty="0" err="1"/>
              <a:t>Kisch</a:t>
            </a:r>
            <a:r>
              <a:rPr lang="cs-CZ" dirty="0"/>
              <a:t> (1885-1948), J. </a:t>
            </a:r>
            <a:r>
              <a:rPr lang="cs-CZ" dirty="0" err="1"/>
              <a:t>Wassermann</a:t>
            </a:r>
            <a:r>
              <a:rPr lang="cs-CZ"/>
              <a:t> (1873-1934)</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Fragmentierung</a:t>
            </a:r>
            <a:r>
              <a:rPr lang="en-US" dirty="0"/>
              <a:t> des </a:t>
            </a:r>
            <a:r>
              <a:rPr lang="en-US" dirty="0" err="1"/>
              <a:t>Ich</a:t>
            </a:r>
            <a:endParaRPr lang="cs-CZ" dirty="0"/>
          </a:p>
        </p:txBody>
      </p:sp>
      <p:sp>
        <p:nvSpPr>
          <p:cNvPr id="3" name="Zástupný symbol pro obsah 2"/>
          <p:cNvSpPr>
            <a:spLocks noGrp="1"/>
          </p:cNvSpPr>
          <p:nvPr>
            <p:ph idx="1"/>
          </p:nvPr>
        </p:nvSpPr>
        <p:spPr/>
        <p:txBody>
          <a:bodyPr>
            <a:normAutofit fontScale="92500" lnSpcReduction="10000"/>
          </a:bodyPr>
          <a:lstStyle/>
          <a:p>
            <a:r>
              <a:rPr lang="de-DE" dirty="0"/>
              <a:t>Hilmes: Das Ich wird nicht mehr nur befragt, durchleuchtet und zergliedert, sondern zerstückelt und zuweilen ganz geleugnet.“ </a:t>
            </a:r>
            <a:endParaRPr lang="cs-CZ" dirty="0"/>
          </a:p>
          <a:p>
            <a:r>
              <a:rPr lang="de-DE" dirty="0"/>
              <a:t>„Nietzsche nennt das Ich in der Götzendämmerung eine Grundfiktion, und Mach deklariert: Das Ich ist unrettbar. Bei Freud wird das Ich in unterschiedliche Instanzen aufgespaltet.“</a:t>
            </a:r>
            <a:r>
              <a:rPr lang="cs-CZ" dirty="0"/>
              <a:t> (Carola </a:t>
            </a:r>
            <a:r>
              <a:rPr lang="de-DE" dirty="0"/>
              <a:t>H</a:t>
            </a:r>
            <a:r>
              <a:rPr lang="cs-CZ" dirty="0"/>
              <a:t>i</a:t>
            </a:r>
            <a:r>
              <a:rPr lang="de-DE" dirty="0" err="1"/>
              <a:t>lmes</a:t>
            </a:r>
            <a:r>
              <a:rPr lang="cs-CZ" dirty="0"/>
              <a:t>)</a:t>
            </a:r>
          </a:p>
          <a:p>
            <a:r>
              <a:rPr lang="de-DE" dirty="0"/>
              <a:t>Auswege: Fiktionalisierung des Ich, Konstruktion der Identität, Multiplizität des Ich</a:t>
            </a:r>
            <a:endParaRPr lang="cs-CZ" dirty="0"/>
          </a:p>
          <a:p>
            <a:endParaRPr lang="cs-CZ" dirty="0"/>
          </a:p>
          <a:p>
            <a:endParaRPr lang="cs-CZ" dirty="0"/>
          </a:p>
        </p:txBody>
      </p:sp>
    </p:spTree>
    <p:extLst>
      <p:ext uri="{BB962C8B-B14F-4D97-AF65-F5344CB8AC3E}">
        <p14:creationId xmlns:p14="http://schemas.microsoft.com/office/powerpoint/2010/main" val="1758644840"/>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2315</TotalTime>
  <Words>2099</Words>
  <Application>Microsoft Office PowerPoint</Application>
  <PresentationFormat>Předvádění na obrazovce (4:3)</PresentationFormat>
  <Paragraphs>137</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Times New Roman</vt:lpstr>
      <vt:lpstr>Motiv sady Office</vt:lpstr>
      <vt:lpstr>Deutschsprachige Literatur des 20. Jhs</vt:lpstr>
      <vt:lpstr>Wiederholung – Subjektkrise in der Moderne</vt:lpstr>
      <vt:lpstr>Ernst Mach (1838 Chrlice bei Brünn -1916 in Wien)</vt:lpstr>
      <vt:lpstr>Machs Einfluss auf die Literatur</vt:lpstr>
      <vt:lpstr>Subjektkrise:</vt:lpstr>
      <vt:lpstr>Jakob Wassermann</vt:lpstr>
      <vt:lpstr>Wassermann</vt:lpstr>
      <vt:lpstr>Neue Sachlichkeit</vt:lpstr>
      <vt:lpstr>Fragmentierung des Ich</vt:lpstr>
      <vt:lpstr>Das Fragment</vt:lpstr>
      <vt:lpstr>Tradition des Fragments</vt:lpstr>
      <vt:lpstr>Die klassische Auffassung der Aufgabe der Kunst</vt:lpstr>
      <vt:lpstr>Die Kunst und die Nachahmung der Welt</vt:lpstr>
      <vt:lpstr>Alternative Auffassungen der Aufgabe der Kunst – mögliche Antworten auf die Unfähigkeit der Kunst die Nachahmungsaufgabe zu übernehmen</vt:lpstr>
      <vt:lpstr>Das Fragment in der Moderne</vt:lpstr>
      <vt:lpstr>Ruine, Torso – ein Fragment oder ein Ganzes?</vt:lpstr>
      <vt:lpstr>Ruine, Torso – ein Fragment oder ein Ganzes?</vt:lpstr>
      <vt:lpstr>Die Prinzipien des romantischen (und des modernen) Fragments</vt:lpstr>
      <vt:lpstr>Experimentelle Poesie – Sprachspiele – konkrete Poesie</vt:lpstr>
      <vt:lpstr>Prezentace aplikace PowerPoint</vt:lpstr>
      <vt:lpstr>Experimentelle Poesie </vt:lpstr>
      <vt:lpstr> Eroeffnungs-Manifest, 1. Dada-Abend Zuerich, 14. Juli 1916 </vt:lpstr>
      <vt:lpstr>Lektüre</vt:lpstr>
      <vt:lpstr>Lektüre für das nächste Mal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Deutschsprachige Literatur des 20. Jhs</dc:title>
  <dc:creator>PC</dc:creator>
  <cp:lastModifiedBy>Alena Zelená</cp:lastModifiedBy>
  <cp:revision>26</cp:revision>
  <dcterms:created xsi:type="dcterms:W3CDTF">2016-10-19T14:48:33Z</dcterms:created>
  <dcterms:modified xsi:type="dcterms:W3CDTF">2021-03-01T11:24:17Z</dcterms:modified>
</cp:coreProperties>
</file>