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19" autoAdjust="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5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1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05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4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0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6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3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808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BA1780-A246-4C7F-9267-727EF2F4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4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7398C-75E5-4CB0-BA4F-D7D5CF249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Preliminary Considerations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BFB45-FC34-495C-9C68-F9641246C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082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Bricolage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/>
              <a:t>Used in management and organisation studies</a:t>
            </a:r>
          </a:p>
          <a:p>
            <a:r>
              <a:rPr lang="en-GB" sz="2000" dirty="0"/>
              <a:t>Situational tinkering as process of organizational design, entrepreneurship, innovation and creation of knowledge</a:t>
            </a:r>
          </a:p>
          <a:p>
            <a:r>
              <a:rPr lang="en-GB" sz="2000" dirty="0"/>
              <a:t>Contrasted with rational problem-solving approach of engineer</a:t>
            </a:r>
          </a:p>
          <a:p>
            <a:r>
              <a:rPr lang="en-GB" sz="2000" dirty="0"/>
              <a:t>Rational response to environmental constraints –resource scarcity</a:t>
            </a:r>
          </a:p>
          <a:p>
            <a:r>
              <a:rPr lang="en-GB" sz="2000" dirty="0"/>
              <a:t>Self-identity of the practitioner</a:t>
            </a:r>
          </a:p>
          <a:p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2104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b="1" dirty="0">
                <a:latin typeface="Calibri" panose="020F0502020204030204" pitchFamily="34" charset="0"/>
                <a:cs typeface="Calibri" panose="020F0502020204030204" pitchFamily="34" charset="0"/>
              </a:rPr>
              <a:t> Questions</a:t>
            </a:r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Thomas </a:t>
            </a:r>
            <a:r>
              <a:rPr lang="en-GB" sz="40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Erisksen</a:t>
            </a:r>
            <a:r>
              <a:rPr lang="en-GB" sz="4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0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Nationalism and Anthropology</a:t>
            </a:r>
            <a:br>
              <a:rPr lang="en-GB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 algn="l"/>
            <a:r>
              <a:rPr lang="en-GB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-In modern times, can nationalism save the ethnic identities of anomalies?</a:t>
            </a:r>
          </a:p>
          <a:p>
            <a:pPr algn="l"/>
            <a:r>
              <a:rPr lang="en-GB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-Is the concept of utility significant enough to overpower shared history in reshaping an identity? (refer to: is </a:t>
            </a:r>
            <a:r>
              <a:rPr lang="en-GB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identity conceivable?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4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b="1" dirty="0"/>
              <a:t>Questions: Victor Turner </a:t>
            </a:r>
            <a:r>
              <a:rPr lang="en-GB" b="1" i="1" dirty="0"/>
              <a:t>Ritual Process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 algn="l"/>
            <a:r>
              <a:rPr lang="en-GB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-By referring yourself to the tribal model examples in the reading, name two characteristics of liminality (in tribal rituals)?</a:t>
            </a:r>
          </a:p>
          <a:p>
            <a:r>
              <a:rPr lang="en-GB" sz="2800" b="0" i="0" dirty="0">
                <a:effectLst/>
                <a:latin typeface="Calibri" panose="020F0502020204030204" pitchFamily="34" charset="0"/>
              </a:rPr>
              <a:t>-How is liminality in its </a:t>
            </a:r>
            <a:r>
              <a:rPr lang="en-GB" sz="2800" b="0" i="0" dirty="0" err="1">
                <a:effectLst/>
                <a:latin typeface="Calibri" panose="020F0502020204030204" pitchFamily="34" charset="0"/>
              </a:rPr>
              <a:t>communitas</a:t>
            </a:r>
            <a:r>
              <a:rPr lang="en-GB" sz="2800" b="0" i="0" dirty="0">
                <a:effectLst/>
                <a:latin typeface="Calibri" panose="020F0502020204030204" pitchFamily="34" charset="0"/>
              </a:rPr>
              <a:t> sense, a danger and pollution to the organization of structured society?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2976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Liminality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 lnSpcReduction="10000"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</a:rPr>
              <a:t>“</a:t>
            </a:r>
            <a:r>
              <a:rPr lang="en-GB" sz="2400" dirty="0">
                <a:effectLst/>
                <a:latin typeface="Calibri" panose="020F0502020204030204" pitchFamily="34" charset="0"/>
              </a:rPr>
              <a:t>Any ‘betwixt and between’ situation or object, any in-between place or moment, a state of suspense, a moment of freedom between two structured world-views or institutional arrangements. It relates to change in a single personality as well as social change and transition in large-scale settings… [it] opens the door to a world of contingency where events and meanings — indeed ‘reality itself’ — can be moulded and carried in different directions.”  Bjorn </a:t>
            </a:r>
            <a:r>
              <a:rPr lang="en-GB" sz="2400" dirty="0" err="1">
                <a:effectLst/>
                <a:latin typeface="Calibri" panose="020F0502020204030204" pitchFamily="34" charset="0"/>
              </a:rPr>
              <a:t>Thomassen</a:t>
            </a:r>
            <a:r>
              <a:rPr lang="en-GB" sz="2400" dirty="0">
                <a:effectLst/>
                <a:latin typeface="Calibri" panose="020F0502020204030204" pitchFamily="34" charset="0"/>
              </a:rPr>
              <a:t> (2014) </a:t>
            </a:r>
            <a:r>
              <a:rPr lang="en-GB" sz="2400" i="1" dirty="0">
                <a:effectLst/>
                <a:latin typeface="Calibri" panose="020F0502020204030204" pitchFamily="34" charset="0"/>
              </a:rPr>
              <a:t>Liminality </a:t>
            </a:r>
            <a:r>
              <a:rPr lang="en-GB" sz="2400" i="1" dirty="0">
                <a:latin typeface="Calibri" panose="020F0502020204030204" pitchFamily="34" charset="0"/>
              </a:rPr>
              <a:t>and the Modern, </a:t>
            </a:r>
            <a:r>
              <a:rPr lang="en-GB" sz="2400" dirty="0">
                <a:latin typeface="Calibri" panose="020F0502020204030204" pitchFamily="34" charset="0"/>
              </a:rPr>
              <a:t>p.7</a:t>
            </a:r>
            <a:endParaRPr lang="en-GB" sz="2400" dirty="0">
              <a:effectLst/>
              <a:latin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732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896" y="1030771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Liminality -origins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/>
              <a:t> Van </a:t>
            </a:r>
            <a:r>
              <a:rPr lang="en-GB" sz="2000" dirty="0" err="1"/>
              <a:t>Gennep</a:t>
            </a:r>
            <a:r>
              <a:rPr lang="en-GB" sz="2000" dirty="0"/>
              <a:t> –</a:t>
            </a:r>
            <a:r>
              <a:rPr lang="en-GB" sz="2000" i="1" dirty="0"/>
              <a:t>Rights of Passage </a:t>
            </a:r>
          </a:p>
          <a:p>
            <a:r>
              <a:rPr lang="en-GB" sz="2000" dirty="0"/>
              <a:t>Victor Tuner – ‘</a:t>
            </a:r>
            <a:r>
              <a:rPr lang="en-GB" sz="2000" dirty="0" err="1"/>
              <a:t>Liminoid</a:t>
            </a:r>
            <a:r>
              <a:rPr lang="en-GB" sz="2000" dirty="0"/>
              <a:t>’ </a:t>
            </a:r>
          </a:p>
          <a:p>
            <a:r>
              <a:rPr lang="en-GB" sz="2000" dirty="0"/>
              <a:t>Rituals as facing liminality</a:t>
            </a:r>
          </a:p>
          <a:p>
            <a:r>
              <a:rPr lang="en-GB" sz="2000" dirty="0"/>
              <a:t>Mass media and the creation of rituals</a:t>
            </a:r>
          </a:p>
          <a:p>
            <a:r>
              <a:rPr lang="en-GB" sz="2000" dirty="0"/>
              <a:t>Liminality as a transition state from separation to incorporation</a:t>
            </a:r>
          </a:p>
        </p:txBody>
      </p:sp>
    </p:spTree>
    <p:extLst>
      <p:ext uri="{BB962C8B-B14F-4D97-AF65-F5344CB8AC3E}">
        <p14:creationId xmlns:p14="http://schemas.microsoft.com/office/powerpoint/2010/main" val="290793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Van </a:t>
            </a:r>
            <a:r>
              <a:rPr lang="en-GB" dirty="0" err="1"/>
              <a:t>Gennep</a:t>
            </a:r>
            <a:r>
              <a:rPr lang="en-GB" dirty="0"/>
              <a:t> - </a:t>
            </a:r>
            <a:r>
              <a:rPr lang="en-GB" i="1" dirty="0"/>
              <a:t>Rites of Passage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/>
              <a:t>Rites of passage = </a:t>
            </a:r>
            <a:r>
              <a:rPr lang="en-GB" sz="1800" dirty="0">
                <a:effectLst/>
                <a:latin typeface="g_d0_f1"/>
              </a:rPr>
              <a:t>“</a:t>
            </a:r>
            <a:r>
              <a:rPr lang="en-GB" sz="2000" dirty="0">
                <a:effectLst/>
                <a:latin typeface="g_d0_f1"/>
              </a:rPr>
              <a:t>rites with accompany every change of place, state, social position and age</a:t>
            </a:r>
            <a:r>
              <a:rPr lang="en-GB" sz="1800" dirty="0">
                <a:effectLst/>
                <a:latin typeface="g_d0_f1"/>
              </a:rPr>
              <a:t>” </a:t>
            </a:r>
          </a:p>
          <a:p>
            <a:r>
              <a:rPr lang="en-GB" sz="2000" dirty="0"/>
              <a:t>Rites of passage of changing status versus rites of passage of time</a:t>
            </a:r>
          </a:p>
          <a:p>
            <a:r>
              <a:rPr lang="en-GB" sz="2000" dirty="0"/>
              <a:t>3 subcategories: separation, transition rites and rites of incorporation</a:t>
            </a:r>
          </a:p>
          <a:p>
            <a:r>
              <a:rPr lang="en-GB" sz="2000" dirty="0"/>
              <a:t>Transition rites = liminal stage</a:t>
            </a:r>
          </a:p>
          <a:p>
            <a:r>
              <a:rPr lang="en-GB" sz="2000" dirty="0"/>
              <a:t>Not equally important – sometimes reduplicated </a:t>
            </a:r>
          </a:p>
          <a:p>
            <a:r>
              <a:rPr lang="en-GB" sz="2000" dirty="0"/>
              <a:t>Universal ritual pattern of rites to mark transitions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6065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Victor Turner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092569"/>
            <a:ext cx="9792208" cy="3873142"/>
          </a:xfrm>
        </p:spPr>
        <p:txBody>
          <a:bodyPr>
            <a:normAutofit lnSpcReduction="10000"/>
          </a:bodyPr>
          <a:lstStyle/>
          <a:p>
            <a:r>
              <a:rPr lang="en-GB" sz="2000" i="1" dirty="0"/>
              <a:t> </a:t>
            </a:r>
            <a:r>
              <a:rPr lang="en-GB" sz="2000" dirty="0"/>
              <a:t>(1967) </a:t>
            </a:r>
            <a:r>
              <a:rPr lang="en-GB" sz="2000" i="1" dirty="0"/>
              <a:t>Forest of Symbols – </a:t>
            </a:r>
            <a:r>
              <a:rPr lang="en-GB" sz="2000" dirty="0"/>
              <a:t>Symbolic anthropology</a:t>
            </a:r>
          </a:p>
          <a:p>
            <a:r>
              <a:rPr lang="en-GB" sz="2000" dirty="0"/>
              <a:t>3 stages:  (1) Uncertainty/ambiguous state,  (2) possibility to adapt to new norms, rules and values and (3) pre-integration.</a:t>
            </a:r>
          </a:p>
          <a:p>
            <a:r>
              <a:rPr lang="en-GB" sz="2000" dirty="0">
                <a:effectLst/>
              </a:rPr>
              <a:t>"neither here nor there; they are betwixt and between the positions assigned and arrayed by law, custom, convention and ceremonial" (Turner 1969 p.95).</a:t>
            </a:r>
          </a:p>
          <a:p>
            <a:r>
              <a:rPr lang="en-GB" sz="2000" dirty="0"/>
              <a:t>Not a strict usage: anything that is upending hierarchy or power reversal in the short term</a:t>
            </a:r>
          </a:p>
          <a:p>
            <a:r>
              <a:rPr lang="en-GB" sz="2000" dirty="0"/>
              <a:t>Anti-structure as </a:t>
            </a:r>
            <a:r>
              <a:rPr lang="en-GB" sz="2000" dirty="0" err="1"/>
              <a:t>communitas</a:t>
            </a:r>
            <a:endParaRPr lang="en-GB" sz="2000" dirty="0"/>
          </a:p>
          <a:p>
            <a:r>
              <a:rPr lang="en-GB" sz="2000" dirty="0"/>
              <a:t>Processual </a:t>
            </a:r>
          </a:p>
        </p:txBody>
      </p:sp>
    </p:spTree>
    <p:extLst>
      <p:ext uri="{BB962C8B-B14F-4D97-AF65-F5344CB8AC3E}">
        <p14:creationId xmlns:p14="http://schemas.microsoft.com/office/powerpoint/2010/main" val="4232164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Victor Turner – </a:t>
            </a:r>
            <a:r>
              <a:rPr lang="en-GB" dirty="0" err="1"/>
              <a:t>Liminoid</a:t>
            </a:r>
            <a:r>
              <a:rPr lang="en-GB" dirty="0"/>
              <a:t> and </a:t>
            </a:r>
            <a:r>
              <a:rPr lang="en-GB" dirty="0" err="1"/>
              <a:t>Communitas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>
                <a:effectLst/>
              </a:rPr>
              <a:t>“Liminal to </a:t>
            </a:r>
            <a:r>
              <a:rPr lang="en-GB" sz="2000" dirty="0" err="1">
                <a:effectLst/>
              </a:rPr>
              <a:t>Liminoid</a:t>
            </a:r>
            <a:r>
              <a:rPr lang="en-GB" sz="2000" dirty="0">
                <a:effectLst/>
              </a:rPr>
              <a:t>, in Play, Flow and Ritual: an essay in comparative symbology” (1982[1974])</a:t>
            </a:r>
          </a:p>
          <a:p>
            <a:r>
              <a:rPr lang="en-GB" sz="2000" dirty="0"/>
              <a:t>Liminal experiences replaced by </a:t>
            </a:r>
            <a:r>
              <a:rPr lang="en-GB" sz="2000" dirty="0" err="1"/>
              <a:t>liminoid</a:t>
            </a:r>
            <a:r>
              <a:rPr lang="en-GB" sz="2000" dirty="0"/>
              <a:t> moments in art and leisure </a:t>
            </a:r>
          </a:p>
          <a:p>
            <a:r>
              <a:rPr lang="en-GB" sz="2000" dirty="0"/>
              <a:t>Christian pilgrimages = homogenised status and sense of </a:t>
            </a:r>
            <a:r>
              <a:rPr lang="en-GB" sz="2000" dirty="0" err="1"/>
              <a:t>Communitas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90495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Victor Turner continued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/>
              <a:t>Liminality can apply to space, time, individuals and larger groups:</a:t>
            </a:r>
          </a:p>
          <a:p>
            <a:pPr marL="0" indent="0">
              <a:buNone/>
            </a:pPr>
            <a:r>
              <a:rPr lang="en-GB" sz="2000" dirty="0">
                <a:effectLst/>
              </a:rPr>
              <a:t>Temporal dimension:</a:t>
            </a:r>
          </a:p>
          <a:p>
            <a:pPr marL="457200" indent="-457200">
              <a:buAutoNum type="arabicParenR"/>
            </a:pPr>
            <a:r>
              <a:rPr lang="en-GB" sz="2000" dirty="0">
                <a:effectLst/>
              </a:rPr>
              <a:t>single individuals 2) social groups (like cohorts, minorities) 3) whole societies, entire populations, maybe even “civilizations”</a:t>
            </a:r>
          </a:p>
          <a:p>
            <a:pPr marL="0" indent="0">
              <a:buNone/>
            </a:pPr>
            <a:r>
              <a:rPr lang="en-GB" sz="2000" dirty="0"/>
              <a:t>Spatial dimension:</a:t>
            </a:r>
          </a:p>
          <a:p>
            <a:pPr marL="0" indent="0">
              <a:buNone/>
            </a:pPr>
            <a:r>
              <a:rPr lang="en-GB" sz="2000" dirty="0">
                <a:effectLst/>
                <a:latin typeface="Calibri" panose="020F0502020204030204" pitchFamily="34" charset="0"/>
              </a:rPr>
              <a:t>1</a:t>
            </a:r>
            <a:r>
              <a:rPr lang="en-GB" sz="2000" dirty="0">
                <a:effectLst/>
              </a:rPr>
              <a:t>) specific places, thresholds 2) areas or zones 3) “countries” or larger regions, continents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9105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Mass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en-GB" sz="2000" dirty="0"/>
              <a:t>Space between media content and public attitude = media consumption</a:t>
            </a:r>
          </a:p>
          <a:p>
            <a:r>
              <a:rPr lang="en-GB" sz="2000" dirty="0"/>
              <a:t>Viewer as a member of mass media ritual </a:t>
            </a:r>
          </a:p>
          <a:p>
            <a:r>
              <a:rPr lang="en-GB" sz="2000" dirty="0"/>
              <a:t>2 events of news: accidents and celebrations of order</a:t>
            </a:r>
          </a:p>
          <a:p>
            <a:r>
              <a:rPr lang="en-GB" sz="2000" dirty="0"/>
              <a:t>Media consumption as the threshold stage</a:t>
            </a:r>
          </a:p>
          <a:p>
            <a:r>
              <a:rPr lang="en-GB" sz="2000" dirty="0"/>
              <a:t>Mass media events: contest, conquest and coronation</a:t>
            </a:r>
          </a:p>
          <a:p>
            <a:r>
              <a:rPr lang="en-GB" sz="2000" dirty="0"/>
              <a:t>Mihai </a:t>
            </a:r>
            <a:r>
              <a:rPr lang="en-GB" sz="2000" dirty="0" err="1"/>
              <a:t>Coman</a:t>
            </a:r>
            <a:r>
              <a:rPr lang="en-GB" sz="2000" dirty="0"/>
              <a:t> 1989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20301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DBF9C4-0F48-4441-A37E-446F3573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GB" dirty="0"/>
              <a:t> Levi-Strauss – ‘Bricolag</a:t>
            </a:r>
            <a:r>
              <a:rPr lang="en-GB" i="1" dirty="0"/>
              <a:t>e’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83F9-E79D-4465-997D-810E376F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pPr lvl="1"/>
            <a:r>
              <a:rPr lang="en-GB" sz="2000" i="1" dirty="0"/>
              <a:t>The Savage Mind </a:t>
            </a:r>
            <a:r>
              <a:rPr lang="en-GB" sz="2000" dirty="0"/>
              <a:t>(1962)</a:t>
            </a:r>
          </a:p>
          <a:p>
            <a:pPr lvl="1"/>
            <a:r>
              <a:rPr lang="en-GB" sz="2000" dirty="0"/>
              <a:t>Bricolage: using what is at hand to create new</a:t>
            </a:r>
          </a:p>
          <a:p>
            <a:pPr lvl="1"/>
            <a:r>
              <a:rPr lang="en-GB" sz="2000" dirty="0"/>
              <a:t>Bricoleur versus the ‘scientific mind’</a:t>
            </a:r>
          </a:p>
          <a:p>
            <a:pPr lvl="1"/>
            <a:r>
              <a:rPr lang="en-GB" sz="2000" dirty="0"/>
              <a:t>Mythology as bricoleur versus western science as engineer</a:t>
            </a:r>
          </a:p>
          <a:p>
            <a:pPr lvl="1"/>
            <a:r>
              <a:rPr lang="en-GB" sz="2000" dirty="0"/>
              <a:t>Bricoleur as limited and heterogeneous but creative</a:t>
            </a:r>
          </a:p>
          <a:p>
            <a:pPr lvl="1"/>
            <a:r>
              <a:rPr lang="en-GB" sz="2000" dirty="0"/>
              <a:t>Cultural effort making do with myths and symbolic elements</a:t>
            </a:r>
          </a:p>
          <a:p>
            <a:pPr lvl="1"/>
            <a:r>
              <a:rPr lang="en-US" sz="2000" dirty="0">
                <a:effectLst/>
              </a:rPr>
              <a:t>‘mode of apprehending, ordering and drawing meaning out of the world’</a:t>
            </a:r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43838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DB95DD-0319-4EE5-8C5C-9CEDF75E0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F3B215-496E-4790-A364-7C1C46DEC77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E2713E1-6312-427E-BFCB-C5A5DA3013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{2FC889A5-D5EC-4193-9F0B-19D84A3C639A}tf78829772_win32</Template>
  <TotalTime>1818</TotalTime>
  <Words>676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g_d0_f1</vt:lpstr>
      <vt:lpstr>Garamond</vt:lpstr>
      <vt:lpstr>Sagona Book</vt:lpstr>
      <vt:lpstr>Sagona ExtraLight</vt:lpstr>
      <vt:lpstr>SavonVTI</vt:lpstr>
      <vt:lpstr>Preliminary Considerations</vt:lpstr>
      <vt:lpstr>Liminality </vt:lpstr>
      <vt:lpstr>Liminality -origins</vt:lpstr>
      <vt:lpstr> Van Gennep - Rites of Passage</vt:lpstr>
      <vt:lpstr> Victor Turner </vt:lpstr>
      <vt:lpstr>Victor Turner – Liminoid and Communitas </vt:lpstr>
      <vt:lpstr> Victor Turner continued  </vt:lpstr>
      <vt:lpstr>Mass Media</vt:lpstr>
      <vt:lpstr> Levi-Strauss – ‘Bricolage’</vt:lpstr>
      <vt:lpstr> Bricolage continued</vt:lpstr>
      <vt:lpstr> Questions: Thomas Erisksen Nationalism and Anthropology  </vt:lpstr>
      <vt:lpstr> Questions: Victor Turner Ritual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Considerations</dc:title>
  <dc:creator>Lucy Brown</dc:creator>
  <cp:lastModifiedBy>Lucy Elizabeth Brown</cp:lastModifiedBy>
  <cp:revision>9</cp:revision>
  <dcterms:created xsi:type="dcterms:W3CDTF">2021-03-05T13:30:27Z</dcterms:created>
  <dcterms:modified xsi:type="dcterms:W3CDTF">2022-03-09T14:22:11Z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