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69" r:id="rId3"/>
    <p:sldId id="270" r:id="rId4"/>
    <p:sldId id="271" r:id="rId5"/>
    <p:sldId id="322" r:id="rId6"/>
    <p:sldId id="323" r:id="rId7"/>
    <p:sldId id="324" r:id="rId8"/>
    <p:sldId id="312" r:id="rId9"/>
    <p:sldId id="313" r:id="rId10"/>
    <p:sldId id="314" r:id="rId11"/>
    <p:sldId id="318" r:id="rId12"/>
    <p:sldId id="320" r:id="rId13"/>
    <p:sldId id="319" r:id="rId14"/>
    <p:sldId id="32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3" autoAdjust="0"/>
    <p:restoredTop sz="90801" autoAdjust="0"/>
  </p:normalViewPr>
  <p:slideViewPr>
    <p:cSldViewPr>
      <p:cViewPr varScale="1">
        <p:scale>
          <a:sx n="62" d="100"/>
          <a:sy n="62" d="100"/>
        </p:scale>
        <p:origin x="1284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5BDBE-DA66-4D6F-941C-386F75E6060E}" type="datetimeFigureOut">
              <a:rPr lang="cs-CZ" smtClean="0"/>
              <a:t>12.04.2018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DF751-3640-4B0B-91C9-9D1B2497B1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02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52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8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625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21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93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394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62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2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03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07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3821-D4B7-4D8A-8D4D-136CC350729C}" type="datetimeFigureOut">
              <a:rPr lang="cs-CZ" smtClean="0"/>
              <a:t>12.04.2018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08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E3821-D4B7-4D8A-8D4D-136CC350729C}" type="datetimeFigureOut">
              <a:rPr lang="cs-CZ" smtClean="0"/>
              <a:t>12.04.2018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5970-994D-4A3D-B15B-C69808500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69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efresher.cz/52876-V-budove-prazskeho-gymnazia-pouzili-napisy-psane-Comic-Sansem-Studenti-proti-tomu-sepsali-petici?utm_source=www.seznam.cz&amp;utm_medium=sekce-z-internet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als.info/feature/81A#2/18.0/152.8" TargetMode="External"/><Relationship Id="rId2" Type="http://schemas.openxmlformats.org/officeDocument/2006/relationships/hyperlink" Target="http://wals.info/chapter/8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Seminář praktické češtiny 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400" dirty="0"/>
              <a:t>16. dubna 2018</a:t>
            </a:r>
          </a:p>
          <a:p>
            <a:pPr algn="r"/>
            <a:r>
              <a:rPr lang="cs-CZ" sz="2400" dirty="0"/>
              <a:t>Hana Prokšová</a:t>
            </a:r>
          </a:p>
        </p:txBody>
      </p:sp>
    </p:spTree>
    <p:extLst>
      <p:ext uri="{BB962C8B-B14F-4D97-AF65-F5344CB8AC3E}">
        <p14:creationId xmlns:p14="http://schemas.microsoft.com/office/powerpoint/2010/main" val="619817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slovosled v češtině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08512"/>
          </a:xfrm>
        </p:spPr>
        <p:txBody>
          <a:bodyPr>
            <a:normAutofit/>
          </a:bodyPr>
          <a:lstStyle/>
          <a:p>
            <a:r>
              <a:rPr lang="cs-CZ" dirty="0"/>
              <a:t>flexibilní, ale ne zcela libovolný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Co není libovolné?</a:t>
            </a:r>
          </a:p>
          <a:p>
            <a:r>
              <a:rPr lang="cs-CZ" b="1" dirty="0" err="1"/>
              <a:t>větněčlenská</a:t>
            </a:r>
            <a:r>
              <a:rPr lang="cs-CZ" b="1" dirty="0"/>
              <a:t> závislost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např. antepozice přívlastku – </a:t>
            </a:r>
            <a:r>
              <a:rPr lang="cs-CZ" i="1" dirty="0"/>
              <a:t>maková kobliha</a:t>
            </a:r>
          </a:p>
          <a:p>
            <a:pPr marL="457200" lvl="1" indent="0">
              <a:buNone/>
            </a:pPr>
            <a:r>
              <a:rPr lang="cs-CZ" dirty="0"/>
              <a:t>	× termíny: </a:t>
            </a:r>
            <a:r>
              <a:rPr lang="cs-CZ" i="1" dirty="0"/>
              <a:t>kyselina sírová</a:t>
            </a:r>
            <a:r>
              <a:rPr lang="cs-CZ" dirty="0"/>
              <a:t>, </a:t>
            </a:r>
            <a:r>
              <a:rPr lang="cs-CZ" i="1" dirty="0"/>
              <a:t>bobr evropský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např. některá PU míry: </a:t>
            </a:r>
            <a:r>
              <a:rPr lang="cs-CZ" i="1" dirty="0"/>
              <a:t>velmi starý</a:t>
            </a:r>
          </a:p>
          <a:p>
            <a:pPr lvl="2"/>
            <a:r>
              <a:rPr lang="cs-CZ" i="1" dirty="0"/>
              <a:t>je to moc dobré</a:t>
            </a:r>
          </a:p>
        </p:txBody>
      </p:sp>
    </p:spTree>
    <p:extLst>
      <p:ext uri="{BB962C8B-B14F-4D97-AF65-F5344CB8AC3E}">
        <p14:creationId xmlns:p14="http://schemas.microsoft.com/office/powerpoint/2010/main" val="1176741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slovosled v češtině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pozice částic</a:t>
            </a:r>
          </a:p>
          <a:p>
            <a:pPr lvl="1">
              <a:buFont typeface="Arial" pitchFamily="34" charset="0"/>
              <a:buChar char="•"/>
            </a:pPr>
            <a:r>
              <a:rPr lang="cs-CZ" b="1" i="1" dirty="0"/>
              <a:t>Asi</a:t>
            </a:r>
            <a:r>
              <a:rPr lang="cs-CZ" i="1" dirty="0"/>
              <a:t> Karlovi koupím koblihu.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Koblihu koupím </a:t>
            </a:r>
            <a:r>
              <a:rPr lang="cs-CZ" b="1" i="1" dirty="0"/>
              <a:t>asi</a:t>
            </a:r>
            <a:r>
              <a:rPr lang="cs-CZ" i="1" dirty="0"/>
              <a:t> Karlovi.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Karlovi koupím </a:t>
            </a:r>
            <a:r>
              <a:rPr lang="cs-CZ" b="1" i="1" dirty="0"/>
              <a:t>asi</a:t>
            </a:r>
            <a:r>
              <a:rPr lang="cs-CZ" i="1" dirty="0"/>
              <a:t> koblihu.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Karlovi koblihu </a:t>
            </a:r>
            <a:r>
              <a:rPr lang="cs-CZ" b="1" i="1" dirty="0"/>
              <a:t>asi</a:t>
            </a:r>
            <a:r>
              <a:rPr lang="cs-CZ" i="1" dirty="0"/>
              <a:t> koupím.</a:t>
            </a:r>
          </a:p>
          <a:p>
            <a:pPr lvl="1">
              <a:buFont typeface="Arial" pitchFamily="34" charset="0"/>
              <a:buChar char="•"/>
            </a:pPr>
            <a:endParaRPr lang="cs-CZ" i="1" dirty="0"/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Pošlu vám e-mailem </a:t>
            </a:r>
            <a:r>
              <a:rPr lang="cs-CZ" b="1" i="1" dirty="0"/>
              <a:t>jenom</a:t>
            </a:r>
            <a:r>
              <a:rPr lang="cs-CZ" i="1" dirty="0"/>
              <a:t> výsledky testu.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Výsledky testu pošlu e-mailem </a:t>
            </a:r>
            <a:r>
              <a:rPr lang="cs-CZ" b="1" i="1" dirty="0"/>
              <a:t>jenom</a:t>
            </a:r>
            <a:r>
              <a:rPr lang="cs-CZ" i="1" dirty="0"/>
              <a:t> vám.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Výsledky testu vám pošlu </a:t>
            </a:r>
            <a:r>
              <a:rPr lang="cs-CZ" b="1" i="1" dirty="0"/>
              <a:t>jenom</a:t>
            </a:r>
            <a:r>
              <a:rPr lang="cs-CZ" i="1" dirty="0"/>
              <a:t> e-mailem.</a:t>
            </a:r>
          </a:p>
          <a:p>
            <a:pPr lvl="1">
              <a:buFont typeface="Arial" pitchFamily="34" charset="0"/>
              <a:buChar char="•"/>
            </a:pPr>
            <a:endParaRPr lang="cs-CZ" i="1" dirty="0"/>
          </a:p>
          <a:p>
            <a:pPr lvl="1">
              <a:buFont typeface="Arial" pitchFamily="34" charset="0"/>
              <a:buChar char="•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89033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slovosled v češtině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pozice částic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Asi Karlovi koupím koblihu.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Koblihu koupím asi Karlovi.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Karlovi koupím asi koblihu.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Karlovi koblihu asi koupím.</a:t>
            </a:r>
          </a:p>
          <a:p>
            <a:pPr lvl="1">
              <a:buFont typeface="Arial" pitchFamily="34" charset="0"/>
              <a:buChar char="•"/>
            </a:pPr>
            <a:endParaRPr lang="cs-CZ" i="1" dirty="0"/>
          </a:p>
          <a:p>
            <a:pPr marL="0" indent="0">
              <a:buNone/>
            </a:pPr>
            <a:r>
              <a:rPr lang="cs-CZ" b="1" dirty="0"/>
              <a:t>pozice </a:t>
            </a:r>
            <a:r>
              <a:rPr lang="cs-CZ" b="1" dirty="0" err="1"/>
              <a:t>klitik</a:t>
            </a:r>
            <a:r>
              <a:rPr lang="cs-CZ" b="1" dirty="0"/>
              <a:t> </a:t>
            </a:r>
            <a:r>
              <a:rPr lang="cs-CZ" dirty="0"/>
              <a:t>(příklonek, předklonek)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se</a:t>
            </a:r>
            <a:r>
              <a:rPr lang="cs-CZ" dirty="0"/>
              <a:t>, </a:t>
            </a:r>
            <a:r>
              <a:rPr lang="cs-CZ" i="1" dirty="0"/>
              <a:t>si</a:t>
            </a:r>
            <a:r>
              <a:rPr lang="cs-CZ" dirty="0"/>
              <a:t>, </a:t>
            </a:r>
            <a:r>
              <a:rPr lang="cs-CZ" i="1" dirty="0"/>
              <a:t>bych</a:t>
            </a:r>
            <a:r>
              <a:rPr lang="cs-CZ" dirty="0"/>
              <a:t>, </a:t>
            </a:r>
            <a:r>
              <a:rPr lang="cs-CZ" i="1" dirty="0"/>
              <a:t>mi</a:t>
            </a:r>
            <a:r>
              <a:rPr lang="cs-CZ" dirty="0"/>
              <a:t>, </a:t>
            </a:r>
            <a:r>
              <a:rPr lang="cs-CZ" i="1" dirty="0"/>
              <a:t>nám</a:t>
            </a:r>
            <a:r>
              <a:rPr lang="cs-CZ" dirty="0"/>
              <a:t> atd. mají pevnou (primárně 2.) pozici ve větě</a:t>
            </a:r>
          </a:p>
          <a:p>
            <a:pPr lvl="2"/>
            <a:r>
              <a:rPr lang="cs-CZ" i="1" dirty="0"/>
              <a:t>Ráda bych se ti zítra ozvala.</a:t>
            </a:r>
          </a:p>
          <a:p>
            <a:pPr lvl="2"/>
            <a:r>
              <a:rPr lang="cs-CZ" i="1" dirty="0"/>
              <a:t>Ozvala bych se ti ráda zítra.</a:t>
            </a:r>
          </a:p>
        </p:txBody>
      </p:sp>
    </p:spTree>
    <p:extLst>
      <p:ext uri="{BB962C8B-B14F-4D97-AF65-F5344CB8AC3E}">
        <p14:creationId xmlns:p14="http://schemas.microsoft.com/office/powerpoint/2010/main" val="2558606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na 24. dubna 2017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3370" y="1628800"/>
            <a:ext cx="8229600" cy="47525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aktuální členění větné</a:t>
            </a:r>
            <a:endParaRPr lang="cs-CZ" dirty="0"/>
          </a:p>
          <a:p>
            <a:r>
              <a:rPr lang="cs-CZ" b="1" dirty="0"/>
              <a:t>na 24. dubna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prostudujte: </a:t>
            </a:r>
            <a:r>
              <a:rPr lang="cs-CZ" dirty="0">
                <a:hlinkClick r:id="rId2"/>
              </a:rPr>
              <a:t>https://www.czechency.org/slovnik</a:t>
            </a:r>
            <a:r>
              <a:rPr lang="cs-CZ" dirty="0"/>
              <a:t> heslo Aktuální členění větné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doplnit ho můžete mluvnicemi…</a:t>
            </a:r>
          </a:p>
          <a:p>
            <a:pPr marL="0" indent="0">
              <a:buNone/>
            </a:pPr>
            <a:r>
              <a:rPr lang="cs-CZ" b="1" dirty="0"/>
              <a:t>Interpretujte věty: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Chodí běhat do lesa × Do lesa chodí běhat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ÚJKN je ve čtvrtém patře × Ve čtvrtém patře je ÚJKN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Včera jsem si koupila postel × Postel jsem si koupila včera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Půjdeme spolu do divadla? × Půjdeme do divadla spolu?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Chtěla bych studovat češtinu nejspíš v Praze × Chtěla bych studovat nejspíš češtinu v Praze × Chtěla bych nejspíš studovat češtinu v Praze</a:t>
            </a:r>
          </a:p>
        </p:txBody>
      </p:sp>
    </p:spTree>
    <p:extLst>
      <p:ext uri="{BB962C8B-B14F-4D97-AF65-F5344CB8AC3E}">
        <p14:creationId xmlns:p14="http://schemas.microsoft.com/office/powerpoint/2010/main" val="2861615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FF09A3-B2D0-4292-9E89-EEFEC5D0E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autentický dotaz jazykové poradně ÚJČ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4E7168-7CFB-4B56-9847-4E00A41AA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Dobrý den. Ve </a:t>
            </a:r>
            <a:r>
              <a:rPr lang="cs-CZ" dirty="0" err="1"/>
              <a:t>věte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Tomáš a Petr jsou bratři.</a:t>
            </a:r>
          </a:p>
          <a:p>
            <a:pPr marL="0" indent="0">
              <a:buNone/>
            </a:pPr>
            <a:r>
              <a:rPr lang="cs-CZ" dirty="0" err="1"/>
              <a:t>Nemelo</a:t>
            </a:r>
            <a:r>
              <a:rPr lang="cs-CZ" dirty="0"/>
              <a:t> by být použito slovo "</a:t>
            </a:r>
            <a:r>
              <a:rPr lang="cs-CZ" dirty="0" err="1"/>
              <a:t>bradva</a:t>
            </a:r>
            <a:r>
              <a:rPr lang="cs-CZ" dirty="0"/>
              <a:t>"? Jsou přece jenom dva a ne tři.</a:t>
            </a:r>
          </a:p>
        </p:txBody>
      </p:sp>
    </p:spTree>
    <p:extLst>
      <p:ext uri="{BB962C8B-B14F-4D97-AF65-F5344CB8AC3E}">
        <p14:creationId xmlns:p14="http://schemas.microsoft.com/office/powerpoint/2010/main" val="590186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49367-0CAD-4C0A-B472-C17C76FE2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/>
              <a:t>úkol na 16. dubna 2018</a:t>
            </a:r>
            <a:br>
              <a:rPr lang="cs-CZ" sz="2800" b="1" dirty="0"/>
            </a:br>
            <a:r>
              <a:rPr lang="cs-CZ" sz="2800" b="1" dirty="0"/>
              <a:t>určete nepravidelnosti ve větné stavbě: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8E898D-A93C-4AED-BCC3-FD51CCE17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2216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Vláda si nevšímá a nerespektuje názory lidí na současnou politickou situaci.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Paní učitelka, když přišla ráno do třídy, udělalo se jí nevolno.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Mladí lidé spontánně vyjádřili svůj odpor s globalizací.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Policie pátrá po řidiči, který včera v Praze srazil a poté ujel od mladé ženy s kočárkem, aniž by jí poskytnul první pomoc.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Známkám ve škole nepřikládám velký důraz.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174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49367-0CAD-4C0A-B472-C17C76FE2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8E898D-A93C-4AED-BCC3-FD51CCE17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32656"/>
            <a:ext cx="7886700" cy="601513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00B050"/>
                </a:solidFill>
              </a:rPr>
              <a:t>ZEUGMA: </a:t>
            </a:r>
            <a:r>
              <a:rPr lang="cs-CZ" dirty="0">
                <a:solidFill>
                  <a:schemeClr val="accent1"/>
                </a:solidFill>
              </a:rPr>
              <a:t>Vláda si </a:t>
            </a:r>
            <a:r>
              <a:rPr lang="cs-CZ" u="sng" dirty="0">
                <a:solidFill>
                  <a:schemeClr val="accent1"/>
                </a:solidFill>
              </a:rPr>
              <a:t>nevšímá a nerespektuje názory</a:t>
            </a:r>
            <a:r>
              <a:rPr lang="cs-CZ" dirty="0">
                <a:solidFill>
                  <a:schemeClr val="accent1"/>
                </a:solidFill>
              </a:rPr>
              <a:t> lidí na současnou politickou situaci.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00B050"/>
                </a:solidFill>
              </a:rPr>
              <a:t>ANAKOLUT: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u="sng" dirty="0">
                <a:solidFill>
                  <a:schemeClr val="accent1"/>
                </a:solidFill>
              </a:rPr>
              <a:t>Paní učitelka</a:t>
            </a:r>
            <a:r>
              <a:rPr lang="cs-CZ" dirty="0">
                <a:solidFill>
                  <a:schemeClr val="accent1"/>
                </a:solidFill>
              </a:rPr>
              <a:t>, když přišla ráno do třídy, </a:t>
            </a:r>
            <a:r>
              <a:rPr lang="cs-CZ" u="sng" dirty="0">
                <a:solidFill>
                  <a:schemeClr val="accent1"/>
                </a:solidFill>
              </a:rPr>
              <a:t>udělalo se jí nevolno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00B050"/>
                </a:solidFill>
              </a:rPr>
              <a:t>KONTAMINACE: </a:t>
            </a:r>
            <a:r>
              <a:rPr lang="cs-CZ" dirty="0">
                <a:solidFill>
                  <a:schemeClr val="accent1"/>
                </a:solidFill>
              </a:rPr>
              <a:t>Mladí lidé spontánně vyjádřili svůj </a:t>
            </a:r>
            <a:r>
              <a:rPr lang="cs-CZ" u="sng" dirty="0">
                <a:solidFill>
                  <a:schemeClr val="accent1"/>
                </a:solidFill>
              </a:rPr>
              <a:t>odpor s globalizací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B050"/>
                </a:solidFill>
              </a:rPr>
              <a:t>odpor proti globalizaci × nesouhlas s </a:t>
            </a:r>
            <a:r>
              <a:rPr lang="cs-CZ" dirty="0" err="1">
                <a:solidFill>
                  <a:srgbClr val="00B050"/>
                </a:solidFill>
              </a:rPr>
              <a:t>gloalizací</a:t>
            </a:r>
            <a:endParaRPr lang="cs-CZ" dirty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00B050"/>
                </a:solidFill>
              </a:rPr>
              <a:t>ZEUGMA: </a:t>
            </a:r>
            <a:r>
              <a:rPr lang="cs-CZ" dirty="0">
                <a:solidFill>
                  <a:schemeClr val="accent1"/>
                </a:solidFill>
              </a:rPr>
              <a:t>Policie pátrá po řidiči, který včera v Praze </a:t>
            </a:r>
            <a:r>
              <a:rPr lang="cs-CZ" u="sng" dirty="0">
                <a:solidFill>
                  <a:schemeClr val="accent1"/>
                </a:solidFill>
              </a:rPr>
              <a:t>srazil a poté ujel od mladé ženy </a:t>
            </a:r>
            <a:r>
              <a:rPr lang="cs-CZ" dirty="0">
                <a:solidFill>
                  <a:schemeClr val="accent1"/>
                </a:solidFill>
              </a:rPr>
              <a:t>s kočárkem, aniž by jí poskytnul první pomoc.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00B050"/>
                </a:solidFill>
              </a:rPr>
              <a:t>KONTAMINACE:</a:t>
            </a:r>
            <a:r>
              <a:rPr lang="cs-CZ" dirty="0">
                <a:solidFill>
                  <a:schemeClr val="accent1"/>
                </a:solidFill>
              </a:rPr>
              <a:t> Známkám ve škole </a:t>
            </a:r>
            <a:r>
              <a:rPr lang="cs-CZ" u="sng" dirty="0">
                <a:solidFill>
                  <a:schemeClr val="accent1"/>
                </a:solidFill>
              </a:rPr>
              <a:t>nepřikládám velký důraz</a:t>
            </a:r>
            <a:r>
              <a:rPr lang="cs-CZ" dirty="0">
                <a:solidFill>
                  <a:schemeClr val="accent1"/>
                </a:solidFill>
              </a:rPr>
              <a:t>.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B050"/>
                </a:solidFill>
              </a:rPr>
              <a:t>přikládat význam × klást důraz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069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33833-612F-43BE-BC99-7B4E5AB9F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sz="3200" b="1" dirty="0"/>
              <a:t>Míšina zajímavost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9B4428-FEAA-4D73-87F4-0EF3842EF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56166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Peticí chce apelovat na vedení, aby více naslouchala svým studentům a hlavně těm, kteří se v některém odvětví orientují lépe, než si možná myslí.</a:t>
            </a:r>
          </a:p>
          <a:p>
            <a:pPr marL="0" indent="0">
              <a:buNone/>
            </a:pPr>
            <a:r>
              <a:rPr lang="cs-CZ" dirty="0"/>
              <a:t>Požádali jsme o vyjádření i vedení gymnázia, to však zatím nezareagovalo.</a:t>
            </a:r>
          </a:p>
          <a:p>
            <a:pPr marL="0" indent="0">
              <a:buNone/>
            </a:pPr>
            <a:r>
              <a:rPr lang="cs-CZ" sz="1800" dirty="0"/>
              <a:t>(</a:t>
            </a:r>
            <a:r>
              <a:rPr lang="cs-CZ" sz="1800" dirty="0">
                <a:hlinkClick r:id="rId2"/>
              </a:rPr>
              <a:t>https://refresher.cz/52876-V-budove-prazskeho-gymnazia-pouzili-napisy-psane-Comic-Sansem-Studenti-proti-tomu-sepsali-petici?utm_source=www.seznam.cz&amp;utm_medium=sekce-z-internetu</a:t>
            </a:r>
            <a:r>
              <a:rPr lang="cs-CZ" sz="1800" dirty="0"/>
              <a:t>)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dirty="0"/>
              <a:t>Naslouchala- vedení naslouchalo – jednotné číslo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...lépe než si možná myslí – není jasné, kdo si to myslí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2234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0B52E4-81ED-40FF-A8B3-B949400D9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jak byste chápali…?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74E201C-CC0C-4983-992A-05E5104C61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5178" y="3284984"/>
            <a:ext cx="8229600" cy="84881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A844BACC-6F7E-4CB0-A0FA-0EDEE3361C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2021390"/>
            <a:ext cx="3610744" cy="46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86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F4D30A-2C49-49DF-921F-73700313A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Utvořte syntaktický strom a určete větné členy a syntaktické vztahy mezi slovy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A9B9F5-E95B-4D40-91B7-41433CA53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Muži se po pozření nejpálivější chilli papričky na světě zúžily mozkové tepny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063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F4D30A-2C49-49DF-921F-73700313A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Muži se po pozření nejpálivější chilli papričky na světě zúžily mozkové tepny</a:t>
            </a:r>
            <a:endParaRPr lang="cs-CZ" sz="28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A9B9F5-E95B-4D40-91B7-41433CA53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		</a:t>
            </a:r>
            <a:r>
              <a:rPr lang="cs-CZ" b="1" dirty="0"/>
              <a:t>	ZÚŽILY SE</a:t>
            </a:r>
          </a:p>
          <a:p>
            <a:pPr marL="0" indent="0">
              <a:buNone/>
            </a:pPr>
            <a:r>
              <a:rPr lang="cs-CZ" dirty="0"/>
              <a:t>			přísudek</a:t>
            </a:r>
          </a:p>
          <a:p>
            <a:pPr marL="0" indent="0">
              <a:buNone/>
            </a:pPr>
            <a:r>
              <a:rPr lang="cs-CZ" dirty="0"/>
              <a:t>	D, a		D, a				P, k</a:t>
            </a:r>
          </a:p>
          <a:p>
            <a:pPr marL="0" indent="0">
              <a:buNone/>
            </a:pPr>
            <a:r>
              <a:rPr lang="cs-CZ" b="1" dirty="0"/>
              <a:t>MUŽI 		PO POZŘENÍ 				 TEPNY</a:t>
            </a:r>
          </a:p>
          <a:p>
            <a:pPr marL="0" indent="0">
              <a:buNone/>
            </a:pPr>
            <a:r>
              <a:rPr lang="cs-CZ" dirty="0"/>
              <a:t>PU prospěchu 	PU času 					podmět</a:t>
            </a:r>
          </a:p>
          <a:p>
            <a:pPr marL="0" indent="0">
              <a:buNone/>
            </a:pPr>
            <a:r>
              <a:rPr lang="cs-CZ" dirty="0"/>
              <a:t>					D, r		</a:t>
            </a:r>
          </a:p>
          <a:p>
            <a:pPr marL="0" indent="0">
              <a:buNone/>
            </a:pPr>
            <a:r>
              <a:rPr lang="cs-CZ" dirty="0"/>
              <a:t>					</a:t>
            </a:r>
            <a:r>
              <a:rPr lang="cs-CZ" b="1" dirty="0"/>
              <a:t>PAPRIČKY	</a:t>
            </a:r>
            <a:r>
              <a:rPr lang="cs-CZ" dirty="0"/>
              <a:t>D, k</a:t>
            </a:r>
          </a:p>
          <a:p>
            <a:pPr marL="0" indent="0">
              <a:buNone/>
            </a:pPr>
            <a:r>
              <a:rPr lang="cs-CZ" dirty="0"/>
              <a:t>					předmět/přívlastek</a:t>
            </a:r>
          </a:p>
          <a:p>
            <a:pPr marL="0" indent="0">
              <a:buNone/>
            </a:pPr>
            <a:r>
              <a:rPr lang="cs-CZ" dirty="0"/>
              <a:t>			D, k		D, k?	D, k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b="1" dirty="0"/>
              <a:t>NEJPÁLIVĚJŠÍ 	CHILLI 		MOZKOVÉ</a:t>
            </a:r>
          </a:p>
          <a:p>
            <a:pPr marL="0" indent="0">
              <a:buNone/>
            </a:pPr>
            <a:r>
              <a:rPr lang="cs-CZ" dirty="0"/>
              <a:t>		přívlastek 	přívlastek 	přívlastek</a:t>
            </a:r>
          </a:p>
          <a:p>
            <a:pPr marL="0" indent="0">
              <a:buNone/>
            </a:pPr>
            <a:r>
              <a:rPr lang="cs-CZ" dirty="0"/>
              <a:t>			D, a</a:t>
            </a:r>
          </a:p>
          <a:p>
            <a:pPr marL="0" indent="0">
              <a:buNone/>
            </a:pPr>
            <a:r>
              <a:rPr lang="cs-CZ" dirty="0"/>
              <a:t>			</a:t>
            </a:r>
            <a:r>
              <a:rPr lang="cs-CZ" b="1" dirty="0"/>
              <a:t>NA SVĚTĚ</a:t>
            </a:r>
          </a:p>
          <a:p>
            <a:pPr marL="0" indent="0">
              <a:buNone/>
            </a:pPr>
            <a:r>
              <a:rPr lang="cs-CZ" dirty="0"/>
              <a:t>			PU místa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0FF20DB8-F98F-4B0C-92D6-48BB82D39545}"/>
              </a:ext>
            </a:extLst>
          </p:cNvPr>
          <p:cNvCxnSpPr/>
          <p:nvPr/>
        </p:nvCxnSpPr>
        <p:spPr>
          <a:xfrm flipH="1">
            <a:off x="971600" y="1844824"/>
            <a:ext cx="2664296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6DCB2DEB-BA29-42FE-9954-009AEF35D7C2}"/>
              </a:ext>
            </a:extLst>
          </p:cNvPr>
          <p:cNvCxnSpPr>
            <a:cxnSpLocks/>
          </p:cNvCxnSpPr>
          <p:nvPr/>
        </p:nvCxnSpPr>
        <p:spPr>
          <a:xfrm flipH="1">
            <a:off x="2627784" y="1871389"/>
            <a:ext cx="1008112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90FA944A-7F9B-4D6C-A075-C9BAB37B33C7}"/>
              </a:ext>
            </a:extLst>
          </p:cNvPr>
          <p:cNvCxnSpPr>
            <a:cxnSpLocks/>
          </p:cNvCxnSpPr>
          <p:nvPr/>
        </p:nvCxnSpPr>
        <p:spPr>
          <a:xfrm>
            <a:off x="3851920" y="1871389"/>
            <a:ext cx="3312368" cy="621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F8467BCA-E1EB-4846-958E-6657BAD190CD}"/>
              </a:ext>
            </a:extLst>
          </p:cNvPr>
          <p:cNvCxnSpPr>
            <a:cxnSpLocks/>
          </p:cNvCxnSpPr>
          <p:nvPr/>
        </p:nvCxnSpPr>
        <p:spPr>
          <a:xfrm flipV="1">
            <a:off x="3102599" y="3673605"/>
            <a:ext cx="2405505" cy="793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7BD69320-5BF0-4A22-82AB-49BCDC214E01}"/>
              </a:ext>
            </a:extLst>
          </p:cNvPr>
          <p:cNvCxnSpPr>
            <a:cxnSpLocks/>
          </p:cNvCxnSpPr>
          <p:nvPr/>
        </p:nvCxnSpPr>
        <p:spPr>
          <a:xfrm>
            <a:off x="3102599" y="2780909"/>
            <a:ext cx="2261489" cy="648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7810CCF5-1F4E-49D2-A460-3762579A7A9A}"/>
              </a:ext>
            </a:extLst>
          </p:cNvPr>
          <p:cNvCxnSpPr>
            <a:cxnSpLocks/>
          </p:cNvCxnSpPr>
          <p:nvPr/>
        </p:nvCxnSpPr>
        <p:spPr>
          <a:xfrm flipV="1">
            <a:off x="6372200" y="2769747"/>
            <a:ext cx="936105" cy="1523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B781406C-1B71-4EB4-9946-D9EA21C858AC}"/>
              </a:ext>
            </a:extLst>
          </p:cNvPr>
          <p:cNvCxnSpPr>
            <a:cxnSpLocks/>
          </p:cNvCxnSpPr>
          <p:nvPr/>
        </p:nvCxnSpPr>
        <p:spPr>
          <a:xfrm flipH="1" flipV="1">
            <a:off x="3102599" y="4675857"/>
            <a:ext cx="749322" cy="581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9D38DB29-8A0F-4B85-9A9E-AF18A6E6ECB1}"/>
              </a:ext>
            </a:extLst>
          </p:cNvPr>
          <p:cNvCxnSpPr>
            <a:cxnSpLocks/>
          </p:cNvCxnSpPr>
          <p:nvPr/>
        </p:nvCxnSpPr>
        <p:spPr>
          <a:xfrm flipV="1">
            <a:off x="4572000" y="3704526"/>
            <a:ext cx="969950" cy="660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Obrázek 22">
            <a:extLst>
              <a:ext uri="{FF2B5EF4-FFF2-40B4-BE49-F238E27FC236}">
                <a16:creationId xmlns:a16="http://schemas.microsoft.com/office/drawing/2014/main" id="{92D7D6EB-A0C4-4B72-B1BA-C6EAFC2296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33606">
            <a:off x="329232" y="4863455"/>
            <a:ext cx="1578471" cy="157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81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slovosled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pevný slovosled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typický pro jazyky s omezenou nebo žádnou flexí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Subjekt, Verbum, Objekt</a:t>
            </a:r>
          </a:p>
          <a:p>
            <a:pPr lvl="2"/>
            <a:r>
              <a:rPr lang="cs-CZ" sz="2400" dirty="0"/>
              <a:t>SVO – angličtina, čeština (tendence nepříznakového slovosledu)</a:t>
            </a:r>
          </a:p>
          <a:p>
            <a:pPr lvl="2"/>
            <a:r>
              <a:rPr lang="cs-CZ" sz="2400" dirty="0"/>
              <a:t>SOV – japonština, korejština, turečtina, latina</a:t>
            </a:r>
          </a:p>
          <a:p>
            <a:pPr lvl="2"/>
            <a:r>
              <a:rPr lang="cs-CZ" sz="2400" dirty="0"/>
              <a:t>VSO – arabština, keltské jazyky</a:t>
            </a:r>
          </a:p>
          <a:p>
            <a:pPr lvl="2"/>
            <a:r>
              <a:rPr lang="cs-CZ" sz="2400" dirty="0"/>
              <a:t>VOS – fidžijština</a:t>
            </a:r>
          </a:p>
          <a:p>
            <a:pPr lvl="2"/>
            <a:r>
              <a:rPr lang="cs-CZ" sz="2400" dirty="0">
                <a:hlinkClick r:id="rId2"/>
              </a:rPr>
              <a:t>http://wals.info/chapter/81</a:t>
            </a:r>
            <a:endParaRPr lang="cs-CZ" sz="2400" dirty="0"/>
          </a:p>
          <a:p>
            <a:pPr lvl="2"/>
            <a:r>
              <a:rPr lang="cs-CZ" sz="2400" dirty="0"/>
              <a:t>mapička: </a:t>
            </a:r>
            <a:r>
              <a:rPr lang="cs-CZ" sz="2400" dirty="0">
                <a:hlinkClick r:id="rId3"/>
              </a:rPr>
              <a:t>http://wals.info/feature/81A#2/18.0/152.8</a:t>
            </a:r>
            <a:r>
              <a:rPr lang="cs-CZ" sz="2400" dirty="0"/>
              <a:t> 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532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slovosled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tzv. volný slovosled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neříká „jen“, kdo co dělá, ale přináší nějaký příznak do výpovědi, postoj mluvčího, důraz – kontextuální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+ aktuální členění větné</a:t>
            </a:r>
            <a:endParaRPr lang="cs-CZ" dirty="0"/>
          </a:p>
          <a:p>
            <a:r>
              <a:rPr lang="cs-CZ" b="1" dirty="0"/>
              <a:t>na 24. dubna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prostudujte: </a:t>
            </a:r>
            <a:r>
              <a:rPr lang="cs-CZ" dirty="0">
                <a:hlinkClick r:id="rId2"/>
              </a:rPr>
              <a:t>https://www.czechency.org/slovnik</a:t>
            </a:r>
            <a:r>
              <a:rPr lang="cs-CZ" dirty="0"/>
              <a:t> heslo Aktuální členění větné</a:t>
            </a:r>
          </a:p>
        </p:txBody>
      </p:sp>
    </p:spTree>
    <p:extLst>
      <p:ext uri="{BB962C8B-B14F-4D97-AF65-F5344CB8AC3E}">
        <p14:creationId xmlns:p14="http://schemas.microsoft.com/office/powerpoint/2010/main" val="6671886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9653</TotalTime>
  <Words>598</Words>
  <Application>Microsoft Office PowerPoint</Application>
  <PresentationFormat>Předvádění na obrazovce (4:3)</PresentationFormat>
  <Paragraphs>108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Seminář praktické češtiny II</vt:lpstr>
      <vt:lpstr>úkol na 16. dubna 2018 určete nepravidelnosti ve větné stavbě:</vt:lpstr>
      <vt:lpstr>Prezentace aplikace PowerPoint</vt:lpstr>
      <vt:lpstr>Míšina zajímavost</vt:lpstr>
      <vt:lpstr>jak byste chápali…?</vt:lpstr>
      <vt:lpstr>Utvořte syntaktický strom a určete větné členy a syntaktické vztahy mezi slovy</vt:lpstr>
      <vt:lpstr>Muži se po pozření nejpálivější chilli papričky na světě zúžily mozkové tepny</vt:lpstr>
      <vt:lpstr>slovosled</vt:lpstr>
      <vt:lpstr>slovosled</vt:lpstr>
      <vt:lpstr>slovosled v češtině</vt:lpstr>
      <vt:lpstr>slovosled v češtině</vt:lpstr>
      <vt:lpstr>slovosled v češtině</vt:lpstr>
      <vt:lpstr>na 24. dubna 2017</vt:lpstr>
      <vt:lpstr>autentický dotaz jazykové poradně ÚJČ</vt:lpstr>
    </vt:vector>
  </TitlesOfParts>
  <Company>Ústav pro jazyk český AV ČR, v. v. i.,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praktické češtiny</dc:title>
  <dc:creator>Hana Prokšová</dc:creator>
  <cp:lastModifiedBy>Hana Prokšová</cp:lastModifiedBy>
  <cp:revision>136</cp:revision>
  <dcterms:created xsi:type="dcterms:W3CDTF">2016-04-05T12:49:21Z</dcterms:created>
  <dcterms:modified xsi:type="dcterms:W3CDTF">2018-04-16T08:00:14Z</dcterms:modified>
</cp:coreProperties>
</file>