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037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E81E11-041D-4DE1-8A0A-8544B1C80BD0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79EEB1-549B-4BCE-8AD3-81DA1BE658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439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79EEB1-549B-4BCE-8AD3-81DA1BE65882}" type="slidenum">
              <a:rPr lang="cs-CZ" smtClean="0"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9EEC19-BAC6-4D14-A9C0-2791F073E721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9EEC19-BAC6-4D14-A9C0-2791F073E721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9EEC19-BAC6-4D14-A9C0-2791F073E721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9EEC19-BAC6-4D14-A9C0-2791F073E721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9EEC19-BAC6-4D14-A9C0-2791F073E721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9EEC19-BAC6-4D14-A9C0-2791F073E721}" type="slidenum">
              <a:rPr lang="cs-CZ" smtClean="0"/>
              <a:pPr/>
              <a:t>7</a:t>
            </a:fld>
            <a:endParaRPr lang="cs-CZ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42D4-7CAC-4F3F-B63B-895E0A38AD14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2DA1D-D58B-460E-B2E6-4AB23F32D2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42D4-7CAC-4F3F-B63B-895E0A38AD14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2DA1D-D58B-460E-B2E6-4AB23F32D2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42D4-7CAC-4F3F-B63B-895E0A38AD14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2DA1D-D58B-460E-B2E6-4AB23F32D2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42D4-7CAC-4F3F-B63B-895E0A38AD14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2DA1D-D58B-460E-B2E6-4AB23F32D2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42D4-7CAC-4F3F-B63B-895E0A38AD14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2DA1D-D58B-460E-B2E6-4AB23F32D2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42D4-7CAC-4F3F-B63B-895E0A38AD14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2DA1D-D58B-460E-B2E6-4AB23F32D2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42D4-7CAC-4F3F-B63B-895E0A38AD14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2DA1D-D58B-460E-B2E6-4AB23F32D2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42D4-7CAC-4F3F-B63B-895E0A38AD14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2DA1D-D58B-460E-B2E6-4AB23F32D2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42D4-7CAC-4F3F-B63B-895E0A38AD14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2DA1D-D58B-460E-B2E6-4AB23F32D2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42D4-7CAC-4F3F-B63B-895E0A38AD14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2DA1D-D58B-460E-B2E6-4AB23F32D2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42D4-7CAC-4F3F-B63B-895E0A38AD14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2DA1D-D58B-460E-B2E6-4AB23F32D2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1542D4-7CAC-4F3F-B63B-895E0A38AD14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72DA1D-D58B-460E-B2E6-4AB23F32D234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42910" y="2428868"/>
            <a:ext cx="7772400" cy="1857388"/>
          </a:xfrm>
        </p:spPr>
        <p:txBody>
          <a:bodyPr>
            <a:noAutofit/>
          </a:bodyPr>
          <a:lstStyle/>
          <a:p>
            <a:r>
              <a:rPr lang="cs-CZ" sz="6000" b="1" dirty="0" smtClean="0"/>
              <a:t>PORANĚNÍ HLAVY A PÁTEŘE</a:t>
            </a:r>
            <a:endParaRPr lang="cs-CZ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357166"/>
            <a:ext cx="8229600" cy="5768997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2000" b="1" dirty="0" smtClean="0"/>
              <a:t>	PORANĚNÍ</a:t>
            </a:r>
          </a:p>
          <a:p>
            <a:pPr>
              <a:buNone/>
            </a:pPr>
            <a:r>
              <a:rPr lang="cs-CZ" sz="2000" b="1" dirty="0" smtClean="0"/>
              <a:t>		</a:t>
            </a:r>
            <a:r>
              <a:rPr lang="cs-CZ" sz="2000" b="1" i="1" dirty="0" smtClean="0">
                <a:solidFill>
                  <a:schemeClr val="accent1"/>
                </a:solidFill>
              </a:rPr>
              <a:t>vzniká působením různých vlivů a škodlivin zevního</a:t>
            </a:r>
          </a:p>
          <a:p>
            <a:pPr>
              <a:buNone/>
            </a:pPr>
            <a:r>
              <a:rPr lang="cs-CZ" sz="2000" b="1" i="1" dirty="0" smtClean="0">
                <a:solidFill>
                  <a:schemeClr val="accent1"/>
                </a:solidFill>
              </a:rPr>
              <a:t>		prostředí na člověka</a:t>
            </a:r>
          </a:p>
          <a:p>
            <a:pPr>
              <a:buNone/>
            </a:pPr>
            <a:r>
              <a:rPr lang="cs-CZ" sz="2000" b="1" dirty="0" smtClean="0"/>
              <a:t> </a:t>
            </a:r>
          </a:p>
          <a:p>
            <a:pPr>
              <a:buNone/>
            </a:pPr>
            <a:r>
              <a:rPr lang="cs-CZ" sz="2000" b="1" dirty="0" smtClean="0"/>
              <a:t>	Poranění podle závažnosti :	lehká</a:t>
            </a:r>
          </a:p>
          <a:p>
            <a:pPr>
              <a:buNone/>
            </a:pPr>
            <a:r>
              <a:rPr lang="cs-CZ" sz="2000" b="1" dirty="0" smtClean="0"/>
              <a:t>					středně těžká</a:t>
            </a:r>
          </a:p>
          <a:p>
            <a:pPr>
              <a:buNone/>
            </a:pPr>
            <a:r>
              <a:rPr lang="cs-CZ" sz="2000" b="1" dirty="0" smtClean="0"/>
              <a:t>					těžká</a:t>
            </a:r>
          </a:p>
          <a:p>
            <a:pPr>
              <a:buNone/>
            </a:pPr>
            <a:r>
              <a:rPr lang="cs-CZ" sz="2000" b="1" dirty="0" smtClean="0"/>
              <a:t> </a:t>
            </a:r>
          </a:p>
          <a:p>
            <a:pPr>
              <a:buNone/>
            </a:pPr>
            <a:endParaRPr lang="cs-CZ" sz="2000" b="1" dirty="0" smtClean="0"/>
          </a:p>
          <a:p>
            <a:pPr>
              <a:buNone/>
            </a:pPr>
            <a:r>
              <a:rPr lang="cs-CZ" sz="2000" b="1" dirty="0" smtClean="0"/>
              <a:t>	Poranění způsobená vlivy: 	mechanickými</a:t>
            </a:r>
          </a:p>
          <a:p>
            <a:pPr>
              <a:buNone/>
            </a:pPr>
            <a:r>
              <a:rPr lang="cs-CZ" sz="2000" b="1" dirty="0" smtClean="0"/>
              <a:t>					fyzikálními</a:t>
            </a:r>
          </a:p>
          <a:p>
            <a:pPr>
              <a:buNone/>
            </a:pPr>
            <a:r>
              <a:rPr lang="cs-CZ" sz="2000" b="1" dirty="0" smtClean="0"/>
              <a:t>					chemickými</a:t>
            </a:r>
          </a:p>
          <a:p>
            <a:pPr>
              <a:buNone/>
            </a:pPr>
            <a:r>
              <a:rPr lang="cs-CZ" sz="2000" b="1" dirty="0" smtClean="0"/>
              <a:t>					biologickými</a:t>
            </a:r>
          </a:p>
          <a:p>
            <a:pPr>
              <a:buNone/>
            </a:pPr>
            <a:r>
              <a:rPr lang="cs-CZ" sz="2000" b="1" dirty="0" smtClean="0"/>
              <a:t>					psychickými</a:t>
            </a:r>
          </a:p>
          <a:p>
            <a:pPr>
              <a:buNone/>
            </a:pPr>
            <a:r>
              <a:rPr lang="cs-CZ" sz="2000" b="1" dirty="0" smtClean="0"/>
              <a:t>			</a:t>
            </a:r>
          </a:p>
          <a:p>
            <a:endParaRPr lang="cs-CZ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Autofit/>
          </a:bodyPr>
          <a:lstStyle/>
          <a:p>
            <a:pPr lvl="1">
              <a:buNone/>
            </a:pPr>
            <a:endParaRPr lang="cs-CZ" sz="2000" b="1" dirty="0" smtClean="0"/>
          </a:p>
          <a:p>
            <a:pPr lvl="1">
              <a:buNone/>
            </a:pPr>
            <a:r>
              <a:rPr lang="cs-CZ" sz="2000" b="1" dirty="0" smtClean="0"/>
              <a:t>ÚRAZ</a:t>
            </a:r>
          </a:p>
          <a:p>
            <a:pPr>
              <a:buNone/>
            </a:pPr>
            <a:r>
              <a:rPr lang="cs-CZ" sz="2000" b="1" dirty="0" smtClean="0"/>
              <a:t>		</a:t>
            </a:r>
            <a:r>
              <a:rPr lang="cs-CZ" sz="2000" b="1" i="1" dirty="0" smtClean="0">
                <a:solidFill>
                  <a:schemeClr val="accent1"/>
                </a:solidFill>
              </a:rPr>
              <a:t>je to náhlý a násilný děj, který vyvolává poranění</a:t>
            </a:r>
          </a:p>
          <a:p>
            <a:pPr>
              <a:buNone/>
            </a:pPr>
            <a:r>
              <a:rPr lang="cs-CZ" sz="2000" b="1" i="1" dirty="0" smtClean="0">
                <a:solidFill>
                  <a:schemeClr val="accent1"/>
                </a:solidFill>
              </a:rPr>
              <a:t>		</a:t>
            </a:r>
          </a:p>
          <a:p>
            <a:pPr>
              <a:buNone/>
            </a:pPr>
            <a:r>
              <a:rPr lang="cs-CZ" sz="2000" b="1" dirty="0" smtClean="0"/>
              <a:t>		</a:t>
            </a:r>
          </a:p>
          <a:p>
            <a:pPr>
              <a:buNone/>
            </a:pPr>
            <a:r>
              <a:rPr lang="cs-CZ" sz="2000" b="1" dirty="0" smtClean="0"/>
              <a:t>	  Dělení úrazů: 	průmyslové			</a:t>
            </a:r>
          </a:p>
          <a:p>
            <a:pPr>
              <a:buNone/>
            </a:pPr>
            <a:r>
              <a:rPr lang="cs-CZ" sz="2000" b="1" dirty="0" smtClean="0"/>
              <a:t>				válečné</a:t>
            </a:r>
          </a:p>
          <a:p>
            <a:pPr>
              <a:buNone/>
            </a:pPr>
            <a:r>
              <a:rPr lang="cs-CZ" sz="2000" b="1" dirty="0" smtClean="0"/>
              <a:t>				v zemědělství			</a:t>
            </a:r>
          </a:p>
          <a:p>
            <a:pPr>
              <a:buNone/>
            </a:pPr>
            <a:r>
              <a:rPr lang="cs-CZ" sz="2000" b="1" dirty="0" smtClean="0"/>
              <a:t>				kriminální</a:t>
            </a:r>
          </a:p>
          <a:p>
            <a:pPr>
              <a:buNone/>
            </a:pPr>
            <a:r>
              <a:rPr lang="cs-CZ" sz="2000" b="1" dirty="0" smtClean="0"/>
              <a:t>				v domácnosti</a:t>
            </a:r>
          </a:p>
          <a:p>
            <a:pPr>
              <a:buNone/>
            </a:pPr>
            <a:r>
              <a:rPr lang="cs-CZ" sz="2000" b="1" dirty="0" smtClean="0"/>
              <a:t>				dopravní</a:t>
            </a:r>
          </a:p>
          <a:p>
            <a:pPr>
              <a:buNone/>
            </a:pPr>
            <a:r>
              <a:rPr lang="cs-CZ" sz="2000" b="1" dirty="0" smtClean="0"/>
              <a:t>				sportovní</a:t>
            </a:r>
          </a:p>
          <a:p>
            <a:pPr>
              <a:buNone/>
            </a:pPr>
            <a:r>
              <a:rPr lang="cs-CZ" sz="2000" b="1" dirty="0" smtClean="0"/>
              <a:t>				dětské</a:t>
            </a:r>
            <a:endParaRPr lang="cs-CZ" sz="2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929354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cs-CZ" sz="2000" b="1" dirty="0" smtClean="0"/>
          </a:p>
          <a:p>
            <a:pPr>
              <a:buNone/>
            </a:pPr>
            <a:r>
              <a:rPr lang="cs-CZ" sz="2000" b="1" dirty="0" smtClean="0"/>
              <a:t>	RÁNA </a:t>
            </a:r>
            <a:r>
              <a:rPr lang="cs-CZ" sz="2000" b="1" i="1" dirty="0" smtClean="0"/>
              <a:t>(</a:t>
            </a:r>
            <a:r>
              <a:rPr lang="cs-CZ" sz="2000" b="1" i="1" dirty="0" err="1" smtClean="0"/>
              <a:t>vulnus</a:t>
            </a:r>
            <a:r>
              <a:rPr lang="cs-CZ" sz="2000" b="1" i="1" dirty="0" smtClean="0"/>
              <a:t>)</a:t>
            </a:r>
          </a:p>
          <a:p>
            <a:pPr>
              <a:buNone/>
            </a:pPr>
            <a:r>
              <a:rPr lang="cs-CZ" sz="2000" b="1" i="1" dirty="0" smtClean="0"/>
              <a:t>		</a:t>
            </a:r>
            <a:r>
              <a:rPr lang="cs-CZ" sz="2000" b="1" i="1" dirty="0" smtClean="0">
                <a:solidFill>
                  <a:schemeClr val="accent1"/>
                </a:solidFill>
              </a:rPr>
              <a:t>porušení celistvosti kožního krytu těla různé lokalizace a rozsahu v 	důsledku působení zevního násilí</a:t>
            </a:r>
          </a:p>
          <a:p>
            <a:pPr>
              <a:buNone/>
            </a:pPr>
            <a:endParaRPr lang="cs-CZ" sz="2000" b="1" dirty="0" smtClean="0"/>
          </a:p>
          <a:p>
            <a:pPr>
              <a:buNone/>
            </a:pPr>
            <a:r>
              <a:rPr lang="cs-CZ" sz="2000" b="1" dirty="0" smtClean="0"/>
              <a:t>	Rána je charakterizována:	krvácením</a:t>
            </a:r>
          </a:p>
          <a:p>
            <a:pPr>
              <a:buNone/>
            </a:pPr>
            <a:r>
              <a:rPr lang="cs-CZ" sz="2000" b="1" dirty="0" smtClean="0"/>
              <a:t>					bolestí</a:t>
            </a:r>
          </a:p>
          <a:p>
            <a:pPr>
              <a:buNone/>
            </a:pPr>
            <a:r>
              <a:rPr lang="cs-CZ" sz="2000" b="1" dirty="0" smtClean="0"/>
              <a:t>					ztrátou tkáně</a:t>
            </a:r>
          </a:p>
          <a:p>
            <a:pPr>
              <a:buNone/>
            </a:pPr>
            <a:endParaRPr lang="cs-CZ" sz="2000" b="1" dirty="0" smtClean="0"/>
          </a:p>
          <a:p>
            <a:pPr>
              <a:buNone/>
            </a:pPr>
            <a:r>
              <a:rPr lang="cs-CZ" sz="2000" b="1" dirty="0" smtClean="0"/>
              <a:t>	Dělení ran:	a)dle vzniku	mechanické</a:t>
            </a:r>
          </a:p>
          <a:p>
            <a:pPr>
              <a:buNone/>
            </a:pPr>
            <a:r>
              <a:rPr lang="cs-CZ" sz="2000" b="1" dirty="0" smtClean="0"/>
              <a:t>					chemické</a:t>
            </a:r>
          </a:p>
          <a:p>
            <a:pPr>
              <a:buNone/>
            </a:pPr>
            <a:r>
              <a:rPr lang="cs-CZ" sz="2000" b="1" dirty="0" smtClean="0"/>
              <a:t>					termické</a:t>
            </a:r>
          </a:p>
          <a:p>
            <a:pPr>
              <a:buNone/>
            </a:pPr>
            <a:endParaRPr lang="cs-CZ" sz="2000" b="1" dirty="0" smtClean="0"/>
          </a:p>
          <a:p>
            <a:pPr>
              <a:buNone/>
            </a:pPr>
            <a:r>
              <a:rPr lang="cs-CZ" sz="2000" b="1" dirty="0" smtClean="0"/>
              <a:t>			b)dle rozsahu	zavřené</a:t>
            </a:r>
          </a:p>
          <a:p>
            <a:pPr>
              <a:buNone/>
            </a:pPr>
            <a:r>
              <a:rPr lang="cs-CZ" sz="2000" b="1" dirty="0" smtClean="0"/>
              <a:t>					povrchové</a:t>
            </a:r>
          </a:p>
          <a:p>
            <a:pPr>
              <a:buNone/>
            </a:pPr>
            <a:r>
              <a:rPr lang="cs-CZ" sz="2000" b="1" dirty="0" smtClean="0"/>
              <a:t>					hluboké</a:t>
            </a:r>
          </a:p>
          <a:p>
            <a:pPr>
              <a:buNone/>
            </a:pPr>
            <a:r>
              <a:rPr lang="cs-CZ" sz="2000" b="1" dirty="0" smtClean="0"/>
              <a:t>					penetrující</a:t>
            </a:r>
          </a:p>
          <a:p>
            <a:pPr>
              <a:buNone/>
            </a:pPr>
            <a:endParaRPr lang="cs-CZ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928670"/>
            <a:ext cx="8229600" cy="500066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2000" b="1" dirty="0" smtClean="0"/>
              <a:t>	PORANĚNÍ HLAVY A MOZKU</a:t>
            </a:r>
          </a:p>
          <a:p>
            <a:pPr>
              <a:buNone/>
            </a:pPr>
            <a:r>
              <a:rPr lang="cs-CZ" sz="2000" b="1" dirty="0" smtClean="0"/>
              <a:t>		poranění kůže a podkoží</a:t>
            </a:r>
          </a:p>
          <a:p>
            <a:pPr>
              <a:buNone/>
            </a:pPr>
            <a:r>
              <a:rPr lang="cs-CZ" sz="2000" b="1" dirty="0" smtClean="0"/>
              <a:t>		poranění oka, ucha, nosu</a:t>
            </a:r>
          </a:p>
          <a:p>
            <a:pPr>
              <a:buNone/>
            </a:pPr>
            <a:r>
              <a:rPr lang="cs-CZ" sz="2000" b="1" dirty="0" smtClean="0"/>
              <a:t>		poranění dolní čelisti</a:t>
            </a:r>
          </a:p>
          <a:p>
            <a:pPr>
              <a:buNone/>
            </a:pPr>
            <a:r>
              <a:rPr lang="cs-CZ" sz="2000" b="1" dirty="0" smtClean="0"/>
              <a:t>		poranění mozku</a:t>
            </a:r>
          </a:p>
          <a:p>
            <a:pPr>
              <a:buNone/>
            </a:pPr>
            <a:r>
              <a:rPr lang="cs-CZ" sz="2000" b="1" dirty="0" smtClean="0"/>
              <a:t>		zlomeniny kostí lebečních ( otevřené, zavřené, zlomeniny </a:t>
            </a:r>
            <a:r>
              <a:rPr lang="cs-CZ" sz="2000" b="1" dirty="0" err="1" smtClean="0"/>
              <a:t>baze</a:t>
            </a:r>
            <a:r>
              <a:rPr lang="cs-CZ" sz="2000" b="1" dirty="0" smtClean="0"/>
              <a:t> )</a:t>
            </a:r>
          </a:p>
          <a:p>
            <a:pPr>
              <a:buNone/>
            </a:pPr>
            <a:endParaRPr lang="cs-CZ" sz="2000" b="1" dirty="0" smtClean="0"/>
          </a:p>
          <a:p>
            <a:pPr>
              <a:buNone/>
            </a:pPr>
            <a:r>
              <a:rPr lang="cs-CZ" sz="2000" b="1" dirty="0" smtClean="0"/>
              <a:t>	PORANĚNÍ PÁTEŘE A MÍCHY</a:t>
            </a:r>
          </a:p>
          <a:p>
            <a:pPr>
              <a:buNone/>
            </a:pPr>
            <a:r>
              <a:rPr lang="cs-CZ" sz="2000" b="1" dirty="0" smtClean="0"/>
              <a:t>		pohmoždění a poranění vazů a mezi-obratlových destiček</a:t>
            </a:r>
          </a:p>
          <a:p>
            <a:pPr>
              <a:buNone/>
            </a:pPr>
            <a:r>
              <a:rPr lang="cs-CZ" sz="2000" b="1" dirty="0" smtClean="0"/>
              <a:t>		vykloubení a luxační zlomeniny obratlů</a:t>
            </a:r>
          </a:p>
          <a:p>
            <a:pPr>
              <a:buNone/>
            </a:pPr>
            <a:r>
              <a:rPr lang="cs-CZ" sz="2000" b="1" dirty="0" smtClean="0"/>
              <a:t>		pohmoždění a částečný útlak míchy</a:t>
            </a:r>
          </a:p>
          <a:p>
            <a:pPr>
              <a:buNone/>
            </a:pPr>
            <a:r>
              <a:rPr lang="cs-CZ" sz="2000" b="1" dirty="0" smtClean="0"/>
              <a:t>		částečné přerušení míchy</a:t>
            </a:r>
          </a:p>
          <a:p>
            <a:pPr>
              <a:buNone/>
            </a:pPr>
            <a:r>
              <a:rPr lang="cs-CZ" sz="2000" b="1" dirty="0" smtClean="0"/>
              <a:t>		úplné přerušení míchy</a:t>
            </a:r>
          </a:p>
          <a:p>
            <a:pPr>
              <a:buNone/>
            </a:pPr>
            <a:r>
              <a:rPr lang="cs-CZ" sz="2000" b="1" dirty="0" smtClean="0"/>
              <a:t>	</a:t>
            </a:r>
          </a:p>
          <a:p>
            <a:pPr>
              <a:buNone/>
            </a:pPr>
            <a:r>
              <a:rPr lang="cs-CZ" sz="2000" b="1" dirty="0" smtClean="0"/>
              <a:t>									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2852"/>
            <a:ext cx="8229600" cy="657229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2000" b="1" dirty="0" smtClean="0"/>
              <a:t>PORANĚNÍ MOZKU</a:t>
            </a:r>
          </a:p>
          <a:p>
            <a:pPr>
              <a:buNone/>
            </a:pPr>
            <a:r>
              <a:rPr lang="cs-CZ" sz="2000" b="1" dirty="0" smtClean="0"/>
              <a:t> 		1. </a:t>
            </a:r>
            <a:r>
              <a:rPr lang="cs-CZ" sz="2000" b="1" dirty="0" err="1" smtClean="0"/>
              <a:t>komoce</a:t>
            </a:r>
            <a:r>
              <a:rPr lang="cs-CZ" sz="2000" b="1" dirty="0" smtClean="0"/>
              <a:t>	reverzibilní změny mozkových buněk</a:t>
            </a:r>
          </a:p>
          <a:p>
            <a:pPr>
              <a:buNone/>
            </a:pPr>
            <a:r>
              <a:rPr lang="cs-CZ" sz="2000" b="1" dirty="0" smtClean="0"/>
              <a:t>				pouze funkční změny</a:t>
            </a:r>
          </a:p>
          <a:p>
            <a:pPr>
              <a:buNone/>
            </a:pPr>
            <a:r>
              <a:rPr lang="cs-CZ" sz="2000" b="1" dirty="0" smtClean="0"/>
              <a:t>				bezvědomí max. 30 minut</a:t>
            </a:r>
          </a:p>
          <a:p>
            <a:pPr>
              <a:buNone/>
            </a:pPr>
            <a:r>
              <a:rPr lang="cs-CZ" sz="2000" b="1" dirty="0" smtClean="0"/>
              <a:t>		2. kontuze	morfologické změny nervových buněk</a:t>
            </a:r>
          </a:p>
          <a:p>
            <a:pPr>
              <a:buNone/>
            </a:pPr>
            <a:r>
              <a:rPr lang="cs-CZ" sz="2000" b="1" dirty="0" smtClean="0"/>
              <a:t>				porucha vědomí ( někdy chybí )</a:t>
            </a:r>
          </a:p>
          <a:p>
            <a:pPr>
              <a:buNone/>
            </a:pPr>
            <a:r>
              <a:rPr lang="cs-CZ" sz="2000" b="1" dirty="0" smtClean="0"/>
              <a:t>				ložiskové příznaky</a:t>
            </a:r>
          </a:p>
          <a:p>
            <a:pPr>
              <a:buNone/>
            </a:pPr>
            <a:r>
              <a:rPr lang="cs-CZ" sz="2000" b="1" dirty="0" smtClean="0"/>
              <a:t>		3. komprese	velká devastace nervových buněk</a:t>
            </a:r>
          </a:p>
          <a:p>
            <a:pPr>
              <a:buNone/>
            </a:pPr>
            <a:r>
              <a:rPr lang="cs-CZ" sz="2000" b="1" dirty="0" smtClean="0"/>
              <a:t>				krvácení, krevní výron </a:t>
            </a:r>
          </a:p>
          <a:p>
            <a:pPr>
              <a:buNone/>
            </a:pPr>
            <a:r>
              <a:rPr lang="cs-CZ" sz="2000" b="1" dirty="0" smtClean="0"/>
              <a:t>				otok a útlak mozku</a:t>
            </a:r>
          </a:p>
          <a:p>
            <a:pPr>
              <a:buNone/>
            </a:pPr>
            <a:r>
              <a:rPr lang="cs-CZ" sz="2000" b="1" dirty="0" smtClean="0"/>
              <a:t>				prohlubující se nebo dvoufázové </a:t>
            </a:r>
          </a:p>
          <a:p>
            <a:pPr>
              <a:buNone/>
            </a:pPr>
            <a:r>
              <a:rPr lang="cs-CZ" sz="2000" b="1" dirty="0" smtClean="0"/>
              <a:t>				bezvědomí</a:t>
            </a:r>
          </a:p>
          <a:p>
            <a:pPr>
              <a:buNone/>
            </a:pPr>
            <a:r>
              <a:rPr lang="cs-CZ" sz="2000" b="1" dirty="0" smtClean="0"/>
              <a:t>				porucha dýchání a akce srdeční</a:t>
            </a:r>
          </a:p>
          <a:p>
            <a:pPr>
              <a:buNone/>
            </a:pPr>
            <a:r>
              <a:rPr lang="cs-CZ" sz="2000" b="1" dirty="0" smtClean="0"/>
              <a:t>PORANĚNÍ PÁTEŘE A MÍCHY</a:t>
            </a:r>
          </a:p>
          <a:p>
            <a:pPr>
              <a:buNone/>
            </a:pPr>
            <a:r>
              <a:rPr lang="cs-CZ" sz="2000" b="1" dirty="0" smtClean="0"/>
              <a:t>		příznaky:	bolest, nepřirozená poloha</a:t>
            </a:r>
          </a:p>
          <a:p>
            <a:pPr>
              <a:buNone/>
            </a:pPr>
            <a:r>
              <a:rPr lang="cs-CZ" sz="2000" b="1" dirty="0" smtClean="0"/>
              <a:t>				někdy bezvědomí, šok</a:t>
            </a:r>
          </a:p>
          <a:p>
            <a:pPr>
              <a:buNone/>
            </a:pPr>
            <a:r>
              <a:rPr lang="cs-CZ" sz="2000" b="1" dirty="0" smtClean="0"/>
              <a:t>				porucha hybnosti a citu, porucha sfinkterů</a:t>
            </a:r>
          </a:p>
          <a:p>
            <a:pPr>
              <a:buNone/>
            </a:pPr>
            <a:r>
              <a:rPr lang="cs-CZ" sz="2000" b="1" dirty="0" smtClean="0"/>
              <a:t>				paradoxní dýchání</a:t>
            </a:r>
          </a:p>
          <a:p>
            <a:pPr>
              <a:buNone/>
            </a:pPr>
            <a:r>
              <a:rPr lang="cs-CZ" sz="2000" b="1" dirty="0" smtClean="0"/>
              <a:t>				</a:t>
            </a:r>
          </a:p>
          <a:p>
            <a:pPr>
              <a:buNone/>
            </a:pPr>
            <a:r>
              <a:rPr lang="cs-CZ" sz="2000" b="1" dirty="0" smtClean="0"/>
              <a:t>		</a:t>
            </a:r>
            <a:endParaRPr lang="cs-CZ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35798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000" b="1" dirty="0" smtClean="0"/>
              <a:t>	</a:t>
            </a:r>
          </a:p>
          <a:p>
            <a:pPr>
              <a:buNone/>
            </a:pPr>
            <a:r>
              <a:rPr lang="cs-CZ" sz="2000" b="1" dirty="0" smtClean="0"/>
              <a:t>	PRVNÍ POMOC PŘI PORANĚNÍ HLAVY :</a:t>
            </a:r>
          </a:p>
          <a:p>
            <a:pPr>
              <a:buNone/>
            </a:pPr>
            <a:r>
              <a:rPr lang="cs-CZ" sz="2000" b="1" dirty="0" smtClean="0"/>
              <a:t>		1. jako při bezvědomí</a:t>
            </a:r>
          </a:p>
          <a:p>
            <a:pPr>
              <a:buNone/>
            </a:pPr>
            <a:r>
              <a:rPr lang="cs-CZ" sz="2000" b="1" dirty="0" smtClean="0"/>
              <a:t>		2. při zástavě dechu a oběhu KPR</a:t>
            </a:r>
          </a:p>
          <a:p>
            <a:pPr>
              <a:buNone/>
            </a:pPr>
            <a:r>
              <a:rPr lang="cs-CZ" sz="2000" b="1" dirty="0" smtClean="0"/>
              <a:t>		3. ošetření poranění</a:t>
            </a:r>
          </a:p>
          <a:p>
            <a:pPr>
              <a:buNone/>
            </a:pPr>
            <a:r>
              <a:rPr lang="cs-CZ" sz="2000" b="1" dirty="0" smtClean="0"/>
              <a:t>		4. stabilizovaná poloha (při bezvědomí)</a:t>
            </a:r>
          </a:p>
          <a:p>
            <a:pPr>
              <a:buNone/>
            </a:pPr>
            <a:r>
              <a:rPr lang="cs-CZ" sz="2000" b="1" dirty="0" smtClean="0"/>
              <a:t>		    podložená hlava a trup (při vědomí)</a:t>
            </a:r>
          </a:p>
          <a:p>
            <a:pPr>
              <a:buNone/>
            </a:pPr>
            <a:r>
              <a:rPr lang="cs-CZ" sz="2000" b="1" dirty="0" smtClean="0"/>
              <a:t>  	 	    vodorovná poloha (při poranění spodiny lebeční a při otevřeném 	    poranění s krvácením)</a:t>
            </a:r>
          </a:p>
          <a:p>
            <a:pPr>
              <a:buNone/>
            </a:pPr>
            <a:endParaRPr lang="cs-CZ" sz="2000" b="1" dirty="0" smtClean="0"/>
          </a:p>
          <a:p>
            <a:pPr>
              <a:buNone/>
            </a:pPr>
            <a:r>
              <a:rPr lang="cs-CZ" sz="2000" b="1" dirty="0" smtClean="0"/>
              <a:t>	PRVNÍ POMOC PŘI PORANĚNÍ PÁTEŘE:</a:t>
            </a:r>
          </a:p>
          <a:p>
            <a:pPr>
              <a:buNone/>
            </a:pPr>
            <a:r>
              <a:rPr lang="cs-CZ" sz="2000" b="1" dirty="0" smtClean="0"/>
              <a:t>		1. s pacientem nehýbeme, s výjimkou nutnosti KPR či jiného 		    ohrožení života</a:t>
            </a:r>
          </a:p>
          <a:p>
            <a:pPr>
              <a:buNone/>
            </a:pPr>
            <a:r>
              <a:rPr lang="cs-CZ" sz="2000" b="1" dirty="0" smtClean="0"/>
              <a:t>		2. při manipulaci min. 3-5 zachránců, šetrný tah v ose</a:t>
            </a:r>
          </a:p>
          <a:p>
            <a:pPr>
              <a:buNone/>
            </a:pPr>
            <a:r>
              <a:rPr lang="cs-CZ" sz="2000" b="1" dirty="0" smtClean="0"/>
              <a:t>		3. transport na tvrdé podložce</a:t>
            </a:r>
          </a:p>
          <a:p>
            <a:pPr>
              <a:buNone/>
            </a:pPr>
            <a:r>
              <a:rPr lang="cs-CZ" sz="2000" b="1" dirty="0" smtClean="0"/>
              <a:t>		4. fixace hlavy pomocí krčního límce</a:t>
            </a:r>
            <a:endParaRPr lang="cs-CZ" sz="2000" b="1" dirty="0"/>
          </a:p>
        </p:txBody>
      </p:sp>
      <p:pic>
        <p:nvPicPr>
          <p:cNvPr id="4" name="Picture 2" descr="C:\Documents and Settings\Lukas\Desktop\cerveny-kriz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28604"/>
            <a:ext cx="889022" cy="666766"/>
          </a:xfrm>
          <a:prstGeom prst="rect">
            <a:avLst/>
          </a:prstGeom>
          <a:noFill/>
        </p:spPr>
      </p:pic>
      <p:pic>
        <p:nvPicPr>
          <p:cNvPr id="5" name="Picture 2" descr="C:\Documents and Settings\Lukas\Desktop\cerveny-kriz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643314"/>
            <a:ext cx="889022" cy="6667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14</Words>
  <Application>Microsoft Office PowerPoint</Application>
  <PresentationFormat>Předvádění na obrazovce (4:3)</PresentationFormat>
  <Paragraphs>101</Paragraphs>
  <Slides>7</Slides>
  <Notes>7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PORANĚNÍ HLAVY A PÁTEŘE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PORANĚNÍ HLAVY A PÁTEŘE</dc:title>
  <dc:creator>Lukáš Malý</dc:creator>
  <cp:lastModifiedBy>M</cp:lastModifiedBy>
  <cp:revision>1</cp:revision>
  <dcterms:created xsi:type="dcterms:W3CDTF">2008-09-18T11:33:24Z</dcterms:created>
  <dcterms:modified xsi:type="dcterms:W3CDTF">2020-09-21T11:38:57Z</dcterms:modified>
</cp:coreProperties>
</file>