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8" r:id="rId1"/>
  </p:sldMasterIdLst>
  <p:notesMasterIdLst>
    <p:notesMasterId r:id="rId33"/>
  </p:notesMasterIdLst>
  <p:sldIdLst>
    <p:sldId id="286" r:id="rId2"/>
    <p:sldId id="267" r:id="rId3"/>
    <p:sldId id="294" r:id="rId4"/>
    <p:sldId id="296" r:id="rId5"/>
    <p:sldId id="293" r:id="rId6"/>
    <p:sldId id="300" r:id="rId7"/>
    <p:sldId id="301" r:id="rId8"/>
    <p:sldId id="415" r:id="rId9"/>
    <p:sldId id="416" r:id="rId10"/>
    <p:sldId id="417" r:id="rId11"/>
    <p:sldId id="305" r:id="rId12"/>
    <p:sldId id="306" r:id="rId13"/>
    <p:sldId id="307" r:id="rId14"/>
    <p:sldId id="308" r:id="rId15"/>
    <p:sldId id="309" r:id="rId16"/>
    <p:sldId id="310" r:id="rId17"/>
    <p:sldId id="315" r:id="rId18"/>
    <p:sldId id="317" r:id="rId19"/>
    <p:sldId id="311" r:id="rId20"/>
    <p:sldId id="285" r:id="rId21"/>
    <p:sldId id="394" r:id="rId22"/>
    <p:sldId id="412" r:id="rId23"/>
    <p:sldId id="312" r:id="rId24"/>
    <p:sldId id="287" r:id="rId25"/>
    <p:sldId id="264" r:id="rId26"/>
    <p:sldId id="316" r:id="rId27"/>
    <p:sldId id="276" r:id="rId28"/>
    <p:sldId id="331" r:id="rId29"/>
    <p:sldId id="298" r:id="rId30"/>
    <p:sldId id="299" r:id="rId31"/>
    <p:sldId id="41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2" autoAdjust="0"/>
    <p:restoredTop sz="66052" autoAdjust="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48FAB-D827-4690-98C9-045CB1E5E917}" type="datetimeFigureOut">
              <a:rPr lang="cs-CZ" smtClean="0"/>
              <a:t>10.03.2025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CA7A6-9894-4CA7-8D6F-FEC58EB149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43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CA7A6-9894-4CA7-8D6F-FEC58EB1494C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9649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CA7A6-9894-4CA7-8D6F-FEC58EB1494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32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CA7A6-9894-4CA7-8D6F-FEC58EB1494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607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CA7A6-9894-4CA7-8D6F-FEC58EB1494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33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44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51988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1856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867816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40474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0409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27502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602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9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29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46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24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1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62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1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0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86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arie.Bunatova@ff.cuni.cz" TargetMode="External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4091" y="507842"/>
            <a:ext cx="10378723" cy="2150297"/>
          </a:xfrm>
        </p:spPr>
        <p:txBody>
          <a:bodyPr/>
          <a:lstStyle/>
          <a:p>
            <a:r>
              <a:rPr lang="cs-CZ" sz="5400" b="1" dirty="0">
                <a:solidFill>
                  <a:srgbClr val="FFC000"/>
                </a:solidFill>
              </a:rPr>
              <a:t>DĚJINY OBCHODU </a:t>
            </a:r>
            <a:br>
              <a:rPr lang="cs-CZ" sz="5400" b="1" dirty="0">
                <a:solidFill>
                  <a:srgbClr val="FFC000"/>
                </a:solidFill>
              </a:rPr>
            </a:br>
            <a:r>
              <a:rPr lang="cs-CZ" sz="5400" b="1" dirty="0">
                <a:solidFill>
                  <a:srgbClr val="FFC000"/>
                </a:solidFill>
              </a:rPr>
              <a:t>V RANĚ NOVOVĚKÉ EVROPĚ</a:t>
            </a:r>
            <a:br>
              <a:rPr lang="cs-CZ" sz="5400" b="1" dirty="0">
                <a:solidFill>
                  <a:srgbClr val="FFC000"/>
                </a:solidFill>
              </a:rPr>
            </a:br>
            <a:endParaRPr lang="cs-CZ" sz="5400" b="1" dirty="0">
              <a:solidFill>
                <a:srgbClr val="FFC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7B9F0F4F-5260-40E3-848F-503CF9642653}"/>
              </a:ext>
            </a:extLst>
          </p:cNvPr>
          <p:cNvSpPr txBox="1"/>
          <p:nvPr/>
        </p:nvSpPr>
        <p:spPr>
          <a:xfrm>
            <a:off x="7308122" y="4235570"/>
            <a:ext cx="4883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B050"/>
                </a:solidFill>
              </a:rPr>
              <a:t>Dr. phil. Marie Buňatová</a:t>
            </a:r>
          </a:p>
          <a:p>
            <a:r>
              <a:rPr lang="cs-CZ" sz="2400" b="1" dirty="0" smtClean="0">
                <a:solidFill>
                  <a:srgbClr val="00B050"/>
                </a:solidFill>
              </a:rPr>
              <a:t>Ústav světových dějin FF UK</a:t>
            </a:r>
          </a:p>
          <a:p>
            <a:endParaRPr lang="cs-CZ" sz="2400" b="1" dirty="0">
              <a:solidFill>
                <a:srgbClr val="00B05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BB590B69-B184-4006-B878-5CDA8DC6536A}"/>
              </a:ext>
            </a:extLst>
          </p:cNvPr>
          <p:cNvSpPr txBox="1"/>
          <p:nvPr/>
        </p:nvSpPr>
        <p:spPr>
          <a:xfrm>
            <a:off x="955584" y="2528497"/>
            <a:ext cx="10117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00B050"/>
                </a:solidFill>
              </a:rPr>
              <a:t>Směry a témata výzkumu – </a:t>
            </a:r>
          </a:p>
          <a:p>
            <a:r>
              <a:rPr lang="cs-CZ" sz="4400" b="1" dirty="0">
                <a:solidFill>
                  <a:srgbClr val="00B050"/>
                </a:solidFill>
              </a:rPr>
              <a:t>prameny</a:t>
            </a:r>
          </a:p>
        </p:txBody>
      </p:sp>
    </p:spTree>
    <p:extLst>
      <p:ext uri="{BB962C8B-B14F-4D97-AF65-F5344CB8AC3E}">
        <p14:creationId xmlns:p14="http://schemas.microsoft.com/office/powerpoint/2010/main" val="1724679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F848201-41EC-4A69-8AD0-23242419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40417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Sítě obchodníků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B084D1D-5882-4A41-A48D-336C2292D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82" y="1300284"/>
            <a:ext cx="9009046" cy="4664581"/>
          </a:xfrm>
        </p:spPr>
        <p:txBody>
          <a:bodyPr>
            <a:noAutofit/>
          </a:bodyPr>
          <a:lstStyle/>
          <a:p>
            <a:pPr algn="just"/>
            <a:endParaRPr lang="cs-CZ" sz="1800" kern="150" dirty="0"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cs-CZ" sz="1800" u="sng" kern="150" dirty="0"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K použití těchto metod a pojmů v hospodářských dějinách např. : </a:t>
            </a:r>
          </a:p>
          <a:p>
            <a:pPr algn="just"/>
            <a:endParaRPr lang="cs-CZ" sz="1800" u="sng" kern="150" dirty="0"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Mike BURKHARDT,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Networks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as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Social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Structures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in Late Medieval and Early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Modern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Towns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: A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Theoretical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Approach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Historical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Network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Analysis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, in: Andrea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Caracausi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Christof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Jeggle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eds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.),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Commercial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Networks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European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Cities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, 1400–1800, London 2014, s. 13-44;</a:t>
            </a:r>
          </a:p>
          <a:p>
            <a:pPr algn="just"/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Wolfgang REINHARD,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Freunde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und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Kreaturen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. „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Verflechtung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“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als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Konzept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zur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Erforschung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historischer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Führungsgruppen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Römische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Oligarchie um 1600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München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1979; </a:t>
            </a:r>
          </a:p>
          <a:p>
            <a:pPr algn="just"/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Mark HÄBERLEIN,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Netzwerkanalyse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und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historische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Elitenforschung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Probleme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Erfahrungen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und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Ergebnisse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am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Beispiel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der </a:t>
            </a:r>
            <a:r>
              <a:rPr lang="cs-CZ" sz="1800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Reichstadt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Augsburg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, in: Regina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Dauser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– Stefan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Hächler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– Michael Kempe – Franz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Mauelshagen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– Martin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Stuber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eds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.),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Wissen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und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Netz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cs-CZ" sz="1800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Berlin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2008, s. 315-328.</a:t>
            </a:r>
          </a:p>
          <a:p>
            <a:pPr algn="just"/>
            <a:r>
              <a:rPr lang="cs-CZ" sz="1800" kern="150" dirty="0"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68762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F848201-41EC-4A69-8AD0-23242419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329889"/>
            <a:ext cx="9404723" cy="816524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Výzkum obchodní praxe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B084D1D-5882-4A41-A48D-336C2292D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87" y="1275664"/>
            <a:ext cx="8320467" cy="52524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Od 70. let 20. stolet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se do pop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ed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z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jmu dost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v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1900" b="1" kern="50" dirty="0">
                <a:effectLst/>
                <a:latin typeface="+mn-lt"/>
                <a:ea typeface="Times New Roman" panose="02020603050405020304" pitchFamily="18" charset="0"/>
              </a:rPr>
              <a:t>tak</a:t>
            </a:r>
            <a:r>
              <a:rPr lang="cs-CZ" sz="19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b="1" kern="50" dirty="0">
                <a:effectLst/>
                <a:latin typeface="+mn-lt"/>
                <a:ea typeface="Times New Roman" panose="02020603050405020304" pitchFamily="18" charset="0"/>
              </a:rPr>
              <a:t> v</a:t>
            </a:r>
            <a:r>
              <a:rPr lang="cs-CZ" sz="19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900" b="1" kern="50" dirty="0">
                <a:effectLst/>
                <a:latin typeface="+mn-lt"/>
                <a:ea typeface="Times New Roman" panose="02020603050405020304" pitchFamily="18" charset="0"/>
              </a:rPr>
              <a:t>zkum obchodn</a:t>
            </a:r>
            <a:r>
              <a:rPr lang="cs-CZ" sz="19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b="1" kern="50" dirty="0">
                <a:effectLst/>
                <a:latin typeface="+mn-lt"/>
                <a:ea typeface="Times New Roman" panose="02020603050405020304" pitchFamily="18" charset="0"/>
              </a:rPr>
              <a:t>ch praktik, tedy obchodn</a:t>
            </a:r>
            <a:r>
              <a:rPr lang="cs-CZ" sz="19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b="1" kern="50" dirty="0">
                <a:effectLst/>
                <a:latin typeface="+mn-lt"/>
                <a:ea typeface="Times New Roman" panose="02020603050405020304" pitchFamily="18" charset="0"/>
              </a:rPr>
              <a:t> praxe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, pou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ží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van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obchodn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ky p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i uzav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r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i v dal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ší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ch f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z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ch pen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ěž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ch a zbo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ch obchod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Zkoum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n je konkr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tn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zp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sob realizace finan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ch operac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, zp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sob sjedn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v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a realizace obchodu, formy obchodn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ch spole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nost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, fungov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obchodn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ch vztah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mezi jednotliv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mi partnery, i konkr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tn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zp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sob veden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úč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etnictv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i vym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h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pohled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vek. </a:t>
            </a:r>
          </a:p>
          <a:p>
            <a:pPr marL="0" indent="0">
              <a:buNone/>
            </a:pP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Sledov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ny jsou d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le s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t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m souvisej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c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p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edpoklady a znalosti, kter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musel ran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novov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k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obchodn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k m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t, aby ve sv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ivnosti obst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l. Zde se modern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historiografie pt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po rozsahu a kvalit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vzd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l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obchodn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ka i zp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sobu jak jej nab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val, zkoum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rozsah jeho znalost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v oblasti gramotnosti, v oblasti po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etn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ch dovednost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a matematiky, jazykov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ch znalost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i schopnost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odhadnout a vyhodnotit m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ru obchodn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ho rizika</a:t>
            </a:r>
            <a:r>
              <a:rPr lang="cs-CZ" sz="1900" dirty="0">
                <a:effectLst/>
                <a:latin typeface="+mn-lt"/>
              </a:rPr>
              <a:t> </a:t>
            </a:r>
            <a:r>
              <a:rPr lang="cs-CZ" sz="19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  <a:p>
            <a:pPr marL="0" indent="0">
              <a:buNone/>
            </a:pPr>
            <a:endParaRPr lang="cs-CZ" sz="1900" dirty="0">
              <a:solidFill>
                <a:srgbClr val="00B0F0"/>
              </a:solidFill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Mark H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BERLEIN 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Christof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JEGGLE (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eds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.),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Praktiken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des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Handels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Gesch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fte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und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soziale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Beziehungen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europ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ischer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Kaufleute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Mittelalter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und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fr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her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Neuzeit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Konstanz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2010 (=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Irseer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Schriften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Bd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6), s. 17 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22.</a:t>
            </a:r>
          </a:p>
          <a:p>
            <a:pPr marL="0" indent="0">
              <a:buNone/>
            </a:pP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Michael NORTH (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ed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.), Kredit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im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sp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tmittelalterlichen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und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fr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hneuzeitlichen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Europa,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ln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Wien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1991.</a:t>
            </a:r>
          </a:p>
          <a:p>
            <a:pPr marL="0" indent="0">
              <a:buNone/>
            </a:pP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1026" name="Picture 2" descr="Publikationen - Schwabenakademie Irsee">
            <a:extLst>
              <a:ext uri="{FF2B5EF4-FFF2-40B4-BE49-F238E27FC236}">
                <a16:creationId xmlns="" xmlns:a16="http://schemas.microsoft.com/office/drawing/2014/main" id="{A0654036-DEEB-4E34-9368-990F9090C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24" y="1179000"/>
            <a:ext cx="3010895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191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F848201-41EC-4A69-8AD0-23242419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1240"/>
          </a:xfrm>
        </p:spPr>
        <p:txBody>
          <a:bodyPr/>
          <a:lstStyle/>
          <a:p>
            <a:pPr algn="ctr"/>
            <a:r>
              <a:rPr lang="cs-CZ" sz="3600" b="1" dirty="0">
                <a:solidFill>
                  <a:srgbClr val="00B050"/>
                </a:solidFill>
              </a:rPr>
              <a:t>Každodennost obchodníků </a:t>
            </a:r>
            <a:br>
              <a:rPr lang="cs-CZ" sz="3600" b="1" dirty="0">
                <a:solidFill>
                  <a:srgbClr val="00B050"/>
                </a:solidFill>
              </a:rPr>
            </a:br>
            <a:r>
              <a:rPr lang="cs-CZ" sz="3600" b="1" dirty="0">
                <a:solidFill>
                  <a:srgbClr val="00B050"/>
                </a:solidFill>
              </a:rPr>
              <a:t>a jejich rodin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B084D1D-5882-4A41-A48D-336C2292D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757" y="2012041"/>
            <a:ext cx="7996936" cy="38465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pop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ed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badatelsk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ho z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jmu stoj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vedle toho tak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kulturn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zam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ěř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en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a intelektu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ln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z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jmy obchodn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k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(d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jiny mentalit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), jejich ka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dodenn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rytmus 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dom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c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m prost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ed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i na cest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ch, stejn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jako 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zkum (v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ro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ch) trh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, jejich organizace, provozu a jejich ekonomick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ch, soci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ln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ch i kulturn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ch funkc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ran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novov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k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m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stsk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spole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nosti. </a:t>
            </a:r>
            <a:r>
              <a:rPr lang="cs-CZ" sz="18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	 </a:t>
            </a:r>
          </a:p>
          <a:p>
            <a:pPr marL="0" indent="0">
              <a:buNone/>
            </a:pPr>
            <a:endParaRPr lang="cs-CZ" sz="1800" dirty="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800" dirty="0"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Peter JOHANEK 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Heinz STOOB (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eds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.),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Europ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ische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Messen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und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rktesysteme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Mittelalter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und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Neuzeit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Weimar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Wien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1996;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Cornelius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NEUTSCH 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Harald WITTH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FT,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Kaufleute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zwischen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Markt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und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Messen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in: H.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Bausinger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ed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.),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Reisekultur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Von der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Pilgerfahrt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zum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modernen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Tourismus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nchen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1991.</a:t>
            </a:r>
          </a:p>
          <a:p>
            <a:pPr marL="0" indent="0">
              <a:buNone/>
            </a:pPr>
            <a:endParaRPr lang="cs-CZ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15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F848201-41EC-4A69-8AD0-23242419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16524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Ženy a obchod – gender study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B084D1D-5882-4A41-A48D-336C2292D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053" y="1438835"/>
            <a:ext cx="7368336" cy="52846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900" dirty="0">
                <a:latin typeface="+mn-lt"/>
              </a:rPr>
              <a:t>Výzkum postavení žen a jejich působení v hospodářské činnosti (řemeslo, obchod, finančnictví).</a:t>
            </a:r>
          </a:p>
          <a:p>
            <a:pPr marL="0" indent="0">
              <a:buNone/>
            </a:pPr>
            <a:r>
              <a:rPr lang="cs-CZ" sz="1900" dirty="0">
                <a:latin typeface="+mn-lt"/>
              </a:rPr>
              <a:t>Role žen jako podnikatelek, ale současně i jejich pozice v rodině obchodníka</a:t>
            </a:r>
          </a:p>
          <a:p>
            <a:pPr marL="0" indent="0">
              <a:buNone/>
            </a:pPr>
            <a:r>
              <a:rPr lang="cs-CZ" sz="1900" dirty="0">
                <a:latin typeface="+mn-lt"/>
              </a:rPr>
              <a:t>Právní podmínky podnikání žen (dobová legislativa)</a:t>
            </a:r>
          </a:p>
          <a:p>
            <a:pPr marL="0" indent="0">
              <a:buNone/>
            </a:pPr>
            <a:r>
              <a:rPr lang="cs-CZ" sz="1900" dirty="0">
                <a:latin typeface="+mn-lt"/>
              </a:rPr>
              <a:t>Cechy a jejich politika vůči ženám</a:t>
            </a:r>
          </a:p>
          <a:p>
            <a:pPr marL="0" indent="0">
              <a:buNone/>
            </a:pPr>
            <a:r>
              <a:rPr lang="cs-CZ" sz="1900" dirty="0" err="1">
                <a:latin typeface="+mn-lt"/>
              </a:rPr>
              <a:t>Biogramy</a:t>
            </a:r>
            <a:r>
              <a:rPr lang="cs-CZ" sz="1900" dirty="0">
                <a:latin typeface="+mn-lt"/>
              </a:rPr>
              <a:t> významných žen – podnikatelek</a:t>
            </a:r>
          </a:p>
          <a:p>
            <a:pPr marL="0" indent="0">
              <a:buNone/>
            </a:pPr>
            <a:r>
              <a:rPr lang="cs-CZ" sz="1900" dirty="0">
                <a:latin typeface="+mn-lt"/>
              </a:rPr>
              <a:t>Migrace žen  - versus pracovní uplatnění, obchod a finančnictví</a:t>
            </a:r>
          </a:p>
          <a:p>
            <a:pPr marL="0" indent="0">
              <a:buNone/>
            </a:pPr>
            <a:endParaRPr lang="cs-CZ" sz="1900" dirty="0">
              <a:solidFill>
                <a:srgbClr val="00B0F0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1900" dirty="0">
                <a:solidFill>
                  <a:srgbClr val="00B0F0"/>
                </a:solidFill>
                <a:latin typeface="+mn-lt"/>
              </a:rPr>
              <a:t>Např.</a:t>
            </a:r>
          </a:p>
          <a:p>
            <a:pPr marL="0" indent="0">
              <a:buNone/>
            </a:pPr>
            <a:r>
              <a:rPr lang="cs-CZ" sz="1900" cap="small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Danielle van den </a:t>
            </a:r>
            <a:r>
              <a:rPr lang="cs-CZ" sz="1900" cap="small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Heuvel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Women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and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entrepreneurship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Female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traders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in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the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Northern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Netherlands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c. 1580–1815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,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Amsterdam 2007</a:t>
            </a:r>
            <a:endParaRPr lang="cs-CZ" sz="1900" dirty="0">
              <a:solidFill>
                <a:srgbClr val="00B0F0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1900" cap="small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Claudine</a:t>
            </a:r>
            <a:r>
              <a:rPr lang="cs-CZ" sz="1900" cap="small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Susanne Pils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Gender /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Spiel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Räume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Zur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Konstruktion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weiblicher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männlicher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Rollen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in der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frühen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900" i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Neuzeit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in: 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Společnost v zemích habsburské monarchie a její obraz v pramenech (1526–1740)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cs-CZ" sz="1900" i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1900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edd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.) </a:t>
            </a:r>
            <a:r>
              <a:rPr lang="cs-CZ" sz="1900" cap="small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V. Bůžek – P. Král</a:t>
            </a:r>
            <a:r>
              <a:rPr lang="cs-CZ" sz="1900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České Budějovice 2006, s. 441–459.</a:t>
            </a:r>
          </a:p>
          <a:p>
            <a:pPr marL="0" indent="0">
              <a:buNone/>
            </a:pP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2050" name="Picture 2" descr="Zvonění na sv. Alžbětu - Michaela Hrubá - Heureka.cz">
            <a:extLst>
              <a:ext uri="{FF2B5EF4-FFF2-40B4-BE49-F238E27FC236}">
                <a16:creationId xmlns="" xmlns:a16="http://schemas.microsoft.com/office/drawing/2014/main" id="{C43DDA5F-8BDB-4156-BA11-77F0876B5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89" y="1939396"/>
            <a:ext cx="3780000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82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F848201-41EC-4A69-8AD0-23242419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42282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Obchod a finančnictví Židů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B084D1D-5882-4A41-A48D-336C2292D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053" y="2003612"/>
            <a:ext cx="6695982" cy="3846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Legislativní podmínky obchodu a finančnictví  Židů</a:t>
            </a:r>
          </a:p>
          <a:p>
            <a:pPr marL="0" indent="0">
              <a:buNone/>
            </a:pPr>
            <a:r>
              <a:rPr lang="cs-CZ" dirty="0"/>
              <a:t>(regionální i na širších územích – např. území Svaté říše římské)</a:t>
            </a:r>
          </a:p>
          <a:p>
            <a:pPr marL="0" indent="0">
              <a:buNone/>
            </a:pPr>
            <a:r>
              <a:rPr lang="cs-CZ" dirty="0"/>
              <a:t>Migrace versus pracovní mobilita židovského obyvatelstva</a:t>
            </a:r>
          </a:p>
          <a:p>
            <a:pPr marL="0" indent="0">
              <a:buNone/>
            </a:pPr>
            <a:r>
              <a:rPr lang="cs-CZ" dirty="0"/>
              <a:t>Specifika židovského podnikání</a:t>
            </a:r>
          </a:p>
          <a:p>
            <a:pPr marL="0" indent="0">
              <a:buNone/>
            </a:pPr>
            <a:r>
              <a:rPr lang="cs-CZ" dirty="0"/>
              <a:t>Kooperace – konkurence ve vztahu ke křesťanským obchodníkům a řemeslníkům</a:t>
            </a:r>
          </a:p>
          <a:p>
            <a:pPr marL="0" indent="0">
              <a:buNone/>
            </a:pPr>
            <a:r>
              <a:rPr lang="cs-CZ" dirty="0"/>
              <a:t>Úvěrování Židů versus křesťanů</a:t>
            </a:r>
          </a:p>
        </p:txBody>
      </p:sp>
      <p:pic>
        <p:nvPicPr>
          <p:cNvPr id="3074" name="Picture 2" descr="Marie Buňatová - Megaknihy.cz">
            <a:extLst>
              <a:ext uri="{FF2B5EF4-FFF2-40B4-BE49-F238E27FC236}">
                <a16:creationId xmlns="" xmlns:a16="http://schemas.microsoft.com/office/drawing/2014/main" id="{B0368DF7-C488-4EB7-BAFE-97923EF99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547" y="1285818"/>
            <a:ext cx="3326400" cy="47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55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46112" y="452718"/>
            <a:ext cx="6960636" cy="1400530"/>
          </a:xfrm>
        </p:spPr>
        <p:txBody>
          <a:bodyPr/>
          <a:lstStyle/>
          <a:p>
            <a:r>
              <a:rPr lang="cs-CZ" b="1" dirty="0">
                <a:solidFill>
                  <a:srgbClr val="FFC000"/>
                </a:solidFill>
              </a:rPr>
              <a:t>Primární prameny k dějinám obchodu</a:t>
            </a:r>
          </a:p>
        </p:txBody>
      </p:sp>
      <p:pic>
        <p:nvPicPr>
          <p:cNvPr id="10" name="Zástupný symbol pro obsah 6">
            <a:extLst>
              <a:ext uri="{FF2B5EF4-FFF2-40B4-BE49-F238E27FC236}">
                <a16:creationId xmlns="" xmlns:a16="http://schemas.microsoft.com/office/drawing/2014/main" id="{D7CAA63E-C6EB-4568-9BBD-F3603B87B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88" y="1607587"/>
            <a:ext cx="5250417" cy="4356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4B073887-8ACF-4F6F-A944-D00DCCAA9CD6}"/>
              </a:ext>
            </a:extLst>
          </p:cNvPr>
          <p:cNvSpPr txBox="1"/>
          <p:nvPr/>
        </p:nvSpPr>
        <p:spPr>
          <a:xfrm>
            <a:off x="646112" y="2702859"/>
            <a:ext cx="5808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50"/>
                </a:solidFill>
              </a:rPr>
              <a:t>Písemné prameny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50"/>
                </a:solidFill>
              </a:rPr>
              <a:t>Obrazové prameny  (kartografické materiály, obrazy, fresky, grafiky – různá témata)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B050"/>
                </a:solidFill>
              </a:rPr>
              <a:t>Trojrozměrné prameny</a:t>
            </a:r>
          </a:p>
          <a:p>
            <a:endParaRPr lang="cs-CZ" dirty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93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FBDD5C4-6D9F-46C2-8EBB-9AA45140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C000"/>
                </a:solidFill>
              </a:rPr>
              <a:t>Písemné 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7D89990-CC63-4E8E-B11A-FB57F9B1A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účetní knihy obchodních společností</a:t>
            </a:r>
          </a:p>
          <a:p>
            <a:r>
              <a:rPr lang="cs-CZ" dirty="0"/>
              <a:t>- směnky, dlužní úpisy</a:t>
            </a:r>
          </a:p>
          <a:p>
            <a:r>
              <a:rPr lang="cs-CZ" dirty="0"/>
              <a:t>- celní registry</a:t>
            </a:r>
          </a:p>
          <a:p>
            <a:r>
              <a:rPr lang="cs-CZ" dirty="0"/>
              <a:t>- městské (soudní) i další knihy </a:t>
            </a:r>
          </a:p>
          <a:p>
            <a:r>
              <a:rPr lang="cs-CZ" dirty="0"/>
              <a:t>- prameny finanční (dvorské úřady, zemské úřady)</a:t>
            </a:r>
          </a:p>
          <a:p>
            <a:r>
              <a:rPr lang="cs-CZ" dirty="0"/>
              <a:t>- privilegia (osobní, určitým skupinám, městům)</a:t>
            </a:r>
          </a:p>
          <a:p>
            <a:r>
              <a:rPr lang="cs-CZ" dirty="0"/>
              <a:t>- dobové příručky pro obchodníky (jazykové, ceny zboží, atp.)</a:t>
            </a:r>
          </a:p>
        </p:txBody>
      </p:sp>
    </p:spTree>
    <p:extLst>
      <p:ext uri="{BB962C8B-B14F-4D97-AF65-F5344CB8AC3E}">
        <p14:creationId xmlns:p14="http://schemas.microsoft.com/office/powerpoint/2010/main" val="2236372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FBDD5C4-6D9F-46C2-8EBB-9AA45140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C000"/>
                </a:solidFill>
              </a:rPr>
              <a:t>Dokumenty z celnic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9DBC263E-2CD1-49DF-AA67-754E46752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68" y="1077282"/>
            <a:ext cx="4564864" cy="532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8C9988E1-DAD2-46DA-8280-AF04CE63C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074" y="1152983"/>
            <a:ext cx="4539760" cy="5256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0AFE5515-76AC-498D-B854-317C59DDA6C5}"/>
              </a:ext>
            </a:extLst>
          </p:cNvPr>
          <p:cNvSpPr txBox="1"/>
          <p:nvPr/>
        </p:nvSpPr>
        <p:spPr>
          <a:xfrm>
            <a:off x="3384645" y="6488668"/>
            <a:ext cx="880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Doklady o zaplacení cla v Linci, 1. pol. 17. století, </a:t>
            </a:r>
            <a:r>
              <a:rPr lang="cs-CZ" dirty="0" err="1"/>
              <a:t>Stadtarchiv</a:t>
            </a:r>
            <a:r>
              <a:rPr lang="cs-CZ" dirty="0"/>
              <a:t> </a:t>
            </a:r>
            <a:r>
              <a:rPr lang="cs-CZ" dirty="0" err="1"/>
              <a:t>Linz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9230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A274347-3DDB-4F95-8C92-2D5CA70D9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C000"/>
                </a:solidFill>
              </a:rPr>
              <a:t>Dokumenty z celnic II.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="" xmlns:a16="http://schemas.microsoft.com/office/drawing/2014/main" id="{2860989D-9943-4C17-B350-826E353A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275" y="1853248"/>
            <a:ext cx="2964683" cy="4195762"/>
          </a:xfrm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E05935DB-F8BB-44CE-B920-3BA7E6DBDADC}"/>
              </a:ext>
            </a:extLst>
          </p:cNvPr>
          <p:cNvSpPr txBox="1"/>
          <p:nvPr/>
        </p:nvSpPr>
        <p:spPr>
          <a:xfrm>
            <a:off x="4995080" y="5390866"/>
            <a:ext cx="6523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Celní registr z Lince, konec 16. století, </a:t>
            </a:r>
            <a:r>
              <a:rPr lang="cs-CZ" dirty="0" err="1"/>
              <a:t>Stadtarchiv</a:t>
            </a:r>
            <a:r>
              <a:rPr lang="cs-CZ" dirty="0"/>
              <a:t> </a:t>
            </a:r>
            <a:r>
              <a:rPr lang="cs-CZ" dirty="0" err="1"/>
              <a:t>Linz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1568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FBDD5C4-6D9F-46C2-8EBB-9AA45140A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79" y="327007"/>
            <a:ext cx="9404723" cy="1400530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C000"/>
                </a:solidFill>
              </a:rPr>
              <a:t>Obrazový materiál - krám obchodníka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="" xmlns:a16="http://schemas.microsoft.com/office/drawing/2014/main" id="{8CC052BC-4095-49F4-9CDE-225B6E49D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079" y="1853248"/>
            <a:ext cx="6073665" cy="4195762"/>
          </a:xfrm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F2DDF18E-660B-4470-9F51-4D3F64592904}"/>
              </a:ext>
            </a:extLst>
          </p:cNvPr>
          <p:cNvSpPr txBox="1"/>
          <p:nvPr/>
        </p:nvSpPr>
        <p:spPr>
          <a:xfrm>
            <a:off x="6854357" y="5338482"/>
            <a:ext cx="515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Castello</a:t>
            </a:r>
            <a:r>
              <a:rPr lang="cs-CZ" dirty="0"/>
              <a:t> </a:t>
            </a:r>
            <a:r>
              <a:rPr lang="cs-CZ" dirty="0" err="1"/>
              <a:t>Issogne</a:t>
            </a:r>
            <a:r>
              <a:rPr lang="cs-CZ" dirty="0"/>
              <a:t> – severní Itálie  (fresky, přel. 15.-16. století)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9773783-D8E1-4529-A60B-70C15690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357" y="1274006"/>
            <a:ext cx="51530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59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5191" y="113944"/>
            <a:ext cx="9083651" cy="1400530"/>
          </a:xfrm>
        </p:spPr>
        <p:txBody>
          <a:bodyPr/>
          <a:lstStyle/>
          <a:p>
            <a:r>
              <a:rPr lang="cs-CZ" sz="3600" b="1" dirty="0">
                <a:solidFill>
                  <a:srgbClr val="00B050"/>
                </a:solidFill>
              </a:rPr>
              <a:t>Dějiny obchodu jako výzkumné téma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9A494FFC-7D82-43F5-A09B-26963007FAB9}"/>
              </a:ext>
            </a:extLst>
          </p:cNvPr>
          <p:cNvSpPr txBox="1"/>
          <p:nvPr/>
        </p:nvSpPr>
        <p:spPr>
          <a:xfrm>
            <a:off x="232895" y="1514474"/>
            <a:ext cx="808243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kern="50" dirty="0">
                <a:effectLst/>
                <a:ea typeface="Times New Roman" panose="02020603050405020304" pitchFamily="18" charset="0"/>
              </a:rPr>
              <a:t>V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zkum hospod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ář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sk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ch a obchodn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ch d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jiny Evropy pro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el od 19. stolet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, kdy se touto problematikou za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ali historici seri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zn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zab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vat, dlouh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m v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vojem. </a:t>
            </a:r>
          </a:p>
          <a:p>
            <a:endParaRPr lang="cs-CZ" kern="50" dirty="0">
              <a:ea typeface="Times New Roman" panose="02020603050405020304" pitchFamily="18" charset="0"/>
            </a:endParaRPr>
          </a:p>
          <a:p>
            <a:r>
              <a:rPr lang="cs-CZ" kern="50" dirty="0">
                <a:effectLst/>
                <a:ea typeface="Times New Roman" panose="02020603050405020304" pitchFamily="18" charset="0"/>
              </a:rPr>
              <a:t>Ve sv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ch po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čá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tc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ch byl soust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ed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n p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edev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ší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m na velk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osobnosti obchodn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ho sv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ta, jako byli augsbur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t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</a:t>
            </a:r>
            <a:r>
              <a:rPr lang="cs-CZ" kern="50" dirty="0" err="1">
                <a:effectLst/>
                <a:ea typeface="Times New Roman" panose="02020603050405020304" pitchFamily="18" charset="0"/>
              </a:rPr>
              <a:t>Fuggerov</a:t>
            </a:r>
            <a:r>
              <a:rPr lang="cs-CZ" kern="5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a </a:t>
            </a:r>
            <a:r>
              <a:rPr lang="cs-CZ" kern="50" dirty="0" err="1">
                <a:effectLst/>
                <a:ea typeface="Times New Roman" panose="02020603050405020304" pitchFamily="18" charset="0"/>
              </a:rPr>
              <a:t>Welserov</a:t>
            </a:r>
            <a:r>
              <a:rPr lang="cs-CZ" kern="5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nebo </a:t>
            </a:r>
            <a:r>
              <a:rPr lang="cs-CZ" kern="50" dirty="0" err="1">
                <a:effectLst/>
                <a:ea typeface="Times New Roman" panose="02020603050405020304" pitchFamily="18" charset="0"/>
              </a:rPr>
              <a:t>Medicejov</a:t>
            </a:r>
            <a:r>
              <a:rPr lang="cs-CZ" kern="5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ve Florencii</a:t>
            </a:r>
            <a:r>
              <a:rPr lang="cs-CZ" kern="50" dirty="0">
                <a:ea typeface="Times New Roman" panose="02020603050405020304" pitchFamily="18" charset="0"/>
              </a:rPr>
              <a:t>. H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istorici 19. stolet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 je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interpretovali jako p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edch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dce tehdy se pr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v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rod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c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vrstvy modern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ch podnikatel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ů.</a:t>
            </a:r>
          </a:p>
          <a:p>
            <a:endParaRPr lang="cs-CZ" kern="50" dirty="0">
              <a:cs typeface="Times New Roman" panose="02020603050405020304" pitchFamily="18" charset="0"/>
            </a:endParaRPr>
          </a:p>
          <a:p>
            <a:endParaRPr lang="cs-CZ" kern="50" dirty="0">
              <a:cs typeface="Times New Roman" panose="02020603050405020304" pitchFamily="18" charset="0"/>
            </a:endParaRPr>
          </a:p>
          <a:p>
            <a:r>
              <a:rPr lang="cs-CZ" kern="50" dirty="0">
                <a:solidFill>
                  <a:srgbClr val="00B0F0"/>
                </a:solidFill>
                <a:cs typeface="Times New Roman" panose="02020603050405020304" pitchFamily="18" charset="0"/>
              </a:rPr>
              <a:t>Např. </a:t>
            </a:r>
          </a:p>
          <a:p>
            <a:endParaRPr lang="cs-CZ" kern="50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Richard EHRENBERG, </a:t>
            </a:r>
            <a:r>
              <a:rPr lang="cs-CZ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Das</a:t>
            </a:r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Zeitalter</a:t>
            </a:r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der </a:t>
            </a:r>
            <a:r>
              <a:rPr lang="cs-CZ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Fugger</a:t>
            </a:r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cs-CZ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Geldkapital</a:t>
            </a:r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und</a:t>
            </a:r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Creditverkehr</a:t>
            </a:r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im</a:t>
            </a:r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16. </a:t>
            </a:r>
            <a:r>
              <a:rPr lang="cs-CZ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Jahrhundert</a:t>
            </a:r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2 </a:t>
            </a:r>
            <a:r>
              <a:rPr lang="cs-CZ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Bde</a:t>
            </a:r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Jena 1896.</a:t>
            </a:r>
          </a:p>
          <a:p>
            <a:endParaRPr lang="cs-CZ" dirty="0">
              <a:solidFill>
                <a:srgbClr val="00B0F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cs-CZ" dirty="0">
                <a:solidFill>
                  <a:srgbClr val="00B0F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J</a:t>
            </a:r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akob STRIEDER, Jakob </a:t>
            </a:r>
            <a:r>
              <a:rPr lang="cs-CZ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Fugger</a:t>
            </a:r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der </a:t>
            </a:r>
            <a:r>
              <a:rPr lang="cs-CZ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Reiche</a:t>
            </a:r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Leipzig</a:t>
            </a:r>
            <a:r>
              <a:rPr lang="cs-CZ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1926.</a:t>
            </a:r>
          </a:p>
          <a:p>
            <a:endParaRPr lang="cs-CZ" sz="2000" kern="50" dirty="0">
              <a:cs typeface="Times New Roman" panose="02020603050405020304" pitchFamily="18" charset="0"/>
            </a:endParaRPr>
          </a:p>
          <a:p>
            <a:endParaRPr lang="cs-CZ" sz="2000" kern="50" dirty="0">
              <a:cs typeface="Times New Roman" panose="02020603050405020304" pitchFamily="18" charset="0"/>
            </a:endParaRPr>
          </a:p>
          <a:p>
            <a:endParaRPr lang="cs-CZ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225A4853-C61B-4F7D-BFD3-BA26CBB89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587" y="988813"/>
            <a:ext cx="2951040" cy="5220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453DFA7F-DFCB-4093-A6FA-5533BF54A847}"/>
              </a:ext>
            </a:extLst>
          </p:cNvPr>
          <p:cNvSpPr txBox="1"/>
          <p:nvPr/>
        </p:nvSpPr>
        <p:spPr>
          <a:xfrm>
            <a:off x="8315325" y="6400800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Jakub I. </a:t>
            </a:r>
            <a:r>
              <a:rPr lang="cs-CZ" dirty="0" err="1"/>
              <a:t>Welser</a:t>
            </a:r>
            <a:r>
              <a:rPr lang="cs-CZ" dirty="0"/>
              <a:t> (1468-1541)</a:t>
            </a:r>
          </a:p>
        </p:txBody>
      </p:sp>
    </p:spTree>
    <p:extLst>
      <p:ext uri="{BB962C8B-B14F-4D97-AF65-F5344CB8AC3E}">
        <p14:creationId xmlns:p14="http://schemas.microsoft.com/office/powerpoint/2010/main" val="235893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C368B45-858F-407B-AD1F-F017D3B96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95" y="142987"/>
            <a:ext cx="5602461" cy="1058016"/>
          </a:xfrm>
        </p:spPr>
        <p:txBody>
          <a:bodyPr/>
          <a:lstStyle/>
          <a:p>
            <a:pPr algn="ctr"/>
            <a:r>
              <a:rPr lang="cs-CZ" b="1" dirty="0"/>
              <a:t> </a:t>
            </a:r>
            <a:r>
              <a:rPr lang="cs-CZ" b="1" dirty="0">
                <a:solidFill>
                  <a:srgbClr val="00B0F0"/>
                </a:solidFill>
              </a:rPr>
              <a:t>Portréty obchodníků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89145446-4DA1-4CDD-8045-B7F44107B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103" y="189900"/>
            <a:ext cx="3432960" cy="5364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A1B9F808-6F85-461C-998F-ECD656EEF1D8}"/>
              </a:ext>
            </a:extLst>
          </p:cNvPr>
          <p:cNvSpPr txBox="1"/>
          <p:nvPr/>
        </p:nvSpPr>
        <p:spPr>
          <a:xfrm>
            <a:off x="300522" y="5553900"/>
            <a:ext cx="5468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Finančník Jakob </a:t>
            </a:r>
            <a:r>
              <a:rPr lang="cs-CZ" sz="1600" dirty="0" err="1"/>
              <a:t>Fugger</a:t>
            </a:r>
            <a:r>
              <a:rPr lang="cs-CZ" sz="1600" dirty="0"/>
              <a:t> (1459-1525), zakladatel obchodní společnosti. Autorem portrétu je Albrechta </a:t>
            </a:r>
            <a:r>
              <a:rPr lang="cs-CZ" sz="1600" dirty="0" err="1"/>
              <a:t>Dürer</a:t>
            </a:r>
            <a:r>
              <a:rPr lang="cs-CZ" sz="1600" dirty="0"/>
              <a:t> (1519)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7B4B01F3-4356-418E-A586-34ED396AD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09" y="842435"/>
            <a:ext cx="3211310" cy="4536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F3911088-5CF6-444F-A6E0-E1E5B32637B4}"/>
              </a:ext>
            </a:extLst>
          </p:cNvPr>
          <p:cNvSpPr txBox="1"/>
          <p:nvPr/>
        </p:nvSpPr>
        <p:spPr>
          <a:xfrm>
            <a:off x="5513577" y="5994561"/>
            <a:ext cx="6678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Jakob </a:t>
            </a:r>
            <a:r>
              <a:rPr lang="cs-CZ" sz="1600" dirty="0" err="1"/>
              <a:t>Fugger</a:t>
            </a:r>
            <a:r>
              <a:rPr lang="cs-CZ" sz="1600" dirty="0"/>
              <a:t> ve své kanceláři s hl. účetním firmy M. </a:t>
            </a:r>
            <a:r>
              <a:rPr lang="cs-CZ" sz="1600" dirty="0" err="1"/>
              <a:t>Schwartzem</a:t>
            </a:r>
            <a:r>
              <a:rPr lang="cs-CZ" sz="1600" dirty="0"/>
              <a:t> (1517); </a:t>
            </a:r>
            <a:r>
              <a:rPr lang="cs-CZ" sz="1600" dirty="0" err="1"/>
              <a:t>Herzog</a:t>
            </a:r>
            <a:r>
              <a:rPr lang="cs-CZ" sz="1600" dirty="0"/>
              <a:t>-Anton-Ulrich-Museum Braunschweig</a:t>
            </a:r>
          </a:p>
        </p:txBody>
      </p:sp>
    </p:spTree>
    <p:extLst>
      <p:ext uri="{BB962C8B-B14F-4D97-AF65-F5344CB8AC3E}">
        <p14:creationId xmlns:p14="http://schemas.microsoft.com/office/powerpoint/2010/main" val="4258484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9192344" y="1340768"/>
            <a:ext cx="12698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260648"/>
            <a:ext cx="6825613" cy="630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824192" y="1196753"/>
            <a:ext cx="41044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b="1" dirty="0" err="1"/>
              <a:t>Sebald</a:t>
            </a:r>
            <a:r>
              <a:rPr lang="cs-CZ" b="1" dirty="0"/>
              <a:t> X. </a:t>
            </a:r>
            <a:r>
              <a:rPr lang="cs-CZ" b="1" dirty="0" err="1"/>
              <a:t>Tucher</a:t>
            </a:r>
            <a:r>
              <a:rPr lang="cs-CZ" b="1" dirty="0"/>
              <a:t> </a:t>
            </a:r>
            <a:r>
              <a:rPr lang="cs-CZ" dirty="0"/>
              <a:t>a jeho manželky </a:t>
            </a:r>
            <a:r>
              <a:rPr lang="cs-CZ" dirty="0" err="1"/>
              <a:t>Ottena</a:t>
            </a:r>
            <a:r>
              <a:rPr lang="cs-CZ" dirty="0"/>
              <a:t> </a:t>
            </a:r>
            <a:r>
              <a:rPr lang="cs-CZ" dirty="0" err="1"/>
              <a:t>Rosset</a:t>
            </a:r>
            <a:r>
              <a:rPr lang="cs-CZ" dirty="0"/>
              <a:t> a Ursula </a:t>
            </a:r>
            <a:r>
              <a:rPr lang="cs-CZ" dirty="0" err="1"/>
              <a:t>Nützel</a:t>
            </a:r>
            <a:r>
              <a:rPr lang="cs-CZ" dirty="0"/>
              <a:t> v Pamětní knize, 1590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(výřez, </a:t>
            </a:r>
            <a:r>
              <a:rPr lang="cs-CZ" dirty="0" err="1"/>
              <a:t>StadtAN</a:t>
            </a:r>
            <a:r>
              <a:rPr lang="cs-CZ" dirty="0"/>
              <a:t>, </a:t>
            </a:r>
            <a:r>
              <a:rPr lang="cs-CZ" dirty="0" err="1"/>
              <a:t>sg</a:t>
            </a:r>
            <a:r>
              <a:rPr lang="cs-CZ" dirty="0"/>
              <a:t>. G29/III)</a:t>
            </a:r>
          </a:p>
        </p:txBody>
      </p:sp>
    </p:spTree>
    <p:extLst>
      <p:ext uri="{BB962C8B-B14F-4D97-AF65-F5344CB8AC3E}">
        <p14:creationId xmlns:p14="http://schemas.microsoft.com/office/powerpoint/2010/main" val="29914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816081" y="1268761"/>
            <a:ext cx="537433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5" y="0"/>
            <a:ext cx="4854271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22599" y="1222242"/>
            <a:ext cx="5688632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b="1" dirty="0"/>
              <a:t>Norimberská obchodní společnost </a:t>
            </a:r>
            <a:r>
              <a:rPr lang="cs-CZ" b="1" dirty="0" err="1"/>
              <a:t>Tucher</a:t>
            </a:r>
            <a:r>
              <a:rPr lang="cs-CZ" b="1" dirty="0"/>
              <a:t> </a:t>
            </a:r>
            <a:r>
              <a:rPr lang="cs-CZ" dirty="0"/>
              <a:t>byla rodinnou firmou, která se zaměřovala zejména na obchod s Čechami a Slezskem (vlna, plátno, soukenné zboží). Kolem pol. 16. století měla v Praze svou pobočku.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Vyobrazení příslušníků rodiny </a:t>
            </a:r>
            <a:r>
              <a:rPr lang="cs-CZ" dirty="0" err="1"/>
              <a:t>Tucher</a:t>
            </a:r>
            <a:r>
              <a:rPr lang="cs-CZ" dirty="0"/>
              <a:t> v Pamětní knize: Linhart II. </a:t>
            </a:r>
            <a:r>
              <a:rPr lang="cs-CZ" dirty="0" err="1"/>
              <a:t>Tucher</a:t>
            </a:r>
            <a:r>
              <a:rPr lang="cs-CZ" dirty="0"/>
              <a:t> (1487-1568), jeho manželka Magdalena a dále Kateřina, rozená </a:t>
            </a:r>
            <a:r>
              <a:rPr lang="cs-CZ" dirty="0" err="1"/>
              <a:t>Nützel</a:t>
            </a:r>
            <a:r>
              <a:rPr lang="cs-CZ" dirty="0"/>
              <a:t> </a:t>
            </a:r>
          </a:p>
          <a:p>
            <a:pPr>
              <a:lnSpc>
                <a:spcPct val="90000"/>
              </a:lnSpc>
            </a:pPr>
            <a:r>
              <a:rPr lang="cs-CZ" dirty="0"/>
              <a:t>(</a:t>
            </a:r>
            <a:r>
              <a:rPr lang="cs-CZ" dirty="0" err="1"/>
              <a:t>StadtAN</a:t>
            </a:r>
            <a:r>
              <a:rPr lang="cs-CZ" dirty="0"/>
              <a:t>, </a:t>
            </a:r>
            <a:r>
              <a:rPr lang="cs-CZ" dirty="0" err="1"/>
              <a:t>sg</a:t>
            </a:r>
            <a:r>
              <a:rPr lang="cs-CZ" dirty="0"/>
              <a:t>. E 29/III)</a:t>
            </a:r>
          </a:p>
        </p:txBody>
      </p:sp>
    </p:spTree>
    <p:extLst>
      <p:ext uri="{BB962C8B-B14F-4D97-AF65-F5344CB8AC3E}">
        <p14:creationId xmlns:p14="http://schemas.microsoft.com/office/powerpoint/2010/main" val="78771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FBDD5C4-6D9F-46C2-8EBB-9AA45140A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61" y="260360"/>
            <a:ext cx="9404723" cy="646331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C000"/>
                </a:solidFill>
              </a:rPr>
              <a:t>Mapy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="" xmlns:a16="http://schemas.microsoft.com/office/drawing/2014/main" id="{CDB70FC3-155F-4970-B6A1-0412B3062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5540" y="1595437"/>
            <a:ext cx="3589294" cy="419576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D0473962-D740-4F6E-B5C2-BF6F74A31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61" y="1371277"/>
            <a:ext cx="6915382" cy="5256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759CE31B-7314-434F-8C31-925631F5955C}"/>
              </a:ext>
            </a:extLst>
          </p:cNvPr>
          <p:cNvSpPr txBox="1"/>
          <p:nvPr/>
        </p:nvSpPr>
        <p:spPr>
          <a:xfrm>
            <a:off x="7785540" y="6145306"/>
            <a:ext cx="290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Námořní mapa Středomoří (Itálie, 1651)</a:t>
            </a:r>
          </a:p>
        </p:txBody>
      </p:sp>
    </p:spTree>
    <p:extLst>
      <p:ext uri="{BB962C8B-B14F-4D97-AF65-F5344CB8AC3E}">
        <p14:creationId xmlns:p14="http://schemas.microsoft.com/office/powerpoint/2010/main" val="2118545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C368B45-858F-407B-AD1F-F017D3B96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0"/>
            <a:ext cx="9404723" cy="1400530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FF00"/>
                </a:solidFill>
              </a:rPr>
              <a:t>Ženy –obrazový materiál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="" xmlns:a16="http://schemas.microsoft.com/office/drawing/2014/main" id="{86A8B78F-AF22-449E-A51B-E798CC149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50" y="1560101"/>
            <a:ext cx="5148000" cy="4320000"/>
          </a:xfrm>
          <a:prstGeom prst="rect">
            <a:avLst/>
          </a:prstGeom>
        </p:spPr>
      </p:pic>
      <p:pic>
        <p:nvPicPr>
          <p:cNvPr id="7" name="Zástupný symbol pro obsah 4">
            <a:extLst>
              <a:ext uri="{FF2B5EF4-FFF2-40B4-BE49-F238E27FC236}">
                <a16:creationId xmlns="" xmlns:a16="http://schemas.microsoft.com/office/drawing/2014/main" id="{313BDDD2-3A7D-47F1-A2C4-C34B9A82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" y="1400530"/>
            <a:ext cx="440055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37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85" y="1763111"/>
            <a:ext cx="4762500" cy="3962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958" y="2077436"/>
            <a:ext cx="2638425" cy="33337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40524" y="772510"/>
            <a:ext cx="9285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Ukázky renesančního luxusního skla italské provenience, Milán, konec 16. století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469" y="2077436"/>
            <a:ext cx="2933700" cy="333375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9576424" y="6488668"/>
            <a:ext cx="2025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www.pinterest.com</a:t>
            </a:r>
          </a:p>
        </p:txBody>
      </p:sp>
    </p:spTree>
    <p:extLst>
      <p:ext uri="{BB962C8B-B14F-4D97-AF65-F5344CB8AC3E}">
        <p14:creationId xmlns:p14="http://schemas.microsoft.com/office/powerpoint/2010/main" val="1192517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5641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Renesanční italské látky (16. století)</a:t>
            </a:r>
          </a:p>
        </p:txBody>
      </p:sp>
      <p:pic>
        <p:nvPicPr>
          <p:cNvPr id="17" name="Zástupný symbol pro obsah 1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23460" y="2003840"/>
            <a:ext cx="3199704" cy="4022725"/>
          </a:xfrm>
        </p:spPr>
      </p:pic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2918" y="1945203"/>
            <a:ext cx="3076363" cy="4140000"/>
          </a:xfr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022" y="1945203"/>
            <a:ext cx="2845709" cy="4140000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0" y="590053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228600" y="6310673"/>
            <a:ext cx="1196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Hedvábný samet s brokátem, Benátky            Hedvábí, Benátky               Damašek, Florencie    (</a:t>
            </a:r>
            <a:r>
              <a:rPr lang="cs-CZ" sz="1600" dirty="0" err="1"/>
              <a:t>Museo</a:t>
            </a:r>
            <a:r>
              <a:rPr lang="cs-CZ" sz="1600" dirty="0"/>
              <a:t> </a:t>
            </a:r>
            <a:r>
              <a:rPr lang="cs-CZ" sz="1600" dirty="0" err="1"/>
              <a:t>Civico</a:t>
            </a:r>
            <a:r>
              <a:rPr lang="cs-CZ" sz="1600" dirty="0"/>
              <a:t> </a:t>
            </a:r>
            <a:r>
              <a:rPr lang="cs-CZ" sz="1600" dirty="0" err="1"/>
              <a:t>Turin</a:t>
            </a:r>
            <a:r>
              <a:rPr lang="cs-CZ" sz="1600" dirty="0"/>
              <a:t>)             www.pinterest.com     </a:t>
            </a:r>
          </a:p>
        </p:txBody>
      </p:sp>
    </p:spTree>
    <p:extLst>
      <p:ext uri="{BB962C8B-B14F-4D97-AF65-F5344CB8AC3E}">
        <p14:creationId xmlns:p14="http://schemas.microsoft.com/office/powerpoint/2010/main" val="3100930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véPole 19"/>
          <p:cNvSpPr txBox="1"/>
          <p:nvPr/>
        </p:nvSpPr>
        <p:spPr>
          <a:xfrm>
            <a:off x="8600919" y="2971799"/>
            <a:ext cx="35910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Tkaniny turecké provenience, </a:t>
            </a:r>
          </a:p>
          <a:p>
            <a:r>
              <a:rPr lang="cs-CZ" b="1" dirty="0" err="1"/>
              <a:t>Ottomanská</a:t>
            </a:r>
            <a:r>
              <a:rPr lang="cs-CZ" b="1" dirty="0"/>
              <a:t> říše, 16. století 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(Metropolitan Museum </a:t>
            </a:r>
            <a:r>
              <a:rPr lang="cs-CZ" dirty="0" err="1"/>
              <a:t>of</a:t>
            </a:r>
            <a:r>
              <a:rPr lang="cs-CZ" dirty="0"/>
              <a:t> Art, New York)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58" y="0"/>
            <a:ext cx="2332617" cy="6264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985" y="613799"/>
            <a:ext cx="4964224" cy="4716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9626225" y="6379420"/>
            <a:ext cx="2025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www.pinterest.com</a:t>
            </a:r>
          </a:p>
        </p:txBody>
      </p:sp>
    </p:spTree>
    <p:extLst>
      <p:ext uri="{BB962C8B-B14F-4D97-AF65-F5344CB8AC3E}">
        <p14:creationId xmlns:p14="http://schemas.microsoft.com/office/powerpoint/2010/main" val="1580452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30" y="0"/>
            <a:ext cx="3325219" cy="604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1" y="0"/>
            <a:ext cx="4319998" cy="5976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00050" y="6211669"/>
            <a:ext cx="582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Lékárenská nádoba (</a:t>
            </a:r>
            <a:r>
              <a:rPr lang="cs-CZ" dirty="0" err="1">
                <a:solidFill>
                  <a:schemeClr val="tx2"/>
                </a:solidFill>
              </a:rPr>
              <a:t>Albarello</a:t>
            </a:r>
            <a:r>
              <a:rPr lang="cs-CZ" dirty="0">
                <a:solidFill>
                  <a:schemeClr val="tx2"/>
                </a:solidFill>
              </a:rPr>
              <a:t>) s hlavou Turka, Itálie, </a:t>
            </a:r>
            <a:r>
              <a:rPr lang="cs-CZ" dirty="0" err="1">
                <a:solidFill>
                  <a:schemeClr val="tx2"/>
                </a:solidFill>
              </a:rPr>
              <a:t>Faenza</a:t>
            </a:r>
            <a:r>
              <a:rPr lang="cs-CZ" dirty="0">
                <a:solidFill>
                  <a:schemeClr val="tx2"/>
                </a:solidFill>
              </a:rPr>
              <a:t> 1555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81750" y="6250453"/>
            <a:ext cx="56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Lékárenská nádoba (</a:t>
            </a:r>
            <a:r>
              <a:rPr lang="cs-CZ" dirty="0" err="1">
                <a:solidFill>
                  <a:schemeClr val="tx2"/>
                </a:solidFill>
              </a:rPr>
              <a:t>Albarello</a:t>
            </a:r>
            <a:r>
              <a:rPr lang="cs-CZ" dirty="0">
                <a:solidFill>
                  <a:schemeClr val="tx2"/>
                </a:solidFill>
              </a:rPr>
              <a:t>), Itálie, </a:t>
            </a:r>
            <a:r>
              <a:rPr lang="cs-CZ" dirty="0" err="1">
                <a:solidFill>
                  <a:schemeClr val="tx2"/>
                </a:solidFill>
              </a:rPr>
              <a:t>Faenza</a:t>
            </a:r>
            <a:r>
              <a:rPr lang="cs-CZ" dirty="0">
                <a:solidFill>
                  <a:schemeClr val="tx2"/>
                </a:solidFill>
              </a:rPr>
              <a:t>, 16.stol.</a:t>
            </a:r>
          </a:p>
        </p:txBody>
      </p:sp>
    </p:spTree>
    <p:extLst>
      <p:ext uri="{BB962C8B-B14F-4D97-AF65-F5344CB8AC3E}">
        <p14:creationId xmlns:p14="http://schemas.microsoft.com/office/powerpoint/2010/main" val="32545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0756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C000"/>
                </a:solidFill>
              </a:rPr>
              <a:t>Bibliografie - výběr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50" y="1157288"/>
            <a:ext cx="10272713" cy="51392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dirty="0" err="1">
                <a:effectLst/>
                <a:latin typeface="+mn-lt"/>
                <a:ea typeface="Times New Roman" panose="02020603050405020304" pitchFamily="18" charset="0"/>
              </a:rPr>
              <a:t>Fernand</a:t>
            </a:r>
            <a:r>
              <a:rPr lang="cs-CZ" sz="1800" dirty="0">
                <a:effectLst/>
                <a:latin typeface="+mn-lt"/>
                <a:ea typeface="Times New Roman" panose="02020603050405020304" pitchFamily="18" charset="0"/>
              </a:rPr>
              <a:t> BRAUDEL, </a:t>
            </a:r>
            <a:r>
              <a:rPr lang="cs-CZ" sz="1800" dirty="0" err="1">
                <a:effectLst/>
                <a:latin typeface="+mn-lt"/>
                <a:ea typeface="Times New Roman" panose="02020603050405020304" pitchFamily="18" charset="0"/>
              </a:rPr>
              <a:t>Sozialgeschichte</a:t>
            </a:r>
            <a:r>
              <a:rPr lang="cs-CZ" sz="1800" dirty="0">
                <a:effectLst/>
                <a:latin typeface="+mn-lt"/>
                <a:ea typeface="Times New Roman" panose="02020603050405020304" pitchFamily="18" charset="0"/>
              </a:rPr>
              <a:t> des 15.–18. </a:t>
            </a:r>
            <a:r>
              <a:rPr lang="cs-CZ" sz="1800" dirty="0" err="1">
                <a:effectLst/>
                <a:latin typeface="+mn-lt"/>
                <a:ea typeface="Times New Roman" panose="02020603050405020304" pitchFamily="18" charset="0"/>
              </a:rPr>
              <a:t>Jahrhunderts</a:t>
            </a:r>
            <a:r>
              <a:rPr lang="cs-CZ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+mn-lt"/>
                <a:ea typeface="Times New Roman" panose="02020603050405020304" pitchFamily="18" charset="0"/>
              </a:rPr>
              <a:t>Bd</a:t>
            </a:r>
            <a:r>
              <a:rPr lang="cs-CZ" sz="1800" dirty="0">
                <a:effectLst/>
                <a:latin typeface="+mn-lt"/>
                <a:ea typeface="Times New Roman" panose="02020603050405020304" pitchFamily="18" charset="0"/>
              </a:rPr>
              <a:t>. 2, Der </a:t>
            </a:r>
            <a:r>
              <a:rPr lang="cs-CZ" sz="1800" dirty="0" err="1">
                <a:effectLst/>
                <a:latin typeface="+mn-lt"/>
                <a:ea typeface="Times New Roman" panose="02020603050405020304" pitchFamily="18" charset="0"/>
              </a:rPr>
              <a:t>Handel</a:t>
            </a:r>
            <a:r>
              <a:rPr lang="cs-CZ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+mn-lt"/>
                <a:ea typeface="Times New Roman" panose="02020603050405020304" pitchFamily="18" charset="0"/>
              </a:rPr>
              <a:t>München</a:t>
            </a:r>
            <a:r>
              <a:rPr lang="cs-CZ" sz="1800" dirty="0">
                <a:effectLst/>
                <a:latin typeface="+mn-lt"/>
                <a:ea typeface="Times New Roman" panose="02020603050405020304" pitchFamily="18" charset="0"/>
              </a:rPr>
              <a:t> 1986.</a:t>
            </a:r>
          </a:p>
          <a:p>
            <a:pPr marL="0" indent="0" algn="just">
              <a:buNone/>
            </a:pPr>
            <a:r>
              <a:rPr lang="de-DE" sz="1800" dirty="0">
                <a:latin typeface="+mn-lt"/>
                <a:ea typeface="Times New Roman" panose="02020603050405020304" pitchFamily="18" charset="0"/>
              </a:rPr>
              <a:t>Markus A. DENZEL (</a:t>
            </a:r>
            <a:r>
              <a:rPr lang="de-DE" sz="1800" dirty="0" err="1">
                <a:latin typeface="+mn-lt"/>
                <a:ea typeface="Times New Roman" panose="02020603050405020304" pitchFamily="18" charset="0"/>
              </a:rPr>
              <a:t>ed</a:t>
            </a:r>
            <a:r>
              <a:rPr lang="de-DE" sz="1800" dirty="0">
                <a:latin typeface="+mn-lt"/>
                <a:ea typeface="Times New Roman" panose="02020603050405020304" pitchFamily="18" charset="0"/>
              </a:rPr>
              <a:t>.), Europäische Messegeschichte 9.</a:t>
            </a:r>
            <a:r>
              <a:rPr lang="cs-CZ" sz="1800" dirty="0">
                <a:latin typeface="+mn-lt"/>
                <a:ea typeface="Times New Roman" panose="02020603050405020304" pitchFamily="18" charset="0"/>
              </a:rPr>
              <a:t>–</a:t>
            </a:r>
            <a:r>
              <a:rPr lang="de-DE" sz="1800" dirty="0">
                <a:latin typeface="+mn-lt"/>
                <a:ea typeface="Times New Roman" panose="02020603050405020304" pitchFamily="18" charset="0"/>
              </a:rPr>
              <a:t>19. Jahrhundert, Köln </a:t>
            </a:r>
            <a:r>
              <a:rPr lang="cs-CZ" sz="1800" dirty="0">
                <a:latin typeface="+mn-lt"/>
                <a:ea typeface="Times New Roman" panose="02020603050405020304" pitchFamily="18" charset="0"/>
              </a:rPr>
              <a:t>–</a:t>
            </a:r>
            <a:r>
              <a:rPr lang="de-DE" sz="1800" dirty="0">
                <a:latin typeface="+mn-lt"/>
                <a:ea typeface="Times New Roman" panose="02020603050405020304" pitchFamily="18" charset="0"/>
              </a:rPr>
              <a:t>Weimar</a:t>
            </a:r>
            <a:r>
              <a:rPr lang="cs-CZ" sz="1800" dirty="0">
                <a:latin typeface="+mn-lt"/>
                <a:ea typeface="Times New Roman" panose="02020603050405020304" pitchFamily="18" charset="0"/>
              </a:rPr>
              <a:t>–</a:t>
            </a:r>
            <a:r>
              <a:rPr lang="de-DE" sz="1800" dirty="0">
                <a:latin typeface="+mn-lt"/>
                <a:ea typeface="Times New Roman" panose="02020603050405020304" pitchFamily="18" charset="0"/>
              </a:rPr>
              <a:t>Wien 2018.</a:t>
            </a:r>
            <a:endParaRPr lang="cs-CZ" sz="1800" dirty="0">
              <a:latin typeface="+mn-lt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kern="150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Jean FAVIER, Zlato a koření. Zrod obchodníka ve středověku, Praha 2006</a:t>
            </a:r>
          </a:p>
          <a:p>
            <a:pPr marL="0" indent="0" algn="just">
              <a:buNone/>
            </a:pPr>
            <a:r>
              <a:rPr lang="de-DE" sz="1800" dirty="0">
                <a:latin typeface="+mn-lt"/>
                <a:ea typeface="Times New Roman" panose="02020603050405020304" pitchFamily="18" charset="0"/>
              </a:rPr>
              <a:t>Markus A. DENZEL – Jean Claude HOCQUET – Harald WITTHÖFT (</a:t>
            </a:r>
            <a:r>
              <a:rPr lang="de-DE" sz="1800" dirty="0" err="1">
                <a:latin typeface="+mn-lt"/>
                <a:ea typeface="Times New Roman" panose="02020603050405020304" pitchFamily="18" charset="0"/>
              </a:rPr>
              <a:t>eds</a:t>
            </a:r>
            <a:r>
              <a:rPr lang="de-DE" sz="1800" dirty="0">
                <a:latin typeface="+mn-lt"/>
                <a:ea typeface="Times New Roman" panose="02020603050405020304" pitchFamily="18" charset="0"/>
              </a:rPr>
              <a:t>.), Kaufmannsbücher und Handelspraktiken vom Spätmittelalter bis zum beginnenden 20. Jahrhundert, Stuttgart 2002.</a:t>
            </a:r>
            <a:endParaRPr lang="cs-CZ" sz="1800" dirty="0">
              <a:latin typeface="+mn-lt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latin typeface="+mn-lt"/>
                <a:ea typeface="Times New Roman" panose="02020603050405020304" pitchFamily="18" charset="0"/>
              </a:rPr>
              <a:t> Marie BUŇATOVÁ, Hedvábí, sklo a koření. Obchod mezi Prahou a Itálií (1500-1620), Praha 2019.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+mn-lt"/>
                <a:ea typeface="Times New Roman" panose="02020603050405020304" pitchFamily="18" charset="0"/>
              </a:rPr>
              <a:t> Marie BUŇATOVÁ, Pražští kupci na cestách. Předbělohorská Praha a středoevropské trhy, Praha 2013.</a:t>
            </a:r>
          </a:p>
          <a:p>
            <a:pPr marL="0" indent="0" algn="just">
              <a:buNone/>
            </a:pP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Marie BUŇATOVÁ, </a:t>
            </a:r>
            <a:r>
              <a:rPr lang="cs-CZ" sz="1800" i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Úvěr a finance v obchodní praxi. Evropa – české země – Praha: směry a perspektivy výzkumu,</a:t>
            </a:r>
            <a:r>
              <a:rPr lang="cs-CZ" sz="18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Český časopis historický 118, 2018, s. 787–821.</a:t>
            </a:r>
            <a:endParaRPr lang="cs-CZ" sz="1800" kern="150" dirty="0">
              <a:solidFill>
                <a:srgbClr val="00B0F0"/>
              </a:solidFill>
              <a:effectLst/>
              <a:latin typeface="+mn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indent="0" algn="just">
              <a:buNone/>
            </a:pPr>
            <a:r>
              <a:rPr lang="cs-CZ" sz="1800" kern="150" dirty="0"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Marie BUŇATOVÁ, </a:t>
            </a:r>
            <a:r>
              <a:rPr lang="cs-CZ" sz="1800" i="1" kern="150" dirty="0"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Podnikání žen v raně novověké Praze a jejich zapojení do obchodu s kramářským zbožím, </a:t>
            </a:r>
            <a:r>
              <a:rPr lang="cs-CZ" sz="1800" kern="150" dirty="0"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Pražský sborník historický 46, 2018, s. 59–100.</a:t>
            </a:r>
            <a:endParaRPr lang="cs-CZ" sz="1800" kern="150" dirty="0"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53340" indent="0" algn="just">
              <a:buNone/>
            </a:pPr>
            <a:r>
              <a:rPr lang="cs-CZ" sz="1800" kern="150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Josef JANÁČEK, Dějiny obchodu v předbělohorské Praze, Praha 1955.</a:t>
            </a:r>
          </a:p>
          <a:p>
            <a:pPr marL="53340" indent="0" algn="just">
              <a:buNone/>
            </a:pPr>
            <a:r>
              <a:rPr lang="cs-CZ" sz="1800" kern="150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Josef PETRÁŇ, Dějiny hmotné kultury I/1–2, II/1–2 Kultura každodenního života od 13. do 15. století, Praha 1985, 1997.</a:t>
            </a:r>
          </a:p>
          <a:p>
            <a:pPr marL="53340" indent="0" algn="just">
              <a:buNone/>
            </a:pPr>
            <a:endParaRPr lang="cs-CZ" sz="2100" kern="15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0315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79157" y="226782"/>
            <a:ext cx="10068394" cy="884129"/>
          </a:xfrm>
        </p:spPr>
        <p:txBody>
          <a:bodyPr/>
          <a:lstStyle/>
          <a:p>
            <a:r>
              <a:rPr lang="cs-CZ" sz="3600" b="1" dirty="0">
                <a:solidFill>
                  <a:srgbClr val="00B050"/>
                </a:solidFill>
              </a:rPr>
              <a:t>Dějiny obchodu jako výzkumné téma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9A494FFC-7D82-43F5-A09B-26963007FAB9}"/>
              </a:ext>
            </a:extLst>
          </p:cNvPr>
          <p:cNvSpPr txBox="1"/>
          <p:nvPr/>
        </p:nvSpPr>
        <p:spPr>
          <a:xfrm>
            <a:off x="363072" y="1110911"/>
            <a:ext cx="654871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kern="50" dirty="0">
                <a:effectLst/>
                <a:ea typeface="Times New Roman" panose="02020603050405020304" pitchFamily="18" charset="0"/>
              </a:rPr>
              <a:t>Tento koncept vn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m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n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obchodn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ch d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jin prost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ednictv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m 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jednotliv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ch velik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n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ů“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se  postupn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m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nil a do pop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ed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z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jmu se p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ibli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n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kolem poloviny 20. stolet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st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le v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ce dost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valy:</a:t>
            </a:r>
          </a:p>
          <a:p>
            <a:r>
              <a:rPr lang="cs-CZ" kern="50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342900" indent="-342900">
              <a:buAutoNum type="alphaLcParenR"/>
            </a:pPr>
            <a:r>
              <a:rPr lang="cs-CZ" b="1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instituce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 (v</a:t>
            </a:r>
            <a:r>
              <a:rPr lang="cs-CZ" b="1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ro</a:t>
            </a:r>
            <a:r>
              <a:rPr lang="cs-CZ" b="1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n</a:t>
            </a:r>
            <a:r>
              <a:rPr lang="cs-CZ" b="1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 trhy, burza, banky), </a:t>
            </a:r>
            <a:r>
              <a:rPr lang="cs-CZ" b="1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platebn</a:t>
            </a:r>
            <a:r>
              <a:rPr lang="cs-CZ" b="1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b="1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 n</a:t>
            </a:r>
            <a:r>
              <a:rPr lang="cs-CZ" b="1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b="1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stroje 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(sm</a:t>
            </a:r>
            <a:r>
              <a:rPr lang="cs-CZ" b="1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nka, dlu</a:t>
            </a:r>
            <a:r>
              <a:rPr lang="cs-CZ" b="1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n</a:t>
            </a:r>
            <a:r>
              <a:rPr lang="cs-CZ" b="1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 </a:t>
            </a:r>
            <a:r>
              <a:rPr lang="cs-CZ" b="1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pisy, poji</a:t>
            </a:r>
            <a:r>
              <a:rPr lang="cs-CZ" b="1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t</a:t>
            </a:r>
            <a:r>
              <a:rPr lang="cs-CZ" b="1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n</a:t>
            </a:r>
            <a:r>
              <a:rPr lang="cs-CZ" b="1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, cenn</a:t>
            </a:r>
            <a:r>
              <a:rPr lang="cs-CZ" b="1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 pap</a:t>
            </a:r>
            <a:r>
              <a:rPr lang="cs-CZ" b="1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b="1" kern="50" dirty="0">
                <a:effectLst/>
                <a:ea typeface="Times New Roman" panose="02020603050405020304" pitchFamily="18" charset="0"/>
              </a:rPr>
              <a:t>ry)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</a:t>
            </a:r>
          </a:p>
          <a:p>
            <a:endParaRPr lang="cs-CZ" kern="50" dirty="0">
              <a:ea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cs-CZ" b="1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organiza</a:t>
            </a:r>
            <a:r>
              <a:rPr lang="cs-CZ" b="1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b="1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n</a:t>
            </a:r>
            <a:r>
              <a:rPr lang="cs-CZ" b="1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b="1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 struktury 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(pr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vn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prost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ed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obecn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, nebo nap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. Hanza </a:t>
            </a:r>
            <a:r>
              <a:rPr lang="cs-CZ" kern="50" dirty="0">
                <a:ea typeface="Times New Roman" panose="02020603050405020304" pitchFamily="18" charset="0"/>
                <a:cs typeface="Times New Roman" panose="02020603050405020304" pitchFamily="18" charset="0"/>
              </a:rPr>
              <a:t>nebo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severoitalsk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republiky), v nichž se ran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novov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k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 obchod v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jednotliv</a:t>
            </a:r>
            <a:r>
              <a:rPr lang="cs-CZ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kern="50" dirty="0">
                <a:effectLst/>
                <a:ea typeface="Times New Roman" panose="02020603050405020304" pitchFamily="18" charset="0"/>
              </a:rPr>
              <a:t>ch regionech Evropy i mimo ni pohyboval.</a:t>
            </a:r>
          </a:p>
          <a:p>
            <a:pPr marL="342900" indent="-342900">
              <a:buAutoNum type="alphaLcParenR"/>
            </a:pPr>
            <a:endParaRPr lang="cs-CZ" kern="50" dirty="0"/>
          </a:p>
          <a:p>
            <a:r>
              <a:rPr lang="cs-CZ" sz="1600" kern="50" dirty="0">
                <a:solidFill>
                  <a:srgbClr val="00B0F0"/>
                </a:solidFill>
              </a:rPr>
              <a:t>Např: </a:t>
            </a:r>
          </a:p>
          <a:p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Fernand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 BRAUDEL,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Sozialgeschichte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 des 15. 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 18.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Jahrhunderts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Bd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. 2, Der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Handel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M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nchen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 1986,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Bd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. 3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Aufbruch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zur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Weltwirtschaft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M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nchen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 1986.</a:t>
            </a:r>
          </a:p>
          <a:p>
            <a:endParaRPr lang="cs-CZ" sz="1600" kern="50" dirty="0">
              <a:solidFill>
                <a:srgbClr val="00B0F0"/>
              </a:solidFill>
              <a:effectLst/>
              <a:ea typeface="Times New Roman" panose="02020603050405020304" pitchFamily="18" charset="0"/>
            </a:endParaRPr>
          </a:p>
          <a:p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Alan K. SMITH,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Creating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 a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World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Economy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. Merchant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Capital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Colonialism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, and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World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kern="5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Trade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, 1400 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600" kern="50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 1825, Oxford aj. 1991</a:t>
            </a:r>
            <a:endParaRPr lang="cs-CZ" sz="1600" dirty="0">
              <a:solidFill>
                <a:srgbClr val="00B0F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E6ED7684-4465-4EAC-BBCB-DD7AF1DC1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33" y="891954"/>
            <a:ext cx="2245812" cy="3456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68224619-C264-45BB-9078-02E5530B2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698" y="2343150"/>
            <a:ext cx="288607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EB956AE-63F6-46F8-8FF4-767C292A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C000"/>
                </a:solidFill>
              </a:rPr>
              <a:t>Bibliografie  - výběr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378622C3-B7CB-4F7A-A859-D669CDA5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235" y="1309114"/>
            <a:ext cx="9788666" cy="5323697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Michael NORTH (</a:t>
            </a:r>
            <a:r>
              <a:rPr lang="cs-CZ" sz="2600" dirty="0" err="1">
                <a:effectLst/>
                <a:latin typeface="+mn-lt"/>
                <a:ea typeface="Times New Roman" panose="02020603050405020304" pitchFamily="18" charset="0"/>
              </a:rPr>
              <a:t>ed</a:t>
            </a: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.), 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Kredit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im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spätmittelalterlichen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und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frühneuzeitlichen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Europa</a:t>
            </a: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cs-CZ" sz="2600" dirty="0" err="1">
                <a:effectLst/>
                <a:latin typeface="+mn-lt"/>
                <a:ea typeface="Times New Roman" panose="02020603050405020304" pitchFamily="18" charset="0"/>
              </a:rPr>
              <a:t>Köln</a:t>
            </a: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 – </a:t>
            </a:r>
            <a:r>
              <a:rPr lang="cs-CZ" sz="2600" dirty="0" err="1">
                <a:effectLst/>
                <a:latin typeface="+mn-lt"/>
                <a:ea typeface="Times New Roman" panose="02020603050405020304" pitchFamily="18" charset="0"/>
              </a:rPr>
              <a:t>Wien</a:t>
            </a: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 1991.</a:t>
            </a:r>
          </a:p>
          <a:p>
            <a:pPr marL="0" indent="0" algn="just">
              <a:buNone/>
            </a:pP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Michael NORTH,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Kommunikation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Handel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Geld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und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Banken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in der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frühen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Neuzeit</a:t>
            </a: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cs-CZ" sz="2600" dirty="0" err="1">
                <a:effectLst/>
                <a:latin typeface="+mn-lt"/>
                <a:ea typeface="Times New Roman" panose="02020603050405020304" pitchFamily="18" charset="0"/>
              </a:rPr>
              <a:t>München</a:t>
            </a: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 2000.</a:t>
            </a:r>
          </a:p>
          <a:p>
            <a:pPr marL="0" indent="0" algn="just">
              <a:buNone/>
            </a:pP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Lambert A. PETERS, 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Der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Handel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Nürnbergs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am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Anfang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des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Dreissigjährigen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Krieges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Strukturkomponenten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Unternehmen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und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Unternehmer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Eine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quantitiative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Analyse</a:t>
            </a: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, Stuttgart 1994.</a:t>
            </a:r>
          </a:p>
          <a:p>
            <a:pPr marL="0" indent="0">
              <a:buNone/>
            </a:pP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de-DE" sz="2600" dirty="0">
                <a:effectLst/>
                <a:latin typeface="+mn-lt"/>
                <a:ea typeface="Times New Roman" panose="02020603050405020304" pitchFamily="18" charset="0"/>
              </a:rPr>
              <a:t>Bettina PFOTENHAUER, </a:t>
            </a:r>
            <a:r>
              <a:rPr lang="de-DE" sz="2600" i="1" dirty="0">
                <a:effectLst/>
                <a:latin typeface="+mn-lt"/>
                <a:ea typeface="Times New Roman" panose="02020603050405020304" pitchFamily="18" charset="0"/>
              </a:rPr>
              <a:t>Nürnberg und Venedig im Austausch. Menschen, Güter und Wissen an der Wende vom Mittelalter zur Neuzeit, </a:t>
            </a:r>
            <a:r>
              <a:rPr lang="de-DE" sz="2600" dirty="0">
                <a:effectLst/>
                <a:latin typeface="+mn-lt"/>
                <a:ea typeface="Times New Roman" panose="02020603050405020304" pitchFamily="18" charset="0"/>
              </a:rPr>
              <a:t>Regensburg 2016.</a:t>
            </a:r>
            <a:endParaRPr lang="cs-CZ" sz="2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de-DE" sz="2600" dirty="0">
                <a:effectLst/>
                <a:latin typeface="+mn-lt"/>
                <a:ea typeface="Times New Roman" panose="02020603050405020304" pitchFamily="18" charset="0"/>
              </a:rPr>
              <a:t>Peter RAUSCHER – Andrea SERLES (</a:t>
            </a:r>
            <a:r>
              <a:rPr lang="de-DE" sz="2600" dirty="0" err="1">
                <a:effectLst/>
                <a:latin typeface="+mn-lt"/>
                <a:ea typeface="Times New Roman" panose="02020603050405020304" pitchFamily="18" charset="0"/>
              </a:rPr>
              <a:t>eds</a:t>
            </a:r>
            <a:r>
              <a:rPr lang="de-DE" sz="2600" dirty="0">
                <a:effectLst/>
                <a:latin typeface="+mn-lt"/>
                <a:ea typeface="Times New Roman" panose="02020603050405020304" pitchFamily="18" charset="0"/>
              </a:rPr>
              <a:t>.), </a:t>
            </a:r>
            <a:r>
              <a:rPr lang="de-DE" sz="2600" i="1" dirty="0">
                <a:effectLst/>
                <a:latin typeface="+mn-lt"/>
                <a:ea typeface="Times New Roman" panose="02020603050405020304" pitchFamily="18" charset="0"/>
              </a:rPr>
              <a:t>Wiegen, Zählen, Registrieren. Handelsgeschichtliche Massenquellen und die Erforschung mitteleuropäischer Märkte (13. </a:t>
            </a:r>
            <a:r>
              <a:rPr lang="de-DE" sz="2600" i="1" dirty="0">
                <a:effectLst/>
                <a:latin typeface="+mn-lt"/>
                <a:ea typeface="Calibri" panose="020F0502020204030204" pitchFamily="34" charset="0"/>
              </a:rPr>
              <a:t>– </a:t>
            </a:r>
            <a:r>
              <a:rPr lang="de-DE" sz="2600" i="1" dirty="0">
                <a:effectLst/>
                <a:latin typeface="+mn-lt"/>
                <a:ea typeface="Times New Roman" panose="02020603050405020304" pitchFamily="18" charset="0"/>
              </a:rPr>
              <a:t>18. Jahrhundert),</a:t>
            </a:r>
            <a:r>
              <a:rPr lang="de-DE" sz="2600" dirty="0">
                <a:effectLst/>
                <a:latin typeface="+mn-lt"/>
                <a:ea typeface="Times New Roman" panose="02020603050405020304" pitchFamily="18" charset="0"/>
              </a:rPr>
              <a:t> Innsbruck 2015.</a:t>
            </a:r>
            <a:endParaRPr lang="cs-CZ" sz="2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600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endParaRPr lang="cs-CZ" sz="2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Wolfgang REINHARD – Justin STAGL (</a:t>
            </a:r>
            <a:r>
              <a:rPr lang="cs-CZ" sz="2600" dirty="0" err="1">
                <a:effectLst/>
                <a:latin typeface="+mn-lt"/>
                <a:ea typeface="Times New Roman" panose="02020603050405020304" pitchFamily="18" charset="0"/>
              </a:rPr>
              <a:t>eds</a:t>
            </a: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.),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Menschen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und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Märkte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Studien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zur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historischen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i="1" dirty="0" err="1">
                <a:effectLst/>
                <a:latin typeface="+mn-lt"/>
                <a:ea typeface="Times New Roman" panose="02020603050405020304" pitchFamily="18" charset="0"/>
              </a:rPr>
              <a:t>Wirtschaftsanthropologie</a:t>
            </a:r>
            <a:r>
              <a:rPr lang="cs-CZ" sz="2600" i="1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2600" dirty="0" err="1">
                <a:effectLst/>
                <a:latin typeface="+mn-lt"/>
                <a:ea typeface="Times New Roman" panose="02020603050405020304" pitchFamily="18" charset="0"/>
              </a:rPr>
              <a:t>Wien</a:t>
            </a: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 – </a:t>
            </a:r>
            <a:r>
              <a:rPr lang="cs-CZ" sz="2600" dirty="0" err="1">
                <a:effectLst/>
                <a:latin typeface="+mn-lt"/>
                <a:ea typeface="Times New Roman" panose="02020603050405020304" pitchFamily="18" charset="0"/>
              </a:rPr>
              <a:t>Köln</a:t>
            </a: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 – </a:t>
            </a:r>
            <a:r>
              <a:rPr lang="cs-CZ" sz="2600" dirty="0" err="1">
                <a:effectLst/>
                <a:latin typeface="+mn-lt"/>
                <a:ea typeface="Times New Roman" panose="02020603050405020304" pitchFamily="18" charset="0"/>
              </a:rPr>
              <a:t>Weimar</a:t>
            </a:r>
            <a:r>
              <a:rPr lang="cs-CZ" sz="2600" dirty="0">
                <a:effectLst/>
                <a:latin typeface="+mn-lt"/>
                <a:ea typeface="Times New Roman" panose="02020603050405020304" pitchFamily="18" charset="0"/>
              </a:rPr>
              <a:t> 2007.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4282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dvábí, sklo a koření - Marie Buňatová | Knihy - LUXOR">
            <a:extLst>
              <a:ext uri="{FF2B5EF4-FFF2-40B4-BE49-F238E27FC236}">
                <a16:creationId xmlns="" xmlns:a16="http://schemas.microsoft.com/office/drawing/2014/main" id="{1C95E5B1-65F4-408F-B298-ED41419A36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2" y="542311"/>
            <a:ext cx="3055715" cy="43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ie Buňatová - Knihkupectví Luxor">
            <a:extLst>
              <a:ext uri="{FF2B5EF4-FFF2-40B4-BE49-F238E27FC236}">
                <a16:creationId xmlns="" xmlns:a16="http://schemas.microsoft.com/office/drawing/2014/main" id="{44639785-9861-48E7-84EB-F6AA9EC96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766132"/>
            <a:ext cx="3183336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8AE31E7D-74EC-4FC6-B223-5F774F258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539" y="1666875"/>
            <a:ext cx="3185674" cy="442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6C06109E-6C53-4EB3-8C7C-5BC6CE4A2340}"/>
              </a:ext>
            </a:extLst>
          </p:cNvPr>
          <p:cNvSpPr txBox="1"/>
          <p:nvPr/>
        </p:nvSpPr>
        <p:spPr>
          <a:xfrm>
            <a:off x="413782" y="5577025"/>
            <a:ext cx="7284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Dr. Marie Buňatová – kontakt pro </a:t>
            </a:r>
            <a:r>
              <a:rPr lang="cs-CZ" dirty="0" smtClean="0"/>
              <a:t>případné konzultace </a:t>
            </a:r>
            <a:r>
              <a:rPr lang="cs-CZ" dirty="0"/>
              <a:t>- email</a:t>
            </a:r>
            <a:r>
              <a:rPr lang="cs-CZ" dirty="0" smtClean="0"/>
              <a:t>:</a:t>
            </a:r>
          </a:p>
          <a:p>
            <a:r>
              <a:rPr lang="cs-CZ" dirty="0" smtClean="0">
                <a:hlinkClick r:id="rId5"/>
              </a:rPr>
              <a:t>Marie.Bunatova@ff.cuni.cz</a:t>
            </a:r>
            <a:endParaRPr lang="cs-CZ" dirty="0" smtClean="0"/>
          </a:p>
          <a:p>
            <a:endParaRPr lang="cs-CZ" dirty="0"/>
          </a:p>
          <a:p>
            <a:r>
              <a:rPr lang="cs-CZ" dirty="0"/>
              <a:t>Další studie k tématu–výběrově též : </a:t>
            </a:r>
            <a:r>
              <a:rPr lang="cs-CZ" dirty="0">
                <a:solidFill>
                  <a:srgbClr val="00B0F0"/>
                </a:solidFill>
              </a:rPr>
              <a:t>https:/academia.edu</a:t>
            </a:r>
          </a:p>
          <a:p>
            <a:endParaRPr lang="cs-CZ" dirty="0">
              <a:solidFill>
                <a:srgbClr val="00B0F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836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47182" y="358884"/>
            <a:ext cx="10068394" cy="1177289"/>
          </a:xfrm>
        </p:spPr>
        <p:txBody>
          <a:bodyPr/>
          <a:lstStyle/>
          <a:p>
            <a:pPr algn="ctr"/>
            <a:r>
              <a:rPr lang="cs-CZ" sz="3600" b="1" dirty="0">
                <a:solidFill>
                  <a:srgbClr val="00B050"/>
                </a:solidFill>
              </a:rPr>
              <a:t>Dějiny obchodu jako výzkumné téma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9A494FFC-7D82-43F5-A09B-26963007FAB9}"/>
              </a:ext>
            </a:extLst>
          </p:cNvPr>
          <p:cNvSpPr txBox="1"/>
          <p:nvPr/>
        </p:nvSpPr>
        <p:spPr>
          <a:xfrm>
            <a:off x="366712" y="1536173"/>
            <a:ext cx="71532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kern="50" dirty="0">
                <a:ea typeface="Times New Roman" panose="02020603050405020304" pitchFamily="18" charset="0"/>
              </a:rPr>
              <a:t>Předešle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 uveden</a:t>
            </a:r>
            <a:r>
              <a:rPr lang="cs-CZ" sz="1800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 t</a:t>
            </a:r>
            <a:r>
              <a:rPr lang="cs-CZ" sz="1800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mata z</a:t>
            </a:r>
            <a:r>
              <a:rPr lang="cs-CZ" sz="1800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st</a:t>
            </a:r>
            <a:r>
              <a:rPr lang="cs-CZ" sz="1800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vaj</a:t>
            </a:r>
            <a:r>
              <a:rPr lang="cs-CZ" sz="1800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 v</a:t>
            </a:r>
            <a:r>
              <a:rPr lang="cs-CZ" sz="1800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platnosti i v</a:t>
            </a:r>
            <a:r>
              <a:rPr lang="cs-CZ" sz="1800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historiografii p</a:t>
            </a:r>
            <a:r>
              <a:rPr lang="cs-CZ" sz="1800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elomu 20. a 21. stolet</a:t>
            </a:r>
            <a:r>
              <a:rPr lang="cs-CZ" sz="1800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, uplat</a:t>
            </a:r>
            <a:r>
              <a:rPr lang="cs-CZ" sz="1800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ň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ov</a:t>
            </a:r>
            <a:r>
              <a:rPr lang="cs-CZ" sz="1800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ny jsou ale nov</a:t>
            </a:r>
            <a:r>
              <a:rPr lang="cs-CZ" sz="1800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 koncepty a p</a:t>
            </a:r>
            <a:r>
              <a:rPr lang="cs-CZ" sz="1800" kern="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ří</a:t>
            </a:r>
            <a:r>
              <a:rPr lang="cs-CZ" sz="1800" kern="50" dirty="0">
                <a:effectLst/>
                <a:ea typeface="Times New Roman" panose="02020603050405020304" pitchFamily="18" charset="0"/>
              </a:rPr>
              <a:t>stupy.</a:t>
            </a:r>
            <a:endParaRPr lang="cs-CZ" sz="18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cs-CZ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cs-CZ" sz="18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cs-CZ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Např.</a:t>
            </a:r>
          </a:p>
          <a:p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Johannes BURKHARDT (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ed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.), Die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Fugger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und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das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Reich.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Eine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neue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Forschungsperspektive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zum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500j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hrigen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Jubil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um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der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ersten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Fuggerherrschaft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Kirchberg-Wei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ß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enhorn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Augsburg 2008.</a:t>
            </a:r>
          </a:p>
          <a:p>
            <a:endParaRPr lang="cs-CZ" dirty="0">
              <a:solidFill>
                <a:srgbClr val="00B0F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Mark H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BERLEIN 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Johannes BURKHARDT, Die </a:t>
            </a:r>
            <a:r>
              <a:rPr lang="cs-CZ" sz="1800" b="1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Welser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neue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Forschungen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zur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Geschichte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und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Kultur des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oberdeutschen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Handelshauses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Berlin</a:t>
            </a:r>
            <a:r>
              <a:rPr lang="cs-CZ" sz="1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2002.</a:t>
            </a:r>
          </a:p>
          <a:p>
            <a:endParaRPr lang="cs-CZ" sz="1800" kern="50" dirty="0">
              <a:effectLst/>
              <a:ea typeface="Times New Roman" panose="02020603050405020304" pitchFamily="18" charset="0"/>
            </a:endParaRPr>
          </a:p>
          <a:p>
            <a:endParaRPr lang="cs-CZ" sz="1800" kern="50" dirty="0">
              <a:effectLst/>
              <a:ea typeface="Times New Roman" panose="02020603050405020304" pitchFamily="18" charset="0"/>
            </a:endParaRPr>
          </a:p>
          <a:p>
            <a:endParaRPr lang="cs-CZ" b="1" dirty="0">
              <a:solidFill>
                <a:srgbClr val="00B0F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C5A9256E-C48F-49B3-A4C5-0BB40E901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616" y="1283722"/>
            <a:ext cx="33147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3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F848201-41EC-4A69-8AD0-23242419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812"/>
            <a:ext cx="9404723" cy="932330"/>
          </a:xfrm>
        </p:spPr>
        <p:txBody>
          <a:bodyPr/>
          <a:lstStyle/>
          <a:p>
            <a:pPr algn="ctr"/>
            <a:r>
              <a:rPr lang="cs-CZ" sz="3600" b="1" dirty="0">
                <a:solidFill>
                  <a:srgbClr val="00B050"/>
                </a:solidFill>
              </a:rPr>
              <a:t>Trendy na přelomu 20.-21.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B084D1D-5882-4A41-A48D-336C2292D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57" y="1207627"/>
            <a:ext cx="7995846" cy="5351928"/>
          </a:xfrm>
        </p:spPr>
        <p:txBody>
          <a:bodyPr>
            <a:noAutofit/>
          </a:bodyPr>
          <a:lstStyle/>
          <a:p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V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posledn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m desetilet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 je v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anglosask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m i n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meck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m d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jepisectv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 sledovateln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 trend st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le rostouc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 diferenciace a tak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 specializace sledovan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ch t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mat, jeho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 d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sledkem je i </a:t>
            </a:r>
            <a:r>
              <a:rPr lang="cs-CZ" sz="1600" b="1" kern="5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obrovsk</a:t>
            </a:r>
            <a:r>
              <a:rPr lang="cs-CZ" sz="1600" b="1" kern="5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600" b="1" kern="5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 n</a:t>
            </a:r>
            <a:r>
              <a:rPr lang="cs-CZ" sz="1600" b="1" kern="5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600" b="1" kern="5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r</a:t>
            </a:r>
            <a:r>
              <a:rPr lang="cs-CZ" sz="1600" b="1" kern="5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600" b="1" kern="5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st odb</a:t>
            </a:r>
            <a:r>
              <a:rPr lang="cs-CZ" sz="1600" b="1" kern="50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</a:rPr>
              <a:t>orné</a:t>
            </a:r>
            <a:r>
              <a:rPr lang="cs-CZ" sz="1600" b="1" kern="5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 literatury. </a:t>
            </a:r>
          </a:p>
          <a:p>
            <a:endParaRPr lang="cs-CZ" sz="1600" kern="50" dirty="0">
              <a:latin typeface="+mn-lt"/>
              <a:ea typeface="Times New Roman" panose="02020603050405020304" pitchFamily="18" charset="0"/>
            </a:endParaRPr>
          </a:p>
          <a:p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V centru zájmu </a:t>
            </a:r>
            <a:r>
              <a:rPr lang="cs-CZ" sz="1600" b="1" kern="50" dirty="0">
                <a:latin typeface="+mn-lt"/>
                <a:ea typeface="Times New Roman" panose="02020603050405020304" pitchFamily="18" charset="0"/>
              </a:rPr>
              <a:t>je </a:t>
            </a:r>
            <a:r>
              <a:rPr lang="cs-CZ" sz="16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téma mezin</a:t>
            </a:r>
            <a:r>
              <a:rPr lang="cs-CZ" sz="16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6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rodn</a:t>
            </a:r>
            <a:r>
              <a:rPr lang="cs-CZ" sz="16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ho obchodu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, především transatlantick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 obchod, tedy obchodn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 v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m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na mezi Evropou a Asi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b="1" kern="5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nebo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 Evropou a americk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m kontinentem</a:t>
            </a:r>
            <a:r>
              <a:rPr lang="cs-CZ" sz="1600" b="1" kern="50" dirty="0">
                <a:latin typeface="+mn-lt"/>
                <a:ea typeface="Times New Roman" panose="02020603050405020304" pitchFamily="18" charset="0"/>
              </a:rPr>
              <a:t>. Též je zkoumán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 obchod ve St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edomo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ří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ernomo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ří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, Baltsk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 obchod a  Hanza.</a:t>
            </a:r>
          </a:p>
          <a:p>
            <a:endParaRPr lang="cs-CZ" sz="1600" b="1" kern="50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1600" kern="50" dirty="0">
                <a:latin typeface="+mn-lt"/>
                <a:ea typeface="Times New Roman" panose="02020603050405020304" pitchFamily="18" charset="0"/>
              </a:rPr>
              <a:t>Z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koum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na jsou tak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 t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mata region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ln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ho a m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stn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ho obchodu i jeho formy od velkoobchodu p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es maloobchodn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 prodej po obchod podomn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.</a:t>
            </a:r>
          </a:p>
          <a:p>
            <a:r>
              <a:rPr lang="cs-CZ" sz="1600" kern="5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Jednotliv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 region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ln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 a lok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ln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 jevy jsou </a:t>
            </a:r>
            <a:r>
              <a:rPr lang="cs-CZ" sz="1600" b="1" kern="50" dirty="0">
                <a:latin typeface="+mn-lt"/>
                <a:ea typeface="Times New Roman" panose="02020603050405020304" pitchFamily="18" charset="0"/>
              </a:rPr>
              <a:t>ale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 interpretov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ny v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š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ir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ší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m kontextu spole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ensk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ch a ekonomick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ch proces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600" b="1" kern="5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</a:p>
          <a:p>
            <a:endParaRPr lang="cs-CZ" sz="1600" b="1" kern="50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cs-CZ" sz="1600" kern="50" dirty="0">
                <a:solidFill>
                  <a:srgbClr val="00B0F0"/>
                </a:solidFill>
                <a:latin typeface="+mn-lt"/>
              </a:rPr>
              <a:t>Např. </a:t>
            </a:r>
            <a:r>
              <a:rPr lang="cs-CZ" sz="16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Michael NORTH </a:t>
            </a:r>
            <a:r>
              <a:rPr lang="cs-CZ" sz="16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6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Robert RIEMER (</a:t>
            </a:r>
            <a:r>
              <a:rPr lang="cs-CZ" sz="16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eds</a:t>
            </a:r>
            <a:r>
              <a:rPr lang="cs-CZ" sz="16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.), </a:t>
            </a:r>
            <a:r>
              <a:rPr lang="cs-CZ" sz="16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Das</a:t>
            </a:r>
            <a:r>
              <a:rPr lang="cs-CZ" sz="16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de des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Alten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Reiches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im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Ostseeraum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Wahrnehmungen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und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Transformationen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Weimar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Wien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2008.</a:t>
            </a:r>
          </a:p>
          <a:p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E7CE2BC0-E322-47C5-8456-9EBCA1943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075" y="850644"/>
            <a:ext cx="32099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80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F848201-41EC-4A69-8AD0-23242419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37095"/>
            <a:ext cx="9404723" cy="954726"/>
          </a:xfrm>
        </p:spPr>
        <p:txBody>
          <a:bodyPr/>
          <a:lstStyle/>
          <a:p>
            <a:pPr algn="ctr"/>
            <a:r>
              <a:rPr lang="cs-CZ" sz="3600" b="1" dirty="0">
                <a:solidFill>
                  <a:srgbClr val="00B050"/>
                </a:solidFill>
              </a:rPr>
              <a:t>Obchodníci a komunikace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B084D1D-5882-4A41-A48D-336C2292D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716741"/>
            <a:ext cx="7119465" cy="465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V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sledky výzkumů posledních desetiletí st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le siln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ji poukazuj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na to, 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e obchod v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jednotliv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ch regionech ran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novov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k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Evropy neprob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hal izolovan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, ale naopak byl propojen prost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ednictv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m nov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se rozv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jej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c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ch m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di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(noviny, burzovn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zpr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vy, obchodn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korespondence, po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tovn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spojen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) i komunika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ch s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t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fili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lek velk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ch obchodn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ch dom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800" b="1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Tato propojen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umo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žň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ovalo obchodn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k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m 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jednotliv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ch oblastech reagovat na prob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haj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c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politick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zm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ny (nap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. 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le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ud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losti, nov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z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kony, cla a na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zen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) i zm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ny ekonomick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(ne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roda, pohyb cen zbo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ží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, kurzy, m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dn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novinky). </a:t>
            </a:r>
          </a:p>
          <a:p>
            <a:pPr marL="0" indent="0">
              <a:buNone/>
            </a:pP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Od 90. let 20. stolet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tak jako v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znamn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badatelsk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t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ma vystupuje do pop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ed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v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zkum komunika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ch prost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edk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a forem i kvality a dopadu informac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, vyu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ží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van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ch (nejen) v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obchodním prost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ed</a:t>
            </a:r>
            <a:r>
              <a:rPr lang="cs-CZ" sz="18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í.</a:t>
            </a:r>
            <a:endParaRPr lang="cs-CZ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5E10085D-278F-4052-BC4A-2DCB4095B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636" y="858232"/>
            <a:ext cx="30575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06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F848201-41EC-4A69-8AD0-23242419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40180"/>
            <a:ext cx="9266240" cy="1078624"/>
          </a:xfrm>
        </p:spPr>
        <p:txBody>
          <a:bodyPr/>
          <a:lstStyle/>
          <a:p>
            <a:pPr algn="ctr"/>
            <a:r>
              <a:rPr lang="cs-CZ" sz="3600" b="1" dirty="0" err="1">
                <a:solidFill>
                  <a:srgbClr val="00B050"/>
                </a:solidFill>
              </a:rPr>
              <a:t>Wirtschaftsantropologie</a:t>
            </a:r>
            <a:r>
              <a:rPr lang="cs-CZ" sz="3600" b="1" dirty="0">
                <a:solidFill>
                  <a:srgbClr val="00B050"/>
                </a:solidFill>
              </a:rPr>
              <a:t> </a:t>
            </a:r>
            <a:br>
              <a:rPr lang="cs-CZ" sz="3600" b="1" dirty="0">
                <a:solidFill>
                  <a:srgbClr val="00B050"/>
                </a:solidFill>
              </a:rPr>
            </a:br>
            <a:r>
              <a:rPr lang="cs-CZ" sz="3600" b="1" dirty="0">
                <a:solidFill>
                  <a:srgbClr val="00B050"/>
                </a:solidFill>
              </a:rPr>
              <a:t>(Hospodářská antropologie)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B084D1D-5882-4A41-A48D-336C2292D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0" y="1554358"/>
            <a:ext cx="7719968" cy="47529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Sou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asn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evropsk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historiografie si 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oblasti 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zkumu obchodn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ch a hospod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ář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sk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ch d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jin ran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ho novov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ku klade 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adu dal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ší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ch ot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zek, kter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se dot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kaj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jak vlastn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existence a fungov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ran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novov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k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ekonomiky a trhu, tak se zab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vaj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zkoum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m jejich vlivu na 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voj a stratigrafii tehdej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ší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 spole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nosti a dopady v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oblasti sociokulturn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s-CZ" sz="1800" kern="50" dirty="0">
              <a:latin typeface="+mn-lt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Zkoum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</a:rPr>
              <a:t>na témata např.:</a:t>
            </a:r>
            <a:endParaRPr lang="cs-CZ" sz="1800" b="1" kern="5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a) soci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ln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status obchodn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ka a jeho rodiny</a:t>
            </a:r>
          </a:p>
          <a:p>
            <a:pPr marL="0" indent="0">
              <a:buNone/>
            </a:pP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b) p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říč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iny ekonomick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ho vzestupu i p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du</a:t>
            </a:r>
          </a:p>
          <a:p>
            <a:pPr marL="0" indent="0">
              <a:buNone/>
            </a:pPr>
            <a:r>
              <a:rPr lang="cs-CZ" sz="1800" b="1" kern="50" dirty="0">
                <a:latin typeface="+mn-lt"/>
                <a:ea typeface="Times New Roman" panose="02020603050405020304" pitchFamily="18" charset="0"/>
              </a:rPr>
              <a:t>c) 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dal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ší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mocensk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i soci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ln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zapojen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 obchodníků do struktur m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stsk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spole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nosti</a:t>
            </a:r>
          </a:p>
          <a:p>
            <a:pPr marL="0" indent="0">
              <a:buNone/>
            </a:pP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d) kvalita soci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ln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ch vztah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obchodníků i jeho dal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ší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orientace a prosazen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v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r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mci ran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novov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ě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k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 spole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nosti (nap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</a:t>
            </a:r>
            <a:r>
              <a:rPr lang="cs-CZ" sz="1800" b="1" kern="50" dirty="0">
                <a:effectLst/>
                <a:latin typeface="+mn-lt"/>
                <a:ea typeface="Times New Roman" panose="02020603050405020304" pitchFamily="18" charset="0"/>
              </a:rPr>
              <a:t>. nobilitace, ale i kriminalita). </a:t>
            </a:r>
            <a:r>
              <a:rPr lang="cs-CZ" sz="1800" b="1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	 </a:t>
            </a:r>
          </a:p>
          <a:p>
            <a:pPr marL="0" indent="0">
              <a:buNone/>
            </a:pPr>
            <a:endParaRPr lang="cs-CZ" sz="1800" dirty="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Např. Wolfgang REINHARD 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Justin STAGL (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eds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.),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Menschen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und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rkte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Studien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zur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historischen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Wirtschaftsanthropologie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Wien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K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Weimar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2007 (=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Ver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ffentlichungen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des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Instituts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historische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Anthropologie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E. V.,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Bd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9)</a:t>
            </a:r>
          </a:p>
          <a:p>
            <a:pPr marL="0" indent="0">
              <a:buNone/>
            </a:pP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3A8F8DD4-B45A-4864-B9AB-91913BF50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65" y="1052512"/>
            <a:ext cx="32670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78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F848201-41EC-4A69-8AD0-23242419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46" y="282224"/>
            <a:ext cx="9279767" cy="419152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Sociokulturní přístupy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B084D1D-5882-4A41-A48D-336C2292D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398494"/>
            <a:ext cx="6775415" cy="4908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Ukázkovým příkladem takových studií jsou </a:t>
            </a:r>
            <a:r>
              <a:rPr lang="cs-CZ" sz="1800" kern="5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biogramy</a:t>
            </a: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ekonomických elit města Augsburgu, zpracované pod vedením Wolfganga Reinharda.  </a:t>
            </a:r>
          </a:p>
          <a:p>
            <a:pPr marL="0" indent="0">
              <a:buNone/>
            </a:pPr>
            <a:r>
              <a:rPr lang="cs-CZ" sz="18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Přinášejí informace o sociálních i ekonomických podmínkách, ze kterých jednotliví obchodníci vyšli, mapují jejich soukromou i profesionální dráhu a osvětlují také vzájemné příbuzenské a širší rodinné vazby mezi jednotlivými obchodnickými rodinami a jejich zapojení do městských úřadů a působení v ceších a bratrstvech. </a:t>
            </a:r>
            <a:r>
              <a:rPr lang="cs-CZ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  <a:p>
            <a:pPr marL="0" indent="0">
              <a:buNone/>
            </a:pPr>
            <a:endParaRPr lang="cs-CZ" sz="18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Wolfgang REINHARD (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Augsburger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Eliten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des 16.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Jahrhunderts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Prosopographie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wirtschaflicher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und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politischer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Führungsgruppen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1500 – 1620, </a:t>
            </a:r>
            <a:r>
              <a:rPr lang="cs-CZ" sz="180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Berlin</a:t>
            </a:r>
            <a:r>
              <a:rPr lang="cs-CZ" sz="180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1996</a:t>
            </a:r>
            <a:r>
              <a:rPr lang="cs-CZ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D6644B3D-78A3-418E-BE62-0559DCE14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325" y="1232154"/>
            <a:ext cx="3708253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55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F848201-41EC-4A69-8AD0-23242419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301637"/>
            <a:ext cx="9404723" cy="642435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Sítě obchodníků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B084D1D-5882-4A41-A48D-336C2292D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0" y="1151427"/>
            <a:ext cx="7597137" cy="5404935"/>
          </a:xfrm>
        </p:spPr>
        <p:txBody>
          <a:bodyPr>
            <a:normAutofit lnSpcReduction="10000"/>
          </a:bodyPr>
          <a:lstStyle/>
          <a:p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Vedle i v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minulosti pou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ží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van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cs-CZ" sz="1900" kern="5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prosopografick</a:t>
            </a:r>
            <a:r>
              <a:rPr lang="cs-CZ" sz="1900" kern="50" dirty="0" err="1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kern="50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 metody (=genealogie) 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vyu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ží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vaj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badatel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tak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antropologick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a sociologick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p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ří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stupy a mapuj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tak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charakter a kvalitu soci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ln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ch vztah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ů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(zas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íť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ov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) mezi jednotliv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mi osobami a jejich vz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jemn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cs-CZ" sz="1900" kern="50" dirty="0">
                <a:effectLst/>
                <a:latin typeface="+mn-lt"/>
                <a:ea typeface="Times New Roman" panose="02020603050405020304" pitchFamily="18" charset="0"/>
              </a:rPr>
              <a:t> interakce. </a:t>
            </a:r>
          </a:p>
          <a:p>
            <a:endParaRPr lang="cs-CZ" sz="1900" kern="50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/>
            <a:r>
              <a:rPr lang="cs-CZ" sz="1900" b="1" kern="150" dirty="0">
                <a:latin typeface="+mn-lt"/>
                <a:ea typeface="SimSun" panose="02010600030101010101" pitchFamily="2" charset="-122"/>
              </a:rPr>
              <a:t>M</a:t>
            </a:r>
            <a:r>
              <a:rPr lang="cs-CZ" sz="1900" b="1" kern="150" dirty="0">
                <a:effectLst/>
                <a:latin typeface="+mn-lt"/>
                <a:ea typeface="SimSun" panose="02010600030101010101" pitchFamily="2" charset="-122"/>
              </a:rPr>
              <a:t>etodologickým východiskem pro řadu takových výzkumů je </a:t>
            </a:r>
            <a:r>
              <a:rPr lang="cs-CZ" sz="1900" b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</a:rPr>
              <a:t>„teorie sítí“ s klíčovými pojmy „</a:t>
            </a:r>
            <a:r>
              <a:rPr lang="cs-CZ" sz="1900" b="1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</a:rPr>
              <a:t>Verflechtung</a:t>
            </a:r>
            <a:r>
              <a:rPr lang="cs-CZ" sz="1900" b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</a:rPr>
              <a:t>“ a „</a:t>
            </a:r>
            <a:r>
              <a:rPr lang="cs-CZ" sz="1900" b="1" i="1" kern="150" dirty="0" err="1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</a:rPr>
              <a:t>Netzwerke</a:t>
            </a:r>
            <a:r>
              <a:rPr lang="cs-CZ" sz="1900" b="1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</a:rPr>
              <a:t>“, převzatými ze sociologických věd. </a:t>
            </a:r>
          </a:p>
          <a:p>
            <a:pPr algn="just"/>
            <a:r>
              <a:rPr lang="cs-CZ" sz="1900" kern="150" dirty="0">
                <a:latin typeface="+mn-lt"/>
                <a:ea typeface="SimSun" panose="02010600030101010101" pitchFamily="2" charset="-122"/>
              </a:rPr>
              <a:t>Tímto přístupem jsou</a:t>
            </a:r>
            <a:r>
              <a:rPr lang="cs-CZ" sz="1900" kern="150" dirty="0">
                <a:effectLst/>
                <a:latin typeface="+mn-lt"/>
                <a:ea typeface="SimSun" panose="02010600030101010101" pitchFamily="2" charset="-122"/>
              </a:rPr>
              <a:t> zkoumány a definovány struktury dálkového obchodu, vazby mezi jednotlivými obchodními společnostmi (i dalšími institucemi) i celkové fungování vztahů evropského i zámořského obchodu. </a:t>
            </a:r>
          </a:p>
          <a:p>
            <a:pPr algn="just"/>
            <a:r>
              <a:rPr lang="cs-CZ" sz="1900" kern="150" dirty="0">
                <a:solidFill>
                  <a:srgbClr val="00B0F0"/>
                </a:solidFill>
                <a:effectLst/>
                <a:latin typeface="+mn-lt"/>
                <a:ea typeface="SimSun" panose="02010600030101010101" pitchFamily="2" charset="-122"/>
              </a:rPr>
              <a:t>Teorie síťování </a:t>
            </a:r>
            <a:r>
              <a:rPr lang="cs-CZ" sz="1900" kern="150" dirty="0">
                <a:effectLst/>
                <a:latin typeface="+mn-lt"/>
                <a:ea typeface="SimSun" panose="02010600030101010101" pitchFamily="2" charset="-122"/>
              </a:rPr>
              <a:t>je uplatňována také při bádání o konkrétních obchodních společnostech, sledování příbuzenských vztahů a sociálních kontaktů v jedné nebo více skupinách v určitém regionu. </a:t>
            </a:r>
          </a:p>
          <a:p>
            <a:pPr marL="0" indent="0">
              <a:buNone/>
            </a:pPr>
            <a:endParaRPr lang="cs-CZ" sz="1800" dirty="0">
              <a:solidFill>
                <a:srgbClr val="00B0F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7852BAED-4017-4C04-B2D5-1CC2E6500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424" y="1047750"/>
            <a:ext cx="3143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681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Words>1064</Words>
  <Application>Microsoft Office PowerPoint</Application>
  <PresentationFormat>Širokoúhlá obrazovka</PresentationFormat>
  <Paragraphs>194</Paragraphs>
  <Slides>31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40" baseType="lpstr">
      <vt:lpstr>SimSun</vt:lpstr>
      <vt:lpstr>Arial</vt:lpstr>
      <vt:lpstr>Calibri</vt:lpstr>
      <vt:lpstr>Century Gothic</vt:lpstr>
      <vt:lpstr>Mangal</vt:lpstr>
      <vt:lpstr>Times New Roman</vt:lpstr>
      <vt:lpstr>Wingdings</vt:lpstr>
      <vt:lpstr>Wingdings 3</vt:lpstr>
      <vt:lpstr>Ion</vt:lpstr>
      <vt:lpstr>DĚJINY OBCHODU  V RANĚ NOVOVĚKÉ EVROPĚ </vt:lpstr>
      <vt:lpstr>Dějiny obchodu jako výzkumné téma</vt:lpstr>
      <vt:lpstr>Dějiny obchodu jako výzkumné téma</vt:lpstr>
      <vt:lpstr>Dějiny obchodu jako výzkumné téma</vt:lpstr>
      <vt:lpstr>Trendy na přelomu 20.-21. století</vt:lpstr>
      <vt:lpstr>Obchodníci a komunikace</vt:lpstr>
      <vt:lpstr>Wirtschaftsantropologie  (Hospodářská antropologie)</vt:lpstr>
      <vt:lpstr>Sociokulturní přístupy</vt:lpstr>
      <vt:lpstr>Sítě obchodníků</vt:lpstr>
      <vt:lpstr>Sítě obchodníků</vt:lpstr>
      <vt:lpstr>Výzkum obchodní praxe</vt:lpstr>
      <vt:lpstr>Každodennost obchodníků  a jejich rodin</vt:lpstr>
      <vt:lpstr>Ženy a obchod – gender study</vt:lpstr>
      <vt:lpstr>Obchod a finančnictví Židů</vt:lpstr>
      <vt:lpstr>Primární prameny k dějinám obchodu</vt:lpstr>
      <vt:lpstr>Písemné prameny</vt:lpstr>
      <vt:lpstr>Dokumenty z celnic</vt:lpstr>
      <vt:lpstr>Dokumenty z celnic II.</vt:lpstr>
      <vt:lpstr>Obrazový materiál - krám obchodníka</vt:lpstr>
      <vt:lpstr> Portréty obchodníků</vt:lpstr>
      <vt:lpstr>Prezentace aplikace PowerPoint</vt:lpstr>
      <vt:lpstr>Prezentace aplikace PowerPoint</vt:lpstr>
      <vt:lpstr>Mapy</vt:lpstr>
      <vt:lpstr>Ženy –obrazový materiál</vt:lpstr>
      <vt:lpstr>Prezentace aplikace PowerPoint</vt:lpstr>
      <vt:lpstr>Renesanční italské látky (16. století)</vt:lpstr>
      <vt:lpstr>Prezentace aplikace PowerPoint</vt:lpstr>
      <vt:lpstr>Prezentace aplikace PowerPoint</vt:lpstr>
      <vt:lpstr>Bibliografie - výběr</vt:lpstr>
      <vt:lpstr>Bibliografie  - výběr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Vybrané Kapitoly z Dějin a Kultury Itálie</dc:title>
  <dc:creator>user</dc:creator>
  <cp:lastModifiedBy>Windows User</cp:lastModifiedBy>
  <cp:revision>88</cp:revision>
  <dcterms:created xsi:type="dcterms:W3CDTF">2017-09-23T19:39:58Z</dcterms:created>
  <dcterms:modified xsi:type="dcterms:W3CDTF">2025-03-10T09:39:57Z</dcterms:modified>
</cp:coreProperties>
</file>