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2D40"/>
    <a:srgbClr val="D22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774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>
                <a:latin typeface="Cambria" panose="02040503050406030204" pitchFamily="18" charset="0"/>
                <a:ea typeface="Cambria" panose="02040503050406030204" pitchFamily="18" charset="0"/>
              </a:rPr>
              <a:t>Bohemistická propedeutika 2</a:t>
            </a: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7E45BA4A-0F70-4A6D-AA8A-41F5B14EAA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4. 3. 2021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52237480-7ADF-4500-9A0D-E7A710267A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ÚJKN</a:t>
            </a:r>
          </a:p>
        </p:txBody>
      </p:sp>
    </p:spTree>
    <p:extLst>
      <p:ext uri="{BB962C8B-B14F-4D97-AF65-F5344CB8AC3E}">
        <p14:creationId xmlns:p14="http://schemas.microsoft.com/office/powerpoint/2010/main" val="3588086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08926D-21E3-4B2D-B410-379255221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28D306-1651-43C2-9189-0757F6963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významovost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slovo je nositelem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pojmového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významu (umožňujícího pojmenovávání předmětů, jevů a vztahů mimojazykové reality) a/nebo významu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gramatického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(umožňujícího plnění vnitrojazykových funkcí), případně též významu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pragmatického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(vyjadřujícího postoje mluvčího)</a:t>
            </a:r>
          </a:p>
        </p:txBody>
      </p:sp>
    </p:spTree>
    <p:extLst>
      <p:ext uri="{BB962C8B-B14F-4D97-AF65-F5344CB8AC3E}">
        <p14:creationId xmlns:p14="http://schemas.microsoft.com/office/powerpoint/2010/main" val="371955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C70382-B16A-4DC1-9818-EB5AA07AE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F24DE1-04EC-43BD-A124-9D411C0CB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přemístitelnost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slovo může do značné míry měnit své místo ve větě (s ohledem na pravidla českého slovosledu)</a:t>
            </a:r>
          </a:p>
        </p:txBody>
      </p:sp>
    </p:spTree>
    <p:extLst>
      <p:ext uri="{BB962C8B-B14F-4D97-AF65-F5344CB8AC3E}">
        <p14:creationId xmlns:p14="http://schemas.microsoft.com/office/powerpoint/2010/main" val="4056165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D19C07-65D9-42AE-8196-421412181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425199-3058-4086-A411-C07343EB2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společenská ustálenost 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slovo je charakterizováno ustáleností a reprodukovatelností v konkrétním jazykovém společenství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X okazionalismy, autorské novotvary a poetismy</a:t>
            </a:r>
          </a:p>
        </p:txBody>
      </p:sp>
    </p:spTree>
    <p:extLst>
      <p:ext uri="{BB962C8B-B14F-4D97-AF65-F5344CB8AC3E}">
        <p14:creationId xmlns:p14="http://schemas.microsoft.com/office/powerpoint/2010/main" val="3671337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020F1-A129-48CA-9FEF-6114D7B68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cs-CZ" sz="4000">
                <a:latin typeface="Cambria" panose="02040503050406030204" pitchFamily="18" charset="0"/>
                <a:ea typeface="Cambria" panose="02040503050406030204" pitchFamily="18" charset="0"/>
              </a:rPr>
              <a:t>lovo </a:t>
            </a:r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je spojením formy a významu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8B2BEB-F488-4463-AB90-9414EAF7D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případ *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filánž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formálně substantivum, nejspíš femininum, lze skloňovat, modifikovat adjektivem (levá f.)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významově však prázdné (nemá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denotát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neoznačuje žádný jev reality)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Pozn.: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*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v lingvistice značí chybný, neexistující nebo rekonstruovaný tvar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975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Cambria" panose="02040503050406030204" pitchFamily="18" charset="0"/>
                <a:ea typeface="Cambria" panose="02040503050406030204" pitchFamily="18" charset="0"/>
              </a:rPr>
              <a:t>Lexikologie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rovina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slovní zásoby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jazyka (lat.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lexikum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řec.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lexikon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sz="24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aktivní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slovní zásoba: odhadem 5 000‒10 000 jednotek, které mluvčí užívá v psaném a mluveném projevu</a:t>
            </a:r>
          </a:p>
          <a:p>
            <a:r>
              <a:rPr lang="cs-CZ" sz="2400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pasivní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slovní zásoba (které mluvčí rozumí, ale aktivně ji neužívá): zhruba šestinásobek aktivní z.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NESČ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žádný mluvčí nedisponuje kompletní znalostí všech slov svého mateřského jazyka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stratifikace (rozvrstvení) – mnoho faktorů → vzdělání, sociální status, věk, povolání, region,…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0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DD652-B58A-4ADC-9DDD-7AE0D4855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402E1E-E4EB-4554-8786-7E7295316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jádro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slovní zásoby x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okraj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(dichotomie centrum x periferie)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na okraj patří např. archaismy, historismy, ale i neologismy, u kterých ještě nebyl dokončen proces adaptace, dále sem patří i přechodníky</a:t>
            </a:r>
          </a:p>
          <a:p>
            <a:r>
              <a:rPr lang="cs-CZ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jaký je rozdíl mezi archaismem a historismem? 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710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E4D96-98C5-4F44-B6D3-A01CFD414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CFA75D-F9B9-4D0D-A2CC-F81A443B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archaismus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= zastaralý nebo zastarávající jazykový prvek</a:t>
            </a:r>
          </a:p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 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peku, běžeti, kantor, arci, myšl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é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nka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historismus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= výraz označující reálie a jevy již zaniklé, spjaté s minulostí</a:t>
            </a:r>
          </a:p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  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řemdih, bulava, kropáč, sudlice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9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94CA9-791C-47DF-A5B6-469679F04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důležitost lexikonu v jazykovém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F4A02D-0904-4540-BFF4-E1BC2806A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tvoří pilíř jazyka – slovní zásoba je množinou všech jednotek, ze kterých mluvčí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vybírá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výrazy adekvátní pro danou komunikační situaci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druhým pilířem je gramatika, tedy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soubor pravidel pro zacházení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 jednotkami slovní zásoby (flexe, kombinovatelnost)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pro efektivní popis jazyka (nebo jeho zachování) je proto zapotřebí sestavení slovníku i mluvnice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0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8AD87F-DA43-4D4F-A2D9-0EDE3DFD1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základní jednotka lexikální zásoby?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27C01E-B272-49C8-8C95-01D2C935A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terminologická nekonzistence:</a:t>
            </a:r>
          </a:p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slovo</a:t>
            </a:r>
          </a:p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lexém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(návaznost na strukturalistické pojmosloví)</a:t>
            </a:r>
          </a:p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lexikální jednotka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někdy se užívají synonymně, někteří autoři propagují konkrétní termín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konsekvence pro lexikografii a korpusové zpracování jazyka (viz dále)</a:t>
            </a:r>
          </a:p>
        </p:txBody>
      </p:sp>
    </p:spTree>
    <p:extLst>
      <p:ext uri="{BB962C8B-B14F-4D97-AF65-F5344CB8AC3E}">
        <p14:creationId xmlns:p14="http://schemas.microsoft.com/office/powerpoint/2010/main" val="584192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11A50A-03F4-485A-95A5-E3C248B9D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slovo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30C840-8292-466C-A643-6827F4E90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intuitivně vymezená základní jazyková jednotka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Č)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vágní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definiční znaky slova nejsou obligatorní (povinné) pro všechna slova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73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1E62C-E03F-411A-91AD-5639D3971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Cambria" panose="02040503050406030204" pitchFamily="18" charset="0"/>
                <a:ea typeface="Cambria" panose="02040503050406030204" pitchFamily="18" charset="0"/>
              </a:rPr>
              <a:t>Definiční znaky slova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19333E-C380-412A-B395-3F4331831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fonetická a fonologická utvářenost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slovo se v řeči manifestuje jako zvukově ucelená řada fonémů (případně i foném jediný, např. primární prepozice) vydělitelná pauzami 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 češtině je většinou hlavní přízvuk na první slabice</a:t>
            </a:r>
          </a:p>
        </p:txBody>
      </p:sp>
    </p:spTree>
    <p:extLst>
      <p:ext uri="{BB962C8B-B14F-4D97-AF65-F5344CB8AC3E}">
        <p14:creationId xmlns:p14="http://schemas.microsoft.com/office/powerpoint/2010/main" val="3381918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B480E-4CBD-436F-B7E2-6639023B8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480E4B-CA40-483F-A090-27A23FD50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grafická podoba 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 grafické realizaci je slovo utvářeno řadou grafémů (případně grafémem jediným) ohraničenou mezerami</a:t>
            </a:r>
          </a:p>
        </p:txBody>
      </p:sp>
    </p:spTree>
    <p:extLst>
      <p:ext uri="{BB962C8B-B14F-4D97-AF65-F5344CB8AC3E}">
        <p14:creationId xmlns:p14="http://schemas.microsoft.com/office/powerpoint/2010/main" val="6885658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77</TotalTime>
  <Words>479</Words>
  <Application>Microsoft Office PowerPoint</Application>
  <PresentationFormat>Širokoúhlá obrazovka</PresentationFormat>
  <Paragraphs>56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</vt:lpstr>
      <vt:lpstr>Wingdings</vt:lpstr>
      <vt:lpstr>Motiv Office</vt:lpstr>
      <vt:lpstr>Bohemistická propedeutika 2</vt:lpstr>
      <vt:lpstr>Lexikologie</vt:lpstr>
      <vt:lpstr>Prezentace aplikace PowerPoint</vt:lpstr>
      <vt:lpstr>Prezentace aplikace PowerPoint</vt:lpstr>
      <vt:lpstr>důležitost lexikonu v jazykovém systému</vt:lpstr>
      <vt:lpstr>základní jednotka lexikální zásoby?</vt:lpstr>
      <vt:lpstr>slovo</vt:lpstr>
      <vt:lpstr>Definiční znaky slova </vt:lpstr>
      <vt:lpstr>Prezentace aplikace PowerPoint</vt:lpstr>
      <vt:lpstr>Prezentace aplikace PowerPoint</vt:lpstr>
      <vt:lpstr>Prezentace aplikace PowerPoint</vt:lpstr>
      <vt:lpstr>Prezentace aplikace PowerPoint</vt:lpstr>
      <vt:lpstr>slovo je spojením formy a významu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Bohemistická propedeutika 2</dc:title>
  <dc:creator>Ondřej Vinš</dc:creator>
  <cp:lastModifiedBy>Ondřej Vinš</cp:lastModifiedBy>
  <cp:revision>12</cp:revision>
  <dcterms:created xsi:type="dcterms:W3CDTF">2021-03-03T18:53:08Z</dcterms:created>
  <dcterms:modified xsi:type="dcterms:W3CDTF">2021-03-04T13:02:19Z</dcterms:modified>
</cp:coreProperties>
</file>