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2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2D40"/>
    <a:srgbClr val="D22C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6774" autoAdjust="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07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8EF687-8659-44A5-B987-DB47E3AA8D81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DBC47E-BD00-42F4-B95C-2B987241CB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4909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BC47E-BD00-42F4-B95C-2B987241CB05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5133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 - základní sou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>
            <a:extLst>
              <a:ext uri="{FF2B5EF4-FFF2-40B4-BE49-F238E27FC236}">
                <a16:creationId xmlns:a16="http://schemas.microsoft.com/office/drawing/2014/main" id="{0551C6D1-EC0E-4BE1-8EEE-AD0BFE03FC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523" y="435829"/>
            <a:ext cx="6408162" cy="1981120"/>
          </a:xfrm>
          <a:prstGeom prst="rect">
            <a:avLst/>
          </a:prstGeom>
        </p:spPr>
      </p:pic>
      <p:sp>
        <p:nvSpPr>
          <p:cNvPr id="9" name="Nadpis 8">
            <a:extLst>
              <a:ext uri="{FF2B5EF4-FFF2-40B4-BE49-F238E27FC236}">
                <a16:creationId xmlns:a16="http://schemas.microsoft.com/office/drawing/2014/main" id="{9C465973-12C9-4E7E-B3E7-339819B8DE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54807" y="3468467"/>
            <a:ext cx="6232376" cy="1518962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6" name="Zástupný symbol pro text 14">
            <a:extLst>
              <a:ext uri="{FF2B5EF4-FFF2-40B4-BE49-F238E27FC236}">
                <a16:creationId xmlns:a16="http://schemas.microsoft.com/office/drawing/2014/main" id="{6D621A1B-64B8-4E2C-9F7C-619F6D16DF8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54807" y="4987429"/>
            <a:ext cx="6218237" cy="9747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podnadpis.</a:t>
            </a:r>
          </a:p>
        </p:txBody>
      </p:sp>
      <p:sp>
        <p:nvSpPr>
          <p:cNvPr id="7" name="Zástupný symbol pro text 14">
            <a:extLst>
              <a:ext uri="{FF2B5EF4-FFF2-40B4-BE49-F238E27FC236}">
                <a16:creationId xmlns:a16="http://schemas.microsoft.com/office/drawing/2014/main" id="{3CBD455F-1540-428D-A023-C87A83F6C53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54806" y="2805732"/>
            <a:ext cx="6218237" cy="5214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název základní součásti.</a:t>
            </a:r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8894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55FAB65-B0A7-4575-8846-11158687D38E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2881948" y="30924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vložíte obrázek.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224AE90-7605-4DC5-9CC0-F95158D6C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Zástupný symbol pro text 4">
            <a:extLst>
              <a:ext uri="{FF2B5EF4-FFF2-40B4-BE49-F238E27FC236}">
                <a16:creationId xmlns:a16="http://schemas.microsoft.com/office/drawing/2014/main" id="{276D1917-8BCB-4A56-9BA7-03075193B53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881948" y="5298620"/>
            <a:ext cx="6172200" cy="5687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rgbClr val="D22C40"/>
              </a:buClr>
              <a:buFont typeface="Wingdings" panose="05000000000000000000" pitchFamily="2" charset="2"/>
              <a:buNone/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</p:spTree>
    <p:extLst>
      <p:ext uri="{BB962C8B-B14F-4D97-AF65-F5344CB8AC3E}">
        <p14:creationId xmlns:p14="http://schemas.microsoft.com/office/powerpoint/2010/main" val="2618544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 -  bez základní sou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>
            <a:extLst>
              <a:ext uri="{FF2B5EF4-FFF2-40B4-BE49-F238E27FC236}">
                <a16:creationId xmlns:a16="http://schemas.microsoft.com/office/drawing/2014/main" id="{0551C6D1-EC0E-4BE1-8EEE-AD0BFE03FC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523" y="450943"/>
            <a:ext cx="6408162" cy="1981120"/>
          </a:xfrm>
          <a:prstGeom prst="rect">
            <a:avLst/>
          </a:prstGeom>
        </p:spPr>
      </p:pic>
      <p:sp>
        <p:nvSpPr>
          <p:cNvPr id="10" name="Nadpis 9">
            <a:extLst>
              <a:ext uri="{FF2B5EF4-FFF2-40B4-BE49-F238E27FC236}">
                <a16:creationId xmlns:a16="http://schemas.microsoft.com/office/drawing/2014/main" id="{1FAEE400-C3C4-4524-978A-6626FFC80C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30487" y="2962276"/>
            <a:ext cx="6218789" cy="778452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15" name="Zástupný symbol pro text 14">
            <a:extLst>
              <a:ext uri="{FF2B5EF4-FFF2-40B4-BE49-F238E27FC236}">
                <a16:creationId xmlns:a16="http://schemas.microsoft.com/office/drawing/2014/main" id="{6D164CCE-6D73-466D-BEB5-04B11A83900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630487" y="3906326"/>
            <a:ext cx="6218237" cy="9747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podnadpis.</a:t>
            </a:r>
          </a:p>
        </p:txBody>
      </p:sp>
    </p:spTree>
    <p:extLst>
      <p:ext uri="{BB962C8B-B14F-4D97-AF65-F5344CB8AC3E}">
        <p14:creationId xmlns:p14="http://schemas.microsoft.com/office/powerpoint/2010/main" val="3586122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1DF5AC-44B8-4E3E-8B0A-4EDD76AF99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4D34E2D-EE31-4DC0-9247-4DBF2ED796C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>
            <a:noFill/>
          </a:ln>
        </p:spPr>
        <p:txBody>
          <a:bodyPr/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cs-CZ" dirty="0"/>
              <a:t>Kliknutím vložíte text.</a:t>
            </a:r>
          </a:p>
          <a:p>
            <a:pPr lvl="1"/>
            <a:endParaRPr lang="cs-CZ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4A8E963-122F-4D71-8C04-B01D8F9A5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C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63CC5780-97A7-4892-810D-637664206204}"/>
              </a:ext>
            </a:extLst>
          </p:cNvPr>
          <p:cNvCxnSpPr/>
          <p:nvPr userDrawn="1"/>
        </p:nvCxnSpPr>
        <p:spPr>
          <a:xfrm>
            <a:off x="838200" y="175164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0834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1DF5AC-44B8-4E3E-8B0A-4EDD76AF99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4A8E963-122F-4D71-8C04-B01D8F9A5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C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63CC5780-97A7-4892-810D-637664206204}"/>
              </a:ext>
            </a:extLst>
          </p:cNvPr>
          <p:cNvCxnSpPr/>
          <p:nvPr userDrawn="1"/>
        </p:nvCxnSpPr>
        <p:spPr>
          <a:xfrm>
            <a:off x="838200" y="175164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436F267A-BE8F-4FE3-A8F2-A3A14D7F58D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836738"/>
            <a:ext cx="10515600" cy="43053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D22C4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</p:spTree>
    <p:extLst>
      <p:ext uri="{BB962C8B-B14F-4D97-AF65-F5344CB8AC3E}">
        <p14:creationId xmlns:p14="http://schemas.microsoft.com/office/powerpoint/2010/main" val="637241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602828-E203-4BCF-A5B0-CB2FC2EC16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45DBEC2-CBC0-4C1C-88E7-DC2EDCA58E0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F575050-708C-4714-B50C-D679D7CC414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2EA612F-A0C2-4C25-85F3-1AD024CA6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1F61B0A8-8F34-4579-959E-67B3416A9699}"/>
              </a:ext>
            </a:extLst>
          </p:cNvPr>
          <p:cNvCxnSpPr/>
          <p:nvPr userDrawn="1"/>
        </p:nvCxnSpPr>
        <p:spPr>
          <a:xfrm>
            <a:off x="838200" y="175164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9909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E9FBEE-EED9-440B-B6A2-0370D421D2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14935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BC1BE52-8A40-4C07-BD57-49A31749FCC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8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C8B1659-79F4-4765-8610-2F273D4750E1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071A42BE-7C37-4E5F-A5C7-DE3988B8FE8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8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3252F095-D907-45FC-9209-CE575CF9B532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3AF3188-F662-42FA-942C-C3BA18BE5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80D3BDEC-7BDF-49D8-818D-67B015274AAF}"/>
              </a:ext>
            </a:extLst>
          </p:cNvPr>
          <p:cNvCxnSpPr/>
          <p:nvPr userDrawn="1"/>
        </p:nvCxnSpPr>
        <p:spPr>
          <a:xfrm>
            <a:off x="838200" y="160686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0792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1B72C8-7D3F-4C74-90F8-8DA326D5DF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C5A6722-54AF-4AAD-A2E6-780E1205B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19713418-A7EB-478E-BEED-F2EBCA77CFFE}"/>
              </a:ext>
            </a:extLst>
          </p:cNvPr>
          <p:cNvCxnSpPr/>
          <p:nvPr userDrawn="1"/>
        </p:nvCxnSpPr>
        <p:spPr>
          <a:xfrm>
            <a:off x="838200" y="175164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8502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4147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356F0D-8BFD-494A-8220-002D1C5E335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E0BA097-ED2B-4036-B097-8C187A6622E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067300" y="457200"/>
            <a:ext cx="6172200" cy="5411788"/>
          </a:xfrm>
          <a:prstGeom prst="rect">
            <a:avLst/>
          </a:prstGeom>
        </p:spPr>
        <p:txBody>
          <a:bodyPr/>
          <a:lstStyle>
            <a:lvl1pPr marL="457200" indent="-457200">
              <a:buClr>
                <a:srgbClr val="D22D40"/>
              </a:buClr>
              <a:buFont typeface="Wingdings" panose="05000000000000000000" pitchFamily="2" charset="2"/>
              <a:buChar char="§"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AC587ECA-5355-4449-8467-B73118C0A2B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7051C28-CB18-4E15-84A8-0937D20E8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0867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2214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>
            <a:extLst>
              <a:ext uri="{FF2B5EF4-FFF2-40B4-BE49-F238E27FC236}">
                <a16:creationId xmlns:a16="http://schemas.microsoft.com/office/drawing/2014/main" id="{644E5260-5AD8-478A-B5F5-E1D82BA04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>
                <a:latin typeface="Cambria" panose="02040503050406030204" pitchFamily="18" charset="0"/>
                <a:ea typeface="Cambria" panose="02040503050406030204" pitchFamily="18" charset="0"/>
              </a:rPr>
              <a:t>Bohemistická propedeutika 2</a:t>
            </a:r>
          </a:p>
        </p:txBody>
      </p:sp>
      <p:sp>
        <p:nvSpPr>
          <p:cNvPr id="10" name="Zástupný symbol pro text 9">
            <a:extLst>
              <a:ext uri="{FF2B5EF4-FFF2-40B4-BE49-F238E27FC236}">
                <a16:creationId xmlns:a16="http://schemas.microsoft.com/office/drawing/2014/main" id="{7E45BA4A-0F70-4A6D-AA8A-41F5B14EAAA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4. 3. 2021</a:t>
            </a:r>
          </a:p>
        </p:txBody>
      </p:sp>
      <p:sp>
        <p:nvSpPr>
          <p:cNvPr id="11" name="Zástupný symbol pro text 10">
            <a:extLst>
              <a:ext uri="{FF2B5EF4-FFF2-40B4-BE49-F238E27FC236}">
                <a16:creationId xmlns:a16="http://schemas.microsoft.com/office/drawing/2014/main" id="{52237480-7ADF-4500-9A0D-E7A710267AB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ctr"/>
            <a:r>
              <a:rPr lang="cs-CZ" sz="2800" dirty="0">
                <a:latin typeface="Cambria" panose="02040503050406030204" pitchFamily="18" charset="0"/>
                <a:ea typeface="Cambria" panose="02040503050406030204" pitchFamily="18" charset="0"/>
              </a:rPr>
              <a:t>ÚJKN</a:t>
            </a:r>
          </a:p>
        </p:txBody>
      </p:sp>
    </p:spTree>
    <p:extLst>
      <p:ext uri="{BB962C8B-B14F-4D97-AF65-F5344CB8AC3E}">
        <p14:creationId xmlns:p14="http://schemas.microsoft.com/office/powerpoint/2010/main" val="35880866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08926D-21E3-4B2D-B410-379255221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28D306-1651-43C2-9189-0757F6963D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významovost</a:t>
            </a:r>
          </a:p>
          <a:p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slovo je nositelem </a:t>
            </a:r>
            <a:r>
              <a:rPr lang="cs-CZ" b="1" dirty="0">
                <a:latin typeface="Cambria" panose="02040503050406030204" pitchFamily="18" charset="0"/>
                <a:ea typeface="Cambria" panose="02040503050406030204" pitchFamily="18" charset="0"/>
              </a:rPr>
              <a:t>pojmového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 významu (umožňujícího pojmenovávání předmětů, jevů a vztahů mimojazykové reality) a/nebo významu </a:t>
            </a:r>
            <a:r>
              <a:rPr lang="cs-CZ" b="1" dirty="0">
                <a:latin typeface="Cambria" panose="02040503050406030204" pitchFamily="18" charset="0"/>
                <a:ea typeface="Cambria" panose="02040503050406030204" pitchFamily="18" charset="0"/>
              </a:rPr>
              <a:t>gramatického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 (umožňujícího plnění vnitrojazykových funkcí), případně též významu </a:t>
            </a:r>
            <a:r>
              <a:rPr lang="cs-CZ" b="1" dirty="0">
                <a:latin typeface="Cambria" panose="02040503050406030204" pitchFamily="18" charset="0"/>
                <a:ea typeface="Cambria" panose="02040503050406030204" pitchFamily="18" charset="0"/>
              </a:rPr>
              <a:t>pragmatického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 (vyjadřujícího postoje mluvčího)</a:t>
            </a:r>
          </a:p>
        </p:txBody>
      </p:sp>
    </p:spTree>
    <p:extLst>
      <p:ext uri="{BB962C8B-B14F-4D97-AF65-F5344CB8AC3E}">
        <p14:creationId xmlns:p14="http://schemas.microsoft.com/office/powerpoint/2010/main" val="371955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C70382-B16A-4DC1-9818-EB5AA07AE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F24DE1-04EC-43BD-A124-9D411C0CB9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přemístitelnost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slovo může do značné míry měnit své místo ve větě (s ohledem na pravidla českého slovosledu)</a:t>
            </a:r>
          </a:p>
        </p:txBody>
      </p:sp>
    </p:spTree>
    <p:extLst>
      <p:ext uri="{BB962C8B-B14F-4D97-AF65-F5344CB8AC3E}">
        <p14:creationId xmlns:p14="http://schemas.microsoft.com/office/powerpoint/2010/main" val="40561651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D19C07-65D9-42AE-8196-421412181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425199-3058-4086-A411-C07343EB2B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společenská ustálenost </a:t>
            </a:r>
          </a:p>
          <a:p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slovo je charakterizováno ustáleností a reprodukovatelností v konkrétním jazykovém společenství</a:t>
            </a:r>
          </a:p>
          <a:p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X okazionalismy, autorské novotvary a poetismy</a:t>
            </a:r>
          </a:p>
        </p:txBody>
      </p:sp>
    </p:spTree>
    <p:extLst>
      <p:ext uri="{BB962C8B-B14F-4D97-AF65-F5344CB8AC3E}">
        <p14:creationId xmlns:p14="http://schemas.microsoft.com/office/powerpoint/2010/main" val="3671337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E020F1-A129-48CA-9FEF-6114D7B68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s</a:t>
            </a:r>
            <a:r>
              <a:rPr lang="cs-CZ" sz="4000">
                <a:latin typeface="Cambria" panose="02040503050406030204" pitchFamily="18" charset="0"/>
                <a:ea typeface="Cambria" panose="02040503050406030204" pitchFamily="18" charset="0"/>
              </a:rPr>
              <a:t>lovo </a:t>
            </a:r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je spojením formy a významu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8B2BEB-F488-4463-AB90-9414EAF7DB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případ *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filánž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formálně substantivum, nejspíš femininum, lze skloňovat, modifikovat adjektivem (levá f.)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významově však prázdné (nemá </a:t>
            </a:r>
            <a:r>
              <a:rPr lang="cs-CZ" sz="2400" b="1" dirty="0">
                <a:latin typeface="Cambria" panose="02040503050406030204" pitchFamily="18" charset="0"/>
                <a:ea typeface="Cambria" panose="02040503050406030204" pitchFamily="18" charset="0"/>
              </a:rPr>
              <a:t>denotát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, neoznačuje žádný jev reality)</a:t>
            </a:r>
          </a:p>
          <a:p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Pozn.: </a:t>
            </a:r>
            <a:r>
              <a:rPr lang="cs-CZ" sz="2400" b="1" dirty="0">
                <a:latin typeface="Cambria" panose="02040503050406030204" pitchFamily="18" charset="0"/>
                <a:ea typeface="Cambria" panose="02040503050406030204" pitchFamily="18" charset="0"/>
              </a:rPr>
              <a:t>*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v lingvistice značí chybný, neexistující nebo rekonstruovaný tvar</a:t>
            </a:r>
          </a:p>
          <a:p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975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1E7C9939-01F4-434F-8B54-C98F9F746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b="1" dirty="0">
                <a:latin typeface="Cambria" panose="02040503050406030204" pitchFamily="18" charset="0"/>
                <a:ea typeface="Cambria" panose="02040503050406030204" pitchFamily="18" charset="0"/>
              </a:rPr>
              <a:t>Lexikologie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A4E776F-1A9C-4FDA-9944-0C2BA9B02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rovina </a:t>
            </a:r>
            <a:r>
              <a:rPr lang="cs-CZ" sz="2400" b="1" dirty="0">
                <a:latin typeface="Cambria" panose="02040503050406030204" pitchFamily="18" charset="0"/>
                <a:ea typeface="Cambria" panose="02040503050406030204" pitchFamily="18" charset="0"/>
              </a:rPr>
              <a:t>slovní zásoby 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jazyka (lat.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lexikum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, řec.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lexikon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r>
              <a:rPr lang="cs-CZ" sz="2400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aktivní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slovní zásoba: odhadem 5 000‒10 000 jednotek, které mluvčí užívá v psaném a mluveném projevu</a:t>
            </a:r>
          </a:p>
          <a:p>
            <a:r>
              <a:rPr lang="cs-CZ" sz="2400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pasivní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slovní zásoba (které mluvčí rozumí, ale aktivně ji neužívá): zhruba šestinásobek aktivní z. (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NESČ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žádný mluvčí nedisponuje kompletní znalostí všech slov svého mateřského jazyka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stratifikace (rozvrstvení) – mnoho faktorů → vzdělání, sociální status, věk, povolání, region,…</a:t>
            </a:r>
          </a:p>
          <a:p>
            <a:pPr marL="0" indent="0">
              <a:buNone/>
            </a:pPr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206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0DD652-B58A-4ADC-9DDD-7AE0D4855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402E1E-E4EB-4554-8786-7E72953165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>
                <a:latin typeface="Cambria" panose="02040503050406030204" pitchFamily="18" charset="0"/>
                <a:ea typeface="Cambria" panose="02040503050406030204" pitchFamily="18" charset="0"/>
              </a:rPr>
              <a:t>jádro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slovní zásoby x </a:t>
            </a:r>
            <a:r>
              <a:rPr lang="cs-CZ" sz="2400" b="1" dirty="0">
                <a:latin typeface="Cambria" panose="02040503050406030204" pitchFamily="18" charset="0"/>
                <a:ea typeface="Cambria" panose="02040503050406030204" pitchFamily="18" charset="0"/>
              </a:rPr>
              <a:t>okraj 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(dichotomie centrum x periferie)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na okraj patří např. archaismy, historismy, ale i neologismy, u kterých ještě nebyl dokončen proces adaptace, dále sem patří i přechodníky</a:t>
            </a:r>
          </a:p>
          <a:p>
            <a:r>
              <a:rPr lang="cs-CZ" sz="24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jaký je rozdíl mezi archaismem a historismem? </a:t>
            </a:r>
          </a:p>
          <a:p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710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1E4D96-98C5-4F44-B6D3-A01CFD414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CFA75D-F9B9-4D0D-A2CC-F81A443BD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>
                <a:latin typeface="Cambria" panose="02040503050406030204" pitchFamily="18" charset="0"/>
                <a:ea typeface="Cambria" panose="02040503050406030204" pitchFamily="18" charset="0"/>
              </a:rPr>
              <a:t>archaismus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= zastaralý nebo zastarávající jazykový prvek</a:t>
            </a:r>
          </a:p>
          <a:p>
            <a:pPr marL="0" indent="0">
              <a:buNone/>
            </a:pP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  (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peku, běžeti, kantor, arci, myšl</a:t>
            </a:r>
            <a:r>
              <a:rPr lang="cs-CZ" sz="2400" b="1" i="1" dirty="0">
                <a:latin typeface="Cambria" panose="02040503050406030204" pitchFamily="18" charset="0"/>
                <a:ea typeface="Cambria" panose="02040503050406030204" pitchFamily="18" charset="0"/>
              </a:rPr>
              <a:t>é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nka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pPr marL="0" indent="0">
              <a:buNone/>
            </a:pPr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cs-CZ" sz="2400" b="1" dirty="0">
                <a:latin typeface="Cambria" panose="02040503050406030204" pitchFamily="18" charset="0"/>
                <a:ea typeface="Cambria" panose="02040503050406030204" pitchFamily="18" charset="0"/>
              </a:rPr>
              <a:t>historismus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= výraz označující reálie a jevy již zaniklé, spjaté s minulostí</a:t>
            </a:r>
          </a:p>
          <a:p>
            <a:pPr marL="0" indent="0">
              <a:buNone/>
            </a:pP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   (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řemdih, bulava, kropáč, sudlice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998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B94CA9-791C-47DF-A5B6-469679F04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důležitost lexikonu v jazykovém systému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F4A02D-0904-4540-BFF4-E1BC2806A4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tvoří pilíř jazyka – slovní zásoba je množinou všech jednotek, ze kterých mluvčí </a:t>
            </a:r>
            <a:r>
              <a:rPr lang="cs-CZ" sz="2400" b="1" dirty="0">
                <a:latin typeface="Cambria" panose="02040503050406030204" pitchFamily="18" charset="0"/>
                <a:ea typeface="Cambria" panose="02040503050406030204" pitchFamily="18" charset="0"/>
              </a:rPr>
              <a:t>vybírá 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výrazy adekvátní pro danou komunikační situaci</a:t>
            </a:r>
          </a:p>
          <a:p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druhým pilířem je gramatika, tedy </a:t>
            </a:r>
            <a:r>
              <a:rPr lang="cs-CZ" sz="2400" b="1" dirty="0">
                <a:latin typeface="Cambria" panose="02040503050406030204" pitchFamily="18" charset="0"/>
                <a:ea typeface="Cambria" panose="02040503050406030204" pitchFamily="18" charset="0"/>
              </a:rPr>
              <a:t>soubor pravidel pro zacházení 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s jednotkami slovní zásoby (flexe, kombinovatelnost)</a:t>
            </a:r>
          </a:p>
          <a:p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pro efektivní popis jazyka (nebo jeho zachování) je proto zapotřebí sestavení slovníku i mluvnice</a:t>
            </a:r>
          </a:p>
          <a:p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04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8AD87F-DA43-4D4F-A2D9-0EDE3DFD1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základní jednotka lexikální zásoby?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27C01E-B272-49C8-8C95-01D2C935A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terminologická nekonzistence:</a:t>
            </a:r>
          </a:p>
          <a:p>
            <a:r>
              <a:rPr lang="cs-CZ" sz="2400" b="1" dirty="0">
                <a:latin typeface="Cambria" panose="02040503050406030204" pitchFamily="18" charset="0"/>
                <a:ea typeface="Cambria" panose="02040503050406030204" pitchFamily="18" charset="0"/>
              </a:rPr>
              <a:t>slovo</a:t>
            </a:r>
          </a:p>
          <a:p>
            <a:r>
              <a:rPr lang="cs-CZ" sz="2400" b="1" dirty="0">
                <a:latin typeface="Cambria" panose="02040503050406030204" pitchFamily="18" charset="0"/>
                <a:ea typeface="Cambria" panose="02040503050406030204" pitchFamily="18" charset="0"/>
              </a:rPr>
              <a:t>lexém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(návaznost na strukturalistické pojmosloví)</a:t>
            </a:r>
          </a:p>
          <a:p>
            <a:r>
              <a:rPr lang="cs-CZ" sz="2400" b="1" dirty="0">
                <a:latin typeface="Cambria" panose="02040503050406030204" pitchFamily="18" charset="0"/>
                <a:ea typeface="Cambria" panose="02040503050406030204" pitchFamily="18" charset="0"/>
              </a:rPr>
              <a:t>lexikální jednotka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někdy se užívají synonymně, někteří autoři propagují konkrétní termín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konsekvence pro lexikografii a korpusové zpracování jazyka (viz dále)</a:t>
            </a:r>
          </a:p>
        </p:txBody>
      </p:sp>
    </p:spTree>
    <p:extLst>
      <p:ext uri="{BB962C8B-B14F-4D97-AF65-F5344CB8AC3E}">
        <p14:creationId xmlns:p14="http://schemas.microsoft.com/office/powerpoint/2010/main" val="584192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11A50A-03F4-485A-95A5-E3C248B9D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slovo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330C840-8292-466C-A643-6827F4E90A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intuitivně vymezená základní jazyková jednotka (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NES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Č)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vágní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definiční znaky slova nejsou obligatorní (povinné) pro všechna slova</a:t>
            </a:r>
          </a:p>
          <a:p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733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91E62C-E03F-411A-91AD-5639D3971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b="1" dirty="0">
                <a:latin typeface="Cambria" panose="02040503050406030204" pitchFamily="18" charset="0"/>
                <a:ea typeface="Cambria" panose="02040503050406030204" pitchFamily="18" charset="0"/>
              </a:rPr>
              <a:t>Definiční znaky slova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19333E-C380-412A-B395-3F43318312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fonetická a fonologická utvářenost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slovo se v řeči manifestuje jako zvukově ucelená řada fonémů (případně i foném jediný, např. primární prepozice) vydělitelná pauzami </a:t>
            </a:r>
          </a:p>
          <a:p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v češtině je většinou hlavní přízvuk na první slabice</a:t>
            </a:r>
          </a:p>
        </p:txBody>
      </p:sp>
    </p:spTree>
    <p:extLst>
      <p:ext uri="{BB962C8B-B14F-4D97-AF65-F5344CB8AC3E}">
        <p14:creationId xmlns:p14="http://schemas.microsoft.com/office/powerpoint/2010/main" val="3381918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AB480E-4CBD-436F-B7E2-6639023B8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480E4B-CA40-483F-A090-27A23FD506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grafická podoba </a:t>
            </a:r>
          </a:p>
          <a:p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v grafické realizaci je slovo utvářeno řadou grafémů (případně grafémem jediným) ohraničenou mezerami</a:t>
            </a:r>
          </a:p>
        </p:txBody>
      </p:sp>
    </p:spTree>
    <p:extLst>
      <p:ext uri="{BB962C8B-B14F-4D97-AF65-F5344CB8AC3E}">
        <p14:creationId xmlns:p14="http://schemas.microsoft.com/office/powerpoint/2010/main" val="68856580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D5752A5C-7494-4EDD-8151-DB9189CA592B}" vid="{5F1878C6-A779-4D69-8E32-E97DF00B1F4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ff_uk_sablona_CZ</Template>
  <TotalTime>77</TotalTime>
  <Words>479</Words>
  <Application>Microsoft Office PowerPoint</Application>
  <PresentationFormat>Širokoúhlá obrazovka</PresentationFormat>
  <Paragraphs>56</Paragraphs>
  <Slides>13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Cambria</vt:lpstr>
      <vt:lpstr>Wingdings</vt:lpstr>
      <vt:lpstr>Motiv Office</vt:lpstr>
      <vt:lpstr>Bohemistická propedeutika 2</vt:lpstr>
      <vt:lpstr>Lexikologie</vt:lpstr>
      <vt:lpstr>Prezentace aplikace PowerPoint</vt:lpstr>
      <vt:lpstr>Prezentace aplikace PowerPoint</vt:lpstr>
      <vt:lpstr>důležitost lexikonu v jazykovém systému</vt:lpstr>
      <vt:lpstr>základní jednotka lexikální zásoby?</vt:lpstr>
      <vt:lpstr>slovo</vt:lpstr>
      <vt:lpstr>Definiční znaky slova </vt:lpstr>
      <vt:lpstr>Prezentace aplikace PowerPoint</vt:lpstr>
      <vt:lpstr>Prezentace aplikace PowerPoint</vt:lpstr>
      <vt:lpstr>Prezentace aplikace PowerPoint</vt:lpstr>
      <vt:lpstr>Prezentace aplikace PowerPoint</vt:lpstr>
      <vt:lpstr>slovo je spojením formy a významu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Bohemistická propedeutika 2</dc:title>
  <dc:creator>Ondřej Vinš</dc:creator>
  <cp:lastModifiedBy>Ondřej Vinš</cp:lastModifiedBy>
  <cp:revision>12</cp:revision>
  <dcterms:created xsi:type="dcterms:W3CDTF">2021-03-03T18:53:08Z</dcterms:created>
  <dcterms:modified xsi:type="dcterms:W3CDTF">2021-03-04T13:02:19Z</dcterms:modified>
</cp:coreProperties>
</file>