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9" r:id="rId10"/>
    <p:sldId id="262" r:id="rId11"/>
    <p:sldId id="263" r:id="rId12"/>
    <p:sldId id="271" r:id="rId13"/>
    <p:sldId id="273" r:id="rId14"/>
    <p:sldId id="264" r:id="rId15"/>
    <p:sldId id="265" r:id="rId16"/>
    <p:sldId id="266" r:id="rId17"/>
    <p:sldId id="270" r:id="rId18"/>
    <p:sldId id="274" r:id="rId19"/>
    <p:sldId id="272" r:id="rId20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vlina Vostatkova" initials="PV" lastIdx="1" clrIdx="0">
    <p:extLst>
      <p:ext uri="{19B8F6BF-5375-455C-9EA6-DF929625EA0E}">
        <p15:presenceInfo xmlns:p15="http://schemas.microsoft.com/office/powerpoint/2012/main" userId="S-1-5-21-3262860406-1598241280-1932476951-132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903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14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174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8316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408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8337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57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373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269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441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034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236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688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358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67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275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20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37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u="none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Zastavte svět, chci vystoupit.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John Lennon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40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457" y="1127492"/>
            <a:ext cx="6278772" cy="3910066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259457" y="5037558"/>
            <a:ext cx="6585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Emmanuel </a:t>
            </a:r>
            <a:r>
              <a:rPr lang="cs-CZ" dirty="0" err="1"/>
              <a:t>Macron</a:t>
            </a:r>
            <a:r>
              <a:rPr lang="cs-CZ" dirty="0"/>
              <a:t> a jeho manželka Brigitte </a:t>
            </a:r>
            <a:r>
              <a:rPr lang="cs-CZ" dirty="0" err="1" smtClean="0"/>
              <a:t>Macronová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550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1752" y="310550"/>
            <a:ext cx="2995718" cy="353485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359423" y="230935"/>
            <a:ext cx="2504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Kancléřkou od 2005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40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085" y="1790795"/>
            <a:ext cx="2803945" cy="427204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884" y="1095555"/>
            <a:ext cx="4652626" cy="230846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561884" y="3557487"/>
            <a:ext cx="2193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Michelle a Barack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995358" y="6185140"/>
            <a:ext cx="2210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Donald a </a:t>
            </a:r>
            <a:r>
              <a:rPr lang="cs-CZ" dirty="0" err="1" smtClean="0"/>
              <a:t>melania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2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761" y="1273475"/>
            <a:ext cx="2057400" cy="30861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015761" y="4359575"/>
            <a:ext cx="2369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Norbert Hofer </a:t>
            </a:r>
            <a:r>
              <a:rPr lang="cs-CZ" dirty="0" smtClean="0"/>
              <a:t>*</a:t>
            </a:r>
            <a:r>
              <a:rPr lang="de-DE" dirty="0" smtClean="0"/>
              <a:t>1971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2206" y="1329546"/>
            <a:ext cx="2057400" cy="2905125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492206" y="4359575"/>
            <a:ext cx="3778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Alexander Van der </a:t>
            </a:r>
            <a:r>
              <a:rPr lang="cs-CZ" dirty="0" err="1"/>
              <a:t>Bellen</a:t>
            </a:r>
            <a:r>
              <a:rPr lang="cs-CZ" dirty="0"/>
              <a:t> </a:t>
            </a:r>
            <a:r>
              <a:rPr lang="cs-CZ" dirty="0" smtClean="0"/>
              <a:t>* 1944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8626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252" y="936997"/>
            <a:ext cx="1848953" cy="247371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65359" y="3559443"/>
            <a:ext cx="17788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Robert </a:t>
            </a:r>
            <a:r>
              <a:rPr lang="cs-CZ" sz="1600" b="1" dirty="0" err="1"/>
              <a:t>Fico</a:t>
            </a:r>
            <a:r>
              <a:rPr lang="cs-CZ" sz="1600" b="1" dirty="0"/>
              <a:t> </a:t>
            </a:r>
            <a:endParaRPr lang="cs-CZ" sz="1600" b="1" dirty="0" smtClean="0"/>
          </a:p>
          <a:p>
            <a:r>
              <a:rPr lang="cs-CZ" sz="1600" dirty="0" smtClean="0"/>
              <a:t>* 15</a:t>
            </a:r>
            <a:r>
              <a:rPr lang="cs-CZ" sz="1600" dirty="0"/>
              <a:t>. září </a:t>
            </a:r>
            <a:r>
              <a:rPr lang="cs-CZ" sz="1600" dirty="0" smtClean="0"/>
              <a:t>1964 2006–2010 </a:t>
            </a:r>
          </a:p>
          <a:p>
            <a:r>
              <a:rPr lang="cs-CZ" sz="1600" dirty="0" smtClean="0"/>
              <a:t>a </a:t>
            </a:r>
            <a:r>
              <a:rPr lang="cs-CZ" sz="1600" dirty="0"/>
              <a:t>2012–2018 předseda vlády Slovenské republiky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2709" y="960803"/>
            <a:ext cx="1799840" cy="247371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3680126" y="3559443"/>
            <a:ext cx="19422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Igor </a:t>
            </a:r>
            <a:r>
              <a:rPr lang="cs-CZ" sz="1600" b="1" dirty="0" err="1"/>
              <a:t>Matovič</a:t>
            </a:r>
            <a:r>
              <a:rPr lang="cs-CZ" sz="1600" b="1" dirty="0"/>
              <a:t> </a:t>
            </a:r>
            <a:endParaRPr lang="cs-CZ" sz="1600" b="1" dirty="0" smtClean="0"/>
          </a:p>
          <a:p>
            <a:r>
              <a:rPr lang="cs-CZ" sz="1600" dirty="0" smtClean="0"/>
              <a:t>*11</a:t>
            </a:r>
            <a:r>
              <a:rPr lang="cs-CZ" sz="1600" dirty="0"/>
              <a:t>. května </a:t>
            </a:r>
            <a:r>
              <a:rPr lang="cs-CZ" sz="1600" dirty="0" smtClean="0"/>
              <a:t>1973</a:t>
            </a:r>
          </a:p>
          <a:p>
            <a:r>
              <a:rPr lang="cs-CZ" sz="1600" dirty="0" smtClean="0"/>
              <a:t>od </a:t>
            </a:r>
            <a:r>
              <a:rPr lang="cs-CZ" sz="1600" dirty="0"/>
              <a:t>21. března 2020 předseda vlády Slovenské republiky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8263" y="936998"/>
            <a:ext cx="1966824" cy="2477688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758263" y="3483004"/>
            <a:ext cx="22699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Zuzana </a:t>
            </a:r>
            <a:r>
              <a:rPr lang="cs-CZ" sz="1600" b="1" dirty="0" err="1" smtClean="0"/>
              <a:t>Čaputová</a:t>
            </a:r>
            <a:endParaRPr lang="cs-CZ" sz="1600" b="1" dirty="0" smtClean="0"/>
          </a:p>
          <a:p>
            <a:r>
              <a:rPr lang="cs-CZ" sz="1600" dirty="0" smtClean="0"/>
              <a:t>*21</a:t>
            </a:r>
            <a:r>
              <a:rPr lang="cs-CZ" sz="1600" dirty="0"/>
              <a:t>. června </a:t>
            </a:r>
            <a:r>
              <a:rPr lang="cs-CZ" sz="1600" dirty="0" smtClean="0"/>
              <a:t>1973</a:t>
            </a:r>
          </a:p>
          <a:p>
            <a:r>
              <a:rPr lang="cs-CZ" sz="1600" dirty="0" smtClean="0"/>
              <a:t> od 2019 </a:t>
            </a:r>
            <a:r>
              <a:rPr lang="cs-CZ" sz="1600" dirty="0"/>
              <a:t>prezidentka Slovenské </a:t>
            </a:r>
            <a:r>
              <a:rPr lang="cs-CZ" sz="1600" dirty="0" smtClean="0"/>
              <a:t>republiky</a:t>
            </a:r>
          </a:p>
        </p:txBody>
      </p:sp>
    </p:spTree>
    <p:extLst>
      <p:ext uri="{BB962C8B-B14F-4D97-AF65-F5344CB8AC3E}">
        <p14:creationId xmlns:p14="http://schemas.microsoft.com/office/powerpoint/2010/main" val="53399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095" y="279872"/>
            <a:ext cx="2705386" cy="381718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637168" y="4097061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Jarosław</a:t>
            </a:r>
            <a:r>
              <a:rPr lang="cs-CZ" dirty="0"/>
              <a:t> </a:t>
            </a:r>
            <a:r>
              <a:rPr lang="cs-CZ" dirty="0" err="1" smtClean="0"/>
              <a:t>Kaczyński</a:t>
            </a:r>
            <a:endParaRPr lang="cs-CZ" dirty="0" smtClean="0"/>
          </a:p>
          <a:p>
            <a:r>
              <a:rPr lang="cs-CZ" dirty="0" smtClean="0"/>
              <a:t>*18. června 1949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7684" y="411340"/>
            <a:ext cx="2796922" cy="359338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077684" y="4096575"/>
            <a:ext cx="31590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Viktor </a:t>
            </a:r>
            <a:r>
              <a:rPr lang="cs-CZ" b="1" dirty="0" err="1"/>
              <a:t>Mihály</a:t>
            </a:r>
            <a:r>
              <a:rPr lang="cs-CZ" b="1" dirty="0"/>
              <a:t> </a:t>
            </a:r>
            <a:r>
              <a:rPr lang="cs-CZ" b="1" dirty="0" err="1"/>
              <a:t>Orbán</a:t>
            </a:r>
            <a:endParaRPr lang="cs-CZ" b="1" dirty="0"/>
          </a:p>
          <a:p>
            <a:r>
              <a:rPr lang="cs-CZ" dirty="0"/>
              <a:t>* 31. května 1963 </a:t>
            </a:r>
          </a:p>
          <a:p>
            <a:r>
              <a:rPr lang="cs-CZ" dirty="0"/>
              <a:t>od 2010 premiér Maďarska, kterým byl také v letech 1998 až 2002. 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38" y="4902657"/>
            <a:ext cx="1276350" cy="166687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0531" y="4833567"/>
            <a:ext cx="1507210" cy="1710564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617095" y="6544131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Beata Szydło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2500531" y="6523174"/>
            <a:ext cx="1712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/>
              <a:t>Andrzej Duda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914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640" y="3637533"/>
            <a:ext cx="4927750" cy="2933009"/>
          </a:xfrm>
          <a:prstGeom prst="rect">
            <a:avLst/>
          </a:prstGeom>
        </p:spPr>
      </p:pic>
      <p:sp>
        <p:nvSpPr>
          <p:cNvPr id="3" name="Oválný bublinový popisek 2"/>
          <p:cNvSpPr/>
          <p:nvPr/>
        </p:nvSpPr>
        <p:spPr>
          <a:xfrm>
            <a:off x="1861240" y="198408"/>
            <a:ext cx="6823496" cy="396815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7853" y="1233549"/>
            <a:ext cx="1409895" cy="171548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3606" y="1457584"/>
            <a:ext cx="1261881" cy="169432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2100" y="1551035"/>
            <a:ext cx="1304656" cy="163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0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ál 5"/>
          <p:cNvSpPr/>
          <p:nvPr/>
        </p:nvSpPr>
        <p:spPr>
          <a:xfrm>
            <a:off x="813607" y="431190"/>
            <a:ext cx="7211684" cy="59781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 smtClean="0"/>
          </a:p>
          <a:p>
            <a:pPr algn="ctr"/>
            <a:r>
              <a:rPr lang="cs-CZ" dirty="0" smtClean="0"/>
              <a:t>demokracie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254" y="1398197"/>
            <a:ext cx="1524000" cy="17145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5355" y="3911091"/>
            <a:ext cx="1495425" cy="174307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8947" y="1350572"/>
            <a:ext cx="1466850" cy="18097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0385" y="3853851"/>
            <a:ext cx="1323975" cy="1724025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 rot="19370786">
            <a:off x="727095" y="620126"/>
            <a:ext cx="25923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/>
              <a:t>klientelismus</a:t>
            </a:r>
            <a:endParaRPr lang="cs-CZ" sz="3200" dirty="0"/>
          </a:p>
        </p:txBody>
      </p:sp>
      <p:sp>
        <p:nvSpPr>
          <p:cNvPr id="8" name="TextovéPole 7"/>
          <p:cNvSpPr txBox="1"/>
          <p:nvPr/>
        </p:nvSpPr>
        <p:spPr>
          <a:xfrm rot="2321339">
            <a:off x="6258492" y="830411"/>
            <a:ext cx="1846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/>
              <a:t>korupce</a:t>
            </a:r>
            <a:endParaRPr lang="cs-CZ" sz="3200" dirty="0"/>
          </a:p>
        </p:txBody>
      </p:sp>
      <p:sp>
        <p:nvSpPr>
          <p:cNvPr id="9" name="TextovéPole 8"/>
          <p:cNvSpPr txBox="1"/>
          <p:nvPr/>
        </p:nvSpPr>
        <p:spPr>
          <a:xfrm rot="2315370">
            <a:off x="410077" y="5491288"/>
            <a:ext cx="29787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 smtClean="0"/>
              <a:t>naci</a:t>
            </a:r>
            <a:r>
              <a:rPr lang="cs-CZ" sz="3200" i="1" dirty="0" smtClean="0"/>
              <a:t>o</a:t>
            </a:r>
            <a:r>
              <a:rPr lang="cs-CZ" sz="3200" dirty="0" smtClean="0"/>
              <a:t>nalismus</a:t>
            </a:r>
            <a:endParaRPr lang="cs-CZ" sz="3200" dirty="0"/>
          </a:p>
        </p:txBody>
      </p:sp>
      <p:sp>
        <p:nvSpPr>
          <p:cNvPr id="10" name="TextovéPole 9"/>
          <p:cNvSpPr txBox="1"/>
          <p:nvPr/>
        </p:nvSpPr>
        <p:spPr>
          <a:xfrm rot="18440111">
            <a:off x="6361384" y="4863704"/>
            <a:ext cx="2380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populismus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3076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54" y="1511834"/>
            <a:ext cx="5200650" cy="365760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564037" y="1511834"/>
            <a:ext cx="377058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Nakupujme věci,</a:t>
            </a:r>
          </a:p>
          <a:p>
            <a:r>
              <a:rPr lang="cs-CZ" dirty="0" smtClean="0"/>
              <a:t>které nepotřebujeme.</a:t>
            </a:r>
          </a:p>
          <a:p>
            <a:endParaRPr lang="cs-CZ" dirty="0"/>
          </a:p>
          <a:p>
            <a:r>
              <a:rPr lang="cs-CZ" dirty="0" smtClean="0"/>
              <a:t>Mnozí dělají práci,</a:t>
            </a:r>
          </a:p>
          <a:p>
            <a:r>
              <a:rPr lang="cs-CZ" dirty="0" smtClean="0"/>
              <a:t> jejíž výsledky nikdo nepotřebuje</a:t>
            </a:r>
          </a:p>
          <a:p>
            <a:endParaRPr lang="cs-CZ" dirty="0"/>
          </a:p>
          <a:p>
            <a:r>
              <a:rPr lang="cs-CZ" dirty="0" smtClean="0"/>
              <a:t>Pravidla jsou od toho, </a:t>
            </a:r>
          </a:p>
          <a:p>
            <a:r>
              <a:rPr lang="cs-CZ" dirty="0" smtClean="0"/>
              <a:t>aby se porušovala.</a:t>
            </a:r>
          </a:p>
          <a:p>
            <a:endParaRPr lang="cs-CZ" dirty="0"/>
          </a:p>
          <a:p>
            <a:r>
              <a:rPr lang="cs-CZ" dirty="0" smtClean="0"/>
              <a:t>Já to chci </a:t>
            </a:r>
          </a:p>
          <a:p>
            <a:r>
              <a:rPr lang="cs-CZ" dirty="0" smtClean="0"/>
              <a:t>a proto na to mám právo.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454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Imag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190500"/>
            <a:ext cx="5143500" cy="6477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188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512" y="452372"/>
            <a:ext cx="4316533" cy="276865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4917057" y="452372"/>
            <a:ext cx="425629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Jaltská konference </a:t>
            </a:r>
          </a:p>
          <a:p>
            <a:r>
              <a:rPr lang="cs-CZ" dirty="0" smtClean="0"/>
              <a:t>4.-11. února 1945</a:t>
            </a:r>
          </a:p>
          <a:p>
            <a:endParaRPr lang="cs-CZ" dirty="0"/>
          </a:p>
          <a:p>
            <a:r>
              <a:rPr lang="cs-CZ" dirty="0" smtClean="0"/>
              <a:t>Winston </a:t>
            </a:r>
            <a:r>
              <a:rPr lang="en-US" dirty="0" smtClean="0"/>
              <a:t>Churchill</a:t>
            </a:r>
            <a:r>
              <a:rPr lang="en-US" dirty="0"/>
              <a:t>, </a:t>
            </a:r>
            <a:r>
              <a:rPr lang="cs-CZ" dirty="0" smtClean="0"/>
              <a:t>Franklin </a:t>
            </a:r>
            <a:r>
              <a:rPr lang="en-US" dirty="0" smtClean="0"/>
              <a:t>Roosevelt</a:t>
            </a:r>
            <a:r>
              <a:rPr lang="cs-CZ" dirty="0" smtClean="0"/>
              <a:t>,</a:t>
            </a:r>
          </a:p>
          <a:p>
            <a:r>
              <a:rPr lang="cs-CZ" dirty="0" smtClean="0"/>
              <a:t>Josif </a:t>
            </a:r>
            <a:r>
              <a:rPr lang="en-US" dirty="0" smtClean="0"/>
              <a:t>Stalin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807" y="3812875"/>
            <a:ext cx="4354238" cy="249788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917057" y="3812875"/>
            <a:ext cx="355097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Postupimská </a:t>
            </a:r>
            <a:r>
              <a:rPr lang="cs-CZ" b="1" dirty="0"/>
              <a:t>konference</a:t>
            </a:r>
          </a:p>
          <a:p>
            <a:r>
              <a:rPr lang="cs-CZ" dirty="0" smtClean="0"/>
              <a:t>7. 7. – 2. 8. 1945</a:t>
            </a:r>
          </a:p>
          <a:p>
            <a:endParaRPr lang="cs-CZ" dirty="0" smtClean="0"/>
          </a:p>
          <a:p>
            <a:r>
              <a:rPr lang="en-US" dirty="0"/>
              <a:t>Clement Attlee, Harry Truman</a:t>
            </a:r>
            <a:r>
              <a:rPr lang="en-US" dirty="0" smtClean="0"/>
              <a:t>,</a:t>
            </a:r>
            <a:endParaRPr lang="cs-CZ" dirty="0" smtClean="0"/>
          </a:p>
          <a:p>
            <a:r>
              <a:rPr lang="en-US" dirty="0" err="1" smtClean="0"/>
              <a:t>Josif</a:t>
            </a:r>
            <a:r>
              <a:rPr lang="en-US" dirty="0" smtClean="0"/>
              <a:t> </a:t>
            </a:r>
            <a:r>
              <a:rPr lang="en-US" dirty="0"/>
              <a:t>Stalin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77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81" y="353684"/>
            <a:ext cx="4786493" cy="289565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234081" y="353684"/>
            <a:ext cx="2560877" cy="584775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Bombardování Drážďan 13. -15. února 1945</a:t>
            </a:r>
            <a:endParaRPr lang="cs-CZ" sz="16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5020574" y="387017"/>
            <a:ext cx="41234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Marshallův </a:t>
            </a:r>
            <a:r>
              <a:rPr lang="cs-CZ" b="1" dirty="0" smtClean="0"/>
              <a:t>plán</a:t>
            </a:r>
            <a:r>
              <a:rPr lang="cs-CZ" dirty="0" smtClean="0"/>
              <a:t> </a:t>
            </a:r>
          </a:p>
          <a:p>
            <a:r>
              <a:rPr lang="cs-CZ" dirty="0"/>
              <a:t>(</a:t>
            </a:r>
            <a:r>
              <a:rPr lang="cs-CZ" dirty="0" smtClean="0"/>
              <a:t>Plán evropské obnovy)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přijat </a:t>
            </a:r>
            <a:r>
              <a:rPr lang="cs-CZ" dirty="0"/>
              <a:t>Kongresem USA 3. dubna </a:t>
            </a:r>
            <a:r>
              <a:rPr lang="cs-CZ" dirty="0" smtClean="0"/>
              <a:t>1948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 </a:t>
            </a:r>
            <a:r>
              <a:rPr lang="cs-CZ" dirty="0"/>
              <a:t>cílem organizovaně zabezpečit americkou pomoc poválečné Evropě. 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SSSR </a:t>
            </a:r>
            <a:r>
              <a:rPr lang="cs-CZ" dirty="0"/>
              <a:t>a země východního bloku nabídku odmítly, </a:t>
            </a:r>
            <a:r>
              <a:rPr lang="cs-CZ" dirty="0" smtClean="0"/>
              <a:t>plán </a:t>
            </a:r>
            <a:r>
              <a:rPr lang="cs-CZ" dirty="0"/>
              <a:t>omezen na západní Evropu. 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94466" y="3957879"/>
            <a:ext cx="75210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Fultonský</a:t>
            </a:r>
            <a:r>
              <a:rPr lang="cs-CZ" b="1" dirty="0"/>
              <a:t> </a:t>
            </a:r>
            <a:r>
              <a:rPr lang="cs-CZ" b="1" dirty="0" smtClean="0"/>
              <a:t>projev </a:t>
            </a:r>
          </a:p>
          <a:p>
            <a:endParaRPr lang="cs-CZ" sz="1400" dirty="0"/>
          </a:p>
          <a:p>
            <a:r>
              <a:rPr lang="cs-CZ" i="1" dirty="0" smtClean="0"/>
              <a:t>„Napříč </a:t>
            </a:r>
            <a:r>
              <a:rPr lang="cs-CZ" i="1" dirty="0"/>
              <a:t>kontinentem se od Štětína na Baltu po Terst na Jadranu spustila železná </a:t>
            </a:r>
            <a:r>
              <a:rPr lang="cs-CZ" i="1" dirty="0" smtClean="0"/>
              <a:t>opona.“</a:t>
            </a:r>
          </a:p>
          <a:p>
            <a:pPr algn="r"/>
            <a:r>
              <a:rPr lang="cs-CZ" dirty="0"/>
              <a:t>(Winston Churchill 5. března 1946)</a:t>
            </a: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043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57200" y="503628"/>
            <a:ext cx="402866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Rozdělení </a:t>
            </a:r>
            <a:r>
              <a:rPr lang="cs-CZ" dirty="0"/>
              <a:t>N</a:t>
            </a:r>
            <a:r>
              <a:rPr lang="cs-CZ" dirty="0" smtClean="0"/>
              <a:t>ěmecka</a:t>
            </a:r>
          </a:p>
          <a:p>
            <a:endParaRPr lang="cs-CZ" dirty="0"/>
          </a:p>
          <a:p>
            <a:r>
              <a:rPr lang="cs-CZ" dirty="0" smtClean="0"/>
              <a:t>Německá spolková republika</a:t>
            </a:r>
          </a:p>
          <a:p>
            <a:r>
              <a:rPr lang="cs-CZ" dirty="0" smtClean="0"/>
              <a:t>23. května 1949</a:t>
            </a:r>
          </a:p>
          <a:p>
            <a:endParaRPr lang="cs-CZ" dirty="0" smtClean="0"/>
          </a:p>
          <a:p>
            <a:r>
              <a:rPr lang="cs-CZ" dirty="0" smtClean="0"/>
              <a:t>Německá demokratická republika</a:t>
            </a:r>
          </a:p>
          <a:p>
            <a:r>
              <a:rPr lang="cs-CZ" dirty="0" smtClean="0"/>
              <a:t>7. října 1949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9970" y="274697"/>
            <a:ext cx="3424237" cy="460007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9969" y="4874774"/>
            <a:ext cx="3424237" cy="3333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775729"/>
            <a:ext cx="3320018" cy="189978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58493" y="4330110"/>
            <a:ext cx="2953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Stavba berlínské zdi 1961</a:t>
            </a: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543" y="4889735"/>
            <a:ext cx="3312675" cy="1852707"/>
          </a:xfrm>
          <a:prstGeom prst="rect">
            <a:avLst/>
          </a:prstGeom>
        </p:spPr>
      </p:pic>
      <p:sp>
        <p:nvSpPr>
          <p:cNvPr id="15" name="TextovéPole 14"/>
          <p:cNvSpPr txBox="1"/>
          <p:nvPr/>
        </p:nvSpPr>
        <p:spPr>
          <a:xfrm>
            <a:off x="1699404" y="6123583"/>
            <a:ext cx="2176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/>
              <a:t>Berlínská zeď s „pásmem smrti“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07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83079" y="301924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Unie uhlí a oceli</a:t>
            </a:r>
            <a:endParaRPr lang="cs-CZ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3231790" y="5724331"/>
            <a:ext cx="5824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setkání Charlese de Gaulla a Konráda Adenauera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1" y="671256"/>
            <a:ext cx="4272142" cy="481320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79" y="1211998"/>
            <a:ext cx="2028825" cy="2228850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483079" y="756961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1952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052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79562" y="543464"/>
            <a:ext cx="46362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Maastrichtská </a:t>
            </a:r>
            <a:r>
              <a:rPr lang="cs-CZ" b="1" dirty="0" smtClean="0"/>
              <a:t>smlouva</a:t>
            </a:r>
          </a:p>
          <a:p>
            <a:r>
              <a:rPr lang="cs-CZ" dirty="0"/>
              <a:t>podepsána v Maastrichtu 7. února </a:t>
            </a:r>
            <a:r>
              <a:rPr lang="cs-CZ" dirty="0" smtClean="0"/>
              <a:t>1992</a:t>
            </a:r>
          </a:p>
          <a:p>
            <a:r>
              <a:rPr lang="cs-CZ" dirty="0" smtClean="0"/>
              <a:t>vstoupila </a:t>
            </a:r>
            <a:r>
              <a:rPr lang="cs-CZ" dirty="0"/>
              <a:t>v platnost 1. listopadu 1993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90810" y="1771898"/>
            <a:ext cx="705955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 smtClean="0"/>
              <a:t>„tří pilíře“ </a:t>
            </a:r>
            <a:r>
              <a:rPr lang="cs-CZ" b="1" dirty="0"/>
              <a:t>– Evropskou </a:t>
            </a:r>
            <a:r>
              <a:rPr lang="cs-CZ" b="1" dirty="0" smtClean="0"/>
              <a:t>unii </a:t>
            </a:r>
            <a:endParaRPr lang="cs-CZ" b="1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cs-CZ" dirty="0"/>
              <a:t>Stávající Evropská společenství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cs-CZ" dirty="0" smtClean="0"/>
              <a:t>Společná </a:t>
            </a:r>
            <a:r>
              <a:rPr lang="cs-CZ" dirty="0"/>
              <a:t>zahraniční a bezpečnostní politika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cs-CZ" dirty="0"/>
              <a:t>S</a:t>
            </a:r>
            <a:r>
              <a:rPr lang="cs-CZ" dirty="0" smtClean="0"/>
              <a:t>polupráce </a:t>
            </a:r>
            <a:r>
              <a:rPr lang="cs-CZ" dirty="0"/>
              <a:t>v oblasti spravedlnosti a vnitřních </a:t>
            </a:r>
            <a:r>
              <a:rPr lang="cs-CZ" dirty="0" smtClean="0"/>
              <a:t>věci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plán zavedení jednotné měny v rámci hospodářské a měnové unie,  navrhovala evropské občanství, posílila pravomoci Evropského parlamentu, zavedla princip subsidiarity.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0228" y="214400"/>
            <a:ext cx="2293911" cy="6385617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5434152" y="6261463"/>
            <a:ext cx="34964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/>
              <a:t>Památník v Maastrichtu, Nizozemí</a:t>
            </a:r>
          </a:p>
        </p:txBody>
      </p:sp>
    </p:spTree>
    <p:extLst>
      <p:ext uri="{BB962C8B-B14F-4D97-AF65-F5344CB8AC3E}">
        <p14:creationId xmlns:p14="http://schemas.microsoft.com/office/powerpoint/2010/main" val="261514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88190" y="319178"/>
            <a:ext cx="55234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Lisabonská </a:t>
            </a:r>
            <a:r>
              <a:rPr lang="cs-CZ" b="1" dirty="0" smtClean="0"/>
              <a:t>smlouva</a:t>
            </a:r>
          </a:p>
          <a:p>
            <a:r>
              <a:rPr lang="cs-CZ" dirty="0"/>
              <a:t>podepsána 13. prosince 2007 v Lisabonu a vstoupila v platnost 1. prosince 2009.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388190" y="1346025"/>
            <a:ext cx="837624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Demokratičtější a transparentnější Evropa</a:t>
            </a:r>
            <a:r>
              <a:rPr lang="cs-CZ" dirty="0"/>
              <a:t>: </a:t>
            </a:r>
            <a:r>
              <a:rPr lang="cs-CZ" dirty="0" smtClean="0"/>
              <a:t>posiluje </a:t>
            </a:r>
            <a:r>
              <a:rPr lang="cs-CZ" dirty="0"/>
              <a:t>úlohu Evropského parlamentu i národních parlamentů, dává občanům více možností, jak vyjádřit svůj názor, a lépe vymezuje rozdělení pravomocí mezi EU a členské státy.</a:t>
            </a:r>
          </a:p>
          <a:p>
            <a:r>
              <a:rPr lang="cs-CZ" b="1" dirty="0"/>
              <a:t>Efektivnější Evropa:</a:t>
            </a:r>
            <a:r>
              <a:rPr lang="cs-CZ" dirty="0"/>
              <a:t> </a:t>
            </a:r>
            <a:r>
              <a:rPr lang="cs-CZ" dirty="0" smtClean="0"/>
              <a:t>zjednodušuje </a:t>
            </a:r>
            <a:r>
              <a:rPr lang="cs-CZ" dirty="0"/>
              <a:t>rozhodovací postupy a pravidla hlasování, racionalizuje a modernizuje instituce, aby byly přizpůsobené 27 (nyní již 28) členům (pravidla stanovená pro původních 15 členů nemohla po rozšíření Unie vyhovovat) a zvyšuje akceschopnost EU v prioritních oblastech.</a:t>
            </a:r>
          </a:p>
          <a:p>
            <a:r>
              <a:rPr lang="cs-CZ" b="1" dirty="0"/>
              <a:t>Evropa práv a hodnot, zajišťující svobodu, solidaritu a bezpečnost: </a:t>
            </a:r>
            <a:r>
              <a:rPr lang="cs-CZ" b="1" dirty="0" smtClean="0"/>
              <a:t> </a:t>
            </a:r>
            <a:r>
              <a:rPr lang="cs-CZ" dirty="0"/>
              <a:t>umožňuje účinnější prosazování hodnot EU, zakotvuje Listinu základních práv jako součást primárního evropského práva a poskytuje nové mechanismy pro zajištění solidarity a lepší ochrany občanů.</a:t>
            </a:r>
          </a:p>
          <a:p>
            <a:r>
              <a:rPr lang="cs-CZ" b="1" dirty="0"/>
              <a:t>Evropa jako globální aktér: </a:t>
            </a:r>
            <a:r>
              <a:rPr lang="cs-CZ" dirty="0" smtClean="0"/>
              <a:t>zajistí </a:t>
            </a:r>
            <a:r>
              <a:rPr lang="cs-CZ" dirty="0"/>
              <a:t>soudržnost jednotlivých složek evropské politiky vnějších vztahů při tvorbě a přijímání nových politik. EU tak získává ve vztazích se svými partnery ve světě jasný hlas a bude moci využít svůj hospodářský, humanitární, politický a diplomatický potenciál k prosazování evropských zájmů a hodnot ve světě, při současném respektování zahraničněpolitických zájmů jednotlivých členských států.</a:t>
            </a:r>
          </a:p>
        </p:txBody>
      </p:sp>
    </p:spTree>
    <p:extLst>
      <p:ext uri="{BB962C8B-B14F-4D97-AF65-F5344CB8AC3E}">
        <p14:creationId xmlns:p14="http://schemas.microsoft.com/office/powerpoint/2010/main" val="231688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43464" y="586596"/>
            <a:ext cx="2685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/>
              <a:t>Evropská rada</a:t>
            </a:r>
            <a:endParaRPr lang="cs-CZ" sz="2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612474" y="1423358"/>
            <a:ext cx="71685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Úloha</a:t>
            </a:r>
            <a:r>
              <a:rPr lang="cs-CZ" dirty="0"/>
              <a:t>: Vymezuje obecný politický směr a priority Evropské unie</a:t>
            </a:r>
          </a:p>
          <a:p>
            <a:r>
              <a:rPr lang="cs-CZ" dirty="0"/>
              <a:t>Členové: Hlavy členských států EU a předsedové vlád těchto států, předseda Evropské rady, předseda Evropské komise</a:t>
            </a:r>
          </a:p>
          <a:p>
            <a:r>
              <a:rPr lang="cs-CZ" b="1" dirty="0"/>
              <a:t>Předseda</a:t>
            </a:r>
            <a:r>
              <a:rPr lang="cs-CZ" dirty="0"/>
              <a:t>: Charles Michel</a:t>
            </a:r>
          </a:p>
          <a:p>
            <a:r>
              <a:rPr lang="cs-CZ" b="1" dirty="0"/>
              <a:t>Založena:</a:t>
            </a:r>
            <a:r>
              <a:rPr lang="cs-CZ" dirty="0"/>
              <a:t> 1974 (neformální fórum), 1992 (formální status), 2009 (oficiální orgán EU)</a:t>
            </a:r>
          </a:p>
          <a:p>
            <a:r>
              <a:rPr lang="cs-CZ" dirty="0"/>
              <a:t>Sídlo: Brusel (Belgie)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12474" y="3519577"/>
            <a:ext cx="822528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 závislosti na projednávané otázce přijímá Rada EU rozhodnutí: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prostou většinou</a:t>
            </a:r>
            <a:r>
              <a:rPr lang="cs-CZ" dirty="0"/>
              <a:t> (pro návrh hlasuje 14 členských států),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kvalifikovanou většinou</a:t>
            </a:r>
            <a:r>
              <a:rPr lang="cs-CZ" dirty="0"/>
              <a:t> (pro návrh hlasuje 55 % členských států, které zastupují alespoň 65 % obyvatelstva EU),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jednomyslně </a:t>
            </a:r>
            <a:r>
              <a:rPr lang="cs-CZ" dirty="0"/>
              <a:t>(pro návrh jsou všechny odevzdané hlasy</a:t>
            </a:r>
            <a:r>
              <a:rPr lang="cs-CZ" dirty="0" smtClean="0"/>
              <a:t>).</a:t>
            </a:r>
          </a:p>
          <a:p>
            <a:endParaRPr lang="cs-CZ" dirty="0"/>
          </a:p>
          <a:p>
            <a:r>
              <a:rPr lang="cs-CZ" dirty="0" smtClean="0"/>
              <a:t>Rada </a:t>
            </a:r>
            <a:r>
              <a:rPr lang="cs-CZ" dirty="0"/>
              <a:t>může hlasovat o legislativním aktu 8 týdnů poté, co byl návrh aktu zaslán k posouzení národním parlamentům. Národní parlamenty musejí rozhodnout, zda návrh právního předpisu splňuje zásadu subsidiarity. </a:t>
            </a:r>
          </a:p>
        </p:txBody>
      </p:sp>
    </p:spTree>
    <p:extLst>
      <p:ext uri="{BB962C8B-B14F-4D97-AF65-F5344CB8AC3E}">
        <p14:creationId xmlns:p14="http://schemas.microsoft.com/office/powerpoint/2010/main" val="333913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039" y="659025"/>
            <a:ext cx="7047780" cy="492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5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Zastavte svět, chci vystoupit.&amp;quot;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57&quot;/&gt;&lt;/object&gt;&lt;object type=&quot;3&quot; unique_id=&quot;10006&quot;&gt;&lt;property id=&quot;20148&quot; value=&quot;5&quot;/&gt;&lt;property id=&quot;20300&quot; value=&quot;Slide 3&quot;/&gt;&lt;property id=&quot;20307&quot; value=&quot;258&quot;/&gt;&lt;/object&gt;&lt;object type=&quot;3&quot; unique_id=&quot;10042&quot;&gt;&lt;property id=&quot;20148&quot; value=&quot;5&quot;/&gt;&lt;property id=&quot;20300&quot; value=&quot;Slide 4&quot;/&gt;&lt;property id=&quot;20307&quot; value=&quot;259&quot;/&gt;&lt;/object&gt;&lt;object type=&quot;3&quot; unique_id=&quot;10073&quot;&gt;&lt;property id=&quot;20148&quot; value=&quot;5&quot;/&gt;&lt;property id=&quot;20300&quot; value=&quot;Slide 5&quot;/&gt;&lt;property id=&quot;20307&quot; value=&quot;260&quot;/&gt;&lt;/object&gt;&lt;object type=&quot;3&quot; unique_id=&quot;10074&quot;&gt;&lt;property id=&quot;20148&quot; value=&quot;5&quot;/&gt;&lt;property id=&quot;20300&quot; value=&quot;Slide 6&quot;/&gt;&lt;property id=&quot;20307&quot; value=&quot;261&quot;/&gt;&lt;/object&gt;&lt;object type=&quot;3&quot; unique_id=&quot;10075&quot;&gt;&lt;property id=&quot;20148&quot; value=&quot;5&quot;/&gt;&lt;property id=&quot;20300&quot; value=&quot;Slide 10&quot;/&gt;&lt;property id=&quot;20307&quot; value=&quot;262&quot;/&gt;&lt;/object&gt;&lt;object type=&quot;3&quot; unique_id=&quot;10112&quot;&gt;&lt;property id=&quot;20148&quot; value=&quot;5&quot;/&gt;&lt;property id=&quot;20300&quot; value=&quot;Slide 11&quot;/&gt;&lt;property id=&quot;20307&quot; value=&quot;263&quot;/&gt;&lt;/object&gt;&lt;object type=&quot;3&quot; unique_id=&quot;10113&quot;&gt;&lt;property id=&quot;20148&quot; value=&quot;5&quot;/&gt;&lt;property id=&quot;20300&quot; value=&quot;Slide 14&quot;/&gt;&lt;property id=&quot;20307&quot; value=&quot;264&quot;/&gt;&lt;/object&gt;&lt;object type=&quot;3&quot; unique_id=&quot;10180&quot;&gt;&lt;property id=&quot;20148&quot; value=&quot;5&quot;/&gt;&lt;property id=&quot;20300&quot; value=&quot;Slide 15&quot;/&gt;&lt;property id=&quot;20307&quot; value=&quot;265&quot;/&gt;&lt;/object&gt;&lt;object type=&quot;3&quot; unique_id=&quot;10181&quot;&gt;&lt;property id=&quot;20148&quot; value=&quot;5&quot;/&gt;&lt;property id=&quot;20300&quot; value=&quot;Slide 16&quot;/&gt;&lt;property id=&quot;20307&quot; value=&quot;266&quot;/&gt;&lt;/object&gt;&lt;object type=&quot;3&quot; unique_id=&quot;10286&quot;&gt;&lt;property id=&quot;20148&quot; value=&quot;5&quot;/&gt;&lt;property id=&quot;20300&quot; value=&quot;Slide 7&quot;/&gt;&lt;property id=&quot;20307&quot; value=&quot;267&quot;/&gt;&lt;/object&gt;&lt;object type=&quot;3&quot; unique_id=&quot;10287&quot;&gt;&lt;property id=&quot;20148&quot; value=&quot;5&quot;/&gt;&lt;property id=&quot;20300&quot; value=&quot;Slide 8&quot;/&gt;&lt;property id=&quot;20307&quot; value=&quot;268&quot;/&gt;&lt;/object&gt;&lt;object type=&quot;3&quot; unique_id=&quot;10348&quot;&gt;&lt;property id=&quot;20148&quot; value=&quot;5&quot;/&gt;&lt;property id=&quot;20300&quot; value=&quot;Slide 9&quot;/&gt;&lt;property id=&quot;20307&quot; value=&quot;269&quot;/&gt;&lt;/object&gt;&lt;object type=&quot;3&quot; unique_id=&quot;10349&quot;&gt;&lt;property id=&quot;20148&quot; value=&quot;5&quot;/&gt;&lt;property id=&quot;20300&quot; value=&quot;Slide 17&quot;/&gt;&lt;property id=&quot;20307&quot; value=&quot;270&quot;/&gt;&lt;/object&gt;&lt;object type=&quot;3&quot; unique_id=&quot;10401&quot;&gt;&lt;property id=&quot;20148&quot; value=&quot;5&quot;/&gt;&lt;property id=&quot;20300&quot; value=&quot;Slide 12&quot;/&gt;&lt;property id=&quot;20307&quot; value=&quot;271&quot;/&gt;&lt;/object&gt;&lt;object type=&quot;3&quot; unique_id=&quot;10492&quot;&gt;&lt;property id=&quot;20148&quot; value=&quot;5&quot;/&gt;&lt;property id=&quot;20300&quot; value=&quot;Slide 19&quot;/&gt;&lt;property id=&quot;20307&quot; value=&quot;272&quot;/&gt;&lt;/object&gt;&lt;object type=&quot;3&quot; unique_id=&quot;10569&quot;&gt;&lt;property id=&quot;20148&quot; value=&quot;5&quot;/&gt;&lt;property id=&quot;20300&quot; value=&quot;Slide 13&quot;/&gt;&lt;property id=&quot;20307&quot; value=&quot;273&quot;/&gt;&lt;/object&gt;&lt;object type=&quot;3&quot; unique_id=&quot;10570&quot;&gt;&lt;property id=&quot;20148&quot; value=&quot;5&quot;/&gt;&lt;property id=&quot;20300&quot; value=&quot;Slide 18&quot;/&gt;&lt;property id=&quot;20307&quot; value=&quot;27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Řez">
  <a:themeElements>
    <a:clrScheme name="Zelená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Řez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Řez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422</TotalTime>
  <Words>657</Words>
  <Application>Microsoft Office PowerPoint</Application>
  <PresentationFormat>Předvádění na obrazovce (4:3)</PresentationFormat>
  <Paragraphs>101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Řez</vt:lpstr>
      <vt:lpstr>Zastavte svět, chci vystoupit.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Pavlina Vostatkova</dc:creator>
  <cp:lastModifiedBy>Pavlina Vostatkova</cp:lastModifiedBy>
  <cp:revision>37</cp:revision>
  <dcterms:created xsi:type="dcterms:W3CDTF">2021-03-16T08:13:37Z</dcterms:created>
  <dcterms:modified xsi:type="dcterms:W3CDTF">2021-03-17T07:46:44Z</dcterms:modified>
</cp:coreProperties>
</file>