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1" r:id="rId2"/>
    <p:sldId id="285" r:id="rId3"/>
    <p:sldId id="292" r:id="rId4"/>
    <p:sldId id="293" r:id="rId5"/>
    <p:sldId id="288" r:id="rId6"/>
    <p:sldId id="290" r:id="rId7"/>
    <p:sldId id="264" r:id="rId8"/>
    <p:sldId id="286" r:id="rId9"/>
    <p:sldId id="262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6829" autoAdjust="0"/>
  </p:normalViewPr>
  <p:slideViewPr>
    <p:cSldViewPr snapToGrid="0">
      <p:cViewPr varScale="1">
        <p:scale>
          <a:sx n="49" d="100"/>
          <a:sy n="49" d="100"/>
        </p:scale>
        <p:origin x="5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D5D6A-21CF-4477-9D7B-E8B2F856717C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06354-A646-498E-8D1B-2A48EDA1F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25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268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Kategiorie</a:t>
            </a:r>
            <a:r>
              <a:rPr lang="en-GB" dirty="0"/>
              <a:t> </a:t>
            </a:r>
            <a:r>
              <a:rPr lang="en-GB" dirty="0" err="1"/>
              <a:t>počitatelnosti</a:t>
            </a:r>
            <a:r>
              <a:rPr lang="en-GB" dirty="0"/>
              <a:t> – </a:t>
            </a:r>
            <a:r>
              <a:rPr lang="en-GB" dirty="0" err="1"/>
              <a:t>zásadní</a:t>
            </a:r>
            <a:r>
              <a:rPr lang="en-GB" dirty="0"/>
              <a:t> pro </a:t>
            </a:r>
            <a:r>
              <a:rPr lang="en-GB" dirty="0" err="1"/>
              <a:t>užití</a:t>
            </a:r>
            <a:r>
              <a:rPr lang="en-GB" dirty="0"/>
              <a:t> </a:t>
            </a:r>
            <a:r>
              <a:rPr lang="en-GB" dirty="0" err="1"/>
              <a:t>členů</a:t>
            </a:r>
            <a:r>
              <a:rPr lang="en-GB" dirty="0"/>
              <a:t>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distribuci</a:t>
            </a:r>
            <a:r>
              <a:rPr lang="en-GB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1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predmet</a:t>
            </a:r>
            <a:r>
              <a:rPr lang="en-GB" dirty="0"/>
              <a:t> se </a:t>
            </a:r>
            <a:r>
              <a:rPr lang="en-GB" dirty="0" err="1"/>
              <a:t>casto</a:t>
            </a:r>
            <a:r>
              <a:rPr lang="en-GB" dirty="0"/>
              <a:t> </a:t>
            </a:r>
            <a:r>
              <a:rPr lang="en-GB" dirty="0" err="1"/>
              <a:t>vyskytuje</a:t>
            </a:r>
            <a:r>
              <a:rPr lang="en-GB" dirty="0"/>
              <a:t> </a:t>
            </a:r>
            <a:r>
              <a:rPr lang="cs-CZ" dirty="0"/>
              <a:t>často</a:t>
            </a:r>
            <a:r>
              <a:rPr lang="en-GB" dirty="0"/>
              <a:t> </a:t>
            </a:r>
            <a:r>
              <a:rPr lang="en-GB" dirty="0" err="1"/>
              <a:t>zdrobnelina</a:t>
            </a:r>
            <a:r>
              <a:rPr lang="en-GB" dirty="0"/>
              <a:t> (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glaasje</a:t>
            </a:r>
            <a:r>
              <a:rPr lang="en-GB" dirty="0"/>
              <a:t>)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druh</a:t>
            </a:r>
            <a:r>
              <a:rPr lang="en-GB" dirty="0"/>
              <a:t> (</a:t>
            </a:r>
            <a:r>
              <a:rPr lang="en-GB" dirty="0" err="1"/>
              <a:t>veel</a:t>
            </a:r>
            <a:r>
              <a:rPr lang="en-GB" dirty="0"/>
              <a:t> </a:t>
            </a:r>
            <a:r>
              <a:rPr lang="en-GB" dirty="0" err="1"/>
              <a:t>wijnen</a:t>
            </a:r>
            <a:r>
              <a:rPr lang="en-GB" dirty="0"/>
              <a:t>,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bieren</a:t>
            </a:r>
            <a:r>
              <a:rPr lang="en-GB" i="1" dirty="0" smtClean="0"/>
              <a:t>)</a:t>
            </a:r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sz="1200" i="1" dirty="0" err="1" smtClean="0">
                <a:solidFill>
                  <a:srgbClr val="7030A0"/>
                </a:solidFill>
              </a:rPr>
              <a:t>Broek</a:t>
            </a:r>
            <a:r>
              <a:rPr lang="cs-CZ" sz="1200" i="1" dirty="0" smtClean="0">
                <a:solidFill>
                  <a:srgbClr val="7030A0"/>
                </a:solidFill>
              </a:rPr>
              <a:t> – </a:t>
            </a:r>
            <a:r>
              <a:rPr lang="cs-CZ" sz="1200" i="1" dirty="0" err="1" smtClean="0">
                <a:solidFill>
                  <a:srgbClr val="7030A0"/>
                </a:solidFill>
              </a:rPr>
              <a:t>broeken</a:t>
            </a:r>
            <a:endParaRPr lang="cs-CZ" sz="1200" i="1" dirty="0" smtClean="0">
              <a:solidFill>
                <a:srgbClr val="7030A0"/>
              </a:solidFill>
            </a:endParaRPr>
          </a:p>
          <a:p>
            <a:r>
              <a:rPr lang="cs-CZ" sz="1200" i="1" dirty="0" err="1" smtClean="0">
                <a:solidFill>
                  <a:srgbClr val="7030A0"/>
                </a:solidFill>
              </a:rPr>
              <a:t>Bril</a:t>
            </a:r>
            <a:r>
              <a:rPr lang="cs-CZ" sz="1200" i="1" dirty="0" smtClean="0">
                <a:solidFill>
                  <a:srgbClr val="7030A0"/>
                </a:solidFill>
              </a:rPr>
              <a:t> – </a:t>
            </a:r>
            <a:r>
              <a:rPr lang="cs-CZ" sz="1200" i="1" dirty="0" err="1" smtClean="0">
                <a:solidFill>
                  <a:srgbClr val="7030A0"/>
                </a:solidFill>
              </a:rPr>
              <a:t>brillen</a:t>
            </a:r>
            <a:r>
              <a:rPr lang="cs-CZ" sz="1200" i="1" dirty="0" smtClean="0">
                <a:solidFill>
                  <a:srgbClr val="7030A0"/>
                </a:solidFill>
              </a:rPr>
              <a:t> </a:t>
            </a:r>
          </a:p>
          <a:p>
            <a:r>
              <a:rPr lang="cs-CZ" sz="1200" i="1" dirty="0" err="1" smtClean="0">
                <a:solidFill>
                  <a:srgbClr val="7030A0"/>
                </a:solidFill>
              </a:rPr>
              <a:t>Het</a:t>
            </a:r>
            <a:r>
              <a:rPr lang="cs-CZ" sz="1200" i="1" dirty="0" smtClean="0">
                <a:solidFill>
                  <a:srgbClr val="7030A0"/>
                </a:solidFill>
              </a:rPr>
              <a:t> </a:t>
            </a:r>
            <a:r>
              <a:rPr lang="cs-CZ" sz="1200" i="1" dirty="0" err="1" smtClean="0">
                <a:solidFill>
                  <a:srgbClr val="7030A0"/>
                </a:solidFill>
              </a:rPr>
              <a:t>nieuws</a:t>
            </a:r>
            <a:r>
              <a:rPr lang="cs-CZ" sz="1200" i="1" dirty="0" smtClean="0">
                <a:solidFill>
                  <a:srgbClr val="7030A0"/>
                </a:solidFill>
              </a:rPr>
              <a:t> – ST</a:t>
            </a:r>
          </a:p>
          <a:p>
            <a:r>
              <a:rPr lang="cs-CZ" sz="1200" i="1" dirty="0" err="1" smtClean="0">
                <a:solidFill>
                  <a:srgbClr val="7030A0"/>
                </a:solidFill>
              </a:rPr>
              <a:t>Krant</a:t>
            </a:r>
            <a:r>
              <a:rPr lang="cs-CZ" sz="1200" i="1" baseline="0" dirty="0" smtClean="0">
                <a:solidFill>
                  <a:srgbClr val="7030A0"/>
                </a:solidFill>
              </a:rPr>
              <a:t> – </a:t>
            </a:r>
            <a:r>
              <a:rPr lang="cs-CZ" sz="1200" i="1" baseline="0" dirty="0" err="1" smtClean="0">
                <a:solidFill>
                  <a:srgbClr val="7030A0"/>
                </a:solidFill>
              </a:rPr>
              <a:t>kranten</a:t>
            </a:r>
            <a:endParaRPr lang="cs-CZ" sz="1200" i="0" baseline="0" dirty="0" smtClean="0">
              <a:solidFill>
                <a:schemeClr val="tx1"/>
              </a:solidFill>
            </a:endParaRPr>
          </a:p>
          <a:p>
            <a:r>
              <a:rPr lang="cs-CZ" sz="1200" i="0" baseline="0" dirty="0" err="1" smtClean="0">
                <a:solidFill>
                  <a:schemeClr val="tx1"/>
                </a:solidFill>
              </a:rPr>
              <a:t>Hersenen</a:t>
            </a:r>
            <a:r>
              <a:rPr lang="cs-CZ" sz="1200" i="0" baseline="0" dirty="0" smtClean="0">
                <a:solidFill>
                  <a:schemeClr val="tx1"/>
                </a:solidFill>
              </a:rPr>
              <a:t>/ </a:t>
            </a:r>
            <a:r>
              <a:rPr lang="cs-CZ" sz="1200" i="0" baseline="0" dirty="0" err="1" smtClean="0">
                <a:solidFill>
                  <a:schemeClr val="tx1"/>
                </a:solidFill>
              </a:rPr>
              <a:t>hersens</a:t>
            </a:r>
            <a:r>
              <a:rPr lang="cs-CZ" sz="1200" i="0" baseline="0" dirty="0" smtClean="0">
                <a:solidFill>
                  <a:schemeClr val="tx1"/>
                </a:solidFill>
              </a:rPr>
              <a:t> / </a:t>
            </a:r>
            <a:r>
              <a:rPr lang="cs-CZ" sz="1200" i="0" baseline="0" dirty="0" err="1" smtClean="0">
                <a:solidFill>
                  <a:schemeClr val="tx1"/>
                </a:solidFill>
              </a:rPr>
              <a:t>het</a:t>
            </a:r>
            <a:r>
              <a:rPr lang="cs-CZ" sz="1200" i="0" baseline="0" dirty="0" smtClean="0">
                <a:solidFill>
                  <a:schemeClr val="tx1"/>
                </a:solidFill>
              </a:rPr>
              <a:t> </a:t>
            </a:r>
            <a:r>
              <a:rPr lang="cs-CZ" sz="1200" i="0" baseline="0" dirty="0" err="1" smtClean="0">
                <a:solidFill>
                  <a:schemeClr val="tx1"/>
                </a:solidFill>
              </a:rPr>
              <a:t>brein</a:t>
            </a:r>
            <a:r>
              <a:rPr lang="cs-CZ" sz="1200" i="0" baseline="0" dirty="0" smtClean="0">
                <a:solidFill>
                  <a:schemeClr val="tx1"/>
                </a:solidFill>
              </a:rPr>
              <a:t> - </a:t>
            </a:r>
            <a:r>
              <a:rPr lang="cs-CZ" sz="1200" i="0" baseline="0" dirty="0" err="1" smtClean="0">
                <a:solidFill>
                  <a:schemeClr val="tx1"/>
                </a:solidFill>
              </a:rPr>
              <a:t>breinen</a:t>
            </a:r>
            <a:endParaRPr lang="cs-CZ" sz="1200" i="1" baseline="0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530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predmet</a:t>
            </a:r>
            <a:r>
              <a:rPr lang="en-GB" dirty="0"/>
              <a:t> se </a:t>
            </a:r>
            <a:r>
              <a:rPr lang="en-GB" dirty="0" err="1"/>
              <a:t>casto</a:t>
            </a:r>
            <a:r>
              <a:rPr lang="en-GB" dirty="0"/>
              <a:t> </a:t>
            </a:r>
            <a:r>
              <a:rPr lang="en-GB" dirty="0" err="1"/>
              <a:t>vyskytuje</a:t>
            </a:r>
            <a:r>
              <a:rPr lang="en-GB" dirty="0"/>
              <a:t> </a:t>
            </a:r>
            <a:r>
              <a:rPr lang="cs-CZ" dirty="0"/>
              <a:t>často</a:t>
            </a:r>
            <a:r>
              <a:rPr lang="en-GB" dirty="0"/>
              <a:t> </a:t>
            </a:r>
            <a:r>
              <a:rPr lang="en-GB" dirty="0" err="1"/>
              <a:t>zdrobnelina</a:t>
            </a:r>
            <a:r>
              <a:rPr lang="en-GB" dirty="0"/>
              <a:t> (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glaasje</a:t>
            </a:r>
            <a:r>
              <a:rPr lang="en-GB" dirty="0"/>
              <a:t>)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druh</a:t>
            </a:r>
            <a:r>
              <a:rPr lang="en-GB" dirty="0"/>
              <a:t> (</a:t>
            </a:r>
            <a:r>
              <a:rPr lang="en-GB" dirty="0" err="1"/>
              <a:t>veel</a:t>
            </a:r>
            <a:r>
              <a:rPr lang="en-GB" dirty="0"/>
              <a:t> </a:t>
            </a:r>
            <a:r>
              <a:rPr lang="en-GB" dirty="0" err="1"/>
              <a:t>wijnen</a:t>
            </a:r>
            <a:r>
              <a:rPr lang="en-GB" dirty="0"/>
              <a:t>,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bieren</a:t>
            </a:r>
            <a:r>
              <a:rPr lang="en-GB" i="1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438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Eigennamen</a:t>
            </a:r>
            <a:r>
              <a:rPr lang="en-GB" dirty="0"/>
              <a:t> – </a:t>
            </a:r>
            <a:r>
              <a:rPr lang="en-GB" dirty="0" err="1"/>
              <a:t>většinou</a:t>
            </a:r>
            <a:r>
              <a:rPr lang="en-GB" dirty="0"/>
              <a:t> </a:t>
            </a:r>
            <a:r>
              <a:rPr lang="en-GB" dirty="0" err="1"/>
              <a:t>singularia</a:t>
            </a:r>
            <a:r>
              <a:rPr lang="en-GB" dirty="0"/>
              <a:t> tantum , ale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naopak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příklady</a:t>
            </a:r>
            <a:r>
              <a:rPr lang="en-GB" dirty="0"/>
              <a:t> </a:t>
            </a:r>
            <a:r>
              <a:rPr lang="en-GB" dirty="0" err="1"/>
              <a:t>vlastních</a:t>
            </a:r>
            <a:r>
              <a:rPr lang="en-GB" dirty="0"/>
              <a:t> </a:t>
            </a:r>
            <a:r>
              <a:rPr lang="en-GB" dirty="0" err="1"/>
              <a:t>jmen</a:t>
            </a:r>
            <a:r>
              <a:rPr lang="en-GB" dirty="0"/>
              <a:t> </a:t>
            </a:r>
            <a:r>
              <a:rPr lang="en-GB" dirty="0" err="1"/>
              <a:t>pluralia</a:t>
            </a:r>
            <a:r>
              <a:rPr lang="en-GB" dirty="0"/>
              <a:t> tantum (viz </a:t>
            </a:r>
            <a:r>
              <a:rPr lang="en-GB" dirty="0" err="1"/>
              <a:t>další</a:t>
            </a:r>
            <a:r>
              <a:rPr lang="en-GB" dirty="0"/>
              <a:t> slide)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26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00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Pluralia</a:t>
            </a:r>
            <a:r>
              <a:rPr lang="en-GB" dirty="0"/>
              <a:t> tantum </a:t>
            </a:r>
            <a:r>
              <a:rPr lang="cs-CZ" sz="1200" dirty="0"/>
              <a:t>→ nelze vyčlenit jednotlivinu </a:t>
            </a:r>
          </a:p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449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Uitzonderingen</a:t>
            </a:r>
            <a:r>
              <a:rPr lang="cs-CZ" dirty="0" smtClean="0"/>
              <a:t>:</a:t>
            </a:r>
            <a:r>
              <a:rPr lang="cs-CZ" baseline="0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De V.S. </a:t>
            </a:r>
            <a:r>
              <a:rPr lang="cs-CZ" b="1" u="sng" dirty="0" err="1" smtClean="0">
                <a:solidFill>
                  <a:srgbClr val="FF0000"/>
                </a:solidFill>
              </a:rPr>
              <a:t>benoemt</a:t>
            </a:r>
            <a:r>
              <a:rPr lang="cs-CZ" b="1" dirty="0" smtClean="0">
                <a:solidFill>
                  <a:srgbClr val="FF0000"/>
                </a:solidFill>
              </a:rPr>
              <a:t> de </a:t>
            </a:r>
            <a:r>
              <a:rPr lang="cs-CZ" b="1" dirty="0" err="1" smtClean="0">
                <a:solidFill>
                  <a:srgbClr val="FF0000"/>
                </a:solidFill>
              </a:rPr>
              <a:t>voorzitter</a:t>
            </a:r>
            <a:r>
              <a:rPr lang="cs-CZ" b="1" dirty="0" smtClean="0">
                <a:solidFill>
                  <a:srgbClr val="FF0000"/>
                </a:solidFill>
              </a:rPr>
              <a:t> van de </a:t>
            </a:r>
            <a:r>
              <a:rPr lang="cs-CZ" b="1" dirty="0" err="1" smtClean="0">
                <a:solidFill>
                  <a:srgbClr val="FF0000"/>
                </a:solidFill>
              </a:rPr>
              <a:t>Wereldbank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	  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nl-NL" b="1" i="1" dirty="0" smtClean="0">
                <a:solidFill>
                  <a:srgbClr val="FF0000"/>
                </a:solidFill>
              </a:rPr>
              <a:t>NS </a:t>
            </a:r>
            <a:r>
              <a:rPr lang="nl-NL" b="1" u="sng" dirty="0" smtClean="0">
                <a:solidFill>
                  <a:srgbClr val="FF0000"/>
                </a:solidFill>
              </a:rPr>
              <a:t>zet</a:t>
            </a:r>
            <a:r>
              <a:rPr lang="nl-NL" b="1" dirty="0" smtClean="0">
                <a:solidFill>
                  <a:srgbClr val="FF0000"/>
                </a:solidFill>
              </a:rPr>
              <a:t> bussen in.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66EB6-AB48-4076-A59A-6637A53E7B4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24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6C263-6957-4C28-9210-F2C143EBF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BED2CE-CD46-40F1-A7CA-9D752DB51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4EEA6-3EAB-47DE-AE9C-1F3D29CD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33C13-D019-4C9C-849D-2A951493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8707D-C143-4893-8429-0E2BA9B9D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51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F440-83AC-4C4C-A8B2-7A2D4024B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81F51-C615-4210-A6AA-8A05F16ED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F7952-CB81-4D97-9A68-CCBE767C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5BED8-D496-40E3-B4E9-D4365D536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DBF4-9BC6-42E1-9DDC-2E2AD133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27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7F6D0F-7A42-47C1-915F-BD8083721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BD2F9-B1A5-47FA-BEF2-B2579D092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22DED-148E-4CEA-969B-F1B9F4A09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58C76-93AB-4AC1-982F-8F5D4A978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D9A8C-4121-4177-B7CC-7BD33FC1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38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C647-EFBD-4481-B5B7-F339EDA2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FE9ED-528A-4AEA-87AC-D067EF480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10761-3790-470E-A3CD-7D9D7300C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DBBB7-A6A9-4517-A1B0-A5E276884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844A2-A8FB-439E-821A-EE5FFF8F0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8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0E84-C8E1-4830-A921-B1D4C3A2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43006-F735-41C9-9834-1B26A778D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533F1-B94E-4B4C-BBE7-65DA542FA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977E2-D987-4727-8D4D-18901F45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8A229-E1B8-458D-9ABF-760A57CA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8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859EF-A567-4066-B584-F2AC75EB8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4F40A-28BF-42A2-A038-C48BC28B3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65889A-CAD7-475D-8C6A-8673BCF2A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B50D7-A467-41DD-8D1A-BF7BA605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B7D2D-9909-4168-A62C-C64CBFB2C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E9E54-B03C-4051-B78C-07834C7E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21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6691-7D2C-4DA0-B2D0-B7B4E622C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2150C-CE5F-4016-B0C5-193431984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92A8B-1D52-4FAE-9FF2-36EF9AFEC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FBF5D7-CF7D-4C28-AF01-3654F1708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B90AE1-B73B-42A1-B036-7781B6A50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DF2273-7C1C-4B6C-B3BB-F704950E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4CAF6A-E78E-422A-962D-95D45B8F4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AB6378-D0D8-44F3-AF56-93E9E583C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62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D4AC-8560-4AE5-9795-03C503180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2A58E-91B4-4C6E-8CDA-25B20E89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B65342-EFD0-42CB-AB5F-41048DC3B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1BC6C-2118-450B-9F88-E4581C445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77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0302A3-B80B-4FD4-AFC2-18A502BD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76E1E3-92F2-4FF8-9BBB-AEC11552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2A163-554D-436B-8477-2FB99BDA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8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8D8D7-241E-41E6-BC67-A51E0316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AA18D-3CFC-4D3C-B55F-D5C6568D0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6327DE-C23B-4603-BB07-39EBE1C49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D8CE1-5CC5-4EF3-B81A-4592DF50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19A11-EA35-4279-AE5B-F1B00DD5C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8C887-8191-490C-9DE2-E04A6750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C669-1D69-4FB4-BC15-106395C3F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7D934-B462-467E-9B15-F1820B0F8E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6C0C9-2669-46B4-8EC0-540942164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BF3CA-3DC5-446C-9BAD-70BDD815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E51FB-6D9F-4216-BC04-F22A3E4B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C636F-0417-4DAD-A04C-9FF9FEF9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9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D1C4E0-73B6-4D3C-AE92-0D0F3D79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A0FE3-02FC-4AE5-BA76-F5B01FE3C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A37FB-57DF-4609-B39E-067D745BA3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16416-8DAF-47D0-B26D-BB78A6956C6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ADE61-C87A-4325-92BC-8C8E006CF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A3F57-30E6-4369-AFF4-73629EE19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8AF76-AD5D-4E9E-8BB8-48CED7AE8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5131" y="1175657"/>
            <a:ext cx="11956869" cy="2874608"/>
          </a:xfrm>
        </p:spPr>
        <p:txBody>
          <a:bodyPr anchor="b">
            <a:noAutofit/>
          </a:bodyPr>
          <a:lstStyle/>
          <a:p>
            <a:r>
              <a:rPr lang="en-GB" b="1" dirty="0" smtClean="0">
                <a:solidFill>
                  <a:srgbClr val="0070C0"/>
                </a:solidFill>
                <a:latin typeface="+mn-lt"/>
              </a:rPr>
              <a:t>SUBSTANTIEF</a:t>
            </a:r>
            <a:r>
              <a:rPr lang="en-GB" b="1" dirty="0">
                <a:latin typeface="+mn-lt"/>
              </a:rPr>
              <a:t/>
            </a:r>
            <a:br>
              <a:rPr lang="en-GB" b="1" dirty="0">
                <a:latin typeface="+mn-lt"/>
              </a:rPr>
            </a:br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C00000"/>
                </a:solidFill>
                <a:latin typeface="+mn-lt"/>
              </a:rPr>
              <a:t>TELBAARHEID / </a:t>
            </a:r>
            <a:r>
              <a:rPr lang="en-GB" b="1" dirty="0" smtClean="0">
                <a:solidFill>
                  <a:srgbClr val="C00000"/>
                </a:solidFill>
                <a:latin typeface="+mn-lt"/>
              </a:rPr>
              <a:t>POČITATELNOST</a:t>
            </a:r>
            <a:endParaRPr lang="cs-CZ" sz="5400" b="1" dirty="0">
              <a:latin typeface="+mn-lt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038813" y="5047083"/>
            <a:ext cx="4943975" cy="1069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2de JAAR, Morfologie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I. </a:t>
            </a: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  </a:t>
            </a:r>
            <a:r>
              <a:rPr lang="cs-CZ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iva.rezkova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@ff.cuni.cz</a:t>
            </a: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sz="3200" dirty="0"/>
          </a:p>
        </p:txBody>
      </p:sp>
      <p:pic>
        <p:nvPicPr>
          <p:cNvPr id="3" name="Obrázek 2" descr="Tellen Vingers Eerste - Gratis vectorafbeelding op Pixaba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989" y="4185589"/>
            <a:ext cx="4728119" cy="236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80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899" y="1364776"/>
            <a:ext cx="11039901" cy="5302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→ </a:t>
            </a:r>
            <a:r>
              <a:rPr lang="cs-CZ" sz="3200" dirty="0" err="1"/>
              <a:t>kwantificatie</a:t>
            </a:r>
            <a:r>
              <a:rPr lang="cs-CZ" sz="3200" dirty="0"/>
              <a:t> (</a:t>
            </a:r>
            <a:r>
              <a:rPr lang="cs-CZ" sz="3200" i="1" dirty="0" err="1"/>
              <a:t>een</a:t>
            </a:r>
            <a:r>
              <a:rPr lang="cs-CZ" sz="3200" i="1" dirty="0"/>
              <a:t> </a:t>
            </a:r>
            <a:r>
              <a:rPr lang="cs-CZ" sz="3200" i="1" dirty="0" err="1"/>
              <a:t>paar</a:t>
            </a:r>
            <a:r>
              <a:rPr lang="cs-CZ" sz="3200" i="1" dirty="0"/>
              <a:t>, </a:t>
            </a:r>
            <a:r>
              <a:rPr lang="cs-CZ" sz="3200" i="1" dirty="0" err="1"/>
              <a:t>veel</a:t>
            </a:r>
            <a:r>
              <a:rPr lang="cs-CZ" sz="3200" i="1" dirty="0"/>
              <a:t>, </a:t>
            </a:r>
            <a:r>
              <a:rPr lang="cs-CZ" sz="3200" i="1" dirty="0" err="1"/>
              <a:t>meer</a:t>
            </a:r>
            <a:r>
              <a:rPr lang="cs-CZ" sz="3200" i="1" dirty="0"/>
              <a:t>, </a:t>
            </a:r>
            <a:r>
              <a:rPr lang="cs-CZ" sz="3200" i="1" dirty="0" err="1"/>
              <a:t>minder</a:t>
            </a:r>
            <a:r>
              <a:rPr lang="cs-CZ" sz="3200" dirty="0"/>
              <a:t>…)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nl-NL" sz="3200" b="1" dirty="0">
                <a:solidFill>
                  <a:srgbClr val="C00000"/>
                </a:solidFill>
              </a:rPr>
              <a:t>Er liggen hier nog </a:t>
            </a:r>
            <a:r>
              <a:rPr lang="nl-NL" sz="3200" b="1" u="sng" dirty="0">
                <a:solidFill>
                  <a:srgbClr val="C00000"/>
                </a:solidFill>
              </a:rPr>
              <a:t>heel wat </a:t>
            </a:r>
            <a:r>
              <a:rPr lang="nl-NL" sz="3200" b="1" i="1" u="sng" dirty="0">
                <a:solidFill>
                  <a:srgbClr val="C00000"/>
                </a:solidFill>
              </a:rPr>
              <a:t>chemicaliën</a:t>
            </a:r>
            <a:r>
              <a:rPr lang="nl-NL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>
                <a:solidFill>
                  <a:srgbClr val="C00000"/>
                </a:solidFill>
              </a:rPr>
              <a:t>in de kast.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C00000"/>
                </a:solidFill>
              </a:rPr>
              <a:t>	</a:t>
            </a:r>
            <a:r>
              <a:rPr lang="cs-CZ" sz="3200" b="1" dirty="0" err="1">
                <a:solidFill>
                  <a:srgbClr val="C00000"/>
                </a:solidFill>
              </a:rPr>
              <a:t>Armere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 err="1">
                <a:solidFill>
                  <a:srgbClr val="C00000"/>
                </a:solidFill>
              </a:rPr>
              <a:t>ouders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 err="1">
                <a:solidFill>
                  <a:srgbClr val="C00000"/>
                </a:solidFill>
              </a:rPr>
              <a:t>krijgen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u="sng" dirty="0" err="1">
                <a:solidFill>
                  <a:srgbClr val="C00000"/>
                </a:solidFill>
              </a:rPr>
              <a:t>minder</a:t>
            </a:r>
            <a:r>
              <a:rPr lang="cs-CZ" sz="3200" b="1" u="sng" dirty="0">
                <a:solidFill>
                  <a:srgbClr val="C00000"/>
                </a:solidFill>
              </a:rPr>
              <a:t> </a:t>
            </a:r>
            <a:r>
              <a:rPr lang="cs-CZ" sz="3200" b="1" u="sng" dirty="0" err="1">
                <a:solidFill>
                  <a:srgbClr val="C00000"/>
                </a:solidFill>
              </a:rPr>
              <a:t>financieën</a:t>
            </a:r>
            <a:r>
              <a:rPr lang="cs-CZ" sz="32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3200" dirty="0"/>
              <a:t>→  </a:t>
            </a:r>
            <a:r>
              <a:rPr lang="cs-CZ" sz="3200" u="sng" dirty="0" err="1"/>
              <a:t>congruentie</a:t>
            </a:r>
            <a:r>
              <a:rPr lang="cs-CZ" sz="3200" dirty="0"/>
              <a:t>: </a:t>
            </a:r>
            <a:r>
              <a:rPr lang="cs-CZ" sz="3200" b="1" dirty="0" err="1"/>
              <a:t>werkwoord</a:t>
            </a:r>
            <a:r>
              <a:rPr lang="cs-CZ" sz="3200" b="1" dirty="0"/>
              <a:t> in </a:t>
            </a:r>
            <a:r>
              <a:rPr lang="cs-CZ" sz="3200" b="1" dirty="0" err="1"/>
              <a:t>het</a:t>
            </a:r>
            <a:r>
              <a:rPr lang="cs-CZ" sz="3200" b="1" dirty="0"/>
              <a:t> </a:t>
            </a:r>
            <a:r>
              <a:rPr lang="cs-CZ" sz="3200" b="1" dirty="0" err="1"/>
              <a:t>meervoud</a:t>
            </a:r>
            <a:r>
              <a:rPr lang="cs-CZ" sz="3200" b="1" dirty="0" smtClean="0"/>
              <a:t>….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>
                <a:solidFill>
                  <a:srgbClr val="C00000"/>
                </a:solidFill>
              </a:rPr>
              <a:t>	</a:t>
            </a:r>
            <a:r>
              <a:rPr lang="cs-CZ" sz="3200" b="1" dirty="0" err="1">
                <a:solidFill>
                  <a:srgbClr val="C00000"/>
                </a:solidFill>
              </a:rPr>
              <a:t>Mazelen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u="sng" dirty="0" err="1">
                <a:solidFill>
                  <a:srgbClr val="C00000"/>
                </a:solidFill>
              </a:rPr>
              <a:t>zijn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 err="1">
                <a:solidFill>
                  <a:srgbClr val="C00000"/>
                </a:solidFill>
              </a:rPr>
              <a:t>besmettelijk</a:t>
            </a:r>
            <a:r>
              <a:rPr lang="cs-CZ" sz="32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C00000"/>
                </a:solidFill>
              </a:rPr>
              <a:t>	</a:t>
            </a:r>
            <a:r>
              <a:rPr lang="nl-NL" sz="3200" b="1" dirty="0">
                <a:solidFill>
                  <a:srgbClr val="C00000"/>
                </a:solidFill>
              </a:rPr>
              <a:t>De Nederlandse Spoorwegen </a:t>
            </a:r>
            <a:r>
              <a:rPr lang="nl-NL" sz="3200" b="1" u="sng" dirty="0" smtClean="0">
                <a:solidFill>
                  <a:srgbClr val="C00000"/>
                </a:solidFill>
              </a:rPr>
              <a:t>kampen</a:t>
            </a:r>
            <a:r>
              <a:rPr lang="nl-NL" sz="3200" b="1" dirty="0" smtClean="0">
                <a:solidFill>
                  <a:srgbClr val="C00000"/>
                </a:solidFill>
              </a:rPr>
              <a:t> </a:t>
            </a:r>
            <a:r>
              <a:rPr lang="nl-NL" sz="3200" b="1" dirty="0">
                <a:solidFill>
                  <a:srgbClr val="C00000"/>
                </a:solidFill>
              </a:rPr>
              <a:t>met </a:t>
            </a:r>
            <a:r>
              <a:rPr lang="cs-CZ" sz="3200" b="1" dirty="0">
                <a:solidFill>
                  <a:srgbClr val="C00000"/>
                </a:solidFill>
              </a:rPr>
              <a:t>	</a:t>
            </a:r>
            <a:r>
              <a:rPr lang="nl-NL" sz="3200" b="1" dirty="0">
                <a:solidFill>
                  <a:srgbClr val="C00000"/>
                </a:solidFill>
              </a:rPr>
              <a:t>vertragingen.</a:t>
            </a:r>
            <a:endParaRPr lang="cs-CZ" sz="3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        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674223" y="217319"/>
            <a:ext cx="7900851" cy="89018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>
                <a:latin typeface="+mn-lt"/>
              </a:rPr>
              <a:t>PLURALIA TANTUM: </a:t>
            </a:r>
            <a:r>
              <a:rPr lang="cs-CZ" b="1" dirty="0" err="1">
                <a:latin typeface="+mn-lt"/>
              </a:rPr>
              <a:t>kenmerken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2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9186"/>
            <a:ext cx="6376792" cy="91440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latin typeface="+mn-lt"/>
              </a:rPr>
              <a:t>TELBARE SUBSTANTIEVEN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1221828"/>
            <a:ext cx="11988800" cy="563617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Referent </a:t>
            </a:r>
            <a:r>
              <a:rPr lang="cs-CZ" sz="3600" dirty="0" smtClean="0"/>
              <a:t>→ </a:t>
            </a:r>
            <a:r>
              <a:rPr lang="en-GB" sz="3600" dirty="0" smtClean="0"/>
              <a:t>   </a:t>
            </a:r>
            <a:r>
              <a:rPr lang="cs-CZ" sz="3600" u="sng" dirty="0" err="1"/>
              <a:t>singuralis</a:t>
            </a:r>
            <a:r>
              <a:rPr lang="cs-CZ" sz="3600" u="sng" dirty="0"/>
              <a:t> </a:t>
            </a:r>
            <a:r>
              <a:rPr lang="cs-CZ" sz="3600" dirty="0" smtClean="0"/>
              <a:t>/ </a:t>
            </a:r>
            <a:r>
              <a:rPr lang="cs-CZ" sz="3600" u="sng" dirty="0" smtClean="0"/>
              <a:t>pluralis</a:t>
            </a:r>
            <a:endParaRPr lang="en-GB" sz="3600" u="sng" dirty="0"/>
          </a:p>
          <a:p>
            <a:pPr marL="0" indent="0">
              <a:buNone/>
            </a:pPr>
            <a:endParaRPr lang="cs-CZ" sz="2700" u="sng" dirty="0"/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cs-CZ" sz="2700" u="sng" dirty="0"/>
              <a:t>onbepaald</a:t>
            </a:r>
            <a:r>
              <a:rPr lang="cs-CZ" sz="2700" dirty="0"/>
              <a:t>:  </a:t>
            </a:r>
            <a:r>
              <a:rPr lang="en-GB" sz="2700" dirty="0"/>
              <a:t> </a:t>
            </a:r>
            <a:r>
              <a:rPr lang="cs-CZ" sz="2700" b="1" i="1" u="sng" dirty="0"/>
              <a:t>een</a:t>
            </a:r>
            <a:r>
              <a:rPr lang="cs-CZ" sz="2700" dirty="0"/>
              <a:t> (sg)  </a:t>
            </a:r>
            <a:r>
              <a:rPr lang="en-GB" sz="2700" dirty="0"/>
              <a:t>	</a:t>
            </a:r>
            <a:r>
              <a:rPr lang="cs-CZ" sz="2700" dirty="0"/>
              <a:t>→ </a:t>
            </a:r>
            <a:r>
              <a:rPr lang="en-GB" sz="2700" dirty="0"/>
              <a:t>	</a:t>
            </a:r>
            <a:r>
              <a:rPr lang="cs-CZ" sz="2700" i="1" dirty="0">
                <a:solidFill>
                  <a:srgbClr val="FF0000"/>
                </a:solidFill>
              </a:rPr>
              <a:t>Er staat </a:t>
            </a:r>
            <a:r>
              <a:rPr lang="cs-CZ" sz="2700" i="1" u="sng" dirty="0">
                <a:solidFill>
                  <a:srgbClr val="FF0000"/>
                </a:solidFill>
              </a:rPr>
              <a:t>een</a:t>
            </a:r>
            <a:r>
              <a:rPr lang="cs-CZ" sz="2700" i="1" dirty="0">
                <a:solidFill>
                  <a:srgbClr val="FF0000"/>
                </a:solidFill>
              </a:rPr>
              <a:t> vreemde man. </a:t>
            </a:r>
            <a:endParaRPr lang="en-GB" sz="27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700" b="1" i="1" dirty="0"/>
              <a:t>		      </a:t>
            </a:r>
            <a:r>
              <a:rPr lang="cs-CZ" sz="2700" b="1" i="1" dirty="0"/>
              <a:t>Ø</a:t>
            </a:r>
            <a:r>
              <a:rPr lang="cs-CZ" sz="2700" dirty="0"/>
              <a:t> (pl)</a:t>
            </a:r>
            <a:r>
              <a:rPr lang="en-GB" sz="2700" dirty="0"/>
              <a:t> 	</a:t>
            </a:r>
            <a:r>
              <a:rPr lang="cs-CZ" sz="2700" dirty="0"/>
              <a:t>→ </a:t>
            </a:r>
            <a:r>
              <a:rPr lang="en-GB" sz="2700" dirty="0"/>
              <a:t>	</a:t>
            </a:r>
            <a:r>
              <a:rPr lang="cs-CZ" sz="2700" i="1" dirty="0">
                <a:solidFill>
                  <a:srgbClr val="FF0000"/>
                </a:solidFill>
              </a:rPr>
              <a:t>Er staa</a:t>
            </a:r>
            <a:r>
              <a:rPr lang="en-GB" sz="2700" i="1" dirty="0">
                <a:solidFill>
                  <a:srgbClr val="FF0000"/>
                </a:solidFill>
              </a:rPr>
              <a:t>n</a:t>
            </a:r>
            <a:r>
              <a:rPr lang="cs-CZ" sz="2700" i="1" dirty="0">
                <a:solidFill>
                  <a:srgbClr val="FF0000"/>
                </a:solidFill>
              </a:rPr>
              <a:t> </a:t>
            </a:r>
            <a:r>
              <a:rPr lang="cs-CZ" sz="2700" b="1" i="1" u="sng" dirty="0"/>
              <a:t>Ø </a:t>
            </a:r>
            <a:r>
              <a:rPr lang="cs-CZ" sz="2700" i="1" dirty="0">
                <a:solidFill>
                  <a:srgbClr val="FF0000"/>
                </a:solidFill>
              </a:rPr>
              <a:t>vreemde mannen. </a:t>
            </a:r>
            <a:endParaRPr lang="en-GB" sz="27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700" dirty="0"/>
              <a:t>			</a:t>
            </a:r>
            <a:endParaRPr lang="cs-CZ" sz="2700" dirty="0" smtClean="0"/>
          </a:p>
          <a:p>
            <a:pPr marL="0" indent="0">
              <a:buNone/>
            </a:pPr>
            <a:endParaRPr lang="cs-CZ" sz="2700" dirty="0"/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cs-CZ" sz="2700" u="sng" dirty="0"/>
              <a:t>bepaald</a:t>
            </a:r>
            <a:r>
              <a:rPr lang="cs-CZ" sz="2700" b="1" dirty="0"/>
              <a:t>: </a:t>
            </a:r>
            <a:r>
              <a:rPr lang="cs-CZ" sz="2700" b="1" i="1" u="sng" dirty="0"/>
              <a:t>het/de </a:t>
            </a:r>
            <a:r>
              <a:rPr lang="cs-CZ" sz="2700" dirty="0"/>
              <a:t> (sg) </a:t>
            </a:r>
            <a:r>
              <a:rPr lang="en-GB" sz="2700" dirty="0"/>
              <a:t>	</a:t>
            </a:r>
            <a:r>
              <a:rPr lang="cs-CZ" sz="2700" dirty="0"/>
              <a:t>→ </a:t>
            </a:r>
            <a:r>
              <a:rPr lang="en-GB" sz="2700" dirty="0"/>
              <a:t>	</a:t>
            </a:r>
            <a:r>
              <a:rPr lang="cs-CZ" sz="2700" i="1" dirty="0">
                <a:solidFill>
                  <a:srgbClr val="FF0000"/>
                </a:solidFill>
              </a:rPr>
              <a:t>Kan je </a:t>
            </a:r>
            <a:r>
              <a:rPr lang="cs-CZ" sz="2700" i="1" u="sng" dirty="0">
                <a:solidFill>
                  <a:srgbClr val="FF0000"/>
                </a:solidFill>
              </a:rPr>
              <a:t>het</a:t>
            </a:r>
            <a:r>
              <a:rPr lang="cs-CZ" sz="2700" i="1" dirty="0">
                <a:solidFill>
                  <a:srgbClr val="FF0000"/>
                </a:solidFill>
              </a:rPr>
              <a:t> raam/</a:t>
            </a:r>
            <a:r>
              <a:rPr lang="cs-CZ" sz="2700" i="1" u="sng" dirty="0">
                <a:solidFill>
                  <a:srgbClr val="FF0000"/>
                </a:solidFill>
              </a:rPr>
              <a:t>de</a:t>
            </a:r>
            <a:r>
              <a:rPr lang="cs-CZ" sz="2700" i="1" dirty="0">
                <a:solidFill>
                  <a:srgbClr val="FF0000"/>
                </a:solidFill>
              </a:rPr>
              <a:t> deur opendoen? </a:t>
            </a:r>
            <a:endParaRPr lang="en-GB" sz="27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700" dirty="0"/>
              <a:t>		</a:t>
            </a:r>
            <a:r>
              <a:rPr lang="cs-CZ" sz="2700" b="1" i="1" u="sng" dirty="0"/>
              <a:t>de</a:t>
            </a:r>
            <a:r>
              <a:rPr lang="cs-CZ" sz="2700" dirty="0"/>
              <a:t> (pl)</a:t>
            </a:r>
            <a:r>
              <a:rPr lang="en-GB" sz="2700" dirty="0"/>
              <a:t>		</a:t>
            </a:r>
            <a:r>
              <a:rPr lang="cs-CZ" sz="2700" dirty="0"/>
              <a:t>→ </a:t>
            </a:r>
            <a:r>
              <a:rPr lang="en-GB" sz="2700" dirty="0"/>
              <a:t>       </a:t>
            </a:r>
            <a:r>
              <a:rPr lang="en-GB" sz="2700" i="1" dirty="0">
                <a:solidFill>
                  <a:srgbClr val="FF0000"/>
                </a:solidFill>
              </a:rPr>
              <a:t>Kan je </a:t>
            </a:r>
            <a:r>
              <a:rPr lang="cs-CZ" sz="2700" i="1" u="sng" dirty="0">
                <a:solidFill>
                  <a:srgbClr val="FF0000"/>
                </a:solidFill>
              </a:rPr>
              <a:t>de</a:t>
            </a:r>
            <a:r>
              <a:rPr lang="cs-CZ" sz="2700" i="1" dirty="0">
                <a:solidFill>
                  <a:srgbClr val="FF0000"/>
                </a:solidFill>
              </a:rPr>
              <a:t> </a:t>
            </a:r>
            <a:r>
              <a:rPr lang="cs-CZ" sz="2700" i="1" dirty="0" smtClean="0">
                <a:solidFill>
                  <a:srgbClr val="FF0000"/>
                </a:solidFill>
              </a:rPr>
              <a:t>ramen/</a:t>
            </a:r>
            <a:r>
              <a:rPr lang="cs-CZ" sz="2700" i="1" dirty="0" err="1" smtClean="0">
                <a:solidFill>
                  <a:srgbClr val="FF0000"/>
                </a:solidFill>
              </a:rPr>
              <a:t>deuren</a:t>
            </a:r>
            <a:r>
              <a:rPr lang="cs-CZ" sz="2700" i="1" dirty="0" smtClean="0">
                <a:solidFill>
                  <a:srgbClr val="FF0000"/>
                </a:solidFill>
              </a:rPr>
              <a:t> </a:t>
            </a:r>
            <a:r>
              <a:rPr lang="cs-CZ" sz="2700" i="1" dirty="0" err="1" smtClean="0">
                <a:solidFill>
                  <a:srgbClr val="FF0000"/>
                </a:solidFill>
              </a:rPr>
              <a:t>openen</a:t>
            </a:r>
            <a:r>
              <a:rPr lang="cs-CZ" sz="2700" i="1" dirty="0" smtClean="0">
                <a:solidFill>
                  <a:srgbClr val="FF0000"/>
                </a:solidFill>
              </a:rPr>
              <a:t>? </a:t>
            </a:r>
            <a:endParaRPr lang="cs-CZ" sz="2700" i="1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lphaLcPeriod"/>
            </a:pPr>
            <a:endParaRPr lang="cs-CZ" sz="2600" dirty="0"/>
          </a:p>
          <a:p>
            <a:pPr>
              <a:buFontTx/>
              <a:buChar char="-"/>
            </a:pPr>
            <a:r>
              <a:rPr lang="en-GB" dirty="0" err="1" smtClean="0"/>
              <a:t>Kategiorie</a:t>
            </a:r>
            <a:r>
              <a:rPr lang="en-GB" dirty="0" smtClean="0"/>
              <a:t> </a:t>
            </a:r>
            <a:r>
              <a:rPr lang="en-GB" dirty="0" err="1"/>
              <a:t>počitatelnosti</a:t>
            </a:r>
            <a:r>
              <a:rPr lang="en-GB" dirty="0"/>
              <a:t> – </a:t>
            </a:r>
            <a:r>
              <a:rPr lang="en-GB" dirty="0" err="1"/>
              <a:t>zásadní</a:t>
            </a:r>
            <a:r>
              <a:rPr lang="en-GB" dirty="0"/>
              <a:t> pro </a:t>
            </a:r>
            <a:r>
              <a:rPr lang="en-GB" dirty="0" err="1"/>
              <a:t>užití</a:t>
            </a:r>
            <a:r>
              <a:rPr lang="en-GB" dirty="0"/>
              <a:t> </a:t>
            </a:r>
            <a:r>
              <a:rPr lang="en-GB" dirty="0" err="1"/>
              <a:t>členů</a:t>
            </a:r>
            <a:r>
              <a:rPr lang="en-GB" dirty="0"/>
              <a:t> a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distribuci</a:t>
            </a:r>
            <a:r>
              <a:rPr lang="en-GB" dirty="0"/>
              <a:t> </a:t>
            </a:r>
          </a:p>
          <a:p>
            <a:pPr>
              <a:buFontTx/>
              <a:buChar char="-"/>
            </a:pPr>
            <a:endParaRPr lang="cs-CZ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Lehigh Valley Somebody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183" y="452992"/>
            <a:ext cx="2136384" cy="306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52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BE57F-5099-4778-8A34-CC80DA0F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78" y="451065"/>
            <a:ext cx="6490063" cy="76999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  <a:latin typeface="+mn-lt"/>
              </a:rPr>
              <a:t>ONTELBA</a:t>
            </a:r>
            <a:r>
              <a:rPr lang="en-GB" b="1" dirty="0">
                <a:solidFill>
                  <a:srgbClr val="C00000"/>
                </a:solidFill>
                <a:latin typeface="+mn-lt"/>
              </a:rPr>
              <a:t>RE SUBSTANIEVEN</a:t>
            </a:r>
            <a:endParaRPr lang="en-GB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E648C-0418-47F5-A6B3-11FEE6133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91" y="1253360"/>
            <a:ext cx="11994518" cy="5604640"/>
          </a:xfrm>
        </p:spPr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sz="3200" dirty="0"/>
              <a:t>stofnamen, abstracta, eigennamen, …</a:t>
            </a:r>
            <a:endParaRPr lang="en-GB" sz="3200" dirty="0"/>
          </a:p>
          <a:p>
            <a:r>
              <a:rPr lang="cs-CZ" sz="3200" dirty="0"/>
              <a:t> </a:t>
            </a:r>
            <a:r>
              <a:rPr lang="cs-CZ" sz="3200" b="1" dirty="0"/>
              <a:t>geen meervoud, geen </a:t>
            </a:r>
            <a:r>
              <a:rPr lang="cs-CZ" sz="3200" b="1" i="1" dirty="0"/>
              <a:t>een</a:t>
            </a:r>
            <a:r>
              <a:rPr lang="cs-CZ" sz="3200" b="1" dirty="0"/>
              <a:t>, geen hoofdtelwoord</a:t>
            </a:r>
            <a:endParaRPr lang="en-GB" sz="3200" b="1" dirty="0"/>
          </a:p>
          <a:p>
            <a:endParaRPr lang="cs-CZ" sz="3200" b="1" dirty="0"/>
          </a:p>
          <a:p>
            <a:pPr marL="0" indent="0">
              <a:buNone/>
            </a:pPr>
            <a:endParaRPr lang="cs-CZ" sz="200" u="sng" dirty="0"/>
          </a:p>
          <a:p>
            <a:pPr marL="0" indent="0">
              <a:buNone/>
            </a:pPr>
            <a:r>
              <a:rPr lang="cs-CZ" u="sng" dirty="0" smtClean="0"/>
              <a:t>a. </a:t>
            </a:r>
            <a:r>
              <a:rPr lang="cs-CZ" u="sng" dirty="0" err="1" smtClean="0"/>
              <a:t>onbepaald</a:t>
            </a:r>
            <a:r>
              <a:rPr lang="cs-CZ" sz="3200" dirty="0"/>
              <a:t>:  </a:t>
            </a:r>
            <a:r>
              <a:rPr lang="cs-CZ" sz="3200" b="1" i="1" u="sng" dirty="0"/>
              <a:t>Ø</a:t>
            </a:r>
            <a:r>
              <a:rPr lang="cs-CZ" sz="3200" dirty="0"/>
              <a:t> (sg)</a:t>
            </a:r>
            <a:r>
              <a:rPr lang="en-GB" sz="3200" dirty="0"/>
              <a:t> 	</a:t>
            </a:r>
            <a:r>
              <a:rPr lang="cs-CZ" sz="3200" dirty="0"/>
              <a:t>→ </a:t>
            </a:r>
            <a:r>
              <a:rPr lang="en-GB" sz="3200" dirty="0"/>
              <a:t>	</a:t>
            </a:r>
            <a:r>
              <a:rPr lang="cs-CZ" sz="3200" i="1" dirty="0">
                <a:solidFill>
                  <a:srgbClr val="FF0000"/>
                </a:solidFill>
              </a:rPr>
              <a:t>Er ligt </a:t>
            </a:r>
            <a:r>
              <a:rPr lang="cs-CZ" sz="3200" b="1" i="1" u="sng" dirty="0"/>
              <a:t>Ø </a:t>
            </a:r>
            <a:r>
              <a:rPr lang="cs-CZ" sz="3200" i="1" dirty="0">
                <a:solidFill>
                  <a:srgbClr val="FF0000"/>
                </a:solidFill>
              </a:rPr>
              <a:t>sneeuw voor de deur. </a:t>
            </a:r>
            <a:endParaRPr lang="en-GB" sz="3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i="1" dirty="0">
                <a:solidFill>
                  <a:srgbClr val="FF0000"/>
                </a:solidFill>
              </a:rPr>
              <a:t>			</a:t>
            </a:r>
            <a:r>
              <a:rPr lang="en-GB" sz="3200" dirty="0">
                <a:sym typeface="Wingdings" panose="05000000000000000000" pitchFamily="2" charset="2"/>
              </a:rPr>
              <a:t> 	</a:t>
            </a:r>
            <a:r>
              <a:rPr lang="cs-CZ" sz="3200" dirty="0"/>
              <a:t>→ </a:t>
            </a:r>
            <a:r>
              <a:rPr lang="en-GB" sz="3200" dirty="0"/>
              <a:t>	</a:t>
            </a:r>
            <a:r>
              <a:rPr lang="cs-CZ" sz="3200" i="1" dirty="0">
                <a:solidFill>
                  <a:srgbClr val="FF0000"/>
                </a:solidFill>
              </a:rPr>
              <a:t>Er ligt </a:t>
            </a:r>
            <a:r>
              <a:rPr lang="cs-CZ" sz="3200" i="1" u="sng" dirty="0">
                <a:solidFill>
                  <a:srgbClr val="FF0000"/>
                </a:solidFill>
              </a:rPr>
              <a:t>veel</a:t>
            </a:r>
            <a:r>
              <a:rPr lang="cs-CZ" sz="3200" i="1" dirty="0">
                <a:solidFill>
                  <a:srgbClr val="FF0000"/>
                </a:solidFill>
              </a:rPr>
              <a:t> sneeuw voor de deur. </a:t>
            </a:r>
            <a:endParaRPr lang="en-GB" sz="3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200" dirty="0" smtClean="0"/>
              <a:t>b</a:t>
            </a:r>
            <a:r>
              <a:rPr lang="cs-CZ" sz="3200" b="1" dirty="0" smtClean="0"/>
              <a:t>. </a:t>
            </a:r>
            <a:r>
              <a:rPr lang="cs-CZ" u="sng" dirty="0" err="1" smtClean="0"/>
              <a:t>bepaald</a:t>
            </a:r>
            <a:r>
              <a:rPr lang="cs-CZ" sz="3200" b="1" dirty="0"/>
              <a:t>: </a:t>
            </a:r>
            <a:r>
              <a:rPr lang="cs-CZ" sz="3200" b="1" i="1" u="sng" dirty="0"/>
              <a:t>het/de </a:t>
            </a:r>
            <a:r>
              <a:rPr lang="cs-CZ" sz="3200" dirty="0"/>
              <a:t> (sg) →  </a:t>
            </a:r>
            <a:r>
              <a:rPr lang="cs-CZ" sz="3200" i="1" u="sng" dirty="0">
                <a:solidFill>
                  <a:srgbClr val="FF0000"/>
                </a:solidFill>
              </a:rPr>
              <a:t>De</a:t>
            </a:r>
            <a:r>
              <a:rPr lang="cs-CZ" sz="3200" i="1" dirty="0">
                <a:solidFill>
                  <a:srgbClr val="FF0000"/>
                </a:solidFill>
              </a:rPr>
              <a:t> sneeuw is wit. / Ik vond </a:t>
            </a:r>
            <a:r>
              <a:rPr lang="cs-CZ" sz="3200" i="1" u="sng" dirty="0">
                <a:solidFill>
                  <a:srgbClr val="FF0000"/>
                </a:solidFill>
              </a:rPr>
              <a:t>het</a:t>
            </a:r>
            <a:r>
              <a:rPr lang="cs-CZ" sz="3200" i="1" dirty="0">
                <a:solidFill>
                  <a:srgbClr val="FF0000"/>
                </a:solidFill>
              </a:rPr>
              <a:t> bier lekker. 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>
              <a:buFontTx/>
              <a:buChar char="-"/>
            </a:pPr>
            <a:r>
              <a:rPr lang="en-GB" sz="3200" u="sng" dirty="0"/>
              <a:t>k</a:t>
            </a:r>
            <a:r>
              <a:rPr lang="cs-CZ" sz="3200" u="sng" dirty="0"/>
              <a:t>wantificeren </a:t>
            </a:r>
            <a:r>
              <a:rPr lang="cs-CZ" sz="3200" dirty="0"/>
              <a:t>: </a:t>
            </a:r>
            <a:r>
              <a:rPr lang="cs-CZ" sz="3200" i="1" dirty="0">
                <a:solidFill>
                  <a:srgbClr val="FF0000"/>
                </a:solidFill>
              </a:rPr>
              <a:t>twee stukken brood, drie glazen bier, een </a:t>
            </a:r>
            <a:r>
              <a:rPr lang="cs-CZ" sz="3200" i="1" dirty="0" err="1">
                <a:solidFill>
                  <a:srgbClr val="FF0000"/>
                </a:solidFill>
              </a:rPr>
              <a:t>hoop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sneeuw</a:t>
            </a:r>
            <a:endParaRPr lang="cs-CZ" sz="3200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Sand Texture Free Stock Photo - Public Domain Pictures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487" y="143384"/>
            <a:ext cx="2300038" cy="1522577"/>
          </a:xfrm>
          <a:prstGeom prst="rect">
            <a:avLst/>
          </a:prstGeom>
        </p:spPr>
      </p:pic>
      <p:pic>
        <p:nvPicPr>
          <p:cNvPr id="5" name="Obrázek 4" descr="Hart Liefde · Gratis afbeelding op Pixabay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171" y="143384"/>
            <a:ext cx="1077673" cy="1077673"/>
          </a:xfrm>
          <a:prstGeom prst="rect">
            <a:avLst/>
          </a:prstGeom>
        </p:spPr>
      </p:pic>
      <p:pic>
        <p:nvPicPr>
          <p:cNvPr id="6" name="Obrázek 5" descr="Water Drop Free Stock Photo - Public Domain Pictures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525" y="1339299"/>
            <a:ext cx="2330684" cy="154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324" y="871100"/>
            <a:ext cx="11723562" cy="4630099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i="1" dirty="0"/>
              <a:t>→</a:t>
            </a:r>
            <a:r>
              <a:rPr lang="cs-CZ" dirty="0"/>
              <a:t> </a:t>
            </a:r>
            <a:r>
              <a:rPr lang="cs-CZ" u="sng" dirty="0"/>
              <a:t>Jev stupňovitý</a:t>
            </a:r>
            <a:r>
              <a:rPr lang="cs-CZ" dirty="0"/>
              <a:t>: </a:t>
            </a:r>
            <a:r>
              <a:rPr lang="cs-CZ" dirty="0" smtClean="0"/>
              <a:t>řada </a:t>
            </a:r>
            <a:r>
              <a:rPr lang="cs-CZ" dirty="0"/>
              <a:t>substantiv je počitatelných i </a:t>
            </a:r>
            <a:r>
              <a:rPr lang="cs-CZ" dirty="0" smtClean="0"/>
              <a:t>nepočitatelných</a:t>
            </a:r>
          </a:p>
          <a:p>
            <a:pPr marL="0" indent="0">
              <a:buNone/>
            </a:pPr>
            <a:endParaRPr lang="en-GB" sz="1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600" i="1" dirty="0" err="1" smtClean="0">
                <a:solidFill>
                  <a:srgbClr val="C00000"/>
                </a:solidFill>
              </a:rPr>
              <a:t>zand</a:t>
            </a:r>
            <a:r>
              <a:rPr lang="cs-CZ" sz="3600" dirty="0" smtClean="0"/>
              <a:t> </a:t>
            </a:r>
            <a:r>
              <a:rPr lang="cs-CZ" sz="3600" dirty="0"/>
              <a:t>			</a:t>
            </a:r>
            <a:r>
              <a:rPr lang="cs-CZ" sz="3600" dirty="0" smtClean="0"/>
              <a:t>	</a:t>
            </a:r>
            <a:r>
              <a:rPr lang="cs-CZ" sz="3600" i="1" dirty="0" err="1" smtClean="0">
                <a:solidFill>
                  <a:srgbClr val="002060"/>
                </a:solidFill>
              </a:rPr>
              <a:t>thee</a:t>
            </a:r>
            <a:r>
              <a:rPr lang="cs-CZ" sz="3600" dirty="0"/>
              <a:t>			</a:t>
            </a:r>
            <a:r>
              <a:rPr lang="cs-CZ" sz="3600" i="1" dirty="0" err="1" smtClean="0">
                <a:solidFill>
                  <a:srgbClr val="FF33CC"/>
                </a:solidFill>
              </a:rPr>
              <a:t>schoonheid</a:t>
            </a:r>
            <a:r>
              <a:rPr lang="cs-CZ" sz="3600" dirty="0" smtClean="0"/>
              <a:t> </a:t>
            </a:r>
          </a:p>
          <a:p>
            <a:pPr marL="0" indent="0">
              <a:buNone/>
            </a:pPr>
            <a:r>
              <a:rPr lang="cs-CZ" sz="3600" dirty="0"/>
              <a:t>	</a:t>
            </a:r>
            <a:r>
              <a:rPr lang="cs-CZ" sz="3600" dirty="0" smtClean="0"/>
              <a:t>		</a:t>
            </a:r>
            <a:r>
              <a:rPr lang="cs-CZ" sz="3600" i="1" dirty="0" err="1" smtClean="0">
                <a:solidFill>
                  <a:srgbClr val="FF0000"/>
                </a:solidFill>
              </a:rPr>
              <a:t>het</a:t>
            </a:r>
            <a:r>
              <a:rPr lang="cs-CZ" sz="3600" i="1" dirty="0" smtClean="0">
                <a:solidFill>
                  <a:srgbClr val="FF0000"/>
                </a:solidFill>
              </a:rPr>
              <a:t> </a:t>
            </a:r>
            <a:r>
              <a:rPr lang="cs-CZ" sz="3600" i="1" dirty="0" err="1">
                <a:solidFill>
                  <a:srgbClr val="FF0000"/>
                </a:solidFill>
              </a:rPr>
              <a:t>slapen</a:t>
            </a:r>
            <a:r>
              <a:rPr lang="cs-CZ" sz="3600" dirty="0"/>
              <a:t>	</a:t>
            </a:r>
            <a:r>
              <a:rPr lang="cs-CZ" sz="3600" dirty="0" smtClean="0"/>
              <a:t>	de </a:t>
            </a:r>
            <a:r>
              <a:rPr lang="cs-CZ" sz="3600" dirty="0" err="1" smtClean="0"/>
              <a:t>slaap</a:t>
            </a:r>
            <a:r>
              <a:rPr lang="cs-CZ" sz="3600" dirty="0" smtClean="0"/>
              <a:t>		 </a:t>
            </a:r>
            <a:r>
              <a:rPr lang="cs-CZ" sz="3600" dirty="0"/>
              <a:t>	 </a:t>
            </a:r>
          </a:p>
          <a:p>
            <a:pPr marL="0" indent="0">
              <a:buNone/>
            </a:pPr>
            <a:r>
              <a:rPr lang="cs-CZ" sz="3600" dirty="0"/>
              <a:t>	</a:t>
            </a:r>
            <a:r>
              <a:rPr lang="cs-CZ" sz="3600" i="1" dirty="0">
                <a:solidFill>
                  <a:srgbClr val="7030A0"/>
                </a:solidFill>
              </a:rPr>
              <a:t>	</a:t>
            </a:r>
            <a:r>
              <a:rPr lang="cs-CZ" sz="3600" i="1" dirty="0" err="1" smtClean="0">
                <a:solidFill>
                  <a:srgbClr val="7030A0"/>
                </a:solidFill>
              </a:rPr>
              <a:t>reden</a:t>
            </a:r>
            <a:r>
              <a:rPr lang="cs-CZ" sz="3600" dirty="0" smtClean="0"/>
              <a:t> </a:t>
            </a:r>
            <a:r>
              <a:rPr lang="cs-CZ" sz="3600" dirty="0"/>
              <a:t>		</a:t>
            </a:r>
            <a:r>
              <a:rPr lang="cs-CZ" sz="3600" i="1" dirty="0" err="1">
                <a:solidFill>
                  <a:srgbClr val="00B050"/>
                </a:solidFill>
              </a:rPr>
              <a:t>rede</a:t>
            </a:r>
            <a:r>
              <a:rPr lang="cs-CZ" sz="3600" dirty="0"/>
              <a:t> 	</a:t>
            </a:r>
            <a:r>
              <a:rPr lang="cs-CZ" sz="3600" dirty="0" smtClean="0"/>
              <a:t>	</a:t>
            </a:r>
            <a:r>
              <a:rPr lang="cs-CZ" sz="3600" dirty="0" err="1" smtClean="0">
                <a:solidFill>
                  <a:srgbClr val="C00000"/>
                </a:solidFill>
              </a:rPr>
              <a:t>taal</a:t>
            </a:r>
            <a:r>
              <a:rPr lang="cs-CZ" sz="3600" dirty="0" smtClean="0"/>
              <a:t> </a:t>
            </a:r>
            <a:r>
              <a:rPr lang="cs-CZ" sz="3600" dirty="0"/>
              <a:t>		</a:t>
            </a:r>
            <a:r>
              <a:rPr lang="cs-CZ" sz="3600" i="1" dirty="0" err="1" smtClean="0">
                <a:solidFill>
                  <a:srgbClr val="00B050"/>
                </a:solidFill>
              </a:rPr>
              <a:t>taalkunde</a:t>
            </a:r>
            <a:endParaRPr lang="cs-CZ" sz="3600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1600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3600" i="1" dirty="0" err="1" smtClean="0">
                <a:solidFill>
                  <a:srgbClr val="C00000"/>
                </a:solidFill>
              </a:rPr>
              <a:t>kunst</a:t>
            </a:r>
            <a:r>
              <a:rPr lang="cs-CZ" sz="3600" dirty="0" smtClean="0"/>
              <a:t>			</a:t>
            </a:r>
            <a:r>
              <a:rPr lang="cs-CZ" sz="3600" dirty="0" err="1" smtClean="0"/>
              <a:t>kosten</a:t>
            </a:r>
            <a:r>
              <a:rPr lang="cs-CZ" sz="3600" dirty="0" smtClean="0"/>
              <a:t>		</a:t>
            </a:r>
            <a:r>
              <a:rPr lang="cs-CZ" sz="3600" i="1" dirty="0" err="1" smtClean="0">
                <a:solidFill>
                  <a:srgbClr val="FF0000"/>
                </a:solidFill>
              </a:rPr>
              <a:t>water</a:t>
            </a:r>
            <a:r>
              <a:rPr lang="cs-CZ" sz="3600" dirty="0" smtClean="0"/>
              <a:t>		</a:t>
            </a:r>
            <a:r>
              <a:rPr lang="cs-CZ" sz="3600" dirty="0" err="1" smtClean="0">
                <a:solidFill>
                  <a:srgbClr val="0070C0"/>
                </a:solidFill>
              </a:rPr>
              <a:t>sneeuw</a:t>
            </a:r>
            <a:r>
              <a:rPr lang="cs-CZ" sz="3600" dirty="0" smtClean="0"/>
              <a:t>	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        </a:t>
            </a:r>
            <a:r>
              <a:rPr lang="cs-CZ" sz="3600" dirty="0" err="1" smtClean="0">
                <a:solidFill>
                  <a:srgbClr val="FF0000"/>
                </a:solidFill>
              </a:rPr>
              <a:t>informatie</a:t>
            </a:r>
            <a:r>
              <a:rPr lang="cs-CZ" sz="3600" dirty="0" smtClean="0"/>
              <a:t>		</a:t>
            </a:r>
            <a:r>
              <a:rPr lang="cs-CZ" sz="3600" i="1" dirty="0" err="1">
                <a:solidFill>
                  <a:srgbClr val="00B050"/>
                </a:solidFill>
              </a:rPr>
              <a:t>fruit</a:t>
            </a:r>
            <a:r>
              <a:rPr lang="cs-CZ" sz="3200" dirty="0" smtClean="0"/>
              <a:t>			</a:t>
            </a:r>
            <a:r>
              <a:rPr lang="cs-CZ" sz="3600" dirty="0" err="1">
                <a:solidFill>
                  <a:srgbClr val="0070C0"/>
                </a:solidFill>
              </a:rPr>
              <a:t>vrucht</a:t>
            </a:r>
            <a:r>
              <a:rPr lang="cs-CZ" sz="3200" dirty="0" smtClean="0"/>
              <a:t>               </a:t>
            </a:r>
            <a:r>
              <a:rPr lang="cs-CZ" sz="3600" i="1" dirty="0" err="1">
                <a:solidFill>
                  <a:srgbClr val="00B050"/>
                </a:solidFill>
              </a:rPr>
              <a:t>groente</a:t>
            </a:r>
            <a:r>
              <a:rPr lang="cs-CZ" sz="3200" dirty="0" smtClean="0"/>
              <a:t>	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211467" y="109471"/>
            <a:ext cx="7867389" cy="844118"/>
          </a:xfrm>
        </p:spPr>
        <p:txBody>
          <a:bodyPr/>
          <a:lstStyle/>
          <a:p>
            <a:r>
              <a:rPr lang="cs-CZ" b="1" dirty="0">
                <a:latin typeface="+mn-lt"/>
              </a:rPr>
              <a:t>TELBAARHEID /  POČITATELNOST</a:t>
            </a:r>
          </a:p>
        </p:txBody>
      </p:sp>
      <p:pic>
        <p:nvPicPr>
          <p:cNvPr id="2" name="Obrázek 1" descr="Counting Fingers | By Tina Dreckman of Dreckman Digital | Dreckman ...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856" y="357454"/>
            <a:ext cx="1949465" cy="1913293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98324" y="5766987"/>
            <a:ext cx="11723562" cy="934259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latin typeface="+mn-lt"/>
              </a:rPr>
              <a:t>   </a:t>
            </a:r>
            <a:r>
              <a:rPr lang="cs-CZ" sz="3600" b="1" dirty="0" smtClean="0">
                <a:latin typeface="+mn-lt"/>
              </a:rPr>
              <a:t>kalhoty      brýle        noviny         novinka        mozek   středověk   </a:t>
            </a:r>
            <a:endParaRPr lang="cs-CZ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00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324" y="1160891"/>
            <a:ext cx="12093676" cy="55876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i="1" dirty="0"/>
              <a:t>→</a:t>
            </a:r>
            <a:r>
              <a:rPr lang="cs-CZ" dirty="0"/>
              <a:t> </a:t>
            </a:r>
            <a:r>
              <a:rPr lang="cs-CZ" u="sng" dirty="0"/>
              <a:t>Jev stupňovitý</a:t>
            </a:r>
            <a:r>
              <a:rPr lang="cs-CZ" dirty="0"/>
              <a:t>: mnoho substantiv je počitatelných i </a:t>
            </a:r>
            <a:r>
              <a:rPr lang="cs-CZ" dirty="0" smtClean="0"/>
              <a:t>nepočitatelných</a:t>
            </a:r>
          </a:p>
          <a:p>
            <a:pPr marL="0" indent="0">
              <a:buNone/>
            </a:pPr>
            <a:endParaRPr lang="en-GB" sz="1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2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200" i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dirty="0"/>
              <a:t>opozice látka= </a:t>
            </a:r>
            <a:r>
              <a:rPr lang="cs-CZ" b="1" u="sng" dirty="0"/>
              <a:t>stofnaam </a:t>
            </a:r>
            <a:r>
              <a:rPr lang="cs-CZ" dirty="0"/>
              <a:t> x  </a:t>
            </a:r>
            <a:r>
              <a:rPr lang="cs-CZ" b="1" u="sng" dirty="0"/>
              <a:t>jednotlivina</a:t>
            </a:r>
            <a:r>
              <a:rPr lang="cs-CZ" dirty="0"/>
              <a:t> = </a:t>
            </a:r>
            <a:r>
              <a:rPr lang="cs-CZ" b="1" u="sng" dirty="0"/>
              <a:t>voorwerpsnaam</a:t>
            </a:r>
            <a:endParaRPr lang="en-GB" b="1" u="sng" dirty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Ik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heb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u="sng" dirty="0" err="1">
                <a:solidFill>
                  <a:srgbClr val="FF0000"/>
                </a:solidFill>
              </a:rPr>
              <a:t>veel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u="sng" dirty="0" err="1">
                <a:solidFill>
                  <a:srgbClr val="FF0000"/>
                </a:solidFill>
              </a:rPr>
              <a:t>wijn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gedronken</a:t>
            </a:r>
            <a:r>
              <a:rPr lang="cs-CZ" dirty="0">
                <a:solidFill>
                  <a:srgbClr val="FF0000"/>
                </a:solidFill>
              </a:rPr>
              <a:t>. 		</a:t>
            </a:r>
            <a:r>
              <a:rPr lang="cs-CZ" dirty="0"/>
              <a:t>X </a:t>
            </a:r>
            <a:r>
              <a:rPr lang="cs-CZ" dirty="0">
                <a:solidFill>
                  <a:srgbClr val="FF0000"/>
                </a:solidFill>
              </a:rPr>
              <a:t>      </a:t>
            </a:r>
            <a:r>
              <a:rPr lang="cs-CZ" dirty="0" err="1">
                <a:solidFill>
                  <a:srgbClr val="FF0000"/>
                </a:solidFill>
              </a:rPr>
              <a:t>Ik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heb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u="sng" dirty="0" err="1">
                <a:solidFill>
                  <a:srgbClr val="FF0000"/>
                </a:solidFill>
              </a:rPr>
              <a:t>een</a:t>
            </a:r>
            <a:r>
              <a:rPr lang="cs-CZ" u="sng" dirty="0">
                <a:solidFill>
                  <a:srgbClr val="FF0000"/>
                </a:solidFill>
              </a:rPr>
              <a:t> rode </a:t>
            </a:r>
            <a:r>
              <a:rPr lang="cs-CZ" u="sng" dirty="0" err="1">
                <a:solidFill>
                  <a:srgbClr val="FF0000"/>
                </a:solidFill>
              </a:rPr>
              <a:t>wijn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besteld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								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We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eten</a:t>
            </a:r>
            <a:r>
              <a:rPr lang="cs-CZ" dirty="0">
                <a:solidFill>
                  <a:srgbClr val="FF0000"/>
                </a:solidFill>
              </a:rPr>
              <a:t> Ø vis </a:t>
            </a:r>
            <a:r>
              <a:rPr lang="cs-CZ" dirty="0" err="1">
                <a:solidFill>
                  <a:srgbClr val="FF0000"/>
                </a:solidFill>
              </a:rPr>
              <a:t>vanavond</a:t>
            </a:r>
            <a:r>
              <a:rPr lang="cs-CZ" dirty="0">
                <a:solidFill>
                  <a:srgbClr val="FF0000"/>
                </a:solidFill>
              </a:rPr>
              <a:t>. </a:t>
            </a:r>
            <a:r>
              <a:rPr lang="en-GB" dirty="0">
                <a:solidFill>
                  <a:srgbClr val="FF0000"/>
                </a:solidFill>
              </a:rPr>
              <a:t>		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/>
              <a:t> X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  </a:t>
            </a: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cs-CZ" dirty="0" err="1" smtClean="0">
                <a:solidFill>
                  <a:srgbClr val="FF0000"/>
                </a:solidFill>
              </a:rPr>
              <a:t>een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vis, </a:t>
            </a:r>
            <a:r>
              <a:rPr lang="cs-CZ" dirty="0" err="1">
                <a:solidFill>
                  <a:srgbClr val="FF0000"/>
                </a:solidFill>
              </a:rPr>
              <a:t>een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kip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dirty="0" err="1">
                <a:solidFill>
                  <a:srgbClr val="FF0000"/>
                </a:solidFill>
              </a:rPr>
              <a:t>telbaar</a:t>
            </a:r>
            <a:r>
              <a:rPr lang="cs-CZ" dirty="0">
                <a:solidFill>
                  <a:srgbClr val="FF0000"/>
                </a:solidFill>
              </a:rPr>
              <a:t>) 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Koeien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hebben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u="sng" dirty="0" err="1">
                <a:solidFill>
                  <a:srgbClr val="FF0000"/>
                </a:solidFill>
              </a:rPr>
              <a:t>vers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u="sng" dirty="0" err="1">
                <a:solidFill>
                  <a:srgbClr val="FF0000"/>
                </a:solidFill>
              </a:rPr>
              <a:t>stro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nodig</a:t>
            </a:r>
            <a:r>
              <a:rPr lang="cs-CZ" dirty="0">
                <a:solidFill>
                  <a:srgbClr val="FF0000"/>
                </a:solidFill>
              </a:rPr>
              <a:t>. 		</a:t>
            </a:r>
            <a:r>
              <a:rPr lang="cs-CZ" dirty="0"/>
              <a:t>X </a:t>
            </a:r>
            <a:r>
              <a:rPr lang="cs-CZ" dirty="0">
                <a:solidFill>
                  <a:srgbClr val="FF0000"/>
                </a:solidFill>
              </a:rPr>
              <a:t>      </a:t>
            </a:r>
            <a:r>
              <a:rPr lang="cs-CZ" dirty="0" err="1">
                <a:solidFill>
                  <a:srgbClr val="FF0000"/>
                </a:solidFill>
              </a:rPr>
              <a:t>Hij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neemt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drank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met </a:t>
            </a:r>
            <a:r>
              <a:rPr lang="cs-CZ" u="sng" dirty="0" err="1" smtClean="0">
                <a:solidFill>
                  <a:srgbClr val="FF0000"/>
                </a:solidFill>
              </a:rPr>
              <a:t>een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strootje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cs-CZ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	</a:t>
            </a: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cs-CZ" sz="8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211467" y="109471"/>
            <a:ext cx="7867389" cy="105142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TELBAARHEID /  POČITATELNOST</a:t>
            </a:r>
          </a:p>
        </p:txBody>
      </p:sp>
      <p:pic>
        <p:nvPicPr>
          <p:cNvPr id="2" name="Obrázek 1" descr="Counting Fingers | By Tina Dreckman of Dreckman Digital | Dreckman ...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019" y="1467216"/>
            <a:ext cx="1770370" cy="173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817" y="1463040"/>
            <a:ext cx="11940020" cy="4969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2. </a:t>
            </a:r>
            <a:r>
              <a:rPr lang="en-GB" sz="3200" b="1" dirty="0" err="1"/>
              <a:t>obecně</a:t>
            </a:r>
            <a:r>
              <a:rPr lang="cs-CZ" sz="3200" b="1" dirty="0"/>
              <a:t>/ vlastnost   </a:t>
            </a:r>
            <a:r>
              <a:rPr lang="cs-CZ" sz="3200" b="1" dirty="0" smtClean="0"/>
              <a:t>	x    </a:t>
            </a:r>
            <a:r>
              <a:rPr lang="cs-CZ" sz="3200" b="1" dirty="0"/>
              <a:t>1 projev:</a:t>
            </a:r>
            <a:endParaRPr lang="en-GB" sz="3200" b="1" dirty="0"/>
          </a:p>
          <a:p>
            <a:pPr marL="0" indent="0">
              <a:buNone/>
            </a:pPr>
            <a:endParaRPr lang="cs-CZ" sz="3200" b="1" u="sng" dirty="0"/>
          </a:p>
          <a:p>
            <a:pPr marL="0" indent="0">
              <a:buNone/>
            </a:pPr>
            <a:r>
              <a:rPr lang="cs-CZ" sz="3200" u="sng" dirty="0" err="1">
                <a:solidFill>
                  <a:srgbClr val="C00000"/>
                </a:solidFill>
              </a:rPr>
              <a:t>Taal</a:t>
            </a:r>
            <a:r>
              <a:rPr lang="cs-CZ" sz="3200" u="sng" dirty="0">
                <a:solidFill>
                  <a:srgbClr val="C00000"/>
                </a:solidFill>
              </a:rPr>
              <a:t> </a:t>
            </a:r>
            <a:r>
              <a:rPr lang="cs-CZ" sz="3200" dirty="0" err="1">
                <a:solidFill>
                  <a:srgbClr val="C00000"/>
                </a:solidFill>
              </a:rPr>
              <a:t>is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>
                <a:solidFill>
                  <a:srgbClr val="C00000"/>
                </a:solidFill>
              </a:rPr>
              <a:t>een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>
                <a:solidFill>
                  <a:srgbClr val="C00000"/>
                </a:solidFill>
              </a:rPr>
              <a:t>wapen</a:t>
            </a:r>
            <a:r>
              <a:rPr lang="cs-CZ" sz="3200" dirty="0">
                <a:solidFill>
                  <a:srgbClr val="C00000"/>
                </a:solidFill>
              </a:rPr>
              <a:t>.  </a:t>
            </a:r>
            <a:r>
              <a:rPr lang="cs-CZ" sz="3200" dirty="0" smtClean="0">
                <a:solidFill>
                  <a:srgbClr val="C00000"/>
                </a:solidFill>
              </a:rPr>
              <a:t>               </a:t>
            </a:r>
            <a:r>
              <a:rPr lang="en-GB" sz="3200" dirty="0" smtClean="0"/>
              <a:t>x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  </a:t>
            </a:r>
            <a:r>
              <a:rPr lang="cs-CZ" sz="3200" dirty="0" smtClean="0">
                <a:solidFill>
                  <a:srgbClr val="0070C0"/>
                </a:solidFill>
              </a:rPr>
              <a:t>Ze </a:t>
            </a:r>
            <a:r>
              <a:rPr lang="cs-CZ" sz="3200" dirty="0">
                <a:solidFill>
                  <a:srgbClr val="0070C0"/>
                </a:solidFill>
              </a:rPr>
              <a:t>spreekt </a:t>
            </a:r>
            <a:r>
              <a:rPr lang="cs-CZ" sz="3200" u="sng" dirty="0">
                <a:solidFill>
                  <a:srgbClr val="0070C0"/>
                </a:solidFill>
              </a:rPr>
              <a:t>vier vreemde talen. </a:t>
            </a:r>
            <a:endParaRPr lang="cs-CZ" sz="3200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200" dirty="0"/>
              <a:t>3. opozice </a:t>
            </a:r>
            <a:r>
              <a:rPr lang="cs-CZ" sz="3200" b="1" dirty="0" err="1"/>
              <a:t>abstracta</a:t>
            </a:r>
            <a:r>
              <a:rPr lang="cs-CZ" sz="3200" dirty="0"/>
              <a:t> </a:t>
            </a:r>
            <a:r>
              <a:rPr lang="cs-CZ" sz="3200" dirty="0" smtClean="0"/>
              <a:t>	</a:t>
            </a:r>
            <a:r>
              <a:rPr lang="cs-CZ" sz="3200" b="1" dirty="0" smtClean="0"/>
              <a:t>x  </a:t>
            </a:r>
            <a:r>
              <a:rPr lang="cs-CZ" sz="3200" b="1" dirty="0"/>
              <a:t>osoba</a:t>
            </a:r>
            <a:r>
              <a:rPr lang="cs-CZ" sz="3200" dirty="0"/>
              <a:t> = </a:t>
            </a:r>
            <a:r>
              <a:rPr lang="cs-CZ" sz="3200" b="1" dirty="0" err="1" smtClean="0"/>
              <a:t>persoon</a:t>
            </a:r>
            <a:endParaRPr lang="cs-CZ" sz="3200" b="1" dirty="0" smtClean="0"/>
          </a:p>
          <a:p>
            <a:pPr marL="0" indent="0">
              <a:buNone/>
            </a:pPr>
            <a:endParaRPr lang="cs-CZ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200" dirty="0" err="1">
                <a:solidFill>
                  <a:srgbClr val="C00000"/>
                </a:solidFill>
              </a:rPr>
              <a:t>Is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u="sng" dirty="0" err="1">
                <a:solidFill>
                  <a:srgbClr val="C00000"/>
                </a:solidFill>
              </a:rPr>
              <a:t>schoonheid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>
                <a:solidFill>
                  <a:srgbClr val="C00000"/>
                </a:solidFill>
              </a:rPr>
              <a:t>subjectief</a:t>
            </a:r>
            <a:r>
              <a:rPr lang="cs-CZ" sz="3200" dirty="0">
                <a:solidFill>
                  <a:srgbClr val="C00000"/>
                </a:solidFill>
              </a:rPr>
              <a:t>?</a:t>
            </a:r>
            <a:r>
              <a:rPr lang="cs-CZ" sz="3200" dirty="0">
                <a:solidFill>
                  <a:srgbClr val="FF0000"/>
                </a:solidFill>
              </a:rPr>
              <a:t>	</a:t>
            </a:r>
            <a:r>
              <a:rPr lang="cs-CZ" sz="3200" dirty="0" smtClean="0"/>
              <a:t>x </a:t>
            </a:r>
            <a:r>
              <a:rPr lang="cs-CZ" sz="3200" dirty="0" smtClean="0">
                <a:solidFill>
                  <a:srgbClr val="FF0000"/>
                </a:solidFill>
              </a:rPr>
              <a:t>      </a:t>
            </a:r>
            <a:r>
              <a:rPr lang="nl-NL" sz="3200" dirty="0">
                <a:solidFill>
                  <a:srgbClr val="0070C0"/>
                </a:solidFill>
              </a:rPr>
              <a:t>Ik </a:t>
            </a:r>
            <a:r>
              <a:rPr lang="nl-NL" sz="3200" u="sng" dirty="0">
                <a:solidFill>
                  <a:srgbClr val="0070C0"/>
                </a:solidFill>
              </a:rPr>
              <a:t>was een schoonheid </a:t>
            </a:r>
            <a:r>
              <a:rPr lang="nl-NL" sz="3200" dirty="0">
                <a:solidFill>
                  <a:srgbClr val="0070C0"/>
                </a:solidFill>
              </a:rPr>
              <a:t>in die tijd.</a:t>
            </a:r>
            <a:endParaRPr lang="cs-CZ" sz="32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090056" y="127221"/>
            <a:ext cx="9263743" cy="85078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TELBAARHEID /  POČITATELNOST</a:t>
            </a:r>
          </a:p>
        </p:txBody>
      </p:sp>
    </p:spTree>
    <p:extLst>
      <p:ext uri="{BB962C8B-B14F-4D97-AF65-F5344CB8AC3E}">
        <p14:creationId xmlns:p14="http://schemas.microsoft.com/office/powerpoint/2010/main" val="199552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8297"/>
            <a:ext cx="5418909" cy="866691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latin typeface="+mn-lt"/>
              </a:rPr>
              <a:t>SINGULARIA TANTUM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8941" y="1288112"/>
            <a:ext cx="11372045" cy="54224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i="1" dirty="0"/>
              <a:t>→</a:t>
            </a:r>
            <a:r>
              <a:rPr lang="cs-CZ" sz="3200" dirty="0"/>
              <a:t> </a:t>
            </a:r>
            <a:r>
              <a:rPr lang="en-GB" sz="3200" dirty="0"/>
              <a:t> </a:t>
            </a:r>
            <a:r>
              <a:rPr lang="en-GB" sz="3000" dirty="0"/>
              <a:t>k</a:t>
            </a:r>
            <a:r>
              <a:rPr lang="cs-CZ" sz="3000" dirty="0"/>
              <a:t>unnen </a:t>
            </a:r>
            <a:r>
              <a:rPr lang="cs-CZ" sz="3000" u="sng" dirty="0"/>
              <a:t>geen meervoudsvorm </a:t>
            </a:r>
            <a:r>
              <a:rPr lang="cs-CZ" sz="3000" dirty="0"/>
              <a:t>aannemen</a:t>
            </a:r>
          </a:p>
          <a:p>
            <a:pPr marL="0" indent="0">
              <a:buNone/>
            </a:pPr>
            <a:endParaRPr lang="cs-CZ" sz="3000" dirty="0"/>
          </a:p>
          <a:p>
            <a:r>
              <a:rPr lang="cs-CZ" sz="3000" b="1" u="sng" dirty="0" err="1"/>
              <a:t>stofnamen</a:t>
            </a:r>
            <a:r>
              <a:rPr lang="cs-CZ" sz="3000" dirty="0"/>
              <a:t>  + </a:t>
            </a:r>
            <a:r>
              <a:rPr lang="cs-CZ" sz="3000" dirty="0" err="1"/>
              <a:t>bepaalde</a:t>
            </a:r>
            <a:r>
              <a:rPr lang="cs-CZ" sz="3000" dirty="0"/>
              <a:t> </a:t>
            </a:r>
            <a:r>
              <a:rPr lang="cs-CZ" sz="3000" dirty="0" err="1"/>
              <a:t>abstracta</a:t>
            </a:r>
            <a:r>
              <a:rPr lang="cs-CZ" sz="3000" dirty="0"/>
              <a:t>	→  </a:t>
            </a:r>
            <a:r>
              <a:rPr lang="cs-CZ" sz="3000" b="1" i="1" dirty="0" err="1">
                <a:solidFill>
                  <a:srgbClr val="FF0000"/>
                </a:solidFill>
              </a:rPr>
              <a:t>zand</a:t>
            </a:r>
            <a:r>
              <a:rPr lang="cs-CZ" sz="3000" b="1" i="1" dirty="0">
                <a:solidFill>
                  <a:srgbClr val="FF0000"/>
                </a:solidFill>
              </a:rPr>
              <a:t>, </a:t>
            </a:r>
            <a:r>
              <a:rPr lang="cs-CZ" sz="3000" b="1" i="1" dirty="0" err="1">
                <a:solidFill>
                  <a:srgbClr val="FF0000"/>
                </a:solidFill>
              </a:rPr>
              <a:t>water</a:t>
            </a:r>
            <a:r>
              <a:rPr lang="cs-CZ" sz="3000" b="1" i="1" dirty="0">
                <a:solidFill>
                  <a:srgbClr val="FF0000"/>
                </a:solidFill>
              </a:rPr>
              <a:t>, </a:t>
            </a:r>
            <a:r>
              <a:rPr lang="cs-CZ" sz="3000" b="1" i="1" dirty="0" err="1">
                <a:solidFill>
                  <a:srgbClr val="FF0000"/>
                </a:solidFill>
              </a:rPr>
              <a:t>lucht</a:t>
            </a:r>
            <a:r>
              <a:rPr lang="cs-CZ" sz="3000" b="1" i="1" dirty="0">
                <a:solidFill>
                  <a:srgbClr val="FF0000"/>
                </a:solidFill>
              </a:rPr>
              <a:t>; 									      </a:t>
            </a:r>
            <a:r>
              <a:rPr lang="cs-CZ" sz="3000" b="1" i="1" dirty="0" err="1">
                <a:solidFill>
                  <a:srgbClr val="FF0000"/>
                </a:solidFill>
              </a:rPr>
              <a:t>taalkunde</a:t>
            </a:r>
            <a:r>
              <a:rPr lang="cs-CZ" sz="3000" b="1" i="1" dirty="0">
                <a:solidFill>
                  <a:srgbClr val="FF0000"/>
                </a:solidFill>
              </a:rPr>
              <a:t>, </a:t>
            </a:r>
            <a:r>
              <a:rPr lang="cs-CZ" sz="3000" b="1" i="1" dirty="0" err="1">
                <a:solidFill>
                  <a:srgbClr val="FF0000"/>
                </a:solidFill>
              </a:rPr>
              <a:t>kunst</a:t>
            </a:r>
            <a:r>
              <a:rPr lang="cs-CZ" sz="3000" b="1" i="1" dirty="0">
                <a:solidFill>
                  <a:srgbClr val="FF0000"/>
                </a:solidFill>
              </a:rPr>
              <a:t>, -isme</a:t>
            </a:r>
          </a:p>
          <a:p>
            <a:pPr marL="0" indent="0">
              <a:buNone/>
            </a:pPr>
            <a:endParaRPr lang="cs-CZ" sz="3000" b="1" i="1" dirty="0">
              <a:solidFill>
                <a:srgbClr val="FF0000"/>
              </a:solidFill>
            </a:endParaRPr>
          </a:p>
          <a:p>
            <a:r>
              <a:rPr lang="cs-CZ" sz="3000" b="1" u="sng" dirty="0" err="1"/>
              <a:t>conversie</a:t>
            </a:r>
            <a:r>
              <a:rPr lang="cs-CZ" sz="3000" u="sng" dirty="0"/>
              <a:t> </a:t>
            </a:r>
            <a:r>
              <a:rPr lang="cs-CZ" sz="3000" dirty="0"/>
              <a:t>	ADJ →SUBST. 		→ </a:t>
            </a:r>
            <a:r>
              <a:rPr lang="cs-CZ" sz="3000" b="1" i="1" dirty="0" err="1">
                <a:solidFill>
                  <a:srgbClr val="FF0000"/>
                </a:solidFill>
              </a:rPr>
              <a:t>het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dirty="0" err="1">
                <a:solidFill>
                  <a:srgbClr val="FF0000"/>
                </a:solidFill>
              </a:rPr>
              <a:t>leuke</a:t>
            </a:r>
            <a:r>
              <a:rPr lang="cs-CZ" sz="3000" b="1" i="1" dirty="0">
                <a:solidFill>
                  <a:srgbClr val="FF0000"/>
                </a:solidFill>
              </a:rPr>
              <a:t>, </a:t>
            </a:r>
            <a:r>
              <a:rPr lang="cs-CZ" sz="3000" b="1" i="1" dirty="0" err="1">
                <a:solidFill>
                  <a:srgbClr val="FF0000"/>
                </a:solidFill>
              </a:rPr>
              <a:t>het</a:t>
            </a:r>
            <a:r>
              <a:rPr lang="cs-CZ" sz="3000" b="1" i="1" dirty="0">
                <a:solidFill>
                  <a:srgbClr val="FF0000"/>
                </a:solidFill>
              </a:rPr>
              <a:t> </a:t>
            </a:r>
            <a:r>
              <a:rPr lang="cs-CZ" sz="3000" b="1" i="1" dirty="0" err="1">
                <a:solidFill>
                  <a:srgbClr val="FF0000"/>
                </a:solidFill>
              </a:rPr>
              <a:t>aangename</a:t>
            </a:r>
            <a:r>
              <a:rPr lang="cs-CZ" sz="3000" b="1" i="1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3000" b="1" i="1" dirty="0">
                <a:solidFill>
                  <a:srgbClr val="FF0000"/>
                </a:solidFill>
              </a:rPr>
              <a:t>		</a:t>
            </a:r>
            <a:r>
              <a:rPr lang="cs-CZ" sz="3000" dirty="0"/>
              <a:t>WERWOORD →SUBST. 	→ </a:t>
            </a:r>
            <a:r>
              <a:rPr lang="cs-CZ" sz="3000" b="1" i="1" dirty="0">
                <a:solidFill>
                  <a:srgbClr val="FF0000"/>
                </a:solidFill>
              </a:rPr>
              <a:t>het slapen</a:t>
            </a:r>
            <a:r>
              <a:rPr lang="en-GB" sz="3000" b="1" i="1" dirty="0">
                <a:solidFill>
                  <a:srgbClr val="FF0000"/>
                </a:solidFill>
              </a:rPr>
              <a:t>, het </a:t>
            </a:r>
            <a:r>
              <a:rPr lang="en-GB" sz="3000" b="1" i="1" dirty="0" err="1">
                <a:solidFill>
                  <a:srgbClr val="FF0000"/>
                </a:solidFill>
              </a:rPr>
              <a:t>schrijven</a:t>
            </a:r>
            <a:endParaRPr lang="cs-CZ" sz="30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000" b="1" i="1" dirty="0">
              <a:solidFill>
                <a:srgbClr val="FF0000"/>
              </a:solidFill>
            </a:endParaRPr>
          </a:p>
          <a:p>
            <a:r>
              <a:rPr lang="en-GB" sz="3000" b="1" u="sng" dirty="0"/>
              <a:t>e</a:t>
            </a:r>
            <a:r>
              <a:rPr lang="cs-CZ" sz="3000" b="1" u="sng" dirty="0"/>
              <a:t>igennamen</a:t>
            </a:r>
            <a:r>
              <a:rPr lang="cs-CZ" sz="3000" dirty="0"/>
              <a:t> </a:t>
            </a:r>
            <a:r>
              <a:rPr lang="en-GB" sz="3000" dirty="0"/>
              <a:t>:	</a:t>
            </a:r>
            <a:r>
              <a:rPr lang="cs-CZ" sz="3000" b="1" i="1" dirty="0">
                <a:solidFill>
                  <a:srgbClr val="FF0000"/>
                </a:solidFill>
              </a:rPr>
              <a:t>Rubens, Vondel, Jan, Brussel, Frankrijk…</a:t>
            </a:r>
          </a:p>
          <a:p>
            <a:endParaRPr lang="cs-CZ" sz="3000" b="1" i="1" dirty="0">
              <a:solidFill>
                <a:srgbClr val="FF0000"/>
              </a:solidFill>
            </a:endParaRPr>
          </a:p>
          <a:p>
            <a:r>
              <a:rPr lang="en-GB" sz="3000" b="1" u="sng" dirty="0"/>
              <a:t>b</a:t>
            </a:r>
            <a:r>
              <a:rPr lang="cs-CZ" sz="3000" b="1" u="sng" dirty="0"/>
              <a:t>epaalde verzamelnamen: </a:t>
            </a:r>
            <a:r>
              <a:rPr lang="cs-CZ" sz="3000" b="1" i="1" dirty="0">
                <a:solidFill>
                  <a:srgbClr val="FF0000"/>
                </a:solidFill>
              </a:rPr>
              <a:t>rommel, vee, politie  </a:t>
            </a:r>
            <a:r>
              <a:rPr lang="cs-CZ" sz="3000" b="1" dirty="0"/>
              <a:t>(is) </a:t>
            </a:r>
            <a:endParaRPr lang="cs-CZ" sz="3400" dirty="0"/>
          </a:p>
          <a:p>
            <a:pPr>
              <a:buFontTx/>
              <a:buChar char="-"/>
            </a:pPr>
            <a:endParaRPr lang="cs-CZ" sz="3400" dirty="0"/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5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6786"/>
            <a:ext cx="10515600" cy="5323020"/>
          </a:xfrm>
        </p:spPr>
        <p:txBody>
          <a:bodyPr>
            <a:normAutofit/>
          </a:bodyPr>
          <a:lstStyle/>
          <a:p>
            <a:r>
              <a:rPr lang="cs-CZ" sz="3200" b="1" dirty="0" err="1"/>
              <a:t>niet</a:t>
            </a:r>
            <a:r>
              <a:rPr lang="cs-CZ" sz="3200" dirty="0"/>
              <a:t> </a:t>
            </a:r>
            <a:r>
              <a:rPr lang="cs-CZ" sz="3200" dirty="0" err="1"/>
              <a:t>gecombineerd</a:t>
            </a:r>
            <a:r>
              <a:rPr lang="cs-CZ" sz="3200" dirty="0"/>
              <a:t> met </a:t>
            </a:r>
            <a:r>
              <a:rPr lang="cs-CZ" sz="3200" b="1" dirty="0" err="1"/>
              <a:t>hoofdtelwoord</a:t>
            </a:r>
            <a:r>
              <a:rPr lang="cs-CZ" sz="3200" b="1" dirty="0"/>
              <a:t> </a:t>
            </a:r>
            <a:r>
              <a:rPr lang="cs-CZ" sz="3200" dirty="0" err="1"/>
              <a:t>of</a:t>
            </a:r>
            <a:r>
              <a:rPr lang="cs-CZ" sz="3200" b="1" dirty="0"/>
              <a:t> </a:t>
            </a:r>
            <a:r>
              <a:rPr lang="cs-CZ" sz="3200" b="1" dirty="0" err="1"/>
              <a:t>een</a:t>
            </a:r>
            <a:r>
              <a:rPr lang="cs-CZ" sz="3200" b="1" dirty="0" smtClean="0"/>
              <a:t>:</a:t>
            </a:r>
          </a:p>
          <a:p>
            <a:endParaRPr lang="cs-CZ" sz="1000" b="1" dirty="0"/>
          </a:p>
          <a:p>
            <a:pPr lvl="1"/>
            <a:r>
              <a:rPr lang="cs-CZ" sz="3200" i="1" dirty="0" err="1">
                <a:solidFill>
                  <a:srgbClr val="FF0000"/>
                </a:solidFill>
              </a:rPr>
              <a:t>Ik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studeer</a:t>
            </a:r>
            <a:r>
              <a:rPr lang="cs-CZ" sz="3200" i="1" dirty="0">
                <a:solidFill>
                  <a:srgbClr val="FF0000"/>
                </a:solidFill>
              </a:rPr>
              <a:t> Ø </a:t>
            </a:r>
            <a:r>
              <a:rPr lang="cs-CZ" sz="3200" i="1" dirty="0" err="1">
                <a:solidFill>
                  <a:srgbClr val="FF0000"/>
                </a:solidFill>
              </a:rPr>
              <a:t>taalkunde</a:t>
            </a:r>
            <a:r>
              <a:rPr lang="cs-CZ" sz="3200" i="1" dirty="0">
                <a:solidFill>
                  <a:srgbClr val="FF0000"/>
                </a:solidFill>
              </a:rPr>
              <a:t>. </a:t>
            </a:r>
          </a:p>
          <a:p>
            <a:pPr lvl="1"/>
            <a:r>
              <a:rPr lang="cs-CZ" sz="3200" i="1" dirty="0" err="1">
                <a:solidFill>
                  <a:srgbClr val="FF0000"/>
                </a:solidFill>
              </a:rPr>
              <a:t>Ik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heb</a:t>
            </a:r>
            <a:r>
              <a:rPr lang="cs-CZ" sz="3200" i="1" dirty="0">
                <a:solidFill>
                  <a:srgbClr val="FF0000"/>
                </a:solidFill>
              </a:rPr>
              <a:t> Ø  </a:t>
            </a:r>
            <a:r>
              <a:rPr lang="cs-CZ" sz="3200" i="1" dirty="0" err="1">
                <a:solidFill>
                  <a:srgbClr val="FF0000"/>
                </a:solidFill>
              </a:rPr>
              <a:t>goede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raad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nodig</a:t>
            </a:r>
            <a:r>
              <a:rPr lang="cs-CZ" sz="3200" i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r>
              <a:rPr lang="cs-CZ" sz="3200" b="1" dirty="0" err="1"/>
              <a:t>kwantificering</a:t>
            </a:r>
            <a:r>
              <a:rPr lang="cs-CZ" sz="3200" dirty="0"/>
              <a:t> </a:t>
            </a:r>
            <a:r>
              <a:rPr lang="cs-CZ" sz="3200" dirty="0" err="1"/>
              <a:t>mogelijk</a:t>
            </a:r>
            <a:r>
              <a:rPr lang="cs-CZ" sz="3200" dirty="0"/>
              <a:t> (</a:t>
            </a:r>
            <a:r>
              <a:rPr lang="cs-CZ" sz="3200" dirty="0" err="1"/>
              <a:t>vooral</a:t>
            </a:r>
            <a:r>
              <a:rPr lang="cs-CZ" sz="3200" dirty="0"/>
              <a:t>) </a:t>
            </a:r>
            <a:r>
              <a:rPr lang="cs-CZ" sz="3200" dirty="0" err="1"/>
              <a:t>stofnamen</a:t>
            </a:r>
            <a:r>
              <a:rPr lang="cs-CZ" sz="3200" dirty="0"/>
              <a:t>: </a:t>
            </a:r>
          </a:p>
          <a:p>
            <a:pPr marL="0" indent="0">
              <a:buNone/>
            </a:pPr>
            <a:r>
              <a:rPr lang="cs-CZ" sz="3200" i="1" dirty="0">
                <a:solidFill>
                  <a:srgbClr val="FF0000"/>
                </a:solidFill>
              </a:rPr>
              <a:t>	Er </a:t>
            </a:r>
            <a:r>
              <a:rPr lang="cs-CZ" sz="3200" i="1" dirty="0" err="1">
                <a:solidFill>
                  <a:srgbClr val="FF0000"/>
                </a:solidFill>
              </a:rPr>
              <a:t>ligt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u="sng" dirty="0" err="1">
                <a:solidFill>
                  <a:srgbClr val="FF0000"/>
                </a:solidFill>
              </a:rPr>
              <a:t>veel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zand</a:t>
            </a:r>
            <a:r>
              <a:rPr lang="cs-CZ" sz="3200" i="1" dirty="0">
                <a:solidFill>
                  <a:srgbClr val="FF0000"/>
                </a:solidFill>
              </a:rPr>
              <a:t> op de </a:t>
            </a:r>
            <a:r>
              <a:rPr lang="cs-CZ" sz="3200" i="1" dirty="0" err="1">
                <a:solidFill>
                  <a:srgbClr val="FF0000"/>
                </a:solidFill>
              </a:rPr>
              <a:t>grond</a:t>
            </a:r>
            <a:r>
              <a:rPr lang="cs-CZ" sz="3200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3200" i="1" dirty="0">
                <a:solidFill>
                  <a:srgbClr val="FF0000"/>
                </a:solidFill>
              </a:rPr>
              <a:t>	</a:t>
            </a:r>
            <a:r>
              <a:rPr lang="cs-CZ" sz="3200" i="1" dirty="0" err="1">
                <a:solidFill>
                  <a:srgbClr val="FF0000"/>
                </a:solidFill>
              </a:rPr>
              <a:t>Ik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wil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u="sng" dirty="0" err="1">
                <a:solidFill>
                  <a:srgbClr val="FF0000"/>
                </a:solidFill>
              </a:rPr>
              <a:t>twee</a:t>
            </a:r>
            <a:r>
              <a:rPr lang="cs-CZ" sz="3200" i="1" u="sng" dirty="0">
                <a:solidFill>
                  <a:srgbClr val="FF0000"/>
                </a:solidFill>
              </a:rPr>
              <a:t> </a:t>
            </a:r>
            <a:r>
              <a:rPr lang="cs-CZ" sz="3200" i="1" u="sng" dirty="0" err="1">
                <a:solidFill>
                  <a:srgbClr val="FF0000"/>
                </a:solidFill>
              </a:rPr>
              <a:t>stukken</a:t>
            </a:r>
            <a:r>
              <a:rPr lang="cs-CZ" sz="3200" i="1" u="sng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brood</a:t>
            </a:r>
            <a:r>
              <a:rPr lang="cs-CZ" sz="3200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3200" i="1" dirty="0">
                <a:solidFill>
                  <a:srgbClr val="FF0000"/>
                </a:solidFill>
              </a:rPr>
              <a:t>	Er </a:t>
            </a:r>
            <a:r>
              <a:rPr lang="cs-CZ" sz="3200" i="1" dirty="0" err="1">
                <a:solidFill>
                  <a:srgbClr val="FF0000"/>
                </a:solidFill>
              </a:rPr>
              <a:t>liggen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u="sng" dirty="0" err="1">
                <a:solidFill>
                  <a:srgbClr val="FF0000"/>
                </a:solidFill>
              </a:rPr>
              <a:t>een</a:t>
            </a:r>
            <a:r>
              <a:rPr lang="cs-CZ" sz="3200" i="1" u="sng" dirty="0">
                <a:solidFill>
                  <a:srgbClr val="FF0000"/>
                </a:solidFill>
              </a:rPr>
              <a:t> </a:t>
            </a:r>
            <a:r>
              <a:rPr lang="cs-CZ" sz="3200" i="1" u="sng" dirty="0" err="1">
                <a:solidFill>
                  <a:srgbClr val="FF0000"/>
                </a:solidFill>
              </a:rPr>
              <a:t>paar</a:t>
            </a:r>
            <a:r>
              <a:rPr lang="cs-CZ" sz="3200" i="1" u="sng" dirty="0">
                <a:solidFill>
                  <a:srgbClr val="FF0000"/>
                </a:solidFill>
              </a:rPr>
              <a:t> </a:t>
            </a:r>
            <a:r>
              <a:rPr lang="cs-CZ" sz="3200" i="1" u="sng" dirty="0" err="1">
                <a:solidFill>
                  <a:srgbClr val="FF0000"/>
                </a:solidFill>
              </a:rPr>
              <a:t>hopen</a:t>
            </a:r>
            <a:r>
              <a:rPr lang="cs-CZ" sz="3200" i="1" u="sng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sneeuw</a:t>
            </a:r>
            <a:r>
              <a:rPr lang="cs-CZ" sz="3200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3200" i="1" dirty="0">
                <a:solidFill>
                  <a:srgbClr val="FF0000"/>
                </a:solidFill>
              </a:rPr>
              <a:t>	Er </a:t>
            </a:r>
            <a:r>
              <a:rPr lang="cs-CZ" sz="3200" i="1" dirty="0" err="1">
                <a:solidFill>
                  <a:srgbClr val="FF0000"/>
                </a:solidFill>
              </a:rPr>
              <a:t>is</a:t>
            </a:r>
            <a:r>
              <a:rPr lang="cs-CZ" sz="3200" i="1" dirty="0">
                <a:solidFill>
                  <a:srgbClr val="FF0000"/>
                </a:solidFill>
              </a:rPr>
              <a:t> Ø </a:t>
            </a:r>
            <a:r>
              <a:rPr lang="cs-CZ" sz="3200" i="1" dirty="0" err="1">
                <a:solidFill>
                  <a:srgbClr val="FF0000"/>
                </a:solidFill>
              </a:rPr>
              <a:t>politie</a:t>
            </a:r>
            <a:r>
              <a:rPr lang="cs-CZ" sz="3200" i="1" dirty="0">
                <a:solidFill>
                  <a:srgbClr val="FF0000"/>
                </a:solidFill>
              </a:rPr>
              <a:t>.  - Er </a:t>
            </a:r>
            <a:r>
              <a:rPr lang="cs-CZ" sz="3200" i="1" dirty="0" err="1">
                <a:solidFill>
                  <a:srgbClr val="FF0000"/>
                </a:solidFill>
              </a:rPr>
              <a:t>zijn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u="sng" dirty="0" err="1">
                <a:solidFill>
                  <a:srgbClr val="FF0000"/>
                </a:solidFill>
              </a:rPr>
              <a:t>drie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politieagenten</a:t>
            </a:r>
            <a:r>
              <a:rPr lang="cs-CZ" sz="3200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025831" y="230717"/>
            <a:ext cx="8140337" cy="10560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+mn-lt"/>
              </a:rPr>
              <a:t>SINGULARIA TANTUM: </a:t>
            </a:r>
            <a:r>
              <a:rPr lang="cs-CZ" b="1" dirty="0" err="1">
                <a:latin typeface="+mn-lt"/>
              </a:rPr>
              <a:t>kenmerken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60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910" y="214686"/>
            <a:ext cx="10685890" cy="779228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PLURALIA TANTUM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477" y="993914"/>
            <a:ext cx="11985523" cy="58640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→</a:t>
            </a:r>
            <a:r>
              <a:rPr lang="cs-CZ" b="1" dirty="0" err="1"/>
              <a:t>uitsluitend</a:t>
            </a:r>
            <a:r>
              <a:rPr lang="cs-CZ" b="1" dirty="0"/>
              <a:t> in </a:t>
            </a:r>
            <a:r>
              <a:rPr lang="cs-CZ" b="1" dirty="0" err="1"/>
              <a:t>het</a:t>
            </a:r>
            <a:r>
              <a:rPr lang="cs-CZ" b="1" dirty="0"/>
              <a:t> </a:t>
            </a:r>
            <a:r>
              <a:rPr lang="cs-CZ" b="1" dirty="0" err="1"/>
              <a:t>meervoud</a:t>
            </a:r>
            <a:r>
              <a:rPr lang="cs-CZ" b="1" dirty="0"/>
              <a:t>       </a:t>
            </a:r>
          </a:p>
          <a:p>
            <a:pPr marL="0" indent="0">
              <a:buNone/>
            </a:pPr>
            <a:endParaRPr lang="en-GB" sz="10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nl-NL" b="1" i="1" dirty="0" smtClean="0">
                <a:solidFill>
                  <a:srgbClr val="C00000"/>
                </a:solidFill>
              </a:rPr>
              <a:t>hersenen</a:t>
            </a:r>
            <a:r>
              <a:rPr lang="nl-NL" b="1" i="1" dirty="0">
                <a:solidFill>
                  <a:srgbClr val="C00000"/>
                </a:solidFill>
              </a:rPr>
              <a:t>, inkomsten, kosten,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nl-NL" b="1" i="1" dirty="0">
                <a:solidFill>
                  <a:srgbClr val="C00000"/>
                </a:solidFill>
              </a:rPr>
              <a:t>chemicaliën, financiën, </a:t>
            </a:r>
            <a:r>
              <a:rPr lang="nl-NL" b="1" i="1" dirty="0" smtClean="0">
                <a:solidFill>
                  <a:srgbClr val="C00000"/>
                </a:solidFill>
              </a:rPr>
              <a:t>gebroeders,</a:t>
            </a:r>
            <a:endParaRPr lang="cs-CZ" b="1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nl-NL" b="1" i="1" dirty="0" smtClean="0">
                <a:solidFill>
                  <a:srgbClr val="C00000"/>
                </a:solidFill>
              </a:rPr>
              <a:t>gezusters</a:t>
            </a:r>
            <a:r>
              <a:rPr lang="nl-NL" b="1" i="1" dirty="0">
                <a:solidFill>
                  <a:srgbClr val="C00000"/>
                </a:solidFill>
              </a:rPr>
              <a:t>, manen, notulen, omstreken, watten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kleren</a:t>
            </a:r>
            <a:endParaRPr lang="cs-CZ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8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dirty="0" err="1"/>
              <a:t>ziektes</a:t>
            </a:r>
            <a:r>
              <a:rPr lang="cs-CZ" b="1" dirty="0"/>
              <a:t>:   </a:t>
            </a:r>
            <a:r>
              <a:rPr lang="nl-NL" b="1" i="1" dirty="0">
                <a:solidFill>
                  <a:srgbClr val="0070C0"/>
                </a:solidFill>
              </a:rPr>
              <a:t>mazelen, waterpokken</a:t>
            </a:r>
            <a:endParaRPr lang="cs-CZ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8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dirty="0"/>
              <a:t>(a</a:t>
            </a:r>
            <a:r>
              <a:rPr lang="nl-NL" dirty="0"/>
              <a:t>ardrijkskundige</a:t>
            </a:r>
            <a:r>
              <a:rPr lang="cs-CZ" dirty="0"/>
              <a:t>) </a:t>
            </a:r>
            <a:r>
              <a:rPr lang="nl-NL" dirty="0"/>
              <a:t>eigennamen in meervoudsvorm</a:t>
            </a:r>
            <a:r>
              <a:rPr lang="cs-CZ" dirty="0"/>
              <a:t> (</a:t>
            </a:r>
            <a:r>
              <a:rPr lang="nl-NL" dirty="0"/>
              <a:t>verzamelnamen</a:t>
            </a:r>
            <a:r>
              <a:rPr lang="cs-CZ" dirty="0"/>
              <a:t>):  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    </a:t>
            </a:r>
            <a:r>
              <a:rPr lang="nl-NL" b="1" i="1" dirty="0" smtClean="0">
                <a:solidFill>
                  <a:srgbClr val="00B050"/>
                </a:solidFill>
              </a:rPr>
              <a:t>de </a:t>
            </a:r>
            <a:r>
              <a:rPr lang="nl-NL" b="1" i="1" dirty="0">
                <a:solidFill>
                  <a:srgbClr val="00B050"/>
                </a:solidFill>
              </a:rPr>
              <a:t>Alpen, de Hebriden, </a:t>
            </a:r>
            <a:r>
              <a:rPr lang="cs-CZ" b="1" i="1" dirty="0">
                <a:solidFill>
                  <a:srgbClr val="00B050"/>
                </a:solidFill>
              </a:rPr>
              <a:t>de </a:t>
            </a:r>
            <a:r>
              <a:rPr lang="cs-CZ" b="1" i="1" dirty="0" err="1">
                <a:solidFill>
                  <a:srgbClr val="00B050"/>
                </a:solidFill>
              </a:rPr>
              <a:t>Verenigde</a:t>
            </a:r>
            <a:r>
              <a:rPr lang="cs-CZ" b="1" i="1" dirty="0">
                <a:solidFill>
                  <a:srgbClr val="00B050"/>
                </a:solidFill>
              </a:rPr>
              <a:t> </a:t>
            </a:r>
            <a:r>
              <a:rPr lang="cs-CZ" b="1" i="1" dirty="0" err="1">
                <a:solidFill>
                  <a:srgbClr val="00B050"/>
                </a:solidFill>
              </a:rPr>
              <a:t>Naties</a:t>
            </a:r>
            <a:r>
              <a:rPr lang="cs-CZ" b="1" i="1" dirty="0">
                <a:solidFill>
                  <a:srgbClr val="00B050"/>
                </a:solidFill>
              </a:rPr>
              <a:t>, </a:t>
            </a:r>
            <a:r>
              <a:rPr lang="nl-NL" b="1" i="1" dirty="0">
                <a:solidFill>
                  <a:srgbClr val="00B050"/>
                </a:solidFill>
              </a:rPr>
              <a:t>de Verenigde Staten;                             </a:t>
            </a:r>
            <a:r>
              <a:rPr lang="cs-CZ" b="1" i="1" dirty="0" smtClean="0">
                <a:solidFill>
                  <a:srgbClr val="00B050"/>
                </a:solidFill>
              </a:rPr>
              <a:t>    </a:t>
            </a:r>
            <a:r>
              <a:rPr lang="nl-NL" b="1" i="1" dirty="0" smtClean="0">
                <a:solidFill>
                  <a:srgbClr val="00B050"/>
                </a:solidFill>
              </a:rPr>
              <a:t>de </a:t>
            </a:r>
            <a:r>
              <a:rPr lang="nl-NL" b="1" i="1" dirty="0">
                <a:solidFill>
                  <a:srgbClr val="00B050"/>
                </a:solidFill>
              </a:rPr>
              <a:t>Middeleeuwen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8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u="sng" dirty="0" smtClean="0"/>
              <a:t>POZOR</a:t>
            </a:r>
            <a:r>
              <a:rPr lang="cs-CZ" dirty="0" smtClean="0"/>
              <a:t>– </a:t>
            </a:r>
            <a:r>
              <a:rPr lang="cs-CZ" dirty="0" smtClean="0"/>
              <a:t>míra gramatikalizace se v </a:t>
            </a:r>
            <a:r>
              <a:rPr lang="cs-CZ" dirty="0" err="1" smtClean="0"/>
              <a:t>jazykích</a:t>
            </a:r>
            <a:r>
              <a:rPr lang="cs-CZ" dirty="0" smtClean="0"/>
              <a:t> liší!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cs-CZ" b="1" i="1" dirty="0">
                <a:solidFill>
                  <a:srgbClr val="FF0000"/>
                </a:solidFill>
              </a:rPr>
              <a:t>de broek – broeken</a:t>
            </a:r>
            <a:r>
              <a:rPr lang="en-GB" b="1" i="1" dirty="0">
                <a:solidFill>
                  <a:srgbClr val="FF0000"/>
                </a:solidFill>
              </a:rPr>
              <a:t>	</a:t>
            </a:r>
            <a:r>
              <a:rPr lang="cs-CZ" dirty="0"/>
              <a:t> x </a:t>
            </a:r>
            <a:r>
              <a:rPr lang="cs-CZ" i="1" dirty="0">
                <a:solidFill>
                  <a:srgbClr val="FF0000"/>
                </a:solidFill>
              </a:rPr>
              <a:t>kalhoty/ trousers</a:t>
            </a:r>
            <a:endParaRPr lang="en-GB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i="1" dirty="0">
                <a:solidFill>
                  <a:srgbClr val="FF0000"/>
                </a:solidFill>
              </a:rPr>
              <a:t>	</a:t>
            </a:r>
            <a:r>
              <a:rPr lang="cs-CZ" b="1" i="1" dirty="0" smtClean="0">
                <a:solidFill>
                  <a:srgbClr val="FF0000"/>
                </a:solidFill>
              </a:rPr>
              <a:t>de </a:t>
            </a:r>
            <a:r>
              <a:rPr lang="cs-CZ" b="1" i="1" dirty="0">
                <a:solidFill>
                  <a:srgbClr val="FF0000"/>
                </a:solidFill>
              </a:rPr>
              <a:t>schaar – scharen   </a:t>
            </a:r>
            <a:r>
              <a:rPr lang="en-GB" b="1" i="1" dirty="0">
                <a:solidFill>
                  <a:srgbClr val="FF0000"/>
                </a:solidFill>
              </a:rPr>
              <a:t>	</a:t>
            </a:r>
            <a:r>
              <a:rPr lang="cs-CZ" dirty="0"/>
              <a:t> x </a:t>
            </a:r>
            <a:r>
              <a:rPr lang="cs-CZ" i="1" dirty="0">
                <a:solidFill>
                  <a:srgbClr val="FF0000"/>
                </a:solidFill>
              </a:rPr>
              <a:t>nůžky/scissors</a:t>
            </a:r>
            <a:endParaRPr lang="cs-CZ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 descr="Brain PN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161" y="214686"/>
            <a:ext cx="2482007" cy="2090057"/>
          </a:xfrm>
          <a:prstGeom prst="rect">
            <a:avLst/>
          </a:prstGeom>
        </p:spPr>
      </p:pic>
      <p:pic>
        <p:nvPicPr>
          <p:cNvPr id="5" name="Obrázek 4" descr="Pozor – Necyklopedi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125" y="5244736"/>
            <a:ext cx="1349829" cy="134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1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829</Words>
  <Application>Microsoft Office PowerPoint</Application>
  <PresentationFormat>Širokoúhlá obrazovka</PresentationFormat>
  <Paragraphs>128</Paragraphs>
  <Slides>10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SUBSTANTIEF  TELBAARHEID / POČITATELNOST</vt:lpstr>
      <vt:lpstr>TELBARE SUBSTANTIEVEN</vt:lpstr>
      <vt:lpstr>ONTELBARE SUBSTANIEVEN</vt:lpstr>
      <vt:lpstr>TELBAARHEID /  POČITATELNOST</vt:lpstr>
      <vt:lpstr>TELBAARHEID /  POČITATELNOST</vt:lpstr>
      <vt:lpstr>TELBAARHEID /  POČITATELNOST</vt:lpstr>
      <vt:lpstr>SINGULARIA TANTUM</vt:lpstr>
      <vt:lpstr>Prezentace aplikace PowerPoint</vt:lpstr>
      <vt:lpstr>PLURALIA TANTUM</vt:lpstr>
      <vt:lpstr>PLURALIA TANTUM: kenmerken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I. -  SUBSTANTIEF   TELBAARHEID / POČITATELNOST  2. GETAL</dc:title>
  <dc:creator>Iva Rezkova</dc:creator>
  <cp:lastModifiedBy>Rezková, Iva</cp:lastModifiedBy>
  <cp:revision>21</cp:revision>
  <dcterms:created xsi:type="dcterms:W3CDTF">2020-03-03T13:15:20Z</dcterms:created>
  <dcterms:modified xsi:type="dcterms:W3CDTF">2024-10-16T10:14:28Z</dcterms:modified>
</cp:coreProperties>
</file>