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1" r:id="rId3"/>
    <p:sldId id="286" r:id="rId4"/>
    <p:sldId id="283" r:id="rId5"/>
    <p:sldId id="288" r:id="rId6"/>
    <p:sldId id="274" r:id="rId7"/>
    <p:sldId id="287" r:id="rId8"/>
    <p:sldId id="276" r:id="rId9"/>
    <p:sldId id="285" r:id="rId10"/>
    <p:sldId id="275" r:id="rId11"/>
    <p:sldId id="289" r:id="rId12"/>
    <p:sldId id="280" r:id="rId13"/>
    <p:sldId id="268" r:id="rId14"/>
    <p:sldId id="269" r:id="rId15"/>
    <p:sldId id="281" r:id="rId16"/>
    <p:sldId id="272" r:id="rId17"/>
    <p:sldId id="263" r:id="rId18"/>
    <p:sldId id="258" r:id="rId19"/>
    <p:sldId id="273" r:id="rId20"/>
    <p:sldId id="282" r:id="rId21"/>
    <p:sldId id="277" r:id="rId22"/>
  </p:sldIdLst>
  <p:sldSz cx="12192000" cy="6858000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Rockwell" panose="02060603020205020403" pitchFamily="18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Rockwell" panose="02060603020205020403" pitchFamily="18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Rockwell" panose="02060603020205020403" pitchFamily="18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Rockwell" panose="02060603020205020403" pitchFamily="18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Rockwell" panose="02060603020205020403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Rockwell" panose="02060603020205020403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Rockwell" panose="02060603020205020403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Rockwell" panose="02060603020205020403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Rockwell" panose="02060603020205020403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1" d="100"/>
          <a:sy n="71" d="100"/>
        </p:scale>
        <p:origin x="41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>
            <a:extLst>
              <a:ext uri="{FF2B5EF4-FFF2-40B4-BE49-F238E27FC236}">
                <a16:creationId xmlns:a16="http://schemas.microsoft.com/office/drawing/2014/main" id="{5379D1FC-B570-53F8-FC0A-9C3878AEB271}"/>
              </a:ext>
            </a:extLst>
          </p:cNvPr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79589944-9EC2-28F4-A673-3D4B07B14A0C}"/>
              </a:ext>
            </a:extLst>
          </p:cNvPr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DBD66362-72DD-FBF7-688E-4FC5D0139582}"/>
              </a:ext>
            </a:extLst>
          </p:cNvPr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grpSp>
        <p:nvGrpSpPr>
          <p:cNvPr id="7" name="Group 9">
            <a:extLst>
              <a:ext uri="{FF2B5EF4-FFF2-40B4-BE49-F238E27FC236}">
                <a16:creationId xmlns:a16="http://schemas.microsoft.com/office/drawing/2014/main" id="{E13BFAAE-59A3-5145-7732-5BEEE341F44D}"/>
              </a:ext>
            </a:extLst>
          </p:cNvPr>
          <p:cNvGrpSpPr>
            <a:grpSpLocks/>
          </p:cNvGrpSpPr>
          <p:nvPr/>
        </p:nvGrpSpPr>
        <p:grpSpPr bwMode="auto">
          <a:xfrm>
            <a:off x="9648825" y="4068763"/>
            <a:ext cx="1081088" cy="1081087"/>
            <a:chOff x="9685338" y="4460675"/>
            <a:chExt cx="1080904" cy="1080902"/>
          </a:xfrm>
        </p:grpSpPr>
        <p:sp>
          <p:nvSpPr>
            <p:cNvPr id="8" name="Oval 10">
              <a:extLst>
                <a:ext uri="{FF2B5EF4-FFF2-40B4-BE49-F238E27FC236}">
                  <a16:creationId xmlns:a16="http://schemas.microsoft.com/office/drawing/2014/main" id="{20A1BBFD-12D9-340F-D7D1-57D1871795F1}"/>
                </a:ext>
              </a:extLst>
            </p:cNvPr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cs-CZ">
                <a:latin typeface="+mn-lt"/>
              </a:endParaRPr>
            </a:p>
          </p:txBody>
        </p:sp>
        <p:sp>
          <p:nvSpPr>
            <p:cNvPr id="9" name="Oval 11">
              <a:extLst>
                <a:ext uri="{FF2B5EF4-FFF2-40B4-BE49-F238E27FC236}">
                  <a16:creationId xmlns:a16="http://schemas.microsoft.com/office/drawing/2014/main" id="{B9774F38-7D9B-7109-D2A1-FDC88A51B6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algn="ctr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9pPr>
            </a:lstStyle>
            <a:p>
              <a:pPr eaLnBrk="1" hangingPunct="1"/>
              <a:endParaRPr lang="cs-CZ" altLang="cs-CZ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3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4EDF0FFE-C118-B774-A65E-1C00656F5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B92873-A798-42F9-A8CD-D7669AE7BBE7}" type="datetimeFigureOut">
              <a:rPr lang="cs-CZ"/>
              <a:pPr>
                <a:defRPr/>
              </a:pPr>
              <a:t>03.10.2025</a:t>
            </a:fld>
            <a:endParaRPr lang="cs-CZ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AB845EB1-B357-B37F-3C36-71B29690E2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38918FEF-FCFA-272B-0AF9-8A69B9A85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93263" y="4289425"/>
            <a:ext cx="1193800" cy="639763"/>
          </a:xfrm>
        </p:spPr>
        <p:txBody>
          <a:bodyPr/>
          <a:lstStyle>
            <a:lvl1pPr>
              <a:defRPr sz="2800" smtClean="0"/>
            </a:lvl1pPr>
          </a:lstStyle>
          <a:p>
            <a:pPr>
              <a:defRPr/>
            </a:pPr>
            <a:fld id="{D6F7CF59-B3BE-4DDB-8CDA-86C0CD6BB12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75851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07548F-D2FB-FA70-D052-1FA19C8132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0D99EB-561B-44FB-9C19-1686A423FDD7}" type="datetimeFigureOut">
              <a:rPr lang="cs-CZ"/>
              <a:pPr>
                <a:defRPr/>
              </a:pPr>
              <a:t>03.10.2025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802559-0B3D-DB15-B598-330ECE5615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ADC0FF-BE9A-7618-9AB2-2F9FB393C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13DCD4-A503-4F20-8E58-85E90B168AD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90464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FC7FD8-769D-754B-299F-74B62B3A51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1311B4-A226-4D7F-A1F9-D8D05F2E1612}" type="datetimeFigureOut">
              <a:rPr lang="cs-CZ"/>
              <a:pPr>
                <a:defRPr/>
              </a:pPr>
              <a:t>03.10.2025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8E8678-699D-9EAA-943A-602250687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CF3C22-5EA3-CC69-1808-954F4BF691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EA499D-D950-476F-9113-69DFD8CE582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5038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CE2872-DF8C-C60B-2DD4-FB5D7EC06B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F120F3-B0A4-4D29-B6D7-889259B2014B}" type="datetimeFigureOut">
              <a:rPr lang="cs-CZ"/>
              <a:pPr>
                <a:defRPr/>
              </a:pPr>
              <a:t>03.10.2025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C5AAB1-9888-4F26-FC78-5E8D7F6FFA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C46C32-8B4E-04AC-2C26-A719752BA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8929C0-B2B4-4BF7-8EEE-309986B97BC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44574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>
            <a:extLst>
              <a:ext uri="{FF2B5EF4-FFF2-40B4-BE49-F238E27FC236}">
                <a16:creationId xmlns:a16="http://schemas.microsoft.com/office/drawing/2014/main" id="{11607E18-7F8E-033D-6C57-341F0E282FA9}"/>
              </a:ext>
            </a:extLst>
          </p:cNvPr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5" name="Group 7">
            <a:extLst>
              <a:ext uri="{FF2B5EF4-FFF2-40B4-BE49-F238E27FC236}">
                <a16:creationId xmlns:a16="http://schemas.microsoft.com/office/drawing/2014/main" id="{7A7A1FE4-68E4-D51F-0B48-A12E5DC054BA}"/>
              </a:ext>
            </a:extLst>
          </p:cNvPr>
          <p:cNvGrpSpPr>
            <a:grpSpLocks/>
          </p:cNvGrpSpPr>
          <p:nvPr/>
        </p:nvGrpSpPr>
        <p:grpSpPr bwMode="auto">
          <a:xfrm>
            <a:off x="896938" y="2325688"/>
            <a:ext cx="1081087" cy="1081087"/>
            <a:chOff x="9685338" y="4460675"/>
            <a:chExt cx="1080904" cy="1080902"/>
          </a:xfrm>
        </p:grpSpPr>
        <p:sp>
          <p:nvSpPr>
            <p:cNvPr id="6" name="Oval 8">
              <a:extLst>
                <a:ext uri="{FF2B5EF4-FFF2-40B4-BE49-F238E27FC236}">
                  <a16:creationId xmlns:a16="http://schemas.microsoft.com/office/drawing/2014/main" id="{E7A0A10A-0F40-11E1-851F-7A856C20F6AA}"/>
                </a:ext>
              </a:extLst>
            </p:cNvPr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7" name="Oval 9">
              <a:extLst>
                <a:ext uri="{FF2B5EF4-FFF2-40B4-BE49-F238E27FC236}">
                  <a16:creationId xmlns:a16="http://schemas.microsoft.com/office/drawing/2014/main" id="{7FFF8798-A0A3-0769-92E3-F078E483C0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algn="ctr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/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0372B8CC-D2D2-E2A7-E56F-E6C3CF1C00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593138" y="6272213"/>
            <a:ext cx="264477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72F28F-DCDD-4138-976C-CF56FFCC670D}" type="datetimeFigureOut">
              <a:rPr lang="cs-CZ"/>
              <a:pPr>
                <a:defRPr/>
              </a:pPr>
              <a:t>03.10.2025</a:t>
            </a:fld>
            <a:endParaRPr lang="cs-CZ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473FFF81-D828-D245-155B-C02B2E140D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82813" y="6272213"/>
            <a:ext cx="632777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4F594A4-0441-BD65-8AFC-4E9E727243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2963" y="2506663"/>
            <a:ext cx="1189037" cy="719137"/>
          </a:xfrm>
        </p:spPr>
        <p:txBody>
          <a:bodyPr/>
          <a:lstStyle>
            <a:lvl1pPr>
              <a:defRPr sz="2800" smtClean="0"/>
            </a:lvl1pPr>
          </a:lstStyle>
          <a:p>
            <a:pPr>
              <a:defRPr/>
            </a:pPr>
            <a:fld id="{26BEF6E4-F963-45D2-9E96-377B6EE2BA7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74371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F561111-26EE-97A6-DE71-1EB2C07A29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C161D8-317C-416A-831B-491DE9D52A0E}" type="datetimeFigureOut">
              <a:rPr lang="cs-CZ"/>
              <a:pPr>
                <a:defRPr/>
              </a:pPr>
              <a:t>03.10.2025</a:t>
            </a:fld>
            <a:endParaRPr lang="cs-CZ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DFB011D-6DD6-E371-5E67-39BC6AC2AC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BC3D829-49A6-F4BB-F413-287AA463D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07CEAA-CDDE-4AF7-AD7D-BC982861E1A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1974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2499D28A-7D91-6785-CFAC-EB13D62EC8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703C93-7844-4B0C-B6B0-406B623D46C8}" type="datetimeFigureOut">
              <a:rPr lang="cs-CZ"/>
              <a:pPr>
                <a:defRPr/>
              </a:pPr>
              <a:t>03.10.2025</a:t>
            </a:fld>
            <a:endParaRPr lang="cs-CZ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0B70ADB7-C0C4-88EC-369E-EA253DB852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D31CB561-B7C4-C5ED-DADD-501C3F4976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A028D5-7C5B-403B-886D-1176C507833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73884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2A7258CA-CFE5-4B73-2641-228DF4902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B0F2C7-F4B7-4BD8-B608-25D2CBD38DF9}" type="datetimeFigureOut">
              <a:rPr lang="cs-CZ"/>
              <a:pPr>
                <a:defRPr/>
              </a:pPr>
              <a:t>03.10.2025</a:t>
            </a:fld>
            <a:endParaRPr lang="cs-CZ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990B92C-FC72-2614-B060-604A4F4D5C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D4D2D03B-6125-6D33-FE61-EC020B0A3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B2B1A3-4766-4EFE-B87B-69F9280ADB4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16884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AE796830-969D-E38C-34FF-E233B5CED5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06F52A-EB4F-4912-A5C6-38D6AA7F8F81}" type="datetimeFigureOut">
              <a:rPr lang="cs-CZ"/>
              <a:pPr>
                <a:defRPr/>
              </a:pPr>
              <a:t>03.10.2025</a:t>
            </a:fld>
            <a:endParaRPr lang="cs-CZ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CAEA4BA1-38AD-A04D-9396-9718A1DBA6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346FBE92-D401-98E8-60DA-7B42E364A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AFD375-34D5-4F6D-AAB2-9303C4586AD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5329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ACDF9493-1EA4-423E-0D1D-CAB04E7AA37F}"/>
              </a:ext>
            </a:extLst>
          </p:cNvPr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6" name="Group 8">
            <a:extLst>
              <a:ext uri="{FF2B5EF4-FFF2-40B4-BE49-F238E27FC236}">
                <a16:creationId xmlns:a16="http://schemas.microsoft.com/office/drawing/2014/main" id="{6E920544-01E5-0D8D-D219-E60435FD049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1401425" y="6229350"/>
            <a:ext cx="457200" cy="457200"/>
            <a:chOff x="11361456" y="6195813"/>
            <a:chExt cx="548640" cy="548640"/>
          </a:xfrm>
        </p:grpSpPr>
        <p:sp>
          <p:nvSpPr>
            <p:cNvPr id="7" name="Oval 9">
              <a:extLst>
                <a:ext uri="{FF2B5EF4-FFF2-40B4-BE49-F238E27FC236}">
                  <a16:creationId xmlns:a16="http://schemas.microsoft.com/office/drawing/2014/main" id="{4E179670-49D3-6F5C-5167-266EA05E2758}"/>
                </a:ext>
              </a:extLst>
            </p:cNvPr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8" name="Oval 10">
              <a:extLst>
                <a:ext uri="{FF2B5EF4-FFF2-40B4-BE49-F238E27FC236}">
                  <a16:creationId xmlns:a16="http://schemas.microsoft.com/office/drawing/2014/main" id="{835BFB71-C448-A121-1626-225A95D21A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algn="ctr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/>
          <a:lstStyle>
            <a:lvl1pPr>
              <a:defRPr sz="3200" b="1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9" name="Date Placeholder 4">
            <a:extLst>
              <a:ext uri="{FF2B5EF4-FFF2-40B4-BE49-F238E27FC236}">
                <a16:creationId xmlns:a16="http://schemas.microsoft.com/office/drawing/2014/main" id="{13360660-E23E-822E-F35C-F1C7572FC5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20B582-E54A-4D4F-84CA-8CEA3F147AFD}" type="datetimeFigureOut">
              <a:rPr lang="cs-CZ"/>
              <a:pPr>
                <a:defRPr/>
              </a:pPr>
              <a:t>03.10.2025</a:t>
            </a:fld>
            <a:endParaRPr lang="cs-CZ"/>
          </a:p>
        </p:txBody>
      </p:sp>
      <p:sp>
        <p:nvSpPr>
          <p:cNvPr id="10" name="Footer Placeholder 5">
            <a:extLst>
              <a:ext uri="{FF2B5EF4-FFF2-40B4-BE49-F238E27FC236}">
                <a16:creationId xmlns:a16="http://schemas.microsoft.com/office/drawing/2014/main" id="{746703D9-3D6B-757B-7778-404C0B73A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00505D7E-562E-DBC4-D76D-80E389FE2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48D8A3-1712-4DAA-94EF-38F6BDDB3B8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50603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">
            <a:extLst>
              <a:ext uri="{FF2B5EF4-FFF2-40B4-BE49-F238E27FC236}">
                <a16:creationId xmlns:a16="http://schemas.microsoft.com/office/drawing/2014/main" id="{D5D884AC-F463-921E-3D62-CC3979143C79}"/>
              </a:ext>
            </a:extLst>
          </p:cNvPr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6" name="Group 7">
            <a:extLst>
              <a:ext uri="{FF2B5EF4-FFF2-40B4-BE49-F238E27FC236}">
                <a16:creationId xmlns:a16="http://schemas.microsoft.com/office/drawing/2014/main" id="{C31812A3-744A-C047-451E-3D5E4BD557C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1401425" y="6229350"/>
            <a:ext cx="457200" cy="457200"/>
            <a:chOff x="11361456" y="6195813"/>
            <a:chExt cx="548640" cy="548640"/>
          </a:xfrm>
        </p:grpSpPr>
        <p:sp>
          <p:nvSpPr>
            <p:cNvPr id="7" name="Oval 8">
              <a:extLst>
                <a:ext uri="{FF2B5EF4-FFF2-40B4-BE49-F238E27FC236}">
                  <a16:creationId xmlns:a16="http://schemas.microsoft.com/office/drawing/2014/main" id="{EAFD93EA-E056-9707-F85C-DE9D53961C32}"/>
                </a:ext>
              </a:extLst>
            </p:cNvPr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8" name="Oval 9">
              <a:extLst>
                <a:ext uri="{FF2B5EF4-FFF2-40B4-BE49-F238E27FC236}">
                  <a16:creationId xmlns:a16="http://schemas.microsoft.com/office/drawing/2014/main" id="{DE3C18E6-B08C-C2BE-E63B-6B6F5C0F6D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algn="ctr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/>
          <a:lstStyle>
            <a:lvl1pPr>
              <a:defRPr sz="3200" b="1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/>
              <a:t>Kliknutím na ikonu přidáte obrázek.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9" name="Date Placeholder 4">
            <a:extLst>
              <a:ext uri="{FF2B5EF4-FFF2-40B4-BE49-F238E27FC236}">
                <a16:creationId xmlns:a16="http://schemas.microsoft.com/office/drawing/2014/main" id="{1896FAF9-9D83-D83A-6CAD-4CD8463A3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CDBB70-1DBE-4578-A451-3DA364F75DCF}" type="datetimeFigureOut">
              <a:rPr lang="cs-CZ"/>
              <a:pPr>
                <a:defRPr/>
              </a:pPr>
              <a:t>03.10.2025</a:t>
            </a:fld>
            <a:endParaRPr lang="cs-CZ"/>
          </a:p>
        </p:txBody>
      </p:sp>
      <p:sp>
        <p:nvSpPr>
          <p:cNvPr id="10" name="Slide Number Placeholder 6">
            <a:extLst>
              <a:ext uri="{FF2B5EF4-FFF2-40B4-BE49-F238E27FC236}">
                <a16:creationId xmlns:a16="http://schemas.microsoft.com/office/drawing/2014/main" id="{10FF1FE5-D65C-F0C4-FB3A-8DEDBA6A079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CA2774-551B-4B86-A0D9-903F57A1BB4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701967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890CC96-19FE-FACE-AD82-DEC7A3EC98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975" y="484188"/>
            <a:ext cx="10058400" cy="16097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30ACDA6F-B231-72B6-E5C2-F376EC02321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9975" y="2120900"/>
            <a:ext cx="10058400" cy="405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Po kliknutí můžete upravovat styly textu v předloze.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  <a:endParaRPr lang="en-US" altLang="cs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1CE0FA-098F-135A-4623-241CDD1DB3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964488" y="6272213"/>
            <a:ext cx="32734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100" smtClean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DA90FBA3-C2C1-4345-9F52-23096DB158E8}" type="datetimeFigureOut">
              <a:rPr lang="cs-CZ"/>
              <a:pPr>
                <a:defRPr/>
              </a:pPr>
              <a:t>03.10.2025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4872D8-56CD-80C0-2B28-43EEFEAE70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87438" y="6272213"/>
            <a:ext cx="63277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1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grpSp>
        <p:nvGrpSpPr>
          <p:cNvPr id="1030" name="Group 6">
            <a:extLst>
              <a:ext uri="{FF2B5EF4-FFF2-40B4-BE49-F238E27FC236}">
                <a16:creationId xmlns:a16="http://schemas.microsoft.com/office/drawing/2014/main" id="{6458F0E2-09E2-2BAB-D17D-874322D166F5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1401425" y="6229350"/>
            <a:ext cx="457200" cy="457200"/>
            <a:chOff x="11361456" y="6195813"/>
            <a:chExt cx="548640" cy="54864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46F91642-0C36-CBAF-361A-B89FBFACB8C6}"/>
                </a:ext>
              </a:extLst>
            </p:cNvPr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cs-CZ">
                <a:latin typeface="+mn-lt"/>
              </a:endParaRPr>
            </a:p>
          </p:txBody>
        </p:sp>
        <p:sp>
          <p:nvSpPr>
            <p:cNvPr id="1035" name="Oval 8">
              <a:extLst>
                <a:ext uri="{FF2B5EF4-FFF2-40B4-BE49-F238E27FC236}">
                  <a16:creationId xmlns:a16="http://schemas.microsoft.com/office/drawing/2014/main" id="{80B0C990-1913-6AB5-1CDF-37616C1D78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algn="ctr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9pPr>
            </a:lstStyle>
            <a:p>
              <a:pPr eaLnBrk="1" hangingPunct="1"/>
              <a:endParaRPr lang="cs-CZ" altLang="cs-CZ"/>
            </a:p>
          </p:txBody>
        </p:sp>
      </p:grp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23673C-0A4B-9BA9-6BFC-1A15260706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10938" y="6272213"/>
            <a:ext cx="639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400" b="1" smtClean="0">
                <a:solidFill>
                  <a:srgbClr val="FFFFFF"/>
                </a:solidFill>
                <a:latin typeface="+mj-lt"/>
              </a:defRPr>
            </a:lvl1pPr>
          </a:lstStyle>
          <a:p>
            <a:pPr>
              <a:defRPr/>
            </a:pPr>
            <a:fld id="{97397A73-7E68-4DDE-99EE-E199696DC8F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76" r:id="rId2"/>
    <p:sldLayoutId id="2147483684" r:id="rId3"/>
    <p:sldLayoutId id="2147483677" r:id="rId4"/>
    <p:sldLayoutId id="2147483678" r:id="rId5"/>
    <p:sldLayoutId id="2147483679" r:id="rId6"/>
    <p:sldLayoutId id="2147483680" r:id="rId7"/>
    <p:sldLayoutId id="2147483685" r:id="rId8"/>
    <p:sldLayoutId id="2147483686" r:id="rId9"/>
    <p:sldLayoutId id="2147483681" r:id="rId10"/>
    <p:sldLayoutId id="2147483682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5400" kern="1200" cap="all">
          <a:blipFill>
            <a:blip r:embed="rId14"/>
            <a:tile tx="6350" ty="-127000" sx="65000" sy="64000" flip="none" algn="tl"/>
          </a:blip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Rockwell Condensed" panose="02060603050405020104" pitchFamily="18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Rockwell Condensed" panose="02060603050405020104" pitchFamily="18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Rockwell Condensed" panose="02060603050405020104" pitchFamily="18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Rockwell Condensed" panose="02060603050405020104" pitchFamily="18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Rockwell Condensed" panose="02060603050405020104" pitchFamily="18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Rockwell Condensed" panose="02060603050405020104" pitchFamily="18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Rockwell Condensed" panose="02060603050405020104" pitchFamily="18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Rockwell Condensed" panose="02060603050405020104" pitchFamily="18" charset="0"/>
        </a:defRPr>
      </a:lvl9pPr>
    </p:titleStyle>
    <p:bodyStyle>
      <a:lvl1pPr marL="182563" indent="-182563" algn="l" rtl="0" fontAlgn="base">
        <a:lnSpc>
          <a:spcPct val="90000"/>
        </a:lnSpc>
        <a:spcBef>
          <a:spcPts val="1200"/>
        </a:spcBef>
        <a:spcAft>
          <a:spcPct val="0"/>
        </a:spcAft>
        <a:buClr>
          <a:srgbClr val="9E3611"/>
        </a:buClr>
        <a:buSzPct val="85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563" algn="l" rtl="0" fontAlgn="base">
        <a:lnSpc>
          <a:spcPct val="90000"/>
        </a:lnSpc>
        <a:spcBef>
          <a:spcPts val="400"/>
        </a:spcBef>
        <a:spcAft>
          <a:spcPts val="200"/>
        </a:spcAft>
        <a:buClr>
          <a:srgbClr val="9E3611"/>
        </a:buClr>
        <a:buSzPct val="85000"/>
        <a:buFont typeface="Wingdings" panose="05000000000000000000" pitchFamily="2" charset="2"/>
        <a:buChar char="§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730250" indent="-182563" algn="l" rtl="0" fontAlgn="base">
        <a:lnSpc>
          <a:spcPct val="90000"/>
        </a:lnSpc>
        <a:spcBef>
          <a:spcPts val="400"/>
        </a:spcBef>
        <a:spcAft>
          <a:spcPts val="200"/>
        </a:spcAft>
        <a:buClr>
          <a:srgbClr val="9E3611"/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182563" algn="l" rtl="0" fontAlgn="base">
        <a:lnSpc>
          <a:spcPct val="90000"/>
        </a:lnSpc>
        <a:spcBef>
          <a:spcPts val="400"/>
        </a:spcBef>
        <a:spcAft>
          <a:spcPts val="200"/>
        </a:spcAft>
        <a:buClr>
          <a:srgbClr val="9E3611"/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79525" indent="-182563" algn="l" rtl="0" fontAlgn="base">
        <a:lnSpc>
          <a:spcPct val="90000"/>
        </a:lnSpc>
        <a:spcBef>
          <a:spcPts val="400"/>
        </a:spcBef>
        <a:spcAft>
          <a:spcPts val="200"/>
        </a:spcAft>
        <a:buClr>
          <a:srgbClr val="9E3611"/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Nadpis 1">
            <a:extLst>
              <a:ext uri="{FF2B5EF4-FFF2-40B4-BE49-F238E27FC236}">
                <a16:creationId xmlns:a16="http://schemas.microsoft.com/office/drawing/2014/main" id="{2D63A834-0D1A-1610-3A5E-8C8A9DCB075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altLang="cs-CZ" sz="8000" dirty="0" err="1"/>
              <a:t>What</a:t>
            </a:r>
            <a:r>
              <a:rPr lang="cs-CZ" altLang="cs-CZ" sz="8000" dirty="0"/>
              <a:t> </a:t>
            </a:r>
            <a:r>
              <a:rPr lang="cs-CZ" altLang="cs-CZ" sz="8000" dirty="0" err="1"/>
              <a:t>is</a:t>
            </a:r>
            <a:r>
              <a:rPr lang="cs-CZ" altLang="cs-CZ" sz="8000" dirty="0"/>
              <a:t> </a:t>
            </a:r>
            <a:r>
              <a:rPr lang="cs-CZ" altLang="cs-CZ" sz="8000" dirty="0" err="1"/>
              <a:t>history</a:t>
            </a:r>
            <a:r>
              <a:rPr lang="cs-CZ" altLang="cs-CZ" sz="8000" dirty="0"/>
              <a:t>?</a:t>
            </a:r>
          </a:p>
        </p:txBody>
      </p:sp>
      <p:sp>
        <p:nvSpPr>
          <p:cNvPr id="6147" name="Podnadpis 2">
            <a:extLst>
              <a:ext uri="{FF2B5EF4-FFF2-40B4-BE49-F238E27FC236}">
                <a16:creationId xmlns:a16="http://schemas.microsoft.com/office/drawing/2014/main" id="{6F42B656-F59C-B1C4-0CAF-E09E49BA5F60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069975" y="4389438"/>
            <a:ext cx="7891463" cy="1069975"/>
          </a:xfrm>
        </p:spPr>
        <p:txBody>
          <a:bodyPr/>
          <a:lstStyle/>
          <a:p>
            <a:r>
              <a:rPr lang="cs-CZ" altLang="cs-CZ"/>
              <a:t>Who has the right to write national history?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Nadpis 1">
            <a:extLst>
              <a:ext uri="{FF2B5EF4-FFF2-40B4-BE49-F238E27FC236}">
                <a16:creationId xmlns:a16="http://schemas.microsoft.com/office/drawing/2014/main" id="{AE450EAC-8D16-F8FE-38B3-701DDCED660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69848" y="484632"/>
            <a:ext cx="10058400" cy="1609344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altLang="cs-CZ"/>
              <a:t>Limits of historical objectivity</a:t>
            </a:r>
          </a:p>
        </p:txBody>
      </p:sp>
      <p:sp>
        <p:nvSpPr>
          <p:cNvPr id="7171" name="Zástupný obsah 2">
            <a:extLst>
              <a:ext uri="{FF2B5EF4-FFF2-40B4-BE49-F238E27FC236}">
                <a16:creationId xmlns:a16="http://schemas.microsoft.com/office/drawing/2014/main" id="{6B91EFF6-E560-E13D-5447-3228B068AB67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269875" indent="-342900">
              <a:spcBef>
                <a:spcPct val="0"/>
              </a:spcBef>
            </a:pPr>
            <a:r>
              <a:rPr lang="cs-CZ" altLang="cs-CZ" sz="2400"/>
              <a:t>Positivism – ultimate description of what hapenned</a:t>
            </a:r>
          </a:p>
          <a:p>
            <a:pPr marL="269875" indent="-342900">
              <a:spcBef>
                <a:spcPct val="0"/>
              </a:spcBef>
            </a:pPr>
            <a:r>
              <a:rPr lang="cs-CZ" altLang="cs-CZ" sz="2400"/>
              <a:t>But…</a:t>
            </a:r>
          </a:p>
          <a:p>
            <a:pPr marL="727075" lvl="1" indent="-342900">
              <a:spcBef>
                <a:spcPct val="0"/>
              </a:spcBef>
            </a:pPr>
            <a:r>
              <a:rPr lang="cs-CZ" altLang="cs-CZ" b="1"/>
              <a:t>History already happened</a:t>
            </a:r>
            <a:r>
              <a:rPr lang="cs-CZ" altLang="cs-CZ"/>
              <a:t> (we cannot come back to the history, we will (re)construct the history</a:t>
            </a:r>
          </a:p>
          <a:p>
            <a:pPr marL="727075" lvl="1" indent="-342900">
              <a:spcBef>
                <a:spcPct val="0"/>
              </a:spcBef>
            </a:pPr>
            <a:r>
              <a:rPr lang="cs-CZ" altLang="cs-CZ" b="1"/>
              <a:t>History is too large</a:t>
            </a:r>
            <a:r>
              <a:rPr lang="cs-CZ" altLang="cs-CZ"/>
              <a:t> (definition of the history) – not to be able to cover in total (complex of histories of people, material culture, events)</a:t>
            </a:r>
          </a:p>
          <a:p>
            <a:pPr marL="727075" lvl="1" indent="-342900">
              <a:spcBef>
                <a:spcPct val="0"/>
              </a:spcBef>
            </a:pPr>
            <a:r>
              <a:rPr lang="cs-CZ" altLang="cs-CZ" b="1"/>
              <a:t>History is too complicated</a:t>
            </a:r>
            <a:r>
              <a:rPr lang="cs-CZ" altLang="cs-CZ"/>
              <a:t> – we are not able to reveal all causal connections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4B2FE4F-8A92-A3D7-CD2B-2FED508742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dirty="0" err="1"/>
              <a:t>Historiography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284E38C-6E46-70B8-B999-FAB8FB31A2F0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en-GB" altLang="cs-CZ"/>
              <a:t>Research something, somehow</a:t>
            </a:r>
            <a:r>
              <a:rPr lang="cs-CZ" altLang="cs-CZ"/>
              <a:t>,</a:t>
            </a:r>
            <a:r>
              <a:rPr lang="en-GB" altLang="cs-CZ"/>
              <a:t> with some result</a:t>
            </a:r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en-GB" altLang="cs-CZ" i="1"/>
              <a:t>„History writing based on the critical examination of sources, selection of particular details from the authentic material in those sources, and the synthesis of </a:t>
            </a:r>
            <a:r>
              <a:rPr lang="cs-CZ" altLang="cs-CZ" i="1"/>
              <a:t>these</a:t>
            </a:r>
            <a:r>
              <a:rPr lang="en-GB" altLang="cs-CZ" i="1"/>
              <a:t> details into a narrative that stands the test of critical examination. Theory and history of historical writing</a:t>
            </a:r>
            <a:r>
              <a:rPr lang="cs-CZ" altLang="cs-CZ" i="1"/>
              <a:t>“</a:t>
            </a:r>
            <a:r>
              <a:rPr lang="en-GB" altLang="cs-CZ" i="1"/>
              <a:t> </a:t>
            </a:r>
            <a:r>
              <a:rPr lang="en-GB" altLang="cs-CZ"/>
              <a:t>(Britannica)</a:t>
            </a:r>
          </a:p>
          <a:p>
            <a:pPr lvl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cs-CZ" altLang="cs-CZ"/>
              <a:t>Research the s</a:t>
            </a:r>
            <a:r>
              <a:rPr lang="en-GB" altLang="cs-CZ"/>
              <a:t>et of histories</a:t>
            </a:r>
            <a:r>
              <a:rPr lang="cs-CZ" altLang="cs-CZ"/>
              <a:t> (synchronical/diachronical)</a:t>
            </a:r>
            <a:r>
              <a:rPr lang="en-GB" altLang="cs-CZ"/>
              <a:t>, historical </a:t>
            </a:r>
            <a:r>
              <a:rPr lang="cs-CZ" altLang="cs-CZ"/>
              <a:t>phenomena</a:t>
            </a:r>
            <a:endParaRPr lang="en-GB" altLang="cs-CZ"/>
          </a:p>
          <a:p>
            <a:pPr lvl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en-GB" altLang="cs-CZ"/>
              <a:t>Using methods</a:t>
            </a:r>
          </a:p>
          <a:p>
            <a:pPr lvl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en-GB" altLang="cs-CZ"/>
              <a:t>Using sources</a:t>
            </a:r>
          </a:p>
          <a:p>
            <a:pPr lvl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en-GB" altLang="cs-CZ"/>
              <a:t>Critical analyses </a:t>
            </a:r>
          </a:p>
          <a:p>
            <a:pPr lvl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en-GB" altLang="cs-CZ"/>
              <a:t>Synthesis</a:t>
            </a:r>
          </a:p>
          <a:p>
            <a:pPr lvl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en-GB" altLang="cs-CZ"/>
              <a:t>Narrative</a:t>
            </a:r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endParaRPr lang="en-GB" altLang="cs-CZ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Nadpis 2">
            <a:extLst>
              <a:ext uri="{FF2B5EF4-FFF2-40B4-BE49-F238E27FC236}">
                <a16:creationId xmlns:a16="http://schemas.microsoft.com/office/drawing/2014/main" id="{8AF96AD0-8FE3-0972-1149-95389B49E1E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69848" y="484632"/>
            <a:ext cx="10058400" cy="1609344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altLang="cs-CZ"/>
              <a:t>Realism/Constructivism/Linguisim</a:t>
            </a:r>
          </a:p>
        </p:txBody>
      </p:sp>
      <p:sp>
        <p:nvSpPr>
          <p:cNvPr id="9218" name="Zástupný symbol pro obsah 1">
            <a:extLst>
              <a:ext uri="{FF2B5EF4-FFF2-40B4-BE49-F238E27FC236}">
                <a16:creationId xmlns:a16="http://schemas.microsoft.com/office/drawing/2014/main" id="{8B699170-25E3-5424-ADC5-BD453D9D16C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38200" y="1693863"/>
            <a:ext cx="10515600" cy="4908550"/>
          </a:xfrm>
        </p:spPr>
        <p:txBody>
          <a:bodyPr rtlCol="0">
            <a:normAutofit lnSpcReduction="10000"/>
          </a:bodyPr>
          <a:lstStyle/>
          <a:p>
            <a:pPr marL="182880" indent="-182880" fontAlgn="auto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cs-CZ" altLang="cs-CZ" sz="2200" b="1" dirty="0" err="1"/>
              <a:t>Realism</a:t>
            </a:r>
            <a:endParaRPr lang="cs-CZ" altLang="cs-CZ" sz="2200" b="1" dirty="0"/>
          </a:p>
          <a:p>
            <a:pPr lvl="1" indent="-182880" algn="just" fontAlgn="auto">
              <a:buClr>
                <a:schemeClr val="accent1">
                  <a:lumMod val="75000"/>
                </a:schemeClr>
              </a:buClr>
              <a:defRPr/>
            </a:pPr>
            <a:r>
              <a:rPr lang="cs-CZ" altLang="cs-CZ" sz="2200" dirty="0" err="1"/>
              <a:t>There</a:t>
            </a:r>
            <a:r>
              <a:rPr lang="cs-CZ" altLang="cs-CZ" sz="2200" dirty="0"/>
              <a:t> </a:t>
            </a:r>
            <a:r>
              <a:rPr lang="cs-CZ" altLang="cs-CZ" sz="2200" dirty="0" err="1"/>
              <a:t>was</a:t>
            </a:r>
            <a:r>
              <a:rPr lang="cs-CZ" altLang="cs-CZ" sz="2200" dirty="0"/>
              <a:t> a past</a:t>
            </a:r>
          </a:p>
          <a:p>
            <a:pPr lvl="1" indent="-182880" algn="just" fontAlgn="auto">
              <a:buClr>
                <a:schemeClr val="accent1">
                  <a:lumMod val="75000"/>
                </a:schemeClr>
              </a:buClr>
              <a:defRPr/>
            </a:pPr>
            <a:r>
              <a:rPr lang="cs-CZ" altLang="cs-CZ" sz="2200" dirty="0" err="1"/>
              <a:t>We</a:t>
            </a:r>
            <a:r>
              <a:rPr lang="cs-CZ" altLang="cs-CZ" sz="2200" dirty="0"/>
              <a:t> </a:t>
            </a:r>
            <a:r>
              <a:rPr lang="cs-CZ" altLang="cs-CZ" sz="2200" dirty="0" err="1"/>
              <a:t>can</a:t>
            </a:r>
            <a:r>
              <a:rPr lang="cs-CZ" altLang="cs-CZ" sz="2200" dirty="0"/>
              <a:t> </a:t>
            </a:r>
            <a:r>
              <a:rPr lang="cs-CZ" altLang="cs-CZ" sz="2200" dirty="0" err="1"/>
              <a:t>research</a:t>
            </a:r>
            <a:r>
              <a:rPr lang="cs-CZ" altLang="cs-CZ" sz="2200" dirty="0"/>
              <a:t> </a:t>
            </a:r>
            <a:r>
              <a:rPr lang="cs-CZ" altLang="cs-CZ" sz="2200" dirty="0" err="1"/>
              <a:t>the</a:t>
            </a:r>
            <a:r>
              <a:rPr lang="cs-CZ" altLang="cs-CZ" sz="2200" dirty="0"/>
              <a:t> past</a:t>
            </a:r>
          </a:p>
          <a:p>
            <a:pPr lvl="1" indent="-182880" algn="just" fontAlgn="auto">
              <a:buClr>
                <a:schemeClr val="accent1">
                  <a:lumMod val="75000"/>
                </a:schemeClr>
              </a:buClr>
              <a:defRPr/>
            </a:pPr>
            <a:r>
              <a:rPr lang="cs-CZ" altLang="cs-CZ" sz="2200" dirty="0" err="1"/>
              <a:t>This</a:t>
            </a:r>
            <a:r>
              <a:rPr lang="cs-CZ" altLang="cs-CZ" sz="2200" dirty="0"/>
              <a:t> </a:t>
            </a:r>
            <a:r>
              <a:rPr lang="cs-CZ" altLang="cs-CZ" sz="2200" dirty="0" err="1"/>
              <a:t>research</a:t>
            </a:r>
            <a:r>
              <a:rPr lang="cs-CZ" altLang="cs-CZ" sz="2200" dirty="0"/>
              <a:t> </a:t>
            </a:r>
            <a:r>
              <a:rPr lang="cs-CZ" altLang="cs-CZ" sz="2200" dirty="0" err="1"/>
              <a:t>can</a:t>
            </a:r>
            <a:r>
              <a:rPr lang="cs-CZ" altLang="cs-CZ" sz="2200" dirty="0"/>
              <a:t> </a:t>
            </a:r>
            <a:r>
              <a:rPr lang="cs-CZ" altLang="cs-CZ" sz="2200" dirty="0" err="1"/>
              <a:t>get</a:t>
            </a:r>
            <a:r>
              <a:rPr lang="cs-CZ" altLang="cs-CZ" sz="2200" dirty="0"/>
              <a:t> to </a:t>
            </a:r>
            <a:r>
              <a:rPr lang="cs-CZ" altLang="cs-CZ" sz="2200" dirty="0" err="1"/>
              <a:t>truth</a:t>
            </a:r>
            <a:r>
              <a:rPr lang="cs-CZ" altLang="cs-CZ" sz="2200" dirty="0"/>
              <a:t> </a:t>
            </a:r>
            <a:r>
              <a:rPr lang="cs-CZ" altLang="cs-CZ" sz="2200" dirty="0" err="1"/>
              <a:t>when</a:t>
            </a:r>
            <a:r>
              <a:rPr lang="cs-CZ" altLang="cs-CZ" sz="2200" dirty="0"/>
              <a:t> </a:t>
            </a:r>
            <a:r>
              <a:rPr lang="cs-CZ" altLang="cs-CZ" sz="2200" dirty="0" err="1"/>
              <a:t>history</a:t>
            </a:r>
            <a:r>
              <a:rPr lang="cs-CZ" altLang="cs-CZ" sz="2200" dirty="0"/>
              <a:t> and </a:t>
            </a:r>
            <a:r>
              <a:rPr lang="cs-CZ" altLang="cs-CZ" sz="2200" dirty="0" err="1"/>
              <a:t>historical</a:t>
            </a:r>
            <a:r>
              <a:rPr lang="cs-CZ" altLang="cs-CZ" sz="2200" dirty="0"/>
              <a:t> </a:t>
            </a:r>
            <a:r>
              <a:rPr lang="cs-CZ" altLang="cs-CZ" sz="2200" dirty="0" err="1"/>
              <a:t>research</a:t>
            </a:r>
            <a:r>
              <a:rPr lang="cs-CZ" altLang="cs-CZ" sz="2200" dirty="0"/>
              <a:t> </a:t>
            </a:r>
            <a:r>
              <a:rPr lang="cs-CZ" altLang="cs-CZ" sz="2200" dirty="0" err="1"/>
              <a:t>come</a:t>
            </a:r>
            <a:r>
              <a:rPr lang="cs-CZ" altLang="cs-CZ" sz="2200" dirty="0"/>
              <a:t> </a:t>
            </a:r>
            <a:r>
              <a:rPr lang="cs-CZ" altLang="cs-CZ" sz="2200" dirty="0" err="1"/>
              <a:t>close</a:t>
            </a:r>
            <a:r>
              <a:rPr lang="cs-CZ" altLang="cs-CZ" sz="2200" dirty="0"/>
              <a:t> to </a:t>
            </a:r>
            <a:r>
              <a:rPr lang="cs-CZ" altLang="cs-CZ" sz="2200" dirty="0" err="1"/>
              <a:t>each</a:t>
            </a:r>
            <a:r>
              <a:rPr lang="cs-CZ" altLang="cs-CZ" sz="2200" dirty="0"/>
              <a:t> </a:t>
            </a:r>
            <a:r>
              <a:rPr lang="cs-CZ" altLang="cs-CZ" sz="2200" dirty="0" err="1"/>
              <a:t>other</a:t>
            </a:r>
            <a:endParaRPr lang="cs-CZ" altLang="cs-CZ" sz="2200" dirty="0"/>
          </a:p>
          <a:p>
            <a:pPr marL="182880" indent="-182880" fontAlgn="auto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cs-CZ" altLang="cs-CZ" sz="2200" b="1" dirty="0" err="1"/>
              <a:t>Constructivism</a:t>
            </a:r>
            <a:endParaRPr lang="cs-CZ" altLang="cs-CZ" sz="2200" b="1" dirty="0"/>
          </a:p>
          <a:p>
            <a:pPr lvl="1" indent="-182880" fontAlgn="auto">
              <a:buClr>
                <a:schemeClr val="accent1">
                  <a:lumMod val="75000"/>
                </a:schemeClr>
              </a:buClr>
              <a:defRPr/>
            </a:pPr>
            <a:r>
              <a:rPr lang="cs-CZ" altLang="cs-CZ" sz="2200" dirty="0" err="1"/>
              <a:t>The</a:t>
            </a:r>
            <a:r>
              <a:rPr lang="cs-CZ" altLang="cs-CZ" sz="2200" dirty="0"/>
              <a:t> past </a:t>
            </a:r>
            <a:r>
              <a:rPr lang="cs-CZ" altLang="cs-CZ" sz="2200" dirty="0" err="1"/>
              <a:t>is</a:t>
            </a:r>
            <a:r>
              <a:rPr lang="cs-CZ" altLang="cs-CZ" sz="2200" dirty="0"/>
              <a:t> </a:t>
            </a:r>
            <a:r>
              <a:rPr lang="cs-CZ" altLang="cs-CZ" sz="2200" dirty="0" err="1"/>
              <a:t>reflection</a:t>
            </a:r>
            <a:r>
              <a:rPr lang="cs-CZ" altLang="cs-CZ" sz="2200" dirty="0"/>
              <a:t> </a:t>
            </a:r>
            <a:r>
              <a:rPr lang="cs-CZ" altLang="cs-CZ" sz="2200" dirty="0" err="1"/>
              <a:t>about</a:t>
            </a:r>
            <a:r>
              <a:rPr lang="cs-CZ" altLang="cs-CZ" sz="2200" dirty="0"/>
              <a:t> </a:t>
            </a:r>
            <a:r>
              <a:rPr lang="cs-CZ" altLang="cs-CZ" sz="2200" dirty="0" err="1"/>
              <a:t>the</a:t>
            </a:r>
            <a:r>
              <a:rPr lang="cs-CZ" altLang="cs-CZ" sz="2200" dirty="0"/>
              <a:t> past</a:t>
            </a:r>
          </a:p>
          <a:p>
            <a:pPr lvl="1" indent="-182880" fontAlgn="auto">
              <a:buClr>
                <a:schemeClr val="accent1">
                  <a:lumMod val="75000"/>
                </a:schemeClr>
              </a:buClr>
              <a:defRPr/>
            </a:pPr>
            <a:r>
              <a:rPr lang="cs-CZ" altLang="cs-CZ" sz="2200" dirty="0" err="1"/>
              <a:t>We</a:t>
            </a:r>
            <a:r>
              <a:rPr lang="cs-CZ" altLang="cs-CZ" sz="2200" dirty="0"/>
              <a:t> </a:t>
            </a:r>
            <a:r>
              <a:rPr lang="cs-CZ" altLang="cs-CZ" sz="2200" dirty="0" err="1"/>
              <a:t>can</a:t>
            </a:r>
            <a:r>
              <a:rPr lang="cs-CZ" altLang="cs-CZ" sz="2200" dirty="0"/>
              <a:t> </a:t>
            </a:r>
            <a:r>
              <a:rPr lang="cs-CZ" altLang="cs-CZ" sz="2200" dirty="0" err="1"/>
              <a:t>research</a:t>
            </a:r>
            <a:r>
              <a:rPr lang="cs-CZ" altLang="cs-CZ" sz="2200" dirty="0"/>
              <a:t> </a:t>
            </a:r>
            <a:r>
              <a:rPr lang="cs-CZ" altLang="cs-CZ" sz="2200" dirty="0" err="1"/>
              <a:t>this</a:t>
            </a:r>
            <a:r>
              <a:rPr lang="cs-CZ" altLang="cs-CZ" sz="2200" dirty="0"/>
              <a:t> </a:t>
            </a:r>
            <a:r>
              <a:rPr lang="cs-CZ" altLang="cs-CZ" sz="2200" dirty="0" err="1"/>
              <a:t>reflection</a:t>
            </a:r>
            <a:endParaRPr lang="cs-CZ" altLang="cs-CZ" sz="2200" dirty="0"/>
          </a:p>
          <a:p>
            <a:pPr lvl="1" indent="-182880" fontAlgn="auto">
              <a:buClr>
                <a:schemeClr val="accent1">
                  <a:lumMod val="75000"/>
                </a:schemeClr>
              </a:buClr>
              <a:defRPr/>
            </a:pPr>
            <a:r>
              <a:rPr lang="cs-CZ" altLang="cs-CZ" sz="2200" dirty="0" err="1"/>
              <a:t>This</a:t>
            </a:r>
            <a:r>
              <a:rPr lang="cs-CZ" altLang="cs-CZ" sz="2200" dirty="0"/>
              <a:t> </a:t>
            </a:r>
            <a:r>
              <a:rPr lang="cs-CZ" altLang="cs-CZ" sz="2200" dirty="0" err="1"/>
              <a:t>research</a:t>
            </a:r>
            <a:r>
              <a:rPr lang="cs-CZ" altLang="cs-CZ" sz="2200" dirty="0"/>
              <a:t> </a:t>
            </a:r>
            <a:r>
              <a:rPr lang="cs-CZ" altLang="cs-CZ" sz="2200" dirty="0" err="1"/>
              <a:t>can</a:t>
            </a:r>
            <a:r>
              <a:rPr lang="cs-CZ" altLang="cs-CZ" sz="2200" dirty="0"/>
              <a:t> </a:t>
            </a:r>
            <a:r>
              <a:rPr lang="cs-CZ" altLang="cs-CZ" sz="2200" dirty="0" err="1"/>
              <a:t>get</a:t>
            </a:r>
            <a:r>
              <a:rPr lang="cs-CZ" altLang="cs-CZ" sz="2200" dirty="0"/>
              <a:t> to </a:t>
            </a:r>
            <a:r>
              <a:rPr lang="cs-CZ" altLang="cs-CZ" sz="2200" dirty="0" err="1"/>
              <a:t>the</a:t>
            </a:r>
            <a:r>
              <a:rPr lang="cs-CZ" altLang="cs-CZ" sz="2200" dirty="0"/>
              <a:t> </a:t>
            </a:r>
            <a:r>
              <a:rPr lang="cs-CZ" altLang="cs-CZ" sz="2200" dirty="0" err="1"/>
              <a:t>truth</a:t>
            </a:r>
            <a:r>
              <a:rPr lang="cs-CZ" altLang="cs-CZ" sz="2200" dirty="0"/>
              <a:t> </a:t>
            </a:r>
            <a:r>
              <a:rPr lang="cs-CZ" altLang="cs-CZ" sz="2200" dirty="0" err="1"/>
              <a:t>if</a:t>
            </a:r>
            <a:r>
              <a:rPr lang="cs-CZ" altLang="cs-CZ" sz="2200" dirty="0"/>
              <a:t> </a:t>
            </a:r>
            <a:r>
              <a:rPr lang="cs-CZ" altLang="cs-CZ" sz="2200" dirty="0" err="1"/>
              <a:t>we</a:t>
            </a:r>
            <a:r>
              <a:rPr lang="cs-CZ" altLang="cs-CZ" sz="2200" dirty="0"/>
              <a:t> </a:t>
            </a:r>
            <a:r>
              <a:rPr lang="cs-CZ" altLang="cs-CZ" sz="2200" dirty="0" err="1"/>
              <a:t>correctly</a:t>
            </a:r>
            <a:r>
              <a:rPr lang="cs-CZ" altLang="cs-CZ" sz="2200" dirty="0"/>
              <a:t> </a:t>
            </a:r>
            <a:r>
              <a:rPr lang="cs-CZ" altLang="cs-CZ" sz="2200" dirty="0" err="1"/>
              <a:t>pose</a:t>
            </a:r>
            <a:r>
              <a:rPr lang="cs-CZ" altLang="cs-CZ" sz="2200" dirty="0"/>
              <a:t> and </a:t>
            </a:r>
            <a:r>
              <a:rPr lang="cs-CZ" altLang="cs-CZ" sz="2200" dirty="0" err="1"/>
              <a:t>answer</a:t>
            </a:r>
            <a:r>
              <a:rPr lang="cs-CZ" altLang="cs-CZ" sz="2200" dirty="0"/>
              <a:t> </a:t>
            </a:r>
            <a:r>
              <a:rPr lang="cs-CZ" altLang="cs-CZ" sz="2200" dirty="0" err="1"/>
              <a:t>the</a:t>
            </a:r>
            <a:r>
              <a:rPr lang="cs-CZ" altLang="cs-CZ" sz="2200" dirty="0"/>
              <a:t> </a:t>
            </a:r>
            <a:r>
              <a:rPr lang="cs-CZ" altLang="cs-CZ" sz="2200" dirty="0" err="1"/>
              <a:t>questions</a:t>
            </a:r>
            <a:endParaRPr lang="cs-CZ" altLang="cs-CZ" sz="2200" dirty="0"/>
          </a:p>
          <a:p>
            <a:pPr marL="182880" indent="-182880" fontAlgn="auto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cs-CZ" altLang="cs-CZ" sz="2200" b="1" dirty="0" err="1"/>
              <a:t>Linguism</a:t>
            </a:r>
            <a:endParaRPr lang="cs-CZ" altLang="cs-CZ" sz="2200" b="1" dirty="0"/>
          </a:p>
          <a:p>
            <a:pPr lvl="1" indent="-182880" algn="just" fontAlgn="auto">
              <a:buClr>
                <a:schemeClr val="accent1">
                  <a:lumMod val="75000"/>
                </a:schemeClr>
              </a:buClr>
              <a:defRPr/>
            </a:pPr>
            <a:r>
              <a:rPr lang="cs-CZ" altLang="cs-CZ" sz="2200" dirty="0" err="1"/>
              <a:t>The</a:t>
            </a:r>
            <a:r>
              <a:rPr lang="cs-CZ" altLang="cs-CZ" sz="2200" dirty="0"/>
              <a:t> past </a:t>
            </a:r>
            <a:r>
              <a:rPr lang="cs-CZ" altLang="cs-CZ" sz="2200" dirty="0" err="1"/>
              <a:t>is</a:t>
            </a:r>
            <a:r>
              <a:rPr lang="cs-CZ" altLang="cs-CZ" sz="2200" dirty="0"/>
              <a:t> a </a:t>
            </a:r>
            <a:r>
              <a:rPr lang="cs-CZ" altLang="cs-CZ" sz="2200" dirty="0" err="1"/>
              <a:t>dialogue</a:t>
            </a:r>
            <a:r>
              <a:rPr lang="cs-CZ" altLang="cs-CZ" sz="2200" dirty="0"/>
              <a:t> </a:t>
            </a:r>
            <a:r>
              <a:rPr lang="cs-CZ" altLang="cs-CZ" sz="2200" dirty="0" err="1"/>
              <a:t>of</a:t>
            </a:r>
            <a:r>
              <a:rPr lang="cs-CZ" altLang="cs-CZ" sz="2200" dirty="0"/>
              <a:t> </a:t>
            </a:r>
            <a:r>
              <a:rPr lang="cs-CZ" altLang="cs-CZ" sz="2200" dirty="0" err="1"/>
              <a:t>imagination</a:t>
            </a:r>
            <a:endParaRPr lang="cs-CZ" altLang="cs-CZ" sz="2200" dirty="0"/>
          </a:p>
          <a:p>
            <a:pPr lvl="1" indent="-182880" algn="just" fontAlgn="auto">
              <a:buClr>
                <a:schemeClr val="accent1">
                  <a:lumMod val="75000"/>
                </a:schemeClr>
              </a:buClr>
              <a:defRPr/>
            </a:pPr>
            <a:r>
              <a:rPr lang="cs-CZ" altLang="cs-CZ" sz="2200" dirty="0" err="1"/>
              <a:t>We</a:t>
            </a:r>
            <a:r>
              <a:rPr lang="cs-CZ" altLang="cs-CZ" sz="2200" dirty="0"/>
              <a:t> </a:t>
            </a:r>
            <a:r>
              <a:rPr lang="cs-CZ" altLang="cs-CZ" sz="2200" dirty="0" err="1"/>
              <a:t>can</a:t>
            </a:r>
            <a:r>
              <a:rPr lang="cs-CZ" altLang="cs-CZ" sz="2200" dirty="0"/>
              <a:t> </a:t>
            </a:r>
            <a:r>
              <a:rPr lang="cs-CZ" altLang="cs-CZ" sz="2200" dirty="0" err="1"/>
              <a:t>research</a:t>
            </a:r>
            <a:r>
              <a:rPr lang="cs-CZ" altLang="cs-CZ" sz="2200" dirty="0"/>
              <a:t> </a:t>
            </a:r>
            <a:r>
              <a:rPr lang="cs-CZ" altLang="cs-CZ" sz="2200" dirty="0" err="1"/>
              <a:t>this</a:t>
            </a:r>
            <a:r>
              <a:rPr lang="cs-CZ" altLang="cs-CZ" sz="2200" dirty="0"/>
              <a:t> </a:t>
            </a:r>
            <a:r>
              <a:rPr lang="cs-CZ" altLang="cs-CZ" sz="2200" dirty="0" err="1"/>
              <a:t>dialogue</a:t>
            </a:r>
            <a:endParaRPr lang="cs-CZ" altLang="cs-CZ" sz="2200" dirty="0"/>
          </a:p>
          <a:p>
            <a:pPr lvl="1" indent="-182880" algn="just" fontAlgn="auto">
              <a:buClr>
                <a:schemeClr val="accent1">
                  <a:lumMod val="75000"/>
                </a:schemeClr>
              </a:buClr>
              <a:defRPr/>
            </a:pPr>
            <a:r>
              <a:rPr lang="cs-CZ" altLang="cs-CZ" sz="2200" dirty="0" err="1"/>
              <a:t>The</a:t>
            </a:r>
            <a:r>
              <a:rPr lang="cs-CZ" altLang="cs-CZ" sz="2200" dirty="0"/>
              <a:t> </a:t>
            </a:r>
            <a:r>
              <a:rPr lang="cs-CZ" altLang="cs-CZ" sz="2200" dirty="0" err="1"/>
              <a:t>research</a:t>
            </a:r>
            <a:r>
              <a:rPr lang="cs-CZ" altLang="cs-CZ" sz="2200" dirty="0"/>
              <a:t> </a:t>
            </a:r>
            <a:r>
              <a:rPr lang="cs-CZ" altLang="cs-CZ" sz="2200" dirty="0" err="1"/>
              <a:t>can</a:t>
            </a:r>
            <a:r>
              <a:rPr lang="cs-CZ" altLang="cs-CZ" sz="2200" dirty="0"/>
              <a:t> </a:t>
            </a:r>
            <a:r>
              <a:rPr lang="cs-CZ" altLang="cs-CZ" sz="2200" dirty="0" err="1"/>
              <a:t>get</a:t>
            </a:r>
            <a:r>
              <a:rPr lang="cs-CZ" altLang="cs-CZ" sz="2200" dirty="0"/>
              <a:t> to </a:t>
            </a:r>
            <a:r>
              <a:rPr lang="cs-CZ" altLang="cs-CZ" sz="2200" dirty="0" err="1"/>
              <a:t>truth</a:t>
            </a:r>
            <a:r>
              <a:rPr lang="cs-CZ" altLang="cs-CZ" sz="2200" dirty="0"/>
              <a:t> </a:t>
            </a:r>
            <a:r>
              <a:rPr lang="cs-CZ" altLang="cs-CZ" sz="2200" dirty="0" err="1"/>
              <a:t>if</a:t>
            </a:r>
            <a:r>
              <a:rPr lang="cs-CZ" altLang="cs-CZ" sz="2200" dirty="0"/>
              <a:t> </a:t>
            </a:r>
            <a:r>
              <a:rPr lang="cs-CZ" altLang="cs-CZ" sz="2200" dirty="0" err="1"/>
              <a:t>we</a:t>
            </a:r>
            <a:r>
              <a:rPr lang="cs-CZ" altLang="cs-CZ" sz="2200" dirty="0"/>
              <a:t> </a:t>
            </a:r>
            <a:r>
              <a:rPr lang="cs-CZ" altLang="cs-CZ" sz="2200" dirty="0" err="1"/>
              <a:t>agree</a:t>
            </a:r>
            <a:r>
              <a:rPr lang="cs-CZ" altLang="cs-CZ" sz="2200" dirty="0"/>
              <a:t> on </a:t>
            </a:r>
            <a:r>
              <a:rPr lang="cs-CZ" altLang="cs-CZ" sz="2200" dirty="0" err="1"/>
              <a:t>what</a:t>
            </a:r>
            <a:r>
              <a:rPr lang="cs-CZ" altLang="cs-CZ" sz="2200" dirty="0"/>
              <a:t> </a:t>
            </a:r>
            <a:r>
              <a:rPr lang="cs-CZ" altLang="cs-CZ" sz="2200" dirty="0" err="1"/>
              <a:t>is</a:t>
            </a:r>
            <a:r>
              <a:rPr lang="cs-CZ" altLang="cs-CZ" sz="2200" dirty="0"/>
              <a:t> </a:t>
            </a:r>
            <a:r>
              <a:rPr lang="cs-CZ" altLang="cs-CZ" sz="2200" dirty="0" err="1"/>
              <a:t>truth</a:t>
            </a:r>
            <a:endParaRPr lang="cs-CZ" altLang="cs-CZ" sz="2200" dirty="0"/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Nadpis 1">
            <a:extLst>
              <a:ext uri="{FF2B5EF4-FFF2-40B4-BE49-F238E27FC236}">
                <a16:creationId xmlns:a16="http://schemas.microsoft.com/office/drawing/2014/main" id="{806404C4-7589-5F5F-B864-AB8305ED42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69848" y="484632"/>
            <a:ext cx="10058400" cy="1609344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altLang="cs-CZ"/>
              <a:t>What is national history? </a:t>
            </a:r>
          </a:p>
        </p:txBody>
      </p:sp>
      <p:sp>
        <p:nvSpPr>
          <p:cNvPr id="10243" name="Zástupný obsah 2">
            <a:extLst>
              <a:ext uri="{FF2B5EF4-FFF2-40B4-BE49-F238E27FC236}">
                <a16:creationId xmlns:a16="http://schemas.microsoft.com/office/drawing/2014/main" id="{C2631A26-BA39-D633-39F5-3B5E0AEE7F5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38200" y="1833563"/>
            <a:ext cx="10515600" cy="4808537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cs-CZ" altLang="cs-CZ"/>
              <a:t>National past of territory, state and people</a:t>
            </a:r>
          </a:p>
          <a:p>
            <a:pPr>
              <a:lnSpc>
                <a:spcPct val="80000"/>
              </a:lnSpc>
            </a:pPr>
            <a:r>
              <a:rPr lang="cs-CZ" altLang="cs-CZ"/>
              <a:t>Juxtaposition of other spaces (local, European/Asian/Soviet, global), social strata (etnhos, race, class, religion, gender). </a:t>
            </a:r>
          </a:p>
          <a:p>
            <a:pPr>
              <a:lnSpc>
                <a:spcPct val="80000"/>
              </a:lnSpc>
            </a:pPr>
            <a:r>
              <a:rPr lang="cs-CZ" altLang="cs-CZ"/>
              <a:t>Meta-narrative</a:t>
            </a:r>
          </a:p>
          <a:p>
            <a:pPr>
              <a:lnSpc>
                <a:spcPct val="80000"/>
              </a:lnSpc>
            </a:pPr>
            <a:r>
              <a:rPr lang="cs-CZ" altLang="cs-CZ"/>
              <a:t>History before modern national history? </a:t>
            </a:r>
          </a:p>
          <a:p>
            <a:pPr lvl="1">
              <a:lnSpc>
                <a:spcPct val="80000"/>
              </a:lnSpc>
            </a:pPr>
            <a:r>
              <a:rPr lang="cs-CZ" altLang="cs-CZ"/>
              <a:t>Chronicles (biased for rulers)</a:t>
            </a:r>
          </a:p>
          <a:p>
            <a:pPr lvl="1">
              <a:lnSpc>
                <a:spcPct val="80000"/>
              </a:lnSpc>
            </a:pPr>
            <a:r>
              <a:rPr lang="cs-CZ" altLang="cs-CZ" i="1"/>
              <a:t>Historia datur est </a:t>
            </a:r>
            <a:r>
              <a:rPr lang="cs-CZ" altLang="cs-CZ"/>
              <a:t>(History is done, the historical processes are predictable, astrology)</a:t>
            </a:r>
          </a:p>
          <a:p>
            <a:pPr lvl="1">
              <a:lnSpc>
                <a:spcPct val="80000"/>
              </a:lnSpc>
            </a:pPr>
            <a:r>
              <a:rPr lang="cs-CZ" altLang="cs-CZ" i="1"/>
              <a:t>Historia magistra vitae </a:t>
            </a:r>
            <a:r>
              <a:rPr lang="cs-CZ" altLang="cs-CZ"/>
              <a:t>(learning the presence through the past determinants)</a:t>
            </a:r>
            <a:endParaRPr lang="cs-CZ" altLang="cs-CZ" i="1"/>
          </a:p>
          <a:p>
            <a:pPr>
              <a:lnSpc>
                <a:spcPct val="80000"/>
              </a:lnSpc>
            </a:pPr>
            <a:r>
              <a:rPr lang="cs-CZ" altLang="cs-CZ"/>
              <a:t>Justification of the very existence or greatness of the nation</a:t>
            </a:r>
          </a:p>
          <a:p>
            <a:pPr lvl="1">
              <a:lnSpc>
                <a:spcPct val="80000"/>
              </a:lnSpc>
            </a:pPr>
            <a:r>
              <a:rPr lang="cs-CZ" altLang="cs-CZ"/>
              <a:t>legitimization of nations</a:t>
            </a:r>
          </a:p>
          <a:p>
            <a:pPr lvl="1">
              <a:lnSpc>
                <a:spcPct val="80000"/>
              </a:lnSpc>
            </a:pPr>
            <a:r>
              <a:rPr lang="cs-CZ" altLang="cs-CZ"/>
              <a:t>Identity construction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Nadpis 1">
            <a:extLst>
              <a:ext uri="{FF2B5EF4-FFF2-40B4-BE49-F238E27FC236}">
                <a16:creationId xmlns:a16="http://schemas.microsoft.com/office/drawing/2014/main" id="{A3025F69-6688-BD59-4C30-4DE81E4638D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69848" y="484632"/>
            <a:ext cx="10058400" cy="1609344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altLang="cs-CZ"/>
              <a:t>National histories and…</a:t>
            </a:r>
          </a:p>
        </p:txBody>
      </p:sp>
      <p:sp>
        <p:nvSpPr>
          <p:cNvPr id="11267" name="Zástupný obsah 2">
            <a:extLst>
              <a:ext uri="{FF2B5EF4-FFF2-40B4-BE49-F238E27FC236}">
                <a16:creationId xmlns:a16="http://schemas.microsoft.com/office/drawing/2014/main" id="{9EDDB3F6-D83B-F58F-A22E-31D012C1F87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38200" y="1543050"/>
            <a:ext cx="10515600" cy="463391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cs-CZ" altLang="cs-CZ" sz="2600"/>
              <a:t>Races </a:t>
            </a:r>
          </a:p>
          <a:p>
            <a:pPr lvl="1">
              <a:lnSpc>
                <a:spcPct val="80000"/>
              </a:lnSpc>
            </a:pPr>
            <a:r>
              <a:rPr lang="cs-CZ" altLang="cs-CZ" sz="2200"/>
              <a:t>Saxon/Gaellic race (civilization)</a:t>
            </a:r>
          </a:p>
          <a:p>
            <a:pPr lvl="1">
              <a:lnSpc>
                <a:spcPct val="80000"/>
              </a:lnSpc>
            </a:pPr>
            <a:r>
              <a:rPr lang="cs-CZ" altLang="cs-CZ" sz="2200"/>
              <a:t>Strenghtening of national unity and global context</a:t>
            </a:r>
          </a:p>
          <a:p>
            <a:pPr>
              <a:lnSpc>
                <a:spcPct val="80000"/>
              </a:lnSpc>
            </a:pPr>
            <a:r>
              <a:rPr lang="cs-CZ" altLang="cs-CZ" sz="2600"/>
              <a:t>Class </a:t>
            </a:r>
          </a:p>
          <a:p>
            <a:pPr lvl="1">
              <a:lnSpc>
                <a:spcPct val="80000"/>
              </a:lnSpc>
            </a:pPr>
            <a:r>
              <a:rPr lang="cs-CZ" altLang="cs-CZ" sz="2200"/>
              <a:t>Dezintegration of nation into separate pieces</a:t>
            </a:r>
          </a:p>
          <a:p>
            <a:pPr lvl="1">
              <a:lnSpc>
                <a:spcPct val="80000"/>
              </a:lnSpc>
            </a:pPr>
            <a:r>
              <a:rPr lang="cs-CZ" altLang="cs-CZ" sz="2200"/>
              <a:t>Communist history (there is only one class that can determine the history</a:t>
            </a:r>
          </a:p>
          <a:p>
            <a:pPr>
              <a:lnSpc>
                <a:spcPct val="80000"/>
              </a:lnSpc>
            </a:pPr>
            <a:r>
              <a:rPr lang="cs-CZ" altLang="cs-CZ" sz="2600"/>
              <a:t>Politics</a:t>
            </a:r>
          </a:p>
          <a:p>
            <a:pPr lvl="1">
              <a:lnSpc>
                <a:spcPct val="80000"/>
              </a:lnSpc>
            </a:pPr>
            <a:r>
              <a:rPr lang="cs-CZ" altLang="cs-CZ" sz="2200"/>
              <a:t>The history of rulers and political leaders</a:t>
            </a:r>
          </a:p>
          <a:p>
            <a:pPr>
              <a:lnSpc>
                <a:spcPct val="80000"/>
              </a:lnSpc>
            </a:pPr>
            <a:r>
              <a:rPr lang="cs-CZ" altLang="cs-CZ" sz="2600"/>
              <a:t>Society </a:t>
            </a:r>
          </a:p>
          <a:p>
            <a:pPr lvl="1">
              <a:lnSpc>
                <a:spcPct val="80000"/>
              </a:lnSpc>
            </a:pPr>
            <a:r>
              <a:rPr lang="cs-CZ" altLang="cs-CZ" sz="2200"/>
              <a:t>Annal school</a:t>
            </a:r>
          </a:p>
          <a:p>
            <a:pPr lvl="1">
              <a:lnSpc>
                <a:spcPct val="80000"/>
              </a:lnSpc>
            </a:pPr>
            <a:r>
              <a:rPr lang="cs-CZ" altLang="cs-CZ" sz="2200"/>
              <a:t>Herder school – the language as a main determinant of nation</a:t>
            </a:r>
          </a:p>
          <a:p>
            <a:pPr lvl="1">
              <a:lnSpc>
                <a:spcPct val="80000"/>
              </a:lnSpc>
            </a:pPr>
            <a:r>
              <a:rPr lang="cs-CZ" altLang="cs-CZ" sz="2200"/>
              <a:t>Volksgeschichte versus Marxist „Folk“ (class category)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Nadpis 1">
            <a:extLst>
              <a:ext uri="{FF2B5EF4-FFF2-40B4-BE49-F238E27FC236}">
                <a16:creationId xmlns:a16="http://schemas.microsoft.com/office/drawing/2014/main" id="{DA6C4DCF-2243-AA78-B32D-4E07DB7DB49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60349" y="0"/>
            <a:ext cx="5167313" cy="1326776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altLang="cs-CZ" dirty="0" err="1"/>
              <a:t>What</a:t>
            </a:r>
            <a:r>
              <a:rPr lang="cs-CZ" altLang="cs-CZ" dirty="0"/>
              <a:t> </a:t>
            </a:r>
            <a:r>
              <a:rPr lang="cs-CZ" altLang="cs-CZ" dirty="0" err="1"/>
              <a:t>is</a:t>
            </a:r>
            <a:r>
              <a:rPr lang="cs-CZ" altLang="cs-CZ" dirty="0"/>
              <a:t> </a:t>
            </a:r>
            <a:r>
              <a:rPr lang="cs-CZ" altLang="cs-CZ" dirty="0" err="1"/>
              <a:t>the</a:t>
            </a:r>
            <a:r>
              <a:rPr lang="cs-CZ" altLang="cs-CZ" dirty="0"/>
              <a:t> myth?</a:t>
            </a:r>
          </a:p>
        </p:txBody>
      </p:sp>
      <p:pic>
        <p:nvPicPr>
          <p:cNvPr id="21507" name="Picture 2">
            <a:extLst>
              <a:ext uri="{FF2B5EF4-FFF2-40B4-BE49-F238E27FC236}">
                <a16:creationId xmlns:a16="http://schemas.microsoft.com/office/drawing/2014/main" id="{C33B8D35-2288-AABE-52AD-7AB6D81D2F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7663" y="0"/>
            <a:ext cx="60642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EC4DED7-C471-3656-F3C8-3919C3D452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8" y="1423988"/>
            <a:ext cx="4926012" cy="532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Nadpis 1">
            <a:extLst>
              <a:ext uri="{FF2B5EF4-FFF2-40B4-BE49-F238E27FC236}">
                <a16:creationId xmlns:a16="http://schemas.microsoft.com/office/drawing/2014/main" id="{87EB9503-E0FA-35AA-2756-2524AC53AB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69848" y="484632"/>
            <a:ext cx="10058400" cy="1609344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altLang="cs-CZ"/>
              <a:t>What is the myth? </a:t>
            </a:r>
          </a:p>
        </p:txBody>
      </p:sp>
      <p:sp>
        <p:nvSpPr>
          <p:cNvPr id="15363" name="Zástupný obsah 2">
            <a:extLst>
              <a:ext uri="{FF2B5EF4-FFF2-40B4-BE49-F238E27FC236}">
                <a16:creationId xmlns:a16="http://schemas.microsoft.com/office/drawing/2014/main" id="{FFC3990B-FD61-2274-C21B-40AFDE3C5599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altLang="cs-CZ"/>
              <a:t>Definition</a:t>
            </a:r>
            <a:endParaRPr lang="ka-GE" altLang="cs-CZ"/>
          </a:p>
          <a:p>
            <a:pPr lvl="1">
              <a:lnSpc>
                <a:spcPct val="80000"/>
              </a:lnSpc>
            </a:pPr>
            <a:r>
              <a:rPr lang="en-US" altLang="cs-CZ"/>
              <a:t>Crea</a:t>
            </a:r>
            <a:r>
              <a:rPr lang="cs-CZ" altLang="cs-CZ"/>
              <a:t>tion of narrative cohesion within the particular comunity</a:t>
            </a:r>
          </a:p>
          <a:p>
            <a:pPr>
              <a:lnSpc>
                <a:spcPct val="80000"/>
              </a:lnSpc>
            </a:pPr>
            <a:r>
              <a:rPr lang="cs-CZ" altLang="cs-CZ"/>
              <a:t>Reasons? </a:t>
            </a:r>
          </a:p>
          <a:p>
            <a:pPr lvl="1">
              <a:lnSpc>
                <a:spcPct val="80000"/>
              </a:lnSpc>
            </a:pPr>
            <a:r>
              <a:rPr lang="cs-CZ" altLang="cs-CZ"/>
              <a:t>Affirmation of the political order and draw the boundaries of the surrounding world (defining „we“ and „they“)</a:t>
            </a:r>
          </a:p>
          <a:p>
            <a:pPr lvl="1">
              <a:lnSpc>
                <a:spcPct val="80000"/>
              </a:lnSpc>
            </a:pPr>
            <a:r>
              <a:rPr lang="cs-CZ" altLang="cs-CZ"/>
              <a:t>Education of the next generation at schools („true history“)</a:t>
            </a:r>
            <a:endParaRPr lang="ru-RU" altLang="cs-CZ"/>
          </a:p>
          <a:p>
            <a:pPr>
              <a:lnSpc>
                <a:spcPct val="80000"/>
              </a:lnSpc>
            </a:pPr>
            <a:r>
              <a:rPr lang="cs-CZ" altLang="cs-CZ"/>
              <a:t>The most important historical myths in your respective countries?</a:t>
            </a:r>
          </a:p>
          <a:p>
            <a:pPr>
              <a:lnSpc>
                <a:spcPct val="80000"/>
              </a:lnSpc>
            </a:pPr>
            <a:r>
              <a:rPr lang="cs-CZ" altLang="cs-CZ"/>
              <a:t>De-contruction of myths (</a:t>
            </a:r>
            <a:r>
              <a:rPr lang="cs-CZ" altLang="cs-CZ" i="1"/>
              <a:t>Mythenbeendigungsmythos</a:t>
            </a:r>
            <a:r>
              <a:rPr lang="cs-CZ" altLang="cs-CZ"/>
              <a:t>)</a:t>
            </a:r>
          </a:p>
          <a:p>
            <a:pPr>
              <a:lnSpc>
                <a:spcPct val="80000"/>
              </a:lnSpc>
            </a:pPr>
            <a:r>
              <a:rPr lang="cs-CZ" altLang="cs-CZ"/>
              <a:t>Spreading of the myth – media, internet, computer games etc. (more influence on national consciousness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Nadpis 1">
            <a:extLst>
              <a:ext uri="{FF2B5EF4-FFF2-40B4-BE49-F238E27FC236}">
                <a16:creationId xmlns:a16="http://schemas.microsoft.com/office/drawing/2014/main" id="{4B6373EF-AF5B-2E5D-10BD-7B27475F87C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69848" y="484632"/>
            <a:ext cx="10058400" cy="1609344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altLang="cs-CZ"/>
              <a:t>Examples of national myths</a:t>
            </a:r>
          </a:p>
        </p:txBody>
      </p:sp>
      <p:sp>
        <p:nvSpPr>
          <p:cNvPr id="16387" name="Zástupný obsah 2">
            <a:extLst>
              <a:ext uri="{FF2B5EF4-FFF2-40B4-BE49-F238E27FC236}">
                <a16:creationId xmlns:a16="http://schemas.microsoft.com/office/drawing/2014/main" id="{D361D097-E747-613F-3B5A-D7A677E9D7A1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/>
              <a:t>Canada</a:t>
            </a:r>
          </a:p>
          <a:p>
            <a:pPr lvl="1"/>
            <a:r>
              <a:rPr lang="en-US" altLang="cs-CZ"/>
              <a:t>Thanksgiving myth</a:t>
            </a:r>
            <a:endParaRPr lang="cs-CZ" altLang="cs-CZ"/>
          </a:p>
          <a:p>
            <a:pPr lvl="1"/>
            <a:r>
              <a:rPr lang="cs-CZ" altLang="cs-CZ"/>
              <a:t>I</a:t>
            </a:r>
            <a:r>
              <a:rPr lang="en-US" altLang="cs-CZ"/>
              <a:t>ndigenous and European community came together to eat</a:t>
            </a:r>
          </a:p>
          <a:p>
            <a:r>
              <a:rPr lang="cs-CZ" altLang="cs-CZ"/>
              <a:t>Russia</a:t>
            </a:r>
          </a:p>
          <a:p>
            <a:pPr lvl="1"/>
            <a:r>
              <a:rPr lang="cs-CZ" altLang="cs-CZ"/>
              <a:t>The gap </a:t>
            </a:r>
            <a:r>
              <a:rPr lang="en-US" altLang="cs-CZ"/>
              <a:t>between the </a:t>
            </a:r>
            <a:r>
              <a:rPr lang="cs-CZ" altLang="cs-CZ"/>
              <a:t>O</a:t>
            </a:r>
            <a:r>
              <a:rPr lang="en-US" altLang="cs-CZ"/>
              <a:t>rient and </a:t>
            </a:r>
            <a:r>
              <a:rPr lang="cs-CZ" altLang="cs-CZ"/>
              <a:t>O</a:t>
            </a:r>
            <a:r>
              <a:rPr lang="en-US" altLang="cs-CZ"/>
              <a:t>cci</a:t>
            </a:r>
            <a:r>
              <a:rPr lang="cs-CZ" altLang="cs-CZ"/>
              <a:t>d</a:t>
            </a:r>
            <a:r>
              <a:rPr lang="en-US" altLang="cs-CZ"/>
              <a:t>ent</a:t>
            </a:r>
          </a:p>
          <a:p>
            <a:r>
              <a:rPr lang="cs-CZ" altLang="cs-CZ"/>
              <a:t>Your national myth?</a:t>
            </a:r>
          </a:p>
          <a:p>
            <a:pPr lvl="1"/>
            <a:r>
              <a:rPr lang="cs-CZ" altLang="cs-CZ"/>
              <a:t>…</a:t>
            </a:r>
            <a:endParaRPr lang="en-US" altLang="cs-CZ"/>
          </a:p>
          <a:p>
            <a:pPr lvl="1"/>
            <a:endParaRPr lang="cs-CZ" altLang="cs-CZ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Nadpis 1">
            <a:extLst>
              <a:ext uri="{FF2B5EF4-FFF2-40B4-BE49-F238E27FC236}">
                <a16:creationId xmlns:a16="http://schemas.microsoft.com/office/drawing/2014/main" id="{0FBBD4AC-5428-6A7F-DF8D-A7993401848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69848" y="484632"/>
            <a:ext cx="10058400" cy="1609344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altLang="cs-CZ"/>
              <a:t>Historians</a:t>
            </a:r>
          </a:p>
        </p:txBody>
      </p:sp>
      <p:sp>
        <p:nvSpPr>
          <p:cNvPr id="18435" name="Zástupný obsah 2">
            <a:extLst>
              <a:ext uri="{FF2B5EF4-FFF2-40B4-BE49-F238E27FC236}">
                <a16:creationId xmlns:a16="http://schemas.microsoft.com/office/drawing/2014/main" id="{CE81C32B-363C-A876-89D8-FCD998876748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lvl="1" indent="-182880" fontAlgn="auto">
              <a:buClr>
                <a:schemeClr val="accent1">
                  <a:lumMod val="75000"/>
                </a:schemeClr>
              </a:buClr>
              <a:defRPr/>
            </a:pPr>
            <a:r>
              <a:rPr lang="cs-CZ" altLang="cs-CZ" sz="3200" i="1"/>
              <a:t>„(…) if the man does not do a history, he cannot understand it as scientific discipline “. </a:t>
            </a:r>
            <a:r>
              <a:rPr lang="cs-CZ" altLang="cs-CZ" sz="3200"/>
              <a:t>(Fernand Braudel)</a:t>
            </a:r>
          </a:p>
          <a:p>
            <a:pPr marL="182880" indent="-182880" fontAlgn="auto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cs-CZ" altLang="cs-CZ" sz="3200" i="1"/>
              <a:t>„History does not need historians, historians need history, without historians we would know the history“</a:t>
            </a:r>
          </a:p>
          <a:p>
            <a:pPr marL="182880" indent="-182880" fontAlgn="auto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cs-CZ" altLang="cs-CZ" sz="3200"/>
              <a:t>Who are the historians writing the histories of post-Soviet countries?</a:t>
            </a:r>
          </a:p>
          <a:p>
            <a:pPr marL="182880" indent="-182880" fontAlgn="auto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cs-CZ" altLang="cs-CZ" sz="3200"/>
              <a:t>Who wrote the histories of your countries (the most important books)?</a:t>
            </a:r>
            <a:endParaRPr lang="ru-RU" altLang="cs-CZ" sz="3200"/>
          </a:p>
          <a:p>
            <a:pPr marL="182880" indent="-182880" fontAlgn="auto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cs-CZ" altLang="cs-CZ" sz="3200"/>
              <a:t>Laruelle 2010</a:t>
            </a:r>
          </a:p>
          <a:p>
            <a:pPr marL="182880" indent="-182880" fontAlgn="auto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endParaRPr lang="cs-CZ" altLang="cs-CZ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Nadpis 1">
            <a:extLst>
              <a:ext uri="{FF2B5EF4-FFF2-40B4-BE49-F238E27FC236}">
                <a16:creationId xmlns:a16="http://schemas.microsoft.com/office/drawing/2014/main" id="{8BF02CBA-CCA6-17A3-B51C-620CE2A4184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69848" y="484632"/>
            <a:ext cx="10058400" cy="1609344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altLang="cs-CZ"/>
              <a:t>Who has the right to write a national history?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F6CDA90-12C5-C5B9-D287-43567D3B3F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marL="182880" indent="-182880" fontAlgn="auto">
              <a:lnSpc>
                <a:spcPct val="107000"/>
              </a:lnSpc>
              <a:spcAft>
                <a:spcPts val="80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cs-CZ" sz="2400" i="1" dirty="0"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en-US" sz="2400" i="1" dirty="0">
                <a:ea typeface="Calibri" panose="020F0502020204030204" pitchFamily="34" charset="0"/>
                <a:cs typeface="Times New Roman" panose="02020603050405020304" pitchFamily="18" charset="0"/>
              </a:rPr>
              <a:t>Could the scholar grew up his/her childhood and received his/her education in European style, the scholar who forgot his maternal language and speaking on the language of the „older brother“ write the history of his/her nation? After all, his way of thinking, his/her views on the history, his/her philosophy, in a word, whole his/her mind, mentality differs from objectives and interests of our nation.“</a:t>
            </a:r>
          </a:p>
          <a:p>
            <a:pPr marL="182880" indent="-182880" fontAlgn="auto">
              <a:lnSpc>
                <a:spcPct val="107000"/>
              </a:lnSpc>
              <a:spcAft>
                <a:spcPts val="80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cs-CZ" sz="2400" i="1" dirty="0"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en-US" sz="2400" i="1" dirty="0">
                <a:ea typeface="Calibri" panose="020F0502020204030204" pitchFamily="34" charset="0"/>
                <a:cs typeface="Times New Roman" panose="02020603050405020304" pitchFamily="18" charset="0"/>
              </a:rPr>
              <a:t>The History of any nation and state can be truth only if it serves (on the first place) for the interests of this nation or state.</a:t>
            </a:r>
            <a:r>
              <a:rPr lang="cs-CZ" sz="2400" i="1" dirty="0"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endParaRPr lang="en-US" sz="2400" i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fontAlgn="auto">
              <a:lnSpc>
                <a:spcPct val="107000"/>
              </a:lnSpc>
              <a:spcAft>
                <a:spcPts val="800"/>
              </a:spcAft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None/>
              <a:defRPr/>
            </a:pPr>
            <a:r>
              <a:rPr lang="cs-CZ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Qahramon</a:t>
            </a:r>
            <a:r>
              <a:rPr lang="cs-CZ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Rajabov</a:t>
            </a:r>
            <a:r>
              <a:rPr lang="cs-CZ" sz="2400" dirty="0"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uz-Cyrl-UZ" sz="2400" dirty="0">
                <a:ea typeface="Calibri" panose="020F0502020204030204" pitchFamily="34" charset="0"/>
                <a:cs typeface="Times New Roman" panose="02020603050405020304" pitchFamily="18" charset="0"/>
              </a:rPr>
              <a:t>Kelajak soxtakorlikni kechirmas </a:t>
            </a:r>
            <a:r>
              <a:rPr lang="cs-CZ" sz="2400" dirty="0">
                <a:ea typeface="Calibri" panose="020F0502020204030204" pitchFamily="34" charset="0"/>
                <a:cs typeface="Times New Roman" panose="02020603050405020304" pitchFamily="18" charset="0"/>
              </a:rPr>
              <a:t>[</a:t>
            </a:r>
            <a:r>
              <a:rPr lang="cs-CZ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cs-CZ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future</a:t>
            </a:r>
            <a:r>
              <a:rPr lang="cs-CZ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does</a:t>
            </a:r>
            <a:r>
              <a:rPr lang="cs-CZ" sz="2400" dirty="0">
                <a:ea typeface="Calibri" panose="020F0502020204030204" pitchFamily="34" charset="0"/>
                <a:cs typeface="Times New Roman" panose="02020603050405020304" pitchFamily="18" charset="0"/>
              </a:rPr>
              <a:t> not </a:t>
            </a:r>
            <a:r>
              <a:rPr lang="cs-CZ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excuse</a:t>
            </a:r>
            <a:r>
              <a:rPr lang="cs-CZ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fallsness</a:t>
            </a:r>
            <a:r>
              <a:rPr lang="cs-CZ" sz="2400" dirty="0">
                <a:ea typeface="Calibri" panose="020F0502020204030204" pitchFamily="34" charset="0"/>
                <a:cs typeface="Times New Roman" panose="02020603050405020304" pitchFamily="18" charset="0"/>
              </a:rPr>
              <a:t>]. </a:t>
            </a:r>
            <a:r>
              <a:rPr lang="cs-CZ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Tafakkur</a:t>
            </a:r>
            <a:r>
              <a:rPr lang="cs-CZ" sz="2400" dirty="0">
                <a:ea typeface="Calibri" panose="020F0502020204030204" pitchFamily="34" charset="0"/>
                <a:cs typeface="Times New Roman" panose="02020603050405020304" pitchFamily="18" charset="0"/>
              </a:rPr>
              <a:t>, No. 1, 2021, p. 4. </a:t>
            </a:r>
          </a:p>
          <a:p>
            <a:pPr marL="182880" indent="-182880" fontAlgn="auto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>
            <a:extLst>
              <a:ext uri="{FF2B5EF4-FFF2-40B4-BE49-F238E27FC236}">
                <a16:creationId xmlns:a16="http://schemas.microsoft.com/office/drawing/2014/main" id="{B324C941-0B07-A74D-6A7D-4825C615A4B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69848" y="484632"/>
            <a:ext cx="10058400" cy="1609344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altLang="cs-CZ" dirty="0" err="1"/>
              <a:t>Outline</a:t>
            </a:r>
            <a:endParaRPr lang="cs-CZ" altLang="cs-CZ" dirty="0"/>
          </a:p>
        </p:txBody>
      </p:sp>
      <p:sp>
        <p:nvSpPr>
          <p:cNvPr id="7171" name="Zástupný obsah 2">
            <a:extLst>
              <a:ext uri="{FF2B5EF4-FFF2-40B4-BE49-F238E27FC236}">
                <a16:creationId xmlns:a16="http://schemas.microsoft.com/office/drawing/2014/main" id="{EACD814C-582F-6DAA-B4AD-5B0AACCAD06B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cs-CZ" altLang="cs-CZ"/>
              <a:t>What is the history? 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cs-CZ" altLang="cs-CZ"/>
              <a:t>History versus facts gathering? 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cs-CZ" altLang="cs-CZ"/>
              <a:t>How to write the history? 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cs-CZ" altLang="cs-CZ"/>
              <a:t>What is the historiography? 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cs-CZ" altLang="cs-CZ"/>
              <a:t>Who are history makers? 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cs-CZ" altLang="cs-CZ"/>
              <a:t>Who is historian? </a:t>
            </a:r>
          </a:p>
          <a:p>
            <a:pPr lvl="1">
              <a:lnSpc>
                <a:spcPct val="150000"/>
              </a:lnSpc>
              <a:spcBef>
                <a:spcPct val="0"/>
              </a:spcBef>
            </a:pPr>
            <a:r>
              <a:rPr lang="cs-CZ" altLang="cs-CZ" sz="2000"/>
              <a:t>Role of historians and politicians in the history and myth-making process</a:t>
            </a:r>
          </a:p>
        </p:txBody>
      </p:sp>
    </p:spTree>
  </p:cSld>
  <p:clrMapOvr>
    <a:masterClrMapping/>
  </p:clrMapOvr>
  <p:transition spd="slow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Obrázek 4">
            <a:extLst>
              <a:ext uri="{FF2B5EF4-FFF2-40B4-BE49-F238E27FC236}">
                <a16:creationId xmlns:a16="http://schemas.microsoft.com/office/drawing/2014/main" id="{C3628466-A624-DB23-4022-6868C635CF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4888" y="0"/>
            <a:ext cx="70834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A99E8F50-06D6-4E0D-66B7-A8368826B5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dirty="0" err="1"/>
              <a:t>Historians</a:t>
            </a:r>
            <a:endParaRPr lang="cs-CZ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Nadpis 1">
            <a:extLst>
              <a:ext uri="{FF2B5EF4-FFF2-40B4-BE49-F238E27FC236}">
                <a16:creationId xmlns:a16="http://schemas.microsoft.com/office/drawing/2014/main" id="{D5058D03-1C6B-624D-9C01-9A0FB2FB2A5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42888" y="0"/>
            <a:ext cx="10515600" cy="1325563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altLang="cs-CZ"/>
              <a:t>What should we study? </a:t>
            </a:r>
          </a:p>
        </p:txBody>
      </p:sp>
      <p:sp>
        <p:nvSpPr>
          <p:cNvPr id="27651" name="Zástupný obsah 2">
            <a:extLst>
              <a:ext uri="{FF2B5EF4-FFF2-40B4-BE49-F238E27FC236}">
                <a16:creationId xmlns:a16="http://schemas.microsoft.com/office/drawing/2014/main" id="{9818E746-4E59-65D3-F188-0FF0E5D5971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30200" y="1325563"/>
            <a:ext cx="6889750" cy="5256212"/>
          </a:xfrm>
        </p:spPr>
        <p:txBody>
          <a:bodyPr/>
          <a:lstStyle/>
          <a:p>
            <a:r>
              <a:rPr lang="cs-CZ" altLang="cs-CZ"/>
              <a:t>Fernand Braudel (Annales)</a:t>
            </a:r>
          </a:p>
          <a:p>
            <a:pPr lvl="1"/>
            <a:r>
              <a:rPr lang="cs-CZ" altLang="cs-CZ"/>
              <a:t> Short-term history (a daily event)</a:t>
            </a:r>
          </a:p>
          <a:p>
            <a:pPr lvl="1"/>
            <a:r>
              <a:rPr lang="cs-CZ" altLang="cs-CZ"/>
              <a:t> Middle-term historical time (ups and downs in the historical cycle)</a:t>
            </a:r>
          </a:p>
          <a:p>
            <a:pPr lvl="1"/>
            <a:r>
              <a:rPr lang="cs-CZ" altLang="cs-CZ"/>
              <a:t>Long durée (the existence of long civilizations)</a:t>
            </a:r>
          </a:p>
          <a:p>
            <a:r>
              <a:rPr lang="cs-CZ" altLang="cs-CZ"/>
              <a:t>History of</a:t>
            </a:r>
          </a:p>
          <a:p>
            <a:pPr lvl="1"/>
            <a:r>
              <a:rPr lang="cs-CZ" altLang="cs-CZ"/>
              <a:t>Material culture (archeology, archives)</a:t>
            </a:r>
          </a:p>
          <a:p>
            <a:pPr lvl="1"/>
            <a:r>
              <a:rPr lang="cs-CZ" altLang="cs-CZ"/>
              <a:t>People (sources, oral history)</a:t>
            </a:r>
          </a:p>
          <a:p>
            <a:pPr lvl="1"/>
            <a:r>
              <a:rPr lang="cs-CZ" altLang="cs-CZ"/>
              <a:t>Processes</a:t>
            </a:r>
          </a:p>
          <a:p>
            <a:r>
              <a:rPr lang="cs-CZ" altLang="cs-CZ"/>
              <a:t>Historical facts</a:t>
            </a:r>
          </a:p>
          <a:p>
            <a:pPr lvl="1"/>
            <a:r>
              <a:rPr lang="cs-CZ" altLang="cs-CZ"/>
              <a:t>Ontological – WHAT really happened? </a:t>
            </a:r>
          </a:p>
          <a:p>
            <a:pPr lvl="1"/>
            <a:r>
              <a:rPr lang="cs-CZ" altLang="cs-CZ"/>
              <a:t>Epistemological – WHY should we talk about it?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Obrázek 4" descr="Obsah obrázku text, skica, židle, kresba&#10;&#10;Popis byl vytvořen automaticky">
            <a:extLst>
              <a:ext uri="{FF2B5EF4-FFF2-40B4-BE49-F238E27FC236}">
                <a16:creationId xmlns:a16="http://schemas.microsoft.com/office/drawing/2014/main" id="{1F9C7565-FD0D-4265-20D3-761796C482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3900" y="1306513"/>
            <a:ext cx="5664200" cy="555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380F12CF-3894-8FEC-56A1-0CD4841B29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dirty="0" err="1"/>
              <a:t>What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history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you</a:t>
            </a:r>
            <a:r>
              <a:rPr lang="cs-CZ" dirty="0"/>
              <a:t>? </a:t>
            </a:r>
            <a:br>
              <a:rPr lang="cs-CZ" dirty="0"/>
            </a:br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Nadpis 1">
            <a:extLst>
              <a:ext uri="{FF2B5EF4-FFF2-40B4-BE49-F238E27FC236}">
                <a16:creationId xmlns:a16="http://schemas.microsoft.com/office/drawing/2014/main" id="{EA18F3B4-DDEF-4418-FDCC-7556049909C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32964" y="484632"/>
            <a:ext cx="10058400" cy="1609344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altLang="cs-CZ" dirty="0" err="1"/>
              <a:t>What</a:t>
            </a:r>
            <a:r>
              <a:rPr lang="cs-CZ" altLang="cs-CZ" dirty="0"/>
              <a:t> </a:t>
            </a:r>
            <a:r>
              <a:rPr lang="cs-CZ" altLang="cs-CZ" dirty="0" err="1"/>
              <a:t>is</a:t>
            </a:r>
            <a:r>
              <a:rPr lang="cs-CZ" altLang="cs-CZ" dirty="0"/>
              <a:t> (not) </a:t>
            </a:r>
            <a:r>
              <a:rPr lang="cs-CZ" altLang="cs-CZ" dirty="0" err="1"/>
              <a:t>history</a:t>
            </a:r>
            <a:r>
              <a:rPr lang="cs-CZ" altLang="cs-CZ" dirty="0"/>
              <a:t> 1? </a:t>
            </a:r>
          </a:p>
        </p:txBody>
      </p:sp>
      <p:sp>
        <p:nvSpPr>
          <p:cNvPr id="4099" name="Zástupný obsah 2">
            <a:extLst>
              <a:ext uri="{FF2B5EF4-FFF2-40B4-BE49-F238E27FC236}">
                <a16:creationId xmlns:a16="http://schemas.microsoft.com/office/drawing/2014/main" id="{5DF74599-7CB0-DE25-CF07-12F51E8FBF5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69975" y="1838325"/>
            <a:ext cx="10058400" cy="4619625"/>
          </a:xfrm>
        </p:spPr>
        <p:txBody>
          <a:bodyPr rtlCol="0">
            <a:normAutofit/>
          </a:bodyPr>
          <a:lstStyle/>
          <a:p>
            <a:pPr marL="182880" indent="-182880" fontAlgn="auto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el-GR" sz="2200" i="1" dirty="0"/>
              <a:t>ἱστορία</a:t>
            </a:r>
            <a:r>
              <a:rPr lang="cs-CZ" sz="2200" i="1" dirty="0"/>
              <a:t>, </a:t>
            </a:r>
            <a:r>
              <a:rPr lang="cs-CZ" sz="2200" i="1" dirty="0" err="1"/>
              <a:t>historia</a:t>
            </a:r>
            <a:r>
              <a:rPr lang="cs-CZ" sz="2200" dirty="0"/>
              <a:t>, </a:t>
            </a:r>
            <a:r>
              <a:rPr lang="cs-CZ" sz="2200" dirty="0" err="1"/>
              <a:t>history</a:t>
            </a:r>
            <a:r>
              <a:rPr lang="cs-CZ" sz="2200" dirty="0"/>
              <a:t>, </a:t>
            </a:r>
            <a:r>
              <a:rPr lang="cs-CZ" sz="2200" dirty="0" err="1"/>
              <a:t>l´histoire</a:t>
            </a:r>
            <a:r>
              <a:rPr lang="cs-CZ" sz="2200" dirty="0"/>
              <a:t>, </a:t>
            </a:r>
            <a:r>
              <a:rPr lang="cs-CZ" sz="2200" dirty="0" err="1"/>
              <a:t>historia</a:t>
            </a:r>
            <a:r>
              <a:rPr lang="cs-CZ" sz="2200" dirty="0"/>
              <a:t>, </a:t>
            </a:r>
            <a:r>
              <a:rPr lang="ru-RU" sz="2200" dirty="0"/>
              <a:t>история</a:t>
            </a:r>
            <a:endParaRPr lang="cs-CZ" sz="2200" dirty="0"/>
          </a:p>
          <a:p>
            <a:pPr marL="182880" indent="-182880" fontAlgn="auto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cs-CZ" sz="2200" dirty="0" err="1"/>
              <a:t>What</a:t>
            </a:r>
            <a:r>
              <a:rPr lang="cs-CZ" sz="2200" dirty="0"/>
              <a:t> </a:t>
            </a:r>
            <a:r>
              <a:rPr lang="cs-CZ" sz="2200" dirty="0" err="1"/>
              <a:t>questions</a:t>
            </a:r>
            <a:r>
              <a:rPr lang="cs-CZ" sz="2200" dirty="0"/>
              <a:t>?</a:t>
            </a:r>
          </a:p>
          <a:p>
            <a:pPr marL="0" indent="0" fontAlgn="auto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cs-CZ" sz="2200" dirty="0"/>
              <a:t>1) </a:t>
            </a:r>
            <a:r>
              <a:rPr lang="cs-CZ" sz="2200" dirty="0" err="1"/>
              <a:t>Something</a:t>
            </a:r>
            <a:r>
              <a:rPr lang="cs-CZ" sz="2200" dirty="0"/>
              <a:t> </a:t>
            </a:r>
            <a:r>
              <a:rPr lang="cs-CZ" sz="2200" dirty="0" err="1"/>
              <a:t>happens</a:t>
            </a:r>
            <a:r>
              <a:rPr lang="cs-CZ" sz="2200" dirty="0"/>
              <a:t>/</a:t>
            </a:r>
            <a:r>
              <a:rPr lang="cs-CZ" sz="2200" dirty="0" err="1"/>
              <a:t>ed</a:t>
            </a:r>
            <a:r>
              <a:rPr lang="cs-CZ" sz="2200" dirty="0"/>
              <a:t> (dějiny, </a:t>
            </a:r>
            <a:r>
              <a:rPr lang="cs-CZ" sz="2200" dirty="0" err="1"/>
              <a:t>dzieje</a:t>
            </a:r>
            <a:r>
              <a:rPr lang="cs-CZ" sz="2200" dirty="0"/>
              <a:t>, </a:t>
            </a:r>
            <a:r>
              <a:rPr lang="cs-CZ" sz="2200" dirty="0" err="1"/>
              <a:t>Geschichte</a:t>
            </a:r>
            <a:r>
              <a:rPr lang="cs-CZ" sz="2200" dirty="0"/>
              <a:t>)</a:t>
            </a:r>
          </a:p>
          <a:p>
            <a:pPr marL="0" indent="0" fontAlgn="auto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cs-CZ" sz="2200" dirty="0"/>
              <a:t>2) </a:t>
            </a:r>
            <a:r>
              <a:rPr lang="cs-CZ" sz="2200" dirty="0" err="1"/>
              <a:t>What</a:t>
            </a:r>
            <a:r>
              <a:rPr lang="cs-CZ" sz="2200" dirty="0"/>
              <a:t> </a:t>
            </a:r>
            <a:r>
              <a:rPr lang="cs-CZ" sz="2200" dirty="0" err="1"/>
              <a:t>happened</a:t>
            </a:r>
            <a:r>
              <a:rPr lang="cs-CZ" sz="2200" dirty="0"/>
              <a:t> </a:t>
            </a:r>
          </a:p>
          <a:p>
            <a:pPr lvl="1" indent="-182880" fontAlgn="auto">
              <a:buClr>
                <a:schemeClr val="accent1">
                  <a:lumMod val="75000"/>
                </a:schemeClr>
              </a:buClr>
              <a:defRPr/>
            </a:pPr>
            <a:r>
              <a:rPr lang="cs-CZ" sz="2000" dirty="0"/>
              <a:t>(</a:t>
            </a:r>
            <a:r>
              <a:rPr lang="cs-CZ" sz="2000" i="1" dirty="0"/>
              <a:t>res </a:t>
            </a:r>
            <a:r>
              <a:rPr lang="cs-CZ" sz="2000" i="1" dirty="0" err="1"/>
              <a:t>gestae</a:t>
            </a:r>
            <a:r>
              <a:rPr lang="cs-CZ" sz="2000" i="1" dirty="0"/>
              <a:t>, </a:t>
            </a:r>
            <a:r>
              <a:rPr lang="cs-CZ" sz="2000" i="1" dirty="0" err="1"/>
              <a:t>historia</a:t>
            </a:r>
            <a:r>
              <a:rPr lang="cs-CZ" sz="2000" i="1" dirty="0"/>
              <a:t> </a:t>
            </a:r>
            <a:r>
              <a:rPr lang="cs-CZ" sz="2000" i="1" dirty="0" err="1"/>
              <a:t>rerum</a:t>
            </a:r>
            <a:r>
              <a:rPr lang="cs-CZ" sz="2000" i="1" dirty="0"/>
              <a:t> </a:t>
            </a:r>
            <a:r>
              <a:rPr lang="cs-CZ" sz="2000" i="1" dirty="0" err="1"/>
              <a:t>gestarum</a:t>
            </a:r>
            <a:r>
              <a:rPr lang="cs-CZ" sz="2000" dirty="0"/>
              <a:t>) – story </a:t>
            </a:r>
            <a:r>
              <a:rPr lang="cs-CZ" sz="2000" dirty="0" err="1"/>
              <a:t>telling</a:t>
            </a:r>
            <a:r>
              <a:rPr lang="cs-CZ" sz="2000" dirty="0"/>
              <a:t> (</a:t>
            </a:r>
            <a:r>
              <a:rPr lang="cs-CZ" sz="2000" dirty="0" err="1"/>
              <a:t>positivism</a:t>
            </a:r>
            <a:r>
              <a:rPr lang="cs-CZ" sz="2000" dirty="0"/>
              <a:t>)</a:t>
            </a:r>
          </a:p>
          <a:p>
            <a:pPr lvl="1" indent="-182880" fontAlgn="auto">
              <a:buClr>
                <a:schemeClr val="accent1">
                  <a:lumMod val="75000"/>
                </a:schemeClr>
              </a:buClr>
              <a:defRPr/>
            </a:pPr>
            <a:r>
              <a:rPr lang="en-GB" altLang="cs-CZ" dirty="0"/>
              <a:t>Story or History</a:t>
            </a:r>
            <a:r>
              <a:rPr lang="cs-CZ" altLang="cs-CZ" dirty="0"/>
              <a:t>?</a:t>
            </a:r>
            <a:endParaRPr lang="en-GB" altLang="cs-CZ" dirty="0"/>
          </a:p>
          <a:p>
            <a:pPr marL="731520" lvl="2" indent="-182880" fontAlgn="auto">
              <a:buClr>
                <a:schemeClr val="accent1">
                  <a:lumMod val="75000"/>
                </a:schemeClr>
              </a:buClr>
              <a:defRPr/>
            </a:pPr>
            <a:r>
              <a:rPr lang="en-GB" altLang="cs-CZ" dirty="0"/>
              <a:t>what </a:t>
            </a:r>
            <a:r>
              <a:rPr lang="cs-CZ" altLang="cs-CZ" dirty="0" err="1"/>
              <a:t>happened</a:t>
            </a:r>
            <a:r>
              <a:rPr lang="en-GB" altLang="cs-CZ" dirty="0"/>
              <a:t> vs. what is written about</a:t>
            </a:r>
          </a:p>
          <a:p>
            <a:pPr marL="731520" lvl="2" indent="-182880" fontAlgn="auto">
              <a:buClr>
                <a:schemeClr val="accent1">
                  <a:lumMod val="75000"/>
                </a:schemeClr>
              </a:buClr>
              <a:defRPr/>
            </a:pPr>
            <a:r>
              <a:rPr lang="en-GB" altLang="cs-CZ" dirty="0"/>
              <a:t>evidenced stories (not a novel), something that really happened </a:t>
            </a:r>
            <a:r>
              <a:rPr lang="cs-CZ" altLang="cs-CZ" dirty="0"/>
              <a:t>(Oliver Twist – </a:t>
            </a:r>
            <a:r>
              <a:rPr lang="cs-CZ" altLang="cs-CZ" dirty="0" err="1"/>
              <a:t>the</a:t>
            </a:r>
            <a:r>
              <a:rPr lang="cs-CZ" altLang="cs-CZ" dirty="0"/>
              <a:t> novel </a:t>
            </a:r>
            <a:r>
              <a:rPr lang="cs-CZ" altLang="cs-CZ" dirty="0" err="1"/>
              <a:t>or</a:t>
            </a:r>
            <a:r>
              <a:rPr lang="cs-CZ" altLang="cs-CZ" dirty="0"/>
              <a:t> </a:t>
            </a:r>
            <a:r>
              <a:rPr lang="cs-CZ" altLang="cs-CZ" dirty="0" err="1"/>
              <a:t>the</a:t>
            </a:r>
            <a:r>
              <a:rPr lang="cs-CZ" altLang="cs-CZ" dirty="0"/>
              <a:t> </a:t>
            </a:r>
            <a:r>
              <a:rPr lang="cs-CZ" altLang="cs-CZ" dirty="0" err="1"/>
              <a:t>history</a:t>
            </a:r>
            <a:r>
              <a:rPr lang="cs-CZ" altLang="cs-CZ" dirty="0"/>
              <a:t> </a:t>
            </a:r>
            <a:r>
              <a:rPr lang="cs-CZ" altLang="cs-CZ" dirty="0" err="1"/>
              <a:t>of</a:t>
            </a:r>
            <a:r>
              <a:rPr lang="cs-CZ" altLang="cs-CZ" dirty="0"/>
              <a:t> </a:t>
            </a:r>
            <a:r>
              <a:rPr lang="cs-CZ" altLang="cs-CZ" dirty="0" err="1"/>
              <a:t>England</a:t>
            </a:r>
            <a:r>
              <a:rPr lang="cs-CZ" altLang="cs-CZ" dirty="0"/>
              <a:t> in C19)</a:t>
            </a:r>
            <a:endParaRPr lang="en-GB" altLang="cs-CZ" dirty="0"/>
          </a:p>
          <a:p>
            <a:pPr marL="731520" lvl="2" indent="-182880" fontAlgn="auto">
              <a:buClr>
                <a:schemeClr val="accent1">
                  <a:lumMod val="75000"/>
                </a:schemeClr>
              </a:buClr>
              <a:defRPr/>
            </a:pPr>
            <a:r>
              <a:rPr lang="cs-CZ" altLang="cs-CZ" dirty="0"/>
              <a:t>Medieval </a:t>
            </a:r>
            <a:r>
              <a:rPr lang="cs-CZ" altLang="cs-CZ" dirty="0" err="1"/>
              <a:t>chronicals</a:t>
            </a:r>
            <a:r>
              <a:rPr lang="cs-CZ" altLang="cs-CZ" dirty="0"/>
              <a:t> – </a:t>
            </a:r>
            <a:r>
              <a:rPr lang="cs-CZ" altLang="cs-CZ" dirty="0" err="1"/>
              <a:t>historical</a:t>
            </a:r>
            <a:r>
              <a:rPr lang="cs-CZ" altLang="cs-CZ" dirty="0"/>
              <a:t> story </a:t>
            </a:r>
            <a:r>
              <a:rPr lang="cs-CZ" altLang="cs-CZ" dirty="0" err="1"/>
              <a:t>or</a:t>
            </a:r>
            <a:r>
              <a:rPr lang="cs-CZ" altLang="cs-CZ" dirty="0"/>
              <a:t> </a:t>
            </a:r>
            <a:r>
              <a:rPr lang="cs-CZ" altLang="cs-CZ" dirty="0" err="1"/>
              <a:t>historical</a:t>
            </a:r>
            <a:r>
              <a:rPr lang="cs-CZ" altLang="cs-CZ" dirty="0"/>
              <a:t> source? </a:t>
            </a:r>
            <a:endParaRPr lang="en-GB" altLang="cs-CZ" dirty="0"/>
          </a:p>
          <a:p>
            <a:pPr lvl="1" indent="-182880" fontAlgn="auto">
              <a:buClr>
                <a:schemeClr val="accent1">
                  <a:lumMod val="75000"/>
                </a:schemeClr>
              </a:buClr>
              <a:defRPr/>
            </a:pPr>
            <a:r>
              <a:rPr lang="en-GB" altLang="cs-CZ" dirty="0"/>
              <a:t>Fact</a:t>
            </a:r>
            <a:r>
              <a:rPr lang="cs-CZ" altLang="cs-CZ" dirty="0"/>
              <a:t>s</a:t>
            </a:r>
            <a:r>
              <a:rPr lang="en-GB" altLang="cs-CZ" dirty="0"/>
              <a:t> about the past vs. History</a:t>
            </a:r>
            <a:r>
              <a:rPr lang="cs-CZ" altLang="cs-CZ" dirty="0"/>
              <a:t> - </a:t>
            </a:r>
            <a:r>
              <a:rPr lang="en-GB" altLang="cs-CZ" dirty="0"/>
              <a:t>random compilation of facts</a:t>
            </a:r>
            <a:r>
              <a:rPr lang="cs-CZ" altLang="cs-CZ" dirty="0"/>
              <a:t> vs. s</a:t>
            </a:r>
            <a:r>
              <a:rPr lang="en-GB" altLang="cs-CZ" dirty="0" err="1"/>
              <a:t>ystematic</a:t>
            </a:r>
            <a:r>
              <a:rPr lang="en-GB" altLang="cs-CZ" dirty="0"/>
              <a:t>, complex and contextual research</a:t>
            </a:r>
          </a:p>
          <a:p>
            <a:pPr lvl="1" indent="-182880" fontAlgn="auto">
              <a:buClr>
                <a:schemeClr val="accent1">
                  <a:lumMod val="75000"/>
                </a:schemeClr>
              </a:buClr>
              <a:defRPr/>
            </a:pPr>
            <a:r>
              <a:rPr lang="en-GB" altLang="cs-CZ" dirty="0"/>
              <a:t>Continuous </a:t>
            </a:r>
            <a:r>
              <a:rPr lang="cs-CZ" altLang="cs-CZ" dirty="0" err="1"/>
              <a:t>process</a:t>
            </a:r>
            <a:endParaRPr lang="en-GB" altLang="cs-CZ" dirty="0"/>
          </a:p>
          <a:p>
            <a:pPr lvl="1" indent="-182880" fontAlgn="auto">
              <a:buClr>
                <a:schemeClr val="accent1">
                  <a:lumMod val="75000"/>
                </a:schemeClr>
              </a:buClr>
              <a:defRPr/>
            </a:pPr>
            <a:endParaRPr lang="en-GB" alt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Nadpis 1">
            <a:extLst>
              <a:ext uri="{FF2B5EF4-FFF2-40B4-BE49-F238E27FC236}">
                <a16:creationId xmlns:a16="http://schemas.microsoft.com/office/drawing/2014/main" id="{EC53F6FA-1C0F-D713-D018-C9B4B137362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1840" y="455756"/>
            <a:ext cx="10058400" cy="1609344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altLang="cs-CZ" dirty="0" err="1"/>
              <a:t>What</a:t>
            </a:r>
            <a:r>
              <a:rPr lang="cs-CZ" altLang="cs-CZ" dirty="0"/>
              <a:t> </a:t>
            </a:r>
            <a:r>
              <a:rPr lang="cs-CZ" altLang="cs-CZ" dirty="0" err="1"/>
              <a:t>is</a:t>
            </a:r>
            <a:r>
              <a:rPr lang="cs-CZ" altLang="cs-CZ" dirty="0"/>
              <a:t> (not) </a:t>
            </a:r>
            <a:r>
              <a:rPr lang="cs-CZ" altLang="cs-CZ" dirty="0" err="1"/>
              <a:t>history</a:t>
            </a:r>
            <a:r>
              <a:rPr lang="cs-CZ" altLang="cs-CZ" dirty="0"/>
              <a:t> 2? </a:t>
            </a:r>
          </a:p>
        </p:txBody>
      </p:sp>
      <p:sp>
        <p:nvSpPr>
          <p:cNvPr id="4099" name="Zástupný obsah 2">
            <a:extLst>
              <a:ext uri="{FF2B5EF4-FFF2-40B4-BE49-F238E27FC236}">
                <a16:creationId xmlns:a16="http://schemas.microsoft.com/office/drawing/2014/main" id="{7AACD9CE-F06C-95A3-D394-F6CE15D3797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69975" y="1873250"/>
            <a:ext cx="6572250" cy="4298950"/>
          </a:xfrm>
        </p:spPr>
        <p:txBody>
          <a:bodyPr/>
          <a:lstStyle/>
          <a:p>
            <a:r>
              <a:rPr lang="cs-CZ" altLang="cs-CZ" sz="2200"/>
              <a:t>3) Why did it happen?</a:t>
            </a:r>
          </a:p>
          <a:p>
            <a:pPr lvl="1"/>
            <a:r>
              <a:rPr lang="cs-CZ" altLang="cs-CZ" sz="2000"/>
              <a:t>Circumstances and reasons</a:t>
            </a:r>
          </a:p>
          <a:p>
            <a:r>
              <a:rPr lang="cs-CZ" altLang="cs-CZ" sz="2200" b="1"/>
              <a:t>4) How do we talk about it (narratives)</a:t>
            </a:r>
            <a:endParaRPr lang="cs-CZ" altLang="cs-CZ" sz="2400"/>
          </a:p>
          <a:p>
            <a:pPr lvl="1"/>
            <a:r>
              <a:rPr lang="en-GB" altLang="cs-CZ"/>
              <a:t>Argument</a:t>
            </a:r>
            <a:r>
              <a:rPr lang="cs-CZ" altLang="cs-CZ"/>
              <a:t>at</a:t>
            </a:r>
            <a:r>
              <a:rPr lang="en-GB" altLang="cs-CZ"/>
              <a:t>i</a:t>
            </a:r>
            <a:r>
              <a:rPr lang="cs-CZ" altLang="cs-CZ"/>
              <a:t>o</a:t>
            </a:r>
            <a:r>
              <a:rPr lang="en-GB" altLang="cs-CZ"/>
              <a:t>n and interpretations – agreements and disagreements</a:t>
            </a:r>
          </a:p>
          <a:p>
            <a:pPr lvl="1"/>
            <a:r>
              <a:rPr lang="en-GB" altLang="cs-CZ"/>
              <a:t>Continuous </a:t>
            </a:r>
            <a:r>
              <a:rPr lang="cs-CZ" altLang="cs-CZ"/>
              <a:t>process (restoration of narratives)</a:t>
            </a:r>
          </a:p>
          <a:p>
            <a:pPr lvl="1"/>
            <a:endParaRPr lang="en-GB" altLang="cs-CZ"/>
          </a:p>
          <a:p>
            <a:pPr lvl="1"/>
            <a:endParaRPr lang="en-GB" altLang="cs-CZ"/>
          </a:p>
        </p:txBody>
      </p:sp>
      <p:pic>
        <p:nvPicPr>
          <p:cNvPr id="10244" name="Obrázek 6" descr="Obsah obrázku text, ilustrace, kresba, kreslené&#10;&#10;Popis byl vytvořen automaticky">
            <a:extLst>
              <a:ext uri="{FF2B5EF4-FFF2-40B4-BE49-F238E27FC236}">
                <a16:creationId xmlns:a16="http://schemas.microsoft.com/office/drawing/2014/main" id="{FCBDBFEA-3CB0-6E48-C969-CCED14F954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5838" y="0"/>
            <a:ext cx="485616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Nadpis 1">
            <a:extLst>
              <a:ext uri="{FF2B5EF4-FFF2-40B4-BE49-F238E27FC236}">
                <a16:creationId xmlns:a16="http://schemas.microsoft.com/office/drawing/2014/main" id="{B11487B1-457E-5304-D629-863A84F18E2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69848" y="484632"/>
            <a:ext cx="10058400" cy="1609344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altLang="cs-CZ" dirty="0" err="1"/>
              <a:t>Historical</a:t>
            </a:r>
            <a:r>
              <a:rPr lang="cs-CZ" altLang="cs-CZ" dirty="0"/>
              <a:t> </a:t>
            </a:r>
            <a:r>
              <a:rPr lang="cs-CZ" altLang="cs-CZ" dirty="0" err="1"/>
              <a:t>facts</a:t>
            </a:r>
            <a:r>
              <a:rPr lang="cs-CZ" altLang="cs-CZ" dirty="0"/>
              <a:t>? </a:t>
            </a:r>
          </a:p>
        </p:txBody>
      </p:sp>
      <p:sp>
        <p:nvSpPr>
          <p:cNvPr id="5123" name="Zástupný obsah 2">
            <a:extLst>
              <a:ext uri="{FF2B5EF4-FFF2-40B4-BE49-F238E27FC236}">
                <a16:creationId xmlns:a16="http://schemas.microsoft.com/office/drawing/2014/main" id="{7202EE34-D84E-5676-487C-2C0124AEFF0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38200" y="1906588"/>
            <a:ext cx="10515600" cy="4586287"/>
          </a:xfrm>
        </p:spPr>
        <p:txBody>
          <a:bodyPr/>
          <a:lstStyle/>
          <a:p>
            <a:r>
              <a:rPr lang="cs-CZ" altLang="cs-CZ"/>
              <a:t>Ontology</a:t>
            </a:r>
          </a:p>
          <a:p>
            <a:pPr lvl="1"/>
            <a:r>
              <a:rPr lang="cs-CZ" altLang="cs-CZ"/>
              <a:t>Facts - WHAT/WHERE/WHEN did it happened? </a:t>
            </a:r>
          </a:p>
          <a:p>
            <a:pPr lvl="1"/>
            <a:r>
              <a:rPr lang="cs-CZ" altLang="cs-CZ"/>
              <a:t>Opinion - WHY/HOW did it happen?</a:t>
            </a:r>
          </a:p>
          <a:p>
            <a:r>
              <a:rPr lang="cs-CZ" altLang="cs-CZ"/>
              <a:t>Epistemiology</a:t>
            </a:r>
          </a:p>
          <a:p>
            <a:pPr lvl="1"/>
            <a:r>
              <a:rPr lang="cs-CZ" altLang="cs-CZ"/>
              <a:t>HOW could we describe/interpret the event? (significance of the event)</a:t>
            </a:r>
          </a:p>
          <a:p>
            <a:pPr lvl="1"/>
            <a:r>
              <a:rPr lang="cs-CZ" altLang="cs-CZ"/>
              <a:t>HOW do we know it (if we know/think to know HOW do we get to it?)</a:t>
            </a:r>
          </a:p>
          <a:p>
            <a:r>
              <a:rPr lang="cs-CZ" altLang="cs-CZ"/>
              <a:t>Historism</a:t>
            </a:r>
          </a:p>
          <a:p>
            <a:pPr lvl="1"/>
            <a:r>
              <a:rPr lang="cs-CZ" altLang="cs-CZ"/>
              <a:t>History as narration</a:t>
            </a:r>
          </a:p>
          <a:p>
            <a:pPr lvl="1"/>
            <a:r>
              <a:rPr lang="cs-CZ" altLang="cs-CZ"/>
              <a:t>Story telling (narrative about the history)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Obrázek 4" descr="Obsah obrázku text, diagram, řada/pruh, snímek obrazovky&#10;&#10;Popis byl vytvořen automaticky">
            <a:extLst>
              <a:ext uri="{FF2B5EF4-FFF2-40B4-BE49-F238E27FC236}">
                <a16:creationId xmlns:a16="http://schemas.microsoft.com/office/drawing/2014/main" id="{09620001-125A-2EA5-EA85-A087E4D1E6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63" y="627063"/>
            <a:ext cx="11693525" cy="602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Nadpis 1">
            <a:extLst>
              <a:ext uri="{FF2B5EF4-FFF2-40B4-BE49-F238E27FC236}">
                <a16:creationId xmlns:a16="http://schemas.microsoft.com/office/drawing/2014/main" id="{46D3EA26-098A-6029-C76F-3164EA1D804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69848" y="484632"/>
            <a:ext cx="10058400" cy="1609344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altLang="cs-CZ"/>
              <a:t>Interpretations of the history</a:t>
            </a:r>
          </a:p>
        </p:txBody>
      </p:sp>
      <p:pic>
        <p:nvPicPr>
          <p:cNvPr id="13315" name="Zástupný obsah 3" descr="Obsah obrázku sportovní hra, sport, tráva, osoba&#10;&#10;Popis byl vytvořen automaticky">
            <a:extLst>
              <a:ext uri="{FF2B5EF4-FFF2-40B4-BE49-F238E27FC236}">
                <a16:creationId xmlns:a16="http://schemas.microsoft.com/office/drawing/2014/main" id="{139E11FA-9791-0F8C-0942-F0530745D0E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78338" y="1689100"/>
            <a:ext cx="6672262" cy="5003800"/>
          </a:xfrm>
        </p:spPr>
      </p:pic>
      <p:sp>
        <p:nvSpPr>
          <p:cNvPr id="13316" name="TextovéPole 5">
            <a:extLst>
              <a:ext uri="{FF2B5EF4-FFF2-40B4-BE49-F238E27FC236}">
                <a16:creationId xmlns:a16="http://schemas.microsoft.com/office/drawing/2014/main" id="{0D66EF9B-3BC3-B976-70BD-B4AF5FBB35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1400" y="3059113"/>
            <a:ext cx="3159125" cy="138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eaLnBrk="1" hangingPunct="1"/>
            <a:r>
              <a:rPr lang="cs-CZ" altLang="cs-CZ" sz="2800">
                <a:latin typeface="Calibri" panose="020F0502020204030204" pitchFamily="34" charset="0"/>
              </a:rPr>
              <a:t>Was it goal or not?</a:t>
            </a:r>
          </a:p>
          <a:p>
            <a:pPr eaLnBrk="1" hangingPunct="1"/>
            <a:endParaRPr lang="cs-CZ" altLang="cs-CZ" sz="2800">
              <a:latin typeface="Calibri" panose="020F0502020204030204" pitchFamily="34" charset="0"/>
            </a:endParaRPr>
          </a:p>
          <a:p>
            <a:pPr eaLnBrk="1" hangingPunct="1"/>
            <a:r>
              <a:rPr lang="cs-CZ" altLang="cs-CZ" sz="2000">
                <a:latin typeface="Calibri" panose="020F0502020204030204" pitchFamily="34" charset="0"/>
              </a:rPr>
              <a:t>England-Germany, 1966, 3:2</a:t>
            </a:r>
            <a:r>
              <a:rPr lang="cs-CZ" altLang="cs-CZ" sz="2800">
                <a:latin typeface="Calibri" panose="020F0502020204030204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Nadpis 1">
            <a:extLst>
              <a:ext uri="{FF2B5EF4-FFF2-40B4-BE49-F238E27FC236}">
                <a16:creationId xmlns:a16="http://schemas.microsoft.com/office/drawing/2014/main" id="{63999012-E00A-A4F4-064D-80EE3A24392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69848" y="484632"/>
            <a:ext cx="10058400" cy="1609344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altLang="cs-CZ"/>
              <a:t>Interpretations of the history</a:t>
            </a:r>
          </a:p>
        </p:txBody>
      </p:sp>
      <p:sp>
        <p:nvSpPr>
          <p:cNvPr id="8195" name="Zástupný obsah 2">
            <a:extLst>
              <a:ext uri="{FF2B5EF4-FFF2-40B4-BE49-F238E27FC236}">
                <a16:creationId xmlns:a16="http://schemas.microsoft.com/office/drawing/2014/main" id="{F82C8BB7-2281-6684-09CC-AB912274B20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71475" y="1825625"/>
            <a:ext cx="10982325" cy="4351338"/>
          </a:xfrm>
        </p:spPr>
        <p:txBody>
          <a:bodyPr rtlCol="0">
            <a:normAutofit/>
          </a:bodyPr>
          <a:lstStyle/>
          <a:p>
            <a:pPr lvl="1" indent="-182880" fontAlgn="auto">
              <a:lnSpc>
                <a:spcPct val="100000"/>
              </a:lnSpc>
              <a:buClr>
                <a:schemeClr val="accent1">
                  <a:lumMod val="75000"/>
                </a:schemeClr>
              </a:buClr>
              <a:defRPr/>
            </a:pPr>
            <a:r>
              <a:rPr lang="cs-CZ" altLang="cs-CZ" sz="2800" i="1" dirty="0"/>
              <a:t>„</a:t>
            </a:r>
            <a:r>
              <a:rPr lang="cs-CZ" altLang="cs-CZ" sz="2800" i="1" dirty="0" err="1"/>
              <a:t>History</a:t>
            </a:r>
            <a:r>
              <a:rPr lang="cs-CZ" altLang="cs-CZ" sz="2800" i="1" dirty="0"/>
              <a:t> </a:t>
            </a:r>
            <a:r>
              <a:rPr lang="cs-CZ" altLang="cs-CZ" sz="2800" i="1" dirty="0" err="1"/>
              <a:t>is</a:t>
            </a:r>
            <a:r>
              <a:rPr lang="cs-CZ" altLang="cs-CZ" sz="2800" i="1" dirty="0"/>
              <a:t> </a:t>
            </a:r>
            <a:r>
              <a:rPr lang="cs-CZ" altLang="cs-CZ" sz="2800" i="1" dirty="0" err="1"/>
              <a:t>specific</a:t>
            </a:r>
            <a:r>
              <a:rPr lang="cs-CZ" altLang="cs-CZ" sz="2800" i="1" dirty="0"/>
              <a:t> in </a:t>
            </a:r>
            <a:r>
              <a:rPr lang="cs-CZ" altLang="cs-CZ" sz="2800" i="1" dirty="0" err="1"/>
              <a:t>the</a:t>
            </a:r>
            <a:r>
              <a:rPr lang="cs-CZ" altLang="cs-CZ" sz="2800" i="1" dirty="0"/>
              <a:t> </a:t>
            </a:r>
            <a:r>
              <a:rPr lang="cs-CZ" altLang="cs-CZ" sz="2800" i="1" dirty="0" err="1"/>
              <a:t>specific</a:t>
            </a:r>
            <a:r>
              <a:rPr lang="cs-CZ" altLang="cs-CZ" sz="2800" i="1" dirty="0"/>
              <a:t> period </a:t>
            </a:r>
            <a:r>
              <a:rPr lang="cs-CZ" altLang="cs-CZ" sz="2800" i="1" dirty="0" err="1"/>
              <a:t>with</a:t>
            </a:r>
            <a:r>
              <a:rPr lang="cs-CZ" altLang="cs-CZ" sz="2800" i="1" dirty="0"/>
              <a:t> </a:t>
            </a:r>
            <a:r>
              <a:rPr lang="cs-CZ" altLang="cs-CZ" sz="2800" i="1" dirty="0" err="1"/>
              <a:t>specific</a:t>
            </a:r>
            <a:r>
              <a:rPr lang="cs-CZ" altLang="cs-CZ" sz="2800" i="1" dirty="0"/>
              <a:t> </a:t>
            </a:r>
            <a:r>
              <a:rPr lang="cs-CZ" altLang="cs-CZ" sz="2800" i="1" dirty="0" err="1"/>
              <a:t>historian</a:t>
            </a:r>
            <a:r>
              <a:rPr lang="cs-CZ" altLang="cs-CZ" sz="2800" i="1" dirty="0"/>
              <a:t>“</a:t>
            </a:r>
          </a:p>
          <a:p>
            <a:pPr marL="274320" lvl="1" indent="0" fontAlgn="auto">
              <a:lnSpc>
                <a:spcPct val="10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None/>
              <a:defRPr/>
            </a:pPr>
            <a:endParaRPr lang="cs-CZ" altLang="cs-CZ" sz="2800" dirty="0"/>
          </a:p>
          <a:p>
            <a:pPr lvl="1" indent="-182880" fontAlgn="auto">
              <a:lnSpc>
                <a:spcPct val="100000"/>
              </a:lnSpc>
              <a:buClr>
                <a:schemeClr val="accent1">
                  <a:lumMod val="75000"/>
                </a:schemeClr>
              </a:buClr>
              <a:defRPr/>
            </a:pPr>
            <a:r>
              <a:rPr lang="cs-CZ" altLang="cs-CZ" sz="2800" dirty="0" err="1"/>
              <a:t>Sources</a:t>
            </a:r>
            <a:r>
              <a:rPr lang="cs-CZ" altLang="cs-CZ" sz="2800" dirty="0"/>
              <a:t> and </a:t>
            </a:r>
            <a:r>
              <a:rPr lang="cs-CZ" altLang="cs-CZ" sz="2800" dirty="0" err="1"/>
              <a:t>literature</a:t>
            </a:r>
            <a:r>
              <a:rPr lang="cs-CZ" altLang="cs-CZ" sz="2800" dirty="0"/>
              <a:t> </a:t>
            </a:r>
            <a:r>
              <a:rPr lang="cs-CZ" altLang="cs-CZ" sz="2800" dirty="0" err="1"/>
              <a:t>from</a:t>
            </a:r>
            <a:r>
              <a:rPr lang="cs-CZ" altLang="cs-CZ" sz="2800" dirty="0"/>
              <a:t> </a:t>
            </a:r>
            <a:r>
              <a:rPr lang="cs-CZ" altLang="cs-CZ" sz="2800" dirty="0" err="1"/>
              <a:t>the</a:t>
            </a:r>
            <a:r>
              <a:rPr lang="cs-CZ" altLang="cs-CZ" sz="2800" dirty="0"/>
              <a:t> past – </a:t>
            </a:r>
            <a:r>
              <a:rPr lang="cs-CZ" altLang="cs-CZ" sz="2800" dirty="0" err="1"/>
              <a:t>selection</a:t>
            </a:r>
            <a:r>
              <a:rPr lang="cs-CZ" altLang="cs-CZ" sz="2800" dirty="0"/>
              <a:t> and </a:t>
            </a:r>
            <a:r>
              <a:rPr lang="cs-CZ" altLang="cs-CZ" sz="2800" dirty="0" err="1"/>
              <a:t>interpretation</a:t>
            </a:r>
            <a:r>
              <a:rPr lang="cs-CZ" altLang="cs-CZ" sz="2800" dirty="0"/>
              <a:t> (</a:t>
            </a:r>
            <a:r>
              <a:rPr lang="cs-CZ" altLang="cs-CZ" sz="2800" dirty="0" err="1"/>
              <a:t>using</a:t>
            </a:r>
            <a:r>
              <a:rPr lang="cs-CZ" altLang="cs-CZ" sz="2800" dirty="0"/>
              <a:t> </a:t>
            </a:r>
            <a:r>
              <a:rPr lang="cs-CZ" altLang="cs-CZ" sz="2800" dirty="0" err="1"/>
              <a:t>different</a:t>
            </a:r>
            <a:r>
              <a:rPr lang="cs-CZ" altLang="cs-CZ" sz="2800" dirty="0"/>
              <a:t> </a:t>
            </a:r>
            <a:r>
              <a:rPr lang="cs-CZ" altLang="cs-CZ" sz="2800" dirty="0" err="1"/>
              <a:t>techniques</a:t>
            </a:r>
            <a:r>
              <a:rPr lang="cs-CZ" altLang="cs-CZ" sz="2800" dirty="0"/>
              <a:t>)</a:t>
            </a:r>
          </a:p>
          <a:p>
            <a:pPr lvl="1" indent="-182880" fontAlgn="auto">
              <a:lnSpc>
                <a:spcPct val="100000"/>
              </a:lnSpc>
              <a:buClr>
                <a:schemeClr val="accent1">
                  <a:lumMod val="75000"/>
                </a:schemeClr>
              </a:buClr>
              <a:defRPr/>
            </a:pPr>
            <a:r>
              <a:rPr lang="cs-CZ" altLang="cs-CZ" sz="2800" dirty="0" err="1"/>
              <a:t>Selection</a:t>
            </a:r>
            <a:r>
              <a:rPr lang="cs-CZ" altLang="cs-CZ" sz="2800" dirty="0"/>
              <a:t> and </a:t>
            </a:r>
            <a:r>
              <a:rPr lang="cs-CZ" altLang="cs-CZ" sz="2800" dirty="0" err="1"/>
              <a:t>interpretation</a:t>
            </a:r>
            <a:r>
              <a:rPr lang="cs-CZ" altLang="cs-CZ" sz="2800" dirty="0"/>
              <a:t> – </a:t>
            </a:r>
            <a:r>
              <a:rPr lang="cs-CZ" altLang="cs-CZ" sz="2800" dirty="0" err="1"/>
              <a:t>reading</a:t>
            </a:r>
            <a:r>
              <a:rPr lang="cs-CZ" altLang="cs-CZ" sz="2800" dirty="0"/>
              <a:t> </a:t>
            </a:r>
            <a:r>
              <a:rPr lang="cs-CZ" altLang="cs-CZ" sz="2800" dirty="0" err="1"/>
              <a:t>the</a:t>
            </a:r>
            <a:r>
              <a:rPr lang="cs-CZ" altLang="cs-CZ" sz="2800" dirty="0"/>
              <a:t> </a:t>
            </a:r>
            <a:r>
              <a:rPr lang="cs-CZ" altLang="cs-CZ" sz="2800" dirty="0" err="1"/>
              <a:t>sources</a:t>
            </a:r>
            <a:r>
              <a:rPr lang="cs-CZ" altLang="cs-CZ" sz="2800" dirty="0"/>
              <a:t> and </a:t>
            </a:r>
            <a:r>
              <a:rPr lang="cs-CZ" altLang="cs-CZ" sz="2800" dirty="0" err="1"/>
              <a:t>literature</a:t>
            </a:r>
            <a:r>
              <a:rPr lang="cs-CZ" altLang="cs-CZ" sz="2800" dirty="0"/>
              <a:t> in a </a:t>
            </a:r>
            <a:r>
              <a:rPr lang="cs-CZ" altLang="cs-CZ" sz="2800" dirty="0" err="1"/>
              <a:t>particular</a:t>
            </a:r>
            <a:r>
              <a:rPr lang="cs-CZ" altLang="cs-CZ" sz="2800" dirty="0"/>
              <a:t> </a:t>
            </a:r>
            <a:r>
              <a:rPr lang="cs-CZ" altLang="cs-CZ" sz="2800" dirty="0" err="1"/>
              <a:t>time</a:t>
            </a:r>
            <a:r>
              <a:rPr lang="cs-CZ" altLang="cs-CZ" sz="2800" dirty="0"/>
              <a:t>, </a:t>
            </a:r>
            <a:r>
              <a:rPr lang="cs-CZ" altLang="cs-CZ" sz="2800" dirty="0" err="1"/>
              <a:t>space</a:t>
            </a:r>
            <a:r>
              <a:rPr lang="cs-CZ" altLang="cs-CZ" sz="2800" dirty="0"/>
              <a:t> and </a:t>
            </a:r>
            <a:r>
              <a:rPr lang="cs-CZ" altLang="cs-CZ" sz="2800" dirty="0" err="1"/>
              <a:t>context</a:t>
            </a:r>
            <a:endParaRPr lang="cs-CZ" altLang="cs-CZ" sz="2800" dirty="0"/>
          </a:p>
          <a:p>
            <a:pPr lvl="1" indent="-182880" fontAlgn="auto">
              <a:lnSpc>
                <a:spcPct val="100000"/>
              </a:lnSpc>
              <a:buClr>
                <a:schemeClr val="accent1">
                  <a:lumMod val="75000"/>
                </a:schemeClr>
              </a:buClr>
              <a:defRPr/>
            </a:pPr>
            <a:r>
              <a:rPr lang="cs-CZ" altLang="cs-CZ" sz="2800" dirty="0" err="1"/>
              <a:t>Interpretation</a:t>
            </a:r>
            <a:r>
              <a:rPr lang="cs-CZ" altLang="cs-CZ" sz="2800" dirty="0"/>
              <a:t> </a:t>
            </a:r>
            <a:r>
              <a:rPr lang="cs-CZ" altLang="cs-CZ" sz="2800" dirty="0" err="1"/>
              <a:t>of</a:t>
            </a:r>
            <a:r>
              <a:rPr lang="cs-CZ" altLang="cs-CZ" sz="2800" dirty="0"/>
              <a:t> </a:t>
            </a:r>
            <a:r>
              <a:rPr lang="cs-CZ" altLang="cs-CZ" sz="2800" dirty="0" err="1"/>
              <a:t>history</a:t>
            </a:r>
            <a:r>
              <a:rPr lang="cs-CZ" altLang="cs-CZ" sz="2800" dirty="0"/>
              <a:t> </a:t>
            </a:r>
            <a:r>
              <a:rPr lang="cs-CZ" altLang="cs-CZ" sz="2800" dirty="0" err="1"/>
              <a:t>for</a:t>
            </a:r>
            <a:r>
              <a:rPr lang="cs-CZ" altLang="cs-CZ" sz="2800" dirty="0"/>
              <a:t> „</a:t>
            </a:r>
            <a:r>
              <a:rPr lang="cs-CZ" altLang="cs-CZ" sz="2800" dirty="0" err="1"/>
              <a:t>our</a:t>
            </a:r>
            <a:r>
              <a:rPr lang="cs-CZ" altLang="cs-CZ" sz="2800" dirty="0"/>
              <a:t> </a:t>
            </a:r>
            <a:r>
              <a:rPr lang="cs-CZ" altLang="cs-CZ" sz="2800" dirty="0" err="1"/>
              <a:t>context</a:t>
            </a:r>
            <a:r>
              <a:rPr lang="cs-CZ" altLang="cs-CZ" sz="2800" dirty="0"/>
              <a:t>“ (</a:t>
            </a:r>
            <a:r>
              <a:rPr lang="cs-CZ" altLang="cs-CZ" sz="2800" dirty="0" err="1"/>
              <a:t>specific</a:t>
            </a:r>
            <a:r>
              <a:rPr lang="cs-CZ" altLang="cs-CZ" sz="2800" dirty="0"/>
              <a:t> </a:t>
            </a:r>
            <a:r>
              <a:rPr lang="cs-CZ" altLang="cs-CZ" sz="2800" dirty="0" err="1"/>
              <a:t>meaning</a:t>
            </a:r>
            <a:r>
              <a:rPr lang="cs-CZ" altLang="cs-CZ" sz="2800" dirty="0"/>
              <a:t>)</a:t>
            </a:r>
          </a:p>
          <a:p>
            <a:pPr lvl="1" indent="-182880" fontAlgn="auto">
              <a:lnSpc>
                <a:spcPct val="100000"/>
              </a:lnSpc>
              <a:buClr>
                <a:schemeClr val="accent1">
                  <a:lumMod val="75000"/>
                </a:schemeClr>
              </a:buClr>
              <a:defRPr/>
            </a:pPr>
            <a:r>
              <a:rPr lang="cs-CZ" altLang="cs-CZ" sz="2800" dirty="0" err="1"/>
              <a:t>Each</a:t>
            </a:r>
            <a:r>
              <a:rPr lang="cs-CZ" altLang="cs-CZ" sz="2800" dirty="0"/>
              <a:t> period/</a:t>
            </a:r>
            <a:r>
              <a:rPr lang="cs-CZ" altLang="cs-CZ" sz="2800" dirty="0" err="1"/>
              <a:t>context</a:t>
            </a:r>
            <a:r>
              <a:rPr lang="cs-CZ" altLang="cs-CZ" sz="2800" dirty="0"/>
              <a:t> </a:t>
            </a:r>
            <a:r>
              <a:rPr lang="cs-CZ" altLang="cs-CZ" sz="2800" dirty="0" err="1"/>
              <a:t>accentuates</a:t>
            </a:r>
            <a:r>
              <a:rPr lang="cs-CZ" altLang="cs-CZ" sz="2800" dirty="0"/>
              <a:t> </a:t>
            </a:r>
            <a:r>
              <a:rPr lang="cs-CZ" altLang="cs-CZ" sz="2800" dirty="0" err="1"/>
              <a:t>some</a:t>
            </a:r>
            <a:r>
              <a:rPr lang="cs-CZ" altLang="cs-CZ" sz="2800" dirty="0"/>
              <a:t> </a:t>
            </a:r>
            <a:r>
              <a:rPr lang="cs-CZ" altLang="cs-CZ" sz="2800" dirty="0" err="1"/>
              <a:t>aspects</a:t>
            </a:r>
            <a:r>
              <a:rPr lang="cs-CZ" altLang="cs-CZ" sz="2800" dirty="0"/>
              <a:t> in </a:t>
            </a:r>
            <a:r>
              <a:rPr lang="cs-CZ" altLang="cs-CZ" sz="2800" dirty="0" err="1"/>
              <a:t>the</a:t>
            </a:r>
            <a:r>
              <a:rPr lang="cs-CZ" altLang="cs-CZ" sz="2800" dirty="0"/>
              <a:t> </a:t>
            </a:r>
            <a:r>
              <a:rPr lang="cs-CZ" altLang="cs-CZ" sz="2800" dirty="0" err="1"/>
              <a:t>history</a:t>
            </a:r>
            <a:endParaRPr lang="cs-CZ" altLang="cs-CZ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řevo">
  <a:themeElements>
    <a:clrScheme name="Dřevo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Dřevo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řevo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TM03090434[[fn=Dřevo]]</Template>
  <TotalTime>1940</TotalTime>
  <Words>1224</Words>
  <Application>Microsoft Office PowerPoint</Application>
  <PresentationFormat>Širokoúhlá obrazovka</PresentationFormat>
  <Paragraphs>143</Paragraphs>
  <Slides>21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30" baseType="lpstr">
      <vt:lpstr>Rockwell</vt:lpstr>
      <vt:lpstr>Arial</vt:lpstr>
      <vt:lpstr>Rockwell Condensed</vt:lpstr>
      <vt:lpstr>Wingdings</vt:lpstr>
      <vt:lpstr>Aptos</vt:lpstr>
      <vt:lpstr>Cambria</vt:lpstr>
      <vt:lpstr>Calibri</vt:lpstr>
      <vt:lpstr>Times New Roman</vt:lpstr>
      <vt:lpstr>Dřevo</vt:lpstr>
      <vt:lpstr>What is history?</vt:lpstr>
      <vt:lpstr>Outline</vt:lpstr>
      <vt:lpstr>What is history for you?  </vt:lpstr>
      <vt:lpstr>What is (not) history 1? </vt:lpstr>
      <vt:lpstr>What is (not) history 2? </vt:lpstr>
      <vt:lpstr>Historical facts? </vt:lpstr>
      <vt:lpstr>Prezentace aplikace PowerPoint</vt:lpstr>
      <vt:lpstr>Interpretations of the history</vt:lpstr>
      <vt:lpstr>Interpretations of the history</vt:lpstr>
      <vt:lpstr>Limits of historical objectivity</vt:lpstr>
      <vt:lpstr>Historiography</vt:lpstr>
      <vt:lpstr>Realism/Constructivism/Linguisim</vt:lpstr>
      <vt:lpstr>What is national history? </vt:lpstr>
      <vt:lpstr>National histories and…</vt:lpstr>
      <vt:lpstr>What is the myth?</vt:lpstr>
      <vt:lpstr>What is the myth? </vt:lpstr>
      <vt:lpstr>Examples of national myths</vt:lpstr>
      <vt:lpstr>Historians</vt:lpstr>
      <vt:lpstr>Who has the right to write a national history?</vt:lpstr>
      <vt:lpstr>Historians</vt:lpstr>
      <vt:lpstr>What should we study?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Slavomir Horak</dc:creator>
  <cp:lastModifiedBy>Slavomír Horák</cp:lastModifiedBy>
  <cp:revision>35</cp:revision>
  <dcterms:created xsi:type="dcterms:W3CDTF">2021-12-02T07:56:38Z</dcterms:created>
  <dcterms:modified xsi:type="dcterms:W3CDTF">2025-10-03T07:29:11Z</dcterms:modified>
</cp:coreProperties>
</file>