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84" r:id="rId7"/>
    <p:sldId id="285" r:id="rId8"/>
    <p:sldId id="261" r:id="rId9"/>
    <p:sldId id="262" r:id="rId10"/>
    <p:sldId id="282" r:id="rId11"/>
    <p:sldId id="283" r:id="rId12"/>
    <p:sldId id="275" r:id="rId13"/>
    <p:sldId id="276" r:id="rId14"/>
    <p:sldId id="277" r:id="rId15"/>
    <p:sldId id="278" r:id="rId16"/>
    <p:sldId id="279" r:id="rId17"/>
    <p:sldId id="280" r:id="rId18"/>
    <p:sldId id="281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1911D1-BB1F-4E65-96B5-1D692D462E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40BC749-A276-4988-BC40-0EF8D87FE1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F811994-C2DF-452E-B1B1-214E614D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4A2CE-1D19-4A38-8A44-4E19315489EA}" type="datetimeFigureOut">
              <a:rPr lang="cs-CZ" smtClean="0"/>
              <a:t>06.04.2022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67ABCD-F85C-4CC7-BDC9-427F552BA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11BAE61-4A32-4CA9-B90C-1A67C4A68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B7685-5CFF-466A-B972-4D39D95718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3231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3410D4-23C6-4395-BA38-D86DD55CB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6EFC9C5-FB29-4ACB-9D18-8EAD7E378B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82B158D-269B-41B4-AB8B-F8BB6274E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4A2CE-1D19-4A38-8A44-4E19315489EA}" type="datetimeFigureOut">
              <a:rPr lang="cs-CZ" smtClean="0"/>
              <a:t>06.04.2022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9D77B72-7288-46B5-8C97-F727881A9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856F071-17F4-42C5-B653-F930347E8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B7685-5CFF-466A-B972-4D39D95718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9413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B469BCD-8B1D-4D0A-AEDC-A03828AB9D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A3509E1-0C3A-4CB2-846E-584B43765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48D642C-A8C2-48AC-B4AC-6ACE59F81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4A2CE-1D19-4A38-8A44-4E19315489EA}" type="datetimeFigureOut">
              <a:rPr lang="cs-CZ" smtClean="0"/>
              <a:t>06.04.2022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270378B-8572-4D1F-9DCE-5BACCC189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8860F2-248C-4408-9A63-E43D72FFE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B7685-5CFF-466A-B972-4D39D95718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4096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CEB03-5035-464F-9EB3-1389BF787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72EC4E-0BC3-4B8F-8998-7ED66B2D7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3C97A61-19AB-42A1-AA8D-EA8031262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4A2CE-1D19-4A38-8A44-4E19315489EA}" type="datetimeFigureOut">
              <a:rPr lang="cs-CZ" smtClean="0"/>
              <a:t>06.04.2022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B1E41F6-C42D-4FBB-A2A0-6CD96E4CA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742EC1-521D-4471-BB6F-7547DA8F7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B7685-5CFF-466A-B972-4D39D95718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4025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FC0764-F332-427A-B70D-D3010ECCE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CD1E217-93FD-4280-A84D-73F903A91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C7931AE-275A-40FC-B7E2-8D02466ED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4A2CE-1D19-4A38-8A44-4E19315489EA}" type="datetimeFigureOut">
              <a:rPr lang="cs-CZ" smtClean="0"/>
              <a:t>06.04.2022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590C8FB-62DB-4BF2-920F-9F8C07EE8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D989EA5-D306-4F7D-8947-0164D6F18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B7685-5CFF-466A-B972-4D39D95718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7579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7378B3-DC58-4E32-AB5B-C06A645ED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4FA3FF-5625-407A-A3A4-808A987D56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39AF4F4-3C77-4041-9558-ABA255477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3649FCE-1919-4875-A646-8BAC1FE2B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4A2CE-1D19-4A38-8A44-4E19315489EA}" type="datetimeFigureOut">
              <a:rPr lang="cs-CZ" smtClean="0"/>
              <a:t>06.04.2022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D3A3F9D-D74A-4C27-B00B-3BEA99321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590836D-872F-48D1-937B-E85DB16F9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B7685-5CFF-466A-B972-4D39D95718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4361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45F8C0-8EE9-4BA9-8CDA-0EFA2F7F9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156BD49-DF55-40BD-AB2C-F6E66490B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0C011D8-E583-4DD9-9886-944C29C9AD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3C54079-8D3F-422E-9CC9-EC926C94C1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477DE70-521B-46B2-8C28-6E5ACFD3C6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CD284C5-9B60-43C6-8E27-034C797D0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4A2CE-1D19-4A38-8A44-4E19315489EA}" type="datetimeFigureOut">
              <a:rPr lang="cs-CZ" smtClean="0"/>
              <a:t>06.04.2022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B257437-061D-4A77-A328-F8F946EB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AF7A6A8-85F4-4821-8F64-67C5C82C3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B7685-5CFF-466A-B972-4D39D95718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0073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6FC57-B2BA-4627-B0C4-F4108EA3B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81FDD32-D5F7-421C-A1AD-3014862F1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4A2CE-1D19-4A38-8A44-4E19315489EA}" type="datetimeFigureOut">
              <a:rPr lang="cs-CZ" smtClean="0"/>
              <a:t>06.04.2022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2328CBE-A3FB-4BC6-9B78-DED53371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29902CB-4E3D-4645-BC5D-F2E5CBADA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B7685-5CFF-466A-B972-4D39D95718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0919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1DACC78-2C04-4515-8E6F-FF6CB0AC1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4A2CE-1D19-4A38-8A44-4E19315489EA}" type="datetimeFigureOut">
              <a:rPr lang="cs-CZ" smtClean="0"/>
              <a:t>06.04.2022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760AF74-45DE-4C87-9C16-B17A5B628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327BF85-9F46-404E-B8BF-8A83778A3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B7685-5CFF-466A-B972-4D39D95718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0374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0CCCAD-5931-43C3-9117-B72FD4BB0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61E9AC-1391-47E9-AE64-2CE9127C7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3695DEE-A54E-4955-BEB4-A4DCE0585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00F3EC3-B2EE-45E1-97C3-9B685C08B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4A2CE-1D19-4A38-8A44-4E19315489EA}" type="datetimeFigureOut">
              <a:rPr lang="cs-CZ" smtClean="0"/>
              <a:t>06.04.2022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5AB9581-1AFE-4261-B660-CCEFB52F5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1A3D2BF-550E-4BF8-968C-7018BA830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B7685-5CFF-466A-B972-4D39D95718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2298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BA52AC-8698-4D12-98D8-CEE68A149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B037D40-66EB-4DD4-B4DF-9A28082571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911319C-F005-49FA-89BC-58F1F4AB2C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4AC1103-FC89-444D-9454-971CBD1C6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4A2CE-1D19-4A38-8A44-4E19315489EA}" type="datetimeFigureOut">
              <a:rPr lang="cs-CZ" smtClean="0"/>
              <a:t>06.04.2022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CA6DED0-4FAA-49C2-A3F3-8151DF389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E0486E9-108F-4CF7-89C1-BD43AE0EE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B7685-5CFF-466A-B972-4D39D95718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6531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C8B502B-78CD-46EF-A627-0B89422BB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13B6162-441C-4A5B-81B6-0FE4EC0AE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EB665D0-CD04-41CE-8CB9-C6629CD0D2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4A2CE-1D19-4A38-8A44-4E19315489EA}" type="datetimeFigureOut">
              <a:rPr lang="cs-CZ" smtClean="0"/>
              <a:t>06.04.2022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62B54D-8CB9-4EDD-B375-B776D8694E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810A85-E79A-4B04-A246-3BCFB4903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B7685-5CFF-466A-B972-4D39D95718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9971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historicke-cesty.cz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m-krizovatky.cz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Nejstarší tištěná mapa Čech má 500 let. Je otočená jihem na sever — ČT24 —  Česká televize">
            <a:extLst>
              <a:ext uri="{FF2B5EF4-FFF2-40B4-BE49-F238E27FC236}">
                <a16:creationId xmlns:a16="http://schemas.microsoft.com/office/drawing/2014/main" id="{BF86C2ED-FE42-40A0-BB73-DE7190FF6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1" r="-1" b="9161"/>
          <a:stretch/>
        </p:blipFill>
        <p:spPr bwMode="auto">
          <a:xfrm>
            <a:off x="20" y="10"/>
            <a:ext cx="121889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0593976-9F7D-41F9-8A0D-396D4DEA48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cs-CZ" sz="5100" b="1">
                <a:solidFill>
                  <a:srgbClr val="FFFFFF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Cesty a komunikace v českých zemích ve středověku</a:t>
            </a:r>
            <a:br>
              <a:rPr lang="cs-CZ" sz="5100" b="1">
                <a:solidFill>
                  <a:srgbClr val="FFFFFF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100">
              <a:solidFill>
                <a:srgbClr val="FFFFFF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A911686-EB34-47CB-AA0D-B4151DDBC2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cs-CZ" sz="1900">
                <a:solidFill>
                  <a:srgbClr val="FFFFFF"/>
                </a:solidFill>
              </a:rPr>
              <a:t>Jaroslav Svátek</a:t>
            </a:r>
          </a:p>
          <a:p>
            <a:r>
              <a:rPr lang="cs-CZ" sz="1900">
                <a:solidFill>
                  <a:srgbClr val="FFFFFF"/>
                </a:solidFill>
              </a:rPr>
              <a:t>Základní problémy II</a:t>
            </a:r>
          </a:p>
          <a:p>
            <a:r>
              <a:rPr lang="cs-CZ" sz="1900">
                <a:solidFill>
                  <a:srgbClr val="FFFFFF"/>
                </a:solidFill>
              </a:rPr>
              <a:t>FF UK</a:t>
            </a:r>
          </a:p>
          <a:p>
            <a:r>
              <a:rPr lang="cs-CZ" sz="1900">
                <a:solidFill>
                  <a:srgbClr val="FFFFFF"/>
                </a:solidFill>
              </a:rPr>
              <a:t>6. 4. 2022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228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AF5E55-163E-4424-BDCB-8E05AC3D8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Starší bádání (R. Květ) – klasifikace a pojmenovávání starých cest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7AEA7F-50D5-466D-B4ED-BF811D272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do Bavor – Pasovská, Zlatá stezka (Příbram, Mirovice, Strakonice, Volyně, příp. Bavorov, Prachatice, Volary)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do Bavor – Vintířova/Březnická, Hartmanická – navazuje na předch. ve Strakonicicíh odkud jde na Prácheň, Horažďovice, Sušice, Hartmanice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„Německá“ cesta též přes Plzeň, Klatovy a Nýrsko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Řezenská cesta přes Brůdek, Domažlice na Plzeň (Všerubský průsmyk), do Norimberka také přes Tachov nebo Přimdu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e) Královská cesta – od Mohanu přes Cheb – Teplá, Plzeň či Manětín; nebo podél Ohře – Kadaň, Žatec, Louny, Slaný; nebo přes Radošov a přes Strašecí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f) z Radošova též Erfurtská (Sedlecká) cesta; do Saska též přes Přísečnici, Kopistská cesta přes Most (o ní Ibrahim), Chlumecká (Srbská) cesta přes Ústí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5839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74BFC6-9987-418F-A8FB-3E054A457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1385A1-1964-40C5-9B85-9DD23B52B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g) Záhošťská cesta – do Lužice (Jablonné, Mimoň a Mělník)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h) méně využívané cesty SV směrem – přes Brandýs, Mladá Boleslav, Semily, Nový Svět; Trutnovská (Žacléř, Hostinné, Miletín)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i) Polská (Kladská) cesta, též </a:t>
            </a:r>
            <a:r>
              <a:rPr lang="cs-CZ" sz="18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Semita Bohemie</a:t>
            </a: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Kladsko, Náchod, Hradec Králové, Poděbrady, Čes. Brod (původně asi přes Chlumec a Libici)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j) Trstenická na Moravu – Č. Brod, Kouřim, Malín, Čáslav, Chrudim, Vraclav, Vysoké Mýto, Litomyšl; či severněji Pardubice, Vraclav; případně podél Sázavy – vedlejší, avšak uváděná k r. 1101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k) na jih do Rakous: Rakouská – (Jindřichův) Hradec, Landštejn, Raabs; Vitorazská přes Benešov, Miličín, Chýnov, Třeboň, Weitra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l) z Chýnova též Linecká – Veselí nad Lužnicí, České Budějovice, Doudleby, Český Krumlov, Vyšší Brod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5797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64F552-C56C-4349-8E18-2B6C00D30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cs-CZ" b="1"/>
              <a:t>Exkurs 1: vizitační protokoly Pavla z Janovic (1379-1382)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2D08BA-E181-4EB3-9C63-CA71B3EB0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871762"/>
          </a:xfrm>
        </p:spPr>
        <p:txBody>
          <a:bodyPr>
            <a:normAutofit/>
          </a:bodyPr>
          <a:lstStyle/>
          <a:p>
            <a:r>
              <a:rPr lang="cs-CZ" sz="2400"/>
              <a:t>Vizitační protokoly = </a:t>
            </a:r>
            <a:r>
              <a:rPr lang="cs-CZ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záznamy shromažďující údaje o jednotlivých farách v rámci jednoho biskupství </a:t>
            </a:r>
          </a:p>
          <a:p>
            <a:r>
              <a:rPr lang="cs-C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letech 1379, 1380 a 1382 </a:t>
            </a:r>
            <a:r>
              <a:rPr lang="cs-CZ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navštívených 250 míst pražské arcidiecéze, dohromady více než 1300 km</a:t>
            </a:r>
          </a:p>
          <a:p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2481021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0090A260-0911-4705-8B3C-290C31266A9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482886" y="329094"/>
            <a:ext cx="5375275" cy="5661025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EE60EAB-1848-4ED3-A6FB-2C016C4EC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219" y="257174"/>
            <a:ext cx="5727609" cy="630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1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AF324583-7685-4B2A-BFCE-9C4187665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98" y="187503"/>
            <a:ext cx="5791065" cy="648299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DBF910D-53B8-495C-9994-4624EBCF8263}"/>
              </a:ext>
            </a:extLst>
          </p:cNvPr>
          <p:cNvSpPr txBox="1"/>
          <p:nvPr/>
        </p:nvSpPr>
        <p:spPr>
          <a:xfrm>
            <a:off x="6493267" y="3955551"/>
            <a:ext cx="5596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 knihy P. </a:t>
            </a:r>
            <a:r>
              <a:rPr lang="cs-CZ" dirty="0" err="1"/>
              <a:t>Bolina</a:t>
            </a:r>
            <a:r>
              <a:rPr lang="cs-CZ" dirty="0"/>
              <a:t> – T. Klimek – V. </a:t>
            </a:r>
            <a:r>
              <a:rPr lang="cs-CZ" dirty="0" err="1"/>
              <a:t>Cílek</a:t>
            </a:r>
            <a:r>
              <a:rPr lang="cs-CZ" dirty="0"/>
              <a:t>, Staré cesty v krajině</a:t>
            </a:r>
          </a:p>
          <a:p>
            <a:r>
              <a:rPr lang="cs-CZ" dirty="0"/>
              <a:t>středních Čech, Praha 2018, s. 146-148</a:t>
            </a:r>
          </a:p>
        </p:txBody>
      </p:sp>
    </p:spTree>
    <p:extLst>
      <p:ext uri="{BB962C8B-B14F-4D97-AF65-F5344CB8AC3E}">
        <p14:creationId xmlns:p14="http://schemas.microsoft.com/office/powerpoint/2010/main" val="2748256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45F7D3-9DDF-43A6-9722-B5786CAA2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Exkurs 2: Cesta anglického prince Jindřicha z Derby (1392)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C8FC215-2E26-48C4-AB49-05C276CFEF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690688"/>
            <a:ext cx="8572130" cy="517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1085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2F5964-70E0-400A-BD0B-7714D3D7B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B3E6DE4-678C-42B0-ABE8-851B9CF923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5422" y="1197113"/>
            <a:ext cx="9030618" cy="4955111"/>
          </a:xfrm>
        </p:spPr>
      </p:pic>
    </p:spTree>
    <p:extLst>
      <p:ext uri="{BB962C8B-B14F-4D97-AF65-F5344CB8AC3E}">
        <p14:creationId xmlns:p14="http://schemas.microsoft.com/office/powerpoint/2010/main" val="2573962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D3374C-4143-4623-8B50-57D85CAAC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5D726AF-99B8-42CA-B2FD-224FA828CF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9188703" cy="5605108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CC1A7C1-E41B-418A-A365-94C176961B07}"/>
              </a:ext>
            </a:extLst>
          </p:cNvPr>
          <p:cNvSpPr txBox="1"/>
          <p:nvPr/>
        </p:nvSpPr>
        <p:spPr>
          <a:xfrm>
            <a:off x="739065" y="5934670"/>
            <a:ext cx="103757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333333"/>
                </a:solidFill>
                <a:effectLst/>
                <a:latin typeface="Helvetica Neue"/>
              </a:rPr>
              <a:t>Toulmin Smith, Lucy: </a:t>
            </a:r>
            <a:r>
              <a:rPr lang="en-US" b="0" i="1">
                <a:solidFill>
                  <a:srgbClr val="333333"/>
                </a:solidFill>
                <a:effectLst/>
                <a:latin typeface="Helvetica Neue"/>
              </a:rPr>
              <a:t>Expeditions to Prussia and the Holy Land made by Henry, Earl of Derby (afterwards King Henry IV.) in the years 1390-1 and 1392-3 being the Accounts kept by his Treasurer during two years</a:t>
            </a:r>
            <a:r>
              <a:rPr lang="en-US" b="0" i="0">
                <a:solidFill>
                  <a:srgbClr val="333333"/>
                </a:solidFill>
                <a:effectLst/>
                <a:latin typeface="Helvetica Neue"/>
              </a:rPr>
              <a:t>, London 1894</a:t>
            </a:r>
            <a:r>
              <a:rPr lang="cs-CZ" b="0" i="0">
                <a:solidFill>
                  <a:srgbClr val="333333"/>
                </a:solidFill>
                <a:effectLst/>
                <a:latin typeface="Helvetica Neue"/>
              </a:rPr>
              <a:t>, s. 188-194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9053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20CF47-61DE-4456-BDC1-FB08BBAB7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F40BF3FE-B79F-4103-A57A-A574194B2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6279417" cy="3532172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8A7CF99-AAA6-4872-8AAC-E35DD3B48139}"/>
              </a:ext>
            </a:extLst>
          </p:cNvPr>
          <p:cNvSpPr txBox="1"/>
          <p:nvPr/>
        </p:nvSpPr>
        <p:spPr>
          <a:xfrm>
            <a:off x="712432" y="5803252"/>
            <a:ext cx="99318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>
                <a:solidFill>
                  <a:srgbClr val="333333"/>
                </a:solidFill>
                <a:effectLst/>
                <a:latin typeface="Helvetica Neue"/>
              </a:rPr>
              <a:t>Suchý, Marek: </a:t>
            </a:r>
            <a:r>
              <a:rPr lang="cs-CZ" b="0" i="1">
                <a:solidFill>
                  <a:srgbClr val="333333"/>
                </a:solidFill>
                <a:effectLst/>
                <a:latin typeface="Helvetica Neue"/>
              </a:rPr>
              <a:t>„Na cestě“ in partibus Boemie. Svědectví cestovních účtů Jindřicha z Derby z roku 1392, in: Numismatický sborník 22</a:t>
            </a:r>
            <a:r>
              <a:rPr lang="cs-CZ" b="0" i="0">
                <a:solidFill>
                  <a:srgbClr val="333333"/>
                </a:solidFill>
                <a:effectLst/>
                <a:latin typeface="Helvetica Neue"/>
              </a:rPr>
              <a:t>, Praha 2007, pp. 115-140</a:t>
            </a:r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FE41242-1BD6-4F45-8FF8-315881721549}"/>
              </a:ext>
            </a:extLst>
          </p:cNvPr>
          <p:cNvSpPr txBox="1"/>
          <p:nvPr/>
        </p:nvSpPr>
        <p:spPr>
          <a:xfrm>
            <a:off x="7210887" y="365124"/>
            <a:ext cx="473845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itinerář/navštívená místa:</a:t>
            </a:r>
            <a:r>
              <a:rPr lang="cs-CZ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Gubin/Guben (</a:t>
            </a:r>
            <a:r>
              <a:rPr lang="cs-CZ" sz="1800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Gobin</a:t>
            </a:r>
            <a:r>
              <a:rPr lang="cs-CZ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– Trzebiel/Triebel (</a:t>
            </a:r>
            <a:r>
              <a:rPr lang="cs-CZ" sz="1800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Treboll, Trebull</a:t>
            </a:r>
            <a:r>
              <a:rPr lang="cs-CZ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– Zhořelec (</a:t>
            </a:r>
            <a:r>
              <a:rPr lang="cs-CZ" sz="1800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Gorlech</a:t>
            </a:r>
            <a:r>
              <a:rPr lang="cs-CZ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cs-CZ" sz="1800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Žitava (</a:t>
            </a:r>
            <a:r>
              <a:rPr lang="cs-CZ" sz="1800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Zitaw</a:t>
            </a:r>
            <a:r>
              <a:rPr lang="cs-CZ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– Mimoň (</a:t>
            </a:r>
            <a:r>
              <a:rPr lang="cs-CZ" sz="1800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Nemance</a:t>
            </a:r>
            <a:r>
              <a:rPr lang="cs-CZ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– Bělá pod Bezdězem (</a:t>
            </a:r>
            <a:r>
              <a:rPr lang="cs-CZ" sz="1800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Whytwater</a:t>
            </a:r>
            <a:r>
              <a:rPr lang="cs-CZ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– Mladá Boleslav (</a:t>
            </a:r>
            <a:r>
              <a:rPr lang="cs-CZ" sz="1800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Brounslowe</a:t>
            </a:r>
            <a:r>
              <a:rPr lang="cs-CZ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– Praha (</a:t>
            </a:r>
            <a:r>
              <a:rPr lang="cs-CZ" sz="1800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Prake</a:t>
            </a:r>
            <a:r>
              <a:rPr lang="cs-CZ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– Beroun (</a:t>
            </a:r>
            <a:r>
              <a:rPr lang="cs-CZ" sz="1800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Bernau</a:t>
            </a:r>
            <a:r>
              <a:rPr lang="cs-CZ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– Karlštejn – Žebrák (</a:t>
            </a:r>
            <a:r>
              <a:rPr lang="cs-CZ" sz="1800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Bedeler</a:t>
            </a:r>
            <a:r>
              <a:rPr lang="cs-CZ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cs-CZ" sz="1800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Český Brod (</a:t>
            </a:r>
            <a:r>
              <a:rPr lang="cs-CZ" sz="1800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Preda</a:t>
            </a:r>
            <a:r>
              <a:rPr lang="cs-CZ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– Čáslav (</a:t>
            </a:r>
            <a:r>
              <a:rPr lang="cs-CZ" sz="1800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Chastelet</a:t>
            </a:r>
            <a:r>
              <a:rPr lang="cs-CZ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 – Německý Brod (</a:t>
            </a:r>
            <a:r>
              <a:rPr lang="cs-CZ" sz="1800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Deuchebrede</a:t>
            </a:r>
            <a:r>
              <a:rPr lang="cs-CZ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– Velké Meziříčí (</a:t>
            </a:r>
            <a:r>
              <a:rPr lang="cs-CZ" sz="1800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Mederess</a:t>
            </a:r>
            <a:r>
              <a:rPr lang="cs-CZ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– Brno (</a:t>
            </a:r>
            <a:r>
              <a:rPr lang="cs-CZ" sz="1800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Broune</a:t>
            </a:r>
            <a:r>
              <a:rPr lang="cs-CZ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– Hodonín (</a:t>
            </a:r>
            <a:r>
              <a:rPr lang="cs-CZ" sz="1800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Gedding</a:t>
            </a:r>
            <a:r>
              <a:rPr lang="cs-CZ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- (Holíč, </a:t>
            </a:r>
            <a:r>
              <a:rPr lang="cs-CZ" sz="1800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Wiskyrke</a:t>
            </a:r>
            <a:r>
              <a:rPr lang="cs-CZ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0289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BD9374-4F9C-4A41-B9C2-30362E5ED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EBF977-479A-462E-8697-82BCF57D1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Hermenegild Jireček, O starých cestách z Čech a z Moravy do zemí sousedních, ČMM, 30/3, 1857, s. 114-129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Ladislav Hosák, Zásady pro určování směru středověkých cest, ČSPS, 65/3, 1957, s. 147-148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J. Pošvář, Obchodní cesty v českých zemích, na Slovensku, ve Slezsku a v Polsku do 14. století, </a:t>
            </a:r>
            <a:r>
              <a:rPr lang="cs-CZ" sz="18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Slezský sborník</a:t>
            </a: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62, 1964, s. 54-63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Pavel Choc, Vývoj cest a dopravy v Čechách do 13. století, Sborník Čs. společnosti zeměpisné, 70/1, 1965, s. 14-33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Radan Květ, Atlas starých stezek a cest na území ČR, Brno 2011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Tomáš Klimek, Krajiny českého středověku, Praha 2014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Franišek Kubů – Petr Zavřel, Zlatá stezka (I-IV), České Budějovice – Prachatice, 2007 – 2015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Pavel Bolina – Tomáš Klimek – Václav Cílek, Staré cesty v krajině středních Čech, Praha 2018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4834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63FF5A-B9E2-4989-825C-C62CD37CB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E708E7-E70E-4156-8227-587191685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3605572" cy="1676603"/>
          </a:xfrm>
        </p:spPr>
        <p:txBody>
          <a:bodyPr>
            <a:normAutofit/>
          </a:bodyPr>
          <a:lstStyle/>
          <a:p>
            <a:r>
              <a:rPr lang="cs-CZ" sz="4000"/>
              <a:t>Staré cesty na webu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86D398-347E-4D6C-81A4-8568DE9FE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05571" cy="3779520"/>
          </a:xfrm>
        </p:spPr>
        <p:txBody>
          <a:bodyPr>
            <a:normAutofit/>
          </a:bodyPr>
          <a:lstStyle/>
          <a:p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  <a:r>
              <a:rPr lang="cs-CZ" sz="18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Výzkum historických cest v oblasti severozápadní Moravy a východních Čech – </a:t>
            </a: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NAKI (2011-2014), vedoucí Jan Martínek, Centrum dopravního výzkumu, v. v. i., Olomouc</a:t>
            </a:r>
            <a:endParaRPr lang="cs-CZ" sz="18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u="sng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http://www.historicke-cesty.cz/</a:t>
            </a:r>
            <a:endParaRPr lang="cs-CZ" sz="18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8267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8B288D86-6FA5-4D22-B865-37E9FB8E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r="22054"/>
          <a:stretch/>
        </p:blipFill>
        <p:spPr>
          <a:xfrm>
            <a:off x="5283708" y="722376"/>
            <a:ext cx="6263640" cy="541324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78250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36628F-BB3D-425F-B06C-85E18EB7C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cs-CZ"/>
              <a:t>Staré cesty na webu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A208AC-3C6F-4011-A359-EBA561E15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cs-CZ" sz="2000"/>
              <a:t>Navazující projekt </a:t>
            </a:r>
            <a:r>
              <a:rPr lang="cs-CZ" sz="2000" i="1"/>
              <a:t>Moravské křižovatky – </a:t>
            </a:r>
            <a:r>
              <a:rPr lang="cs-CZ" sz="2000"/>
              <a:t>NAKI II (2016-2019), Jan Martínek, CDV Brno </a:t>
            </a:r>
          </a:p>
          <a:p>
            <a:r>
              <a:rPr lang="cs-CZ" sz="2000">
                <a:hlinkClick r:id="rId2"/>
              </a:rPr>
              <a:t>https://www.m-krizovatky.cz/</a:t>
            </a:r>
            <a:endParaRPr lang="cs-CZ" sz="2000"/>
          </a:p>
          <a:p>
            <a:endParaRPr lang="cs-CZ" sz="20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1EC2009-6BC6-43A0-9AF9-C97D41DDF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62" y="1734440"/>
            <a:ext cx="6019331" cy="338587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80495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7C5E4D-07EF-4F34-BCEC-43FA8A34C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L. Hosák: kritéria pro určování (prameny)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9C6E9F-DBD6-4BFD-97BF-86B7066E69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cs-CZ" sz="18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historické</a:t>
            </a: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pomůcky/prameny: itineráře, přímé zprávy, seznamy mýt a celnic, zprávy o mostech, přechodech atd.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cs-CZ" sz="18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geografické</a:t>
            </a: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pomůcky: podle rázu krajiny, vytipování osamocených pahorků s hradišti podél cest, situační plány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cs-CZ" sz="18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filologické</a:t>
            </a: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toponyma, názvy cest, strážních míst </a:t>
            </a:r>
          </a:p>
          <a:p>
            <a:endParaRPr lang="cs-CZ"/>
          </a:p>
          <a:p>
            <a:r>
              <a:rPr lang="cs-CZ" sz="1800"/>
              <a:t>in: </a:t>
            </a:r>
            <a:r>
              <a:rPr lang="cs-CZ" sz="18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Ladislav Hosák, </a:t>
            </a:r>
            <a:r>
              <a:rPr lang="cs-CZ" sz="1800" b="1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Zásady pro určování směru středověkých cest</a:t>
            </a: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in: ČSPS, 65/3, 1957, s. 147-148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7701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98C7AD-496F-4C26-9989-79E72505B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0854" y="365125"/>
            <a:ext cx="1952946" cy="4946614"/>
          </a:xfrm>
        </p:spPr>
        <p:txBody>
          <a:bodyPr>
            <a:normAutofit/>
          </a:bodyPr>
          <a:lstStyle/>
          <a:p>
            <a:r>
              <a:rPr lang="cs-CZ" sz="2400" b="1"/>
              <a:t>Klaudyánova mapa Čech (1518)</a:t>
            </a:r>
            <a:br>
              <a:rPr lang="cs-CZ" sz="2400" b="1"/>
            </a:br>
            <a:br>
              <a:rPr lang="cs-CZ" sz="2400" b="1"/>
            </a:br>
            <a:endParaRPr lang="cs-CZ" sz="2400" b="1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21EA5B6-0EEB-449D-B80E-914283F00E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5353" y="152630"/>
            <a:ext cx="8194278" cy="6668099"/>
          </a:xfrm>
        </p:spPr>
      </p:pic>
    </p:spTree>
    <p:extLst>
      <p:ext uri="{BB962C8B-B14F-4D97-AF65-F5344CB8AC3E}">
        <p14:creationId xmlns:p14="http://schemas.microsoft.com/office/powerpoint/2010/main" val="4166958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068FB7-0F46-4DFC-A8BA-A74CA35CA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30A0F34-6521-4B81-88C4-422E85511D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0288" y="0"/>
            <a:ext cx="8147734" cy="6774186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FED0F11-D3CA-40B8-A627-7230CF390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5746" y="5258175"/>
            <a:ext cx="2842444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53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C33937-5AE3-479B-B916-B8F72FFDE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A62312-4957-4FE4-904C-3683A26A6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b="1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 se týče země Bújislava, tedy její délka od města Frága až k městu Krákúa obnáší cestu tří týdnů. A ona sousedí po celé délce se zeměmi Turků. (…) Přicházejí sem z města Krákúa Rusové a Slované se zbožím a obchodnickým závažím a vyvážejí od nich otroky, cín a (různé) druhy kožešin</a:t>
            </a:r>
            <a:endParaRPr lang="cs-CZ" sz="20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sz="2000">
                <a:solidFill>
                  <a:srgbClr val="000000"/>
                </a:solidFill>
                <a:latin typeface="Arial" panose="020B0604020202020204" pitchFamily="34" charset="0"/>
              </a:rPr>
              <a:t>Zpráva o Slovanech Ibráhíma ibn Já‘kúba, in: Magnae Moraviae fontes historici III/C, s. 369 </a:t>
            </a:r>
            <a:endParaRPr lang="cs-CZ" sz="200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cs-CZ" b="1" i="1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565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BBAB3B-0BA8-4737-B5F5-6252FA061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ADF6ED-24EF-412C-AC6A-6C51C3E11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Dále chcme, ustanovujem a pod pokutami níže psanými přikazujem, aby ta všecka cla, kteráž na Vltavě po času předjmenovaného krále Václava, předka našeho, usazena jsou, konečně složena byla a nižádný týchž cel dávati povinen nebyl, neb my je mocí naší královskú v Čechách s dobrým vědomím zdviháme, rušíme a v nic obracujeme, vymieňujíce však níže psaná cla v Hluboké, v Újezdci, v Zvíkově, na Orlíku, v Kamíku, v Bráníku a na Vyšehradě…</a:t>
            </a:r>
          </a:p>
          <a:p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Codex Iuris Municipalis Regni Bohemiae, T. 1, s. 134-142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969415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1129</Words>
  <Application>Microsoft Office PowerPoint</Application>
  <PresentationFormat>Širokoúhlá obrazovka</PresentationFormat>
  <Paragraphs>53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Helvetica Neue</vt:lpstr>
      <vt:lpstr>Times New Roman</vt:lpstr>
      <vt:lpstr>Motiv Office</vt:lpstr>
      <vt:lpstr>Cesty a komunikace v českých zemích ve středověku </vt:lpstr>
      <vt:lpstr>Literatura</vt:lpstr>
      <vt:lpstr>Staré cesty na webu</vt:lpstr>
      <vt:lpstr>Staré cesty na webu</vt:lpstr>
      <vt:lpstr>L. Hosák: kritéria pro určování (prameny)</vt:lpstr>
      <vt:lpstr>Klaudyánova mapa Čech (1518)  </vt:lpstr>
      <vt:lpstr>Prezentace aplikace PowerPoint</vt:lpstr>
      <vt:lpstr>Prezentace aplikace PowerPoint</vt:lpstr>
      <vt:lpstr>Prezentace aplikace PowerPoint</vt:lpstr>
      <vt:lpstr>Starší bádání (R. Květ) – klasifikace a pojmenovávání starých cest</vt:lpstr>
      <vt:lpstr>Prezentace aplikace PowerPoint</vt:lpstr>
      <vt:lpstr>Exkurs 1: vizitační protokoly Pavla z Janovic (1379-1382)</vt:lpstr>
      <vt:lpstr>Prezentace aplikace PowerPoint</vt:lpstr>
      <vt:lpstr>Prezentace aplikace PowerPoint</vt:lpstr>
      <vt:lpstr>Exkurs 2: Cesta anglického prince Jindřicha z Derby (1392)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Cesty a komunikace v českých zemích ve středověku </dc:title>
  <dc:creator>Jaroslav Svátek</dc:creator>
  <cp:lastModifiedBy>Jaroslav Svátek</cp:lastModifiedBy>
  <cp:revision>5</cp:revision>
  <dcterms:created xsi:type="dcterms:W3CDTF">2022-04-06T09:06:17Z</dcterms:created>
  <dcterms:modified xsi:type="dcterms:W3CDTF">2022-04-06T13:27:54Z</dcterms:modified>
</cp:coreProperties>
</file>