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96" r:id="rId3"/>
    <p:sldId id="276" r:id="rId4"/>
    <p:sldId id="259" r:id="rId5"/>
    <p:sldId id="278" r:id="rId6"/>
    <p:sldId id="297" r:id="rId7"/>
    <p:sldId id="266" r:id="rId8"/>
    <p:sldId id="298" r:id="rId9"/>
    <p:sldId id="299" r:id="rId10"/>
    <p:sldId id="301" r:id="rId11"/>
    <p:sldId id="300" r:id="rId12"/>
    <p:sldId id="302" r:id="rId13"/>
    <p:sldId id="303" r:id="rId14"/>
    <p:sldId id="304" r:id="rId15"/>
    <p:sldId id="271" r:id="rId16"/>
    <p:sldId id="265" r:id="rId17"/>
    <p:sldId id="294" r:id="rId18"/>
    <p:sldId id="277" r:id="rId19"/>
    <p:sldId id="305" r:id="rId20"/>
    <p:sldId id="306" r:id="rId21"/>
    <p:sldId id="307" r:id="rId22"/>
    <p:sldId id="308" r:id="rId23"/>
    <p:sldId id="309" r:id="rId24"/>
    <p:sldId id="282" r:id="rId25"/>
    <p:sldId id="283" r:id="rId26"/>
    <p:sldId id="267" r:id="rId27"/>
    <p:sldId id="285" r:id="rId28"/>
    <p:sldId id="279" r:id="rId29"/>
    <p:sldId id="286" r:id="rId30"/>
    <p:sldId id="310" r:id="rId3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Střední styl 4 – zvýraznění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375" autoAdjust="0"/>
  </p:normalViewPr>
  <p:slideViewPr>
    <p:cSldViewPr snapToGrid="0">
      <p:cViewPr varScale="1">
        <p:scale>
          <a:sx n="81" d="100"/>
          <a:sy n="81" d="100"/>
        </p:scale>
        <p:origin x="75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3C42FB-5DE8-4CD2-84F0-799CF332E649}" type="datetimeFigureOut">
              <a:rPr lang="cs-CZ" smtClean="0"/>
              <a:t>08.01.2025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BDCF2E-E193-455D-BEC8-61DF2422302B}" type="slidenum">
              <a:rPr lang="cs-CZ" smtClean="0"/>
              <a:t>‹#›</a:t>
            </a:fld>
            <a:endParaRPr lang="cs-CZ"/>
          </a:p>
        </p:txBody>
      </p:sp>
    </p:spTree>
    <p:extLst>
      <p:ext uri="{BB962C8B-B14F-4D97-AF65-F5344CB8AC3E}">
        <p14:creationId xmlns:p14="http://schemas.microsoft.com/office/powerpoint/2010/main" val="1848924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EDBDCF2E-E193-455D-BEC8-61DF2422302B}" type="slidenum">
              <a:rPr lang="cs-CZ" smtClean="0"/>
              <a:t>2</a:t>
            </a:fld>
            <a:endParaRPr lang="cs-CZ"/>
          </a:p>
        </p:txBody>
      </p:sp>
    </p:spTree>
    <p:extLst>
      <p:ext uri="{BB962C8B-B14F-4D97-AF65-F5344CB8AC3E}">
        <p14:creationId xmlns:p14="http://schemas.microsoft.com/office/powerpoint/2010/main" val="4135917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EDBDCF2E-E193-455D-BEC8-61DF2422302B}" type="slidenum">
              <a:rPr lang="cs-CZ" smtClean="0"/>
              <a:t>16</a:t>
            </a:fld>
            <a:endParaRPr lang="cs-CZ"/>
          </a:p>
        </p:txBody>
      </p:sp>
    </p:spTree>
    <p:extLst>
      <p:ext uri="{BB962C8B-B14F-4D97-AF65-F5344CB8AC3E}">
        <p14:creationId xmlns:p14="http://schemas.microsoft.com/office/powerpoint/2010/main" val="1938745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A7E115-14AF-5ECC-1506-14C7CA493443}"/>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4C12C3B2-BB2D-5D5C-8911-698846E8784A}"/>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44868452-E7CE-809E-9968-DAF1E42CF984}"/>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BA6D44F1-2634-0002-B67D-C2A207178636}"/>
              </a:ext>
            </a:extLst>
          </p:cNvPr>
          <p:cNvSpPr>
            <a:spLocks noGrp="1"/>
          </p:cNvSpPr>
          <p:nvPr>
            <p:ph type="sldNum" sz="quarter" idx="5"/>
          </p:nvPr>
        </p:nvSpPr>
        <p:spPr/>
        <p:txBody>
          <a:bodyPr/>
          <a:lstStyle/>
          <a:p>
            <a:fld id="{EDBDCF2E-E193-455D-BEC8-61DF2422302B}" type="slidenum">
              <a:rPr lang="cs-CZ" smtClean="0"/>
              <a:t>20</a:t>
            </a:fld>
            <a:endParaRPr lang="cs-CZ"/>
          </a:p>
        </p:txBody>
      </p:sp>
    </p:spTree>
    <p:extLst>
      <p:ext uri="{BB962C8B-B14F-4D97-AF65-F5344CB8AC3E}">
        <p14:creationId xmlns:p14="http://schemas.microsoft.com/office/powerpoint/2010/main" val="2992737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9D0DDA-2CF9-66B3-C95A-B5073308C9E6}"/>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3060B3E5-296B-5E89-3420-422932C8D0B6}"/>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6523FBD3-537B-9EC6-AB53-C4D354ACB0CB}"/>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DD0E4C94-F69C-5D23-94EB-51D24E5DE27F}"/>
              </a:ext>
            </a:extLst>
          </p:cNvPr>
          <p:cNvSpPr>
            <a:spLocks noGrp="1"/>
          </p:cNvSpPr>
          <p:nvPr>
            <p:ph type="sldNum" sz="quarter" idx="5"/>
          </p:nvPr>
        </p:nvSpPr>
        <p:spPr/>
        <p:txBody>
          <a:bodyPr/>
          <a:lstStyle/>
          <a:p>
            <a:fld id="{EDBDCF2E-E193-455D-BEC8-61DF2422302B}" type="slidenum">
              <a:rPr lang="cs-CZ" smtClean="0"/>
              <a:t>21</a:t>
            </a:fld>
            <a:endParaRPr lang="cs-CZ"/>
          </a:p>
        </p:txBody>
      </p:sp>
    </p:spTree>
    <p:extLst>
      <p:ext uri="{BB962C8B-B14F-4D97-AF65-F5344CB8AC3E}">
        <p14:creationId xmlns:p14="http://schemas.microsoft.com/office/powerpoint/2010/main" val="1938876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9D17A7-A294-3904-9FD3-96FE4FEFBD9D}"/>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E58E110C-2EDC-4D92-85C4-A3DB53483C81}"/>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88949443-7247-8A39-72F6-A32D37296E08}"/>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684128BE-0CA2-E2F2-7521-F02A5C93C100}"/>
              </a:ext>
            </a:extLst>
          </p:cNvPr>
          <p:cNvSpPr>
            <a:spLocks noGrp="1"/>
          </p:cNvSpPr>
          <p:nvPr>
            <p:ph type="sldNum" sz="quarter" idx="5"/>
          </p:nvPr>
        </p:nvSpPr>
        <p:spPr/>
        <p:txBody>
          <a:bodyPr/>
          <a:lstStyle/>
          <a:p>
            <a:fld id="{EDBDCF2E-E193-455D-BEC8-61DF2422302B}" type="slidenum">
              <a:rPr lang="cs-CZ" smtClean="0"/>
              <a:t>22</a:t>
            </a:fld>
            <a:endParaRPr lang="cs-CZ"/>
          </a:p>
        </p:txBody>
      </p:sp>
    </p:spTree>
    <p:extLst>
      <p:ext uri="{BB962C8B-B14F-4D97-AF65-F5344CB8AC3E}">
        <p14:creationId xmlns:p14="http://schemas.microsoft.com/office/powerpoint/2010/main" val="3623511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0420A9-B202-A822-2824-61E255A1A43C}"/>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08F300D-C349-AB7F-2478-145F49E6CB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B513012-6FA9-39D8-B954-D7B49E20CC04}"/>
              </a:ext>
            </a:extLst>
          </p:cNvPr>
          <p:cNvSpPr>
            <a:spLocks noGrp="1"/>
          </p:cNvSpPr>
          <p:nvPr>
            <p:ph type="dt" sz="half" idx="10"/>
          </p:nvPr>
        </p:nvSpPr>
        <p:spPr/>
        <p:txBody>
          <a:bodyPr/>
          <a:lstStyle/>
          <a:p>
            <a:fld id="{ED07F126-BFC4-4CF9-A926-CD587AC92713}" type="datetimeFigureOut">
              <a:rPr lang="cs-CZ" smtClean="0"/>
              <a:t>08.01.2025</a:t>
            </a:fld>
            <a:endParaRPr lang="cs-CZ"/>
          </a:p>
        </p:txBody>
      </p:sp>
      <p:sp>
        <p:nvSpPr>
          <p:cNvPr id="5" name="Zástupný symbol pro zápatí 4">
            <a:extLst>
              <a:ext uri="{FF2B5EF4-FFF2-40B4-BE49-F238E27FC236}">
                <a16:creationId xmlns:a16="http://schemas.microsoft.com/office/drawing/2014/main" id="{CDB5C014-5FC9-9A5D-CBF5-A824762E327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06C5689-ACA6-1B23-55BE-163DAE8674E7}"/>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432313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26527B-80C5-21FF-3F9A-9786985CBF79}"/>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BDEDC59-371B-8531-DD64-4FFB890141E3}"/>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8CAAF3B-B3BF-86CE-28A5-F4314BD2FB75}"/>
              </a:ext>
            </a:extLst>
          </p:cNvPr>
          <p:cNvSpPr>
            <a:spLocks noGrp="1"/>
          </p:cNvSpPr>
          <p:nvPr>
            <p:ph type="dt" sz="half" idx="10"/>
          </p:nvPr>
        </p:nvSpPr>
        <p:spPr/>
        <p:txBody>
          <a:bodyPr/>
          <a:lstStyle/>
          <a:p>
            <a:fld id="{ED07F126-BFC4-4CF9-A926-CD587AC92713}" type="datetimeFigureOut">
              <a:rPr lang="cs-CZ" smtClean="0"/>
              <a:t>08.01.2025</a:t>
            </a:fld>
            <a:endParaRPr lang="cs-CZ"/>
          </a:p>
        </p:txBody>
      </p:sp>
      <p:sp>
        <p:nvSpPr>
          <p:cNvPr id="5" name="Zástupný symbol pro zápatí 4">
            <a:extLst>
              <a:ext uri="{FF2B5EF4-FFF2-40B4-BE49-F238E27FC236}">
                <a16:creationId xmlns:a16="http://schemas.microsoft.com/office/drawing/2014/main" id="{6B8565A9-558A-E39B-8331-24C37DDF087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D869B66-393F-E141-8C42-A7A51A7A51A1}"/>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58663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83FEB80-43D7-9868-63ED-C404838423A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93207FE-6663-990B-A9E0-DCA6B6EA331C}"/>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8119279-805B-10B1-E0F4-E560791A6346}"/>
              </a:ext>
            </a:extLst>
          </p:cNvPr>
          <p:cNvSpPr>
            <a:spLocks noGrp="1"/>
          </p:cNvSpPr>
          <p:nvPr>
            <p:ph type="dt" sz="half" idx="10"/>
          </p:nvPr>
        </p:nvSpPr>
        <p:spPr/>
        <p:txBody>
          <a:bodyPr/>
          <a:lstStyle/>
          <a:p>
            <a:fld id="{ED07F126-BFC4-4CF9-A926-CD587AC92713}" type="datetimeFigureOut">
              <a:rPr lang="cs-CZ" smtClean="0"/>
              <a:t>08.01.2025</a:t>
            </a:fld>
            <a:endParaRPr lang="cs-CZ"/>
          </a:p>
        </p:txBody>
      </p:sp>
      <p:sp>
        <p:nvSpPr>
          <p:cNvPr id="5" name="Zástupný symbol pro zápatí 4">
            <a:extLst>
              <a:ext uri="{FF2B5EF4-FFF2-40B4-BE49-F238E27FC236}">
                <a16:creationId xmlns:a16="http://schemas.microsoft.com/office/drawing/2014/main" id="{68A74CAC-CBBE-8547-A0ED-EE6328389D0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4637069-1312-013B-2979-F74ED700047D}"/>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314773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F2ADFB-A783-4556-E9BE-4FA021A096F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F41E300-A00B-671E-6813-177962FA9962}"/>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0EAFDFC-5BB9-671C-D57A-1A6150A515CD}"/>
              </a:ext>
            </a:extLst>
          </p:cNvPr>
          <p:cNvSpPr>
            <a:spLocks noGrp="1"/>
          </p:cNvSpPr>
          <p:nvPr>
            <p:ph type="dt" sz="half" idx="10"/>
          </p:nvPr>
        </p:nvSpPr>
        <p:spPr/>
        <p:txBody>
          <a:bodyPr/>
          <a:lstStyle/>
          <a:p>
            <a:fld id="{ED07F126-BFC4-4CF9-A926-CD587AC92713}" type="datetimeFigureOut">
              <a:rPr lang="cs-CZ" smtClean="0"/>
              <a:t>08.01.2025</a:t>
            </a:fld>
            <a:endParaRPr lang="cs-CZ"/>
          </a:p>
        </p:txBody>
      </p:sp>
      <p:sp>
        <p:nvSpPr>
          <p:cNvPr id="5" name="Zástupný symbol pro zápatí 4">
            <a:extLst>
              <a:ext uri="{FF2B5EF4-FFF2-40B4-BE49-F238E27FC236}">
                <a16:creationId xmlns:a16="http://schemas.microsoft.com/office/drawing/2014/main" id="{9915D7C2-D8FA-F7D1-6128-8DF6194A320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ACFA92E-E141-7ACE-6283-B2D9AA466B84}"/>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2361666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2346AA-9184-E4CA-D9BA-ADAEFD805BF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46D3A72-7334-6288-30A6-21239A7623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D335735D-2AA4-B153-13A7-20D4079D3E53}"/>
              </a:ext>
            </a:extLst>
          </p:cNvPr>
          <p:cNvSpPr>
            <a:spLocks noGrp="1"/>
          </p:cNvSpPr>
          <p:nvPr>
            <p:ph type="dt" sz="half" idx="10"/>
          </p:nvPr>
        </p:nvSpPr>
        <p:spPr/>
        <p:txBody>
          <a:bodyPr/>
          <a:lstStyle/>
          <a:p>
            <a:fld id="{ED07F126-BFC4-4CF9-A926-CD587AC92713}" type="datetimeFigureOut">
              <a:rPr lang="cs-CZ" smtClean="0"/>
              <a:t>08.01.2025</a:t>
            </a:fld>
            <a:endParaRPr lang="cs-CZ"/>
          </a:p>
        </p:txBody>
      </p:sp>
      <p:sp>
        <p:nvSpPr>
          <p:cNvPr id="5" name="Zástupný symbol pro zápatí 4">
            <a:extLst>
              <a:ext uri="{FF2B5EF4-FFF2-40B4-BE49-F238E27FC236}">
                <a16:creationId xmlns:a16="http://schemas.microsoft.com/office/drawing/2014/main" id="{A76AC63B-84B6-82C3-415F-0DCE84EDAA5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1231E05-2F78-C58D-8AE8-7E5A287ED316}"/>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906485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2432D5-C754-CD46-1C1E-C613F5C4652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DD192C3-0EE7-DFDB-BB8A-C4D64BB7C0E6}"/>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BD88963D-853E-AD97-0ABC-19C5AB80F7A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8C0E269-3858-2D32-0DAD-BD3338436B29}"/>
              </a:ext>
            </a:extLst>
          </p:cNvPr>
          <p:cNvSpPr>
            <a:spLocks noGrp="1"/>
          </p:cNvSpPr>
          <p:nvPr>
            <p:ph type="dt" sz="half" idx="10"/>
          </p:nvPr>
        </p:nvSpPr>
        <p:spPr/>
        <p:txBody>
          <a:bodyPr/>
          <a:lstStyle/>
          <a:p>
            <a:fld id="{ED07F126-BFC4-4CF9-A926-CD587AC92713}" type="datetimeFigureOut">
              <a:rPr lang="cs-CZ" smtClean="0"/>
              <a:t>08.01.2025</a:t>
            </a:fld>
            <a:endParaRPr lang="cs-CZ"/>
          </a:p>
        </p:txBody>
      </p:sp>
      <p:sp>
        <p:nvSpPr>
          <p:cNvPr id="6" name="Zástupný symbol pro zápatí 5">
            <a:extLst>
              <a:ext uri="{FF2B5EF4-FFF2-40B4-BE49-F238E27FC236}">
                <a16:creationId xmlns:a16="http://schemas.microsoft.com/office/drawing/2014/main" id="{4AB2FCC9-13FB-1BE6-C73D-B1BD41807A6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3D31FD3-590C-ECBD-DCFB-C2D358DC5820}"/>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2381734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35C696-EDE3-3D77-C853-D27A61CE2AD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B95E66D-ADE6-1A05-473D-0DB681B335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855D030-0D72-55CC-5A2D-FC726FFBF08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39C0011-0892-E2D0-A326-00354C9DA3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5EB73554-E434-13C3-3FC2-C017A99C3D49}"/>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0A142E-BB29-B03E-F8D7-185862CD139C}"/>
              </a:ext>
            </a:extLst>
          </p:cNvPr>
          <p:cNvSpPr>
            <a:spLocks noGrp="1"/>
          </p:cNvSpPr>
          <p:nvPr>
            <p:ph type="dt" sz="half" idx="10"/>
          </p:nvPr>
        </p:nvSpPr>
        <p:spPr/>
        <p:txBody>
          <a:bodyPr/>
          <a:lstStyle/>
          <a:p>
            <a:fld id="{ED07F126-BFC4-4CF9-A926-CD587AC92713}" type="datetimeFigureOut">
              <a:rPr lang="cs-CZ" smtClean="0"/>
              <a:t>08.01.2025</a:t>
            </a:fld>
            <a:endParaRPr lang="cs-CZ"/>
          </a:p>
        </p:txBody>
      </p:sp>
      <p:sp>
        <p:nvSpPr>
          <p:cNvPr id="8" name="Zástupný symbol pro zápatí 7">
            <a:extLst>
              <a:ext uri="{FF2B5EF4-FFF2-40B4-BE49-F238E27FC236}">
                <a16:creationId xmlns:a16="http://schemas.microsoft.com/office/drawing/2014/main" id="{3665FC97-9772-5156-9A05-01800FB3595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5614981-4F86-B85D-0D25-9945A8ACE73F}"/>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4177398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4AE1F7-185D-5657-58E3-98CD1BEDC9A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81C034A3-CBAB-C4D8-1C81-F016F8B92CFC}"/>
              </a:ext>
            </a:extLst>
          </p:cNvPr>
          <p:cNvSpPr>
            <a:spLocks noGrp="1"/>
          </p:cNvSpPr>
          <p:nvPr>
            <p:ph type="dt" sz="half" idx="10"/>
          </p:nvPr>
        </p:nvSpPr>
        <p:spPr/>
        <p:txBody>
          <a:bodyPr/>
          <a:lstStyle/>
          <a:p>
            <a:fld id="{ED07F126-BFC4-4CF9-A926-CD587AC92713}" type="datetimeFigureOut">
              <a:rPr lang="cs-CZ" smtClean="0"/>
              <a:t>08.01.2025</a:t>
            </a:fld>
            <a:endParaRPr lang="cs-CZ"/>
          </a:p>
        </p:txBody>
      </p:sp>
      <p:sp>
        <p:nvSpPr>
          <p:cNvPr id="4" name="Zástupný symbol pro zápatí 3">
            <a:extLst>
              <a:ext uri="{FF2B5EF4-FFF2-40B4-BE49-F238E27FC236}">
                <a16:creationId xmlns:a16="http://schemas.microsoft.com/office/drawing/2014/main" id="{E9E299A8-2E37-FAD1-1CA1-058BC2771C7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437B6A9-A626-6408-7D10-453D60489B3A}"/>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259085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2908BBC-F6B4-D0EA-799C-4638D41445CC}"/>
              </a:ext>
            </a:extLst>
          </p:cNvPr>
          <p:cNvSpPr>
            <a:spLocks noGrp="1"/>
          </p:cNvSpPr>
          <p:nvPr>
            <p:ph type="dt" sz="half" idx="10"/>
          </p:nvPr>
        </p:nvSpPr>
        <p:spPr/>
        <p:txBody>
          <a:bodyPr/>
          <a:lstStyle/>
          <a:p>
            <a:fld id="{ED07F126-BFC4-4CF9-A926-CD587AC92713}" type="datetimeFigureOut">
              <a:rPr lang="cs-CZ" smtClean="0"/>
              <a:t>08.01.2025</a:t>
            </a:fld>
            <a:endParaRPr lang="cs-CZ"/>
          </a:p>
        </p:txBody>
      </p:sp>
      <p:sp>
        <p:nvSpPr>
          <p:cNvPr id="3" name="Zástupný symbol pro zápatí 2">
            <a:extLst>
              <a:ext uri="{FF2B5EF4-FFF2-40B4-BE49-F238E27FC236}">
                <a16:creationId xmlns:a16="http://schemas.microsoft.com/office/drawing/2014/main" id="{74FA23B9-74C2-FD41-34FC-E0D92607650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D29CB7B-48FD-E0FF-50F0-7944EA4EDD93}"/>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222877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F01A68-FB29-16EA-1062-3473D65E204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35023C9-A973-3393-FB50-164083B38F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7C8C77A7-25E9-1038-B159-837502CBEF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1827C7E-C5D9-6563-F35F-82389498A5DE}"/>
              </a:ext>
            </a:extLst>
          </p:cNvPr>
          <p:cNvSpPr>
            <a:spLocks noGrp="1"/>
          </p:cNvSpPr>
          <p:nvPr>
            <p:ph type="dt" sz="half" idx="10"/>
          </p:nvPr>
        </p:nvSpPr>
        <p:spPr/>
        <p:txBody>
          <a:bodyPr/>
          <a:lstStyle/>
          <a:p>
            <a:fld id="{ED07F126-BFC4-4CF9-A926-CD587AC92713}" type="datetimeFigureOut">
              <a:rPr lang="cs-CZ" smtClean="0"/>
              <a:t>08.01.2025</a:t>
            </a:fld>
            <a:endParaRPr lang="cs-CZ"/>
          </a:p>
        </p:txBody>
      </p:sp>
      <p:sp>
        <p:nvSpPr>
          <p:cNvPr id="6" name="Zástupný symbol pro zápatí 5">
            <a:extLst>
              <a:ext uri="{FF2B5EF4-FFF2-40B4-BE49-F238E27FC236}">
                <a16:creationId xmlns:a16="http://schemas.microsoft.com/office/drawing/2014/main" id="{E476A7E9-0341-1F6F-73DD-B04AC82338C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8A73EAB-E3D0-86A2-9A31-A8BE0A70359E}"/>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75304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8277F6-E7F1-99C0-C672-D4EB1E4CA80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4AC20A6-6034-FAD5-997B-482EFA502C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43D2FC2-8796-8B5F-8ADF-37E175D57B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D2EBD97F-AC01-3B6B-021A-9F688D81B8ED}"/>
              </a:ext>
            </a:extLst>
          </p:cNvPr>
          <p:cNvSpPr>
            <a:spLocks noGrp="1"/>
          </p:cNvSpPr>
          <p:nvPr>
            <p:ph type="dt" sz="half" idx="10"/>
          </p:nvPr>
        </p:nvSpPr>
        <p:spPr/>
        <p:txBody>
          <a:bodyPr/>
          <a:lstStyle/>
          <a:p>
            <a:fld id="{ED07F126-BFC4-4CF9-A926-CD587AC92713}" type="datetimeFigureOut">
              <a:rPr lang="cs-CZ" smtClean="0"/>
              <a:t>08.01.2025</a:t>
            </a:fld>
            <a:endParaRPr lang="cs-CZ"/>
          </a:p>
        </p:txBody>
      </p:sp>
      <p:sp>
        <p:nvSpPr>
          <p:cNvPr id="6" name="Zástupný symbol pro zápatí 5">
            <a:extLst>
              <a:ext uri="{FF2B5EF4-FFF2-40B4-BE49-F238E27FC236}">
                <a16:creationId xmlns:a16="http://schemas.microsoft.com/office/drawing/2014/main" id="{28522A61-3BBE-987B-F94E-A9720E79AB7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3F75F26-4F1C-B7D0-7086-DDE8B4283465}"/>
              </a:ext>
            </a:extLst>
          </p:cNvPr>
          <p:cNvSpPr>
            <a:spLocks noGrp="1"/>
          </p:cNvSpPr>
          <p:nvPr>
            <p:ph type="sldNum" sz="quarter" idx="12"/>
          </p:nvPr>
        </p:nvSpPr>
        <p:spPr/>
        <p:txBody>
          <a:bodyPr/>
          <a:lstStyle/>
          <a:p>
            <a:fld id="{34A80807-744D-4CB2-B104-E67EF665EA5D}" type="slidenum">
              <a:rPr lang="cs-CZ" smtClean="0"/>
              <a:t>‹#›</a:t>
            </a:fld>
            <a:endParaRPr lang="cs-CZ"/>
          </a:p>
        </p:txBody>
      </p:sp>
    </p:spTree>
    <p:extLst>
      <p:ext uri="{BB962C8B-B14F-4D97-AF65-F5344CB8AC3E}">
        <p14:creationId xmlns:p14="http://schemas.microsoft.com/office/powerpoint/2010/main" val="1641456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79EFE25-DF1A-2BB8-6B9A-6E2329D603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0AF593E-CAE0-7ACE-90D9-C9F18169C3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C148E54-38E5-FDEF-86E1-41DC9E232C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07F126-BFC4-4CF9-A926-CD587AC92713}" type="datetimeFigureOut">
              <a:rPr lang="cs-CZ" smtClean="0"/>
              <a:t>08.01.2025</a:t>
            </a:fld>
            <a:endParaRPr lang="cs-CZ"/>
          </a:p>
        </p:txBody>
      </p:sp>
      <p:sp>
        <p:nvSpPr>
          <p:cNvPr id="5" name="Zástupný symbol pro zápatí 4">
            <a:extLst>
              <a:ext uri="{FF2B5EF4-FFF2-40B4-BE49-F238E27FC236}">
                <a16:creationId xmlns:a16="http://schemas.microsoft.com/office/drawing/2014/main" id="{9A14D800-4994-60D5-6063-BC7F4616D1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0FE9FC1-BE6C-6875-7F02-9747492DC1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A80807-744D-4CB2-B104-E67EF665EA5D}" type="slidenum">
              <a:rPr lang="cs-CZ" smtClean="0"/>
              <a:t>‹#›</a:t>
            </a:fld>
            <a:endParaRPr lang="cs-CZ"/>
          </a:p>
        </p:txBody>
      </p:sp>
    </p:spTree>
    <p:extLst>
      <p:ext uri="{BB962C8B-B14F-4D97-AF65-F5344CB8AC3E}">
        <p14:creationId xmlns:p14="http://schemas.microsoft.com/office/powerpoint/2010/main" val="801042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webp"/><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ECA7B7-8D96-8F6D-A23F-C47BFC6762DD}"/>
              </a:ext>
            </a:extLst>
          </p:cNvPr>
          <p:cNvSpPr>
            <a:spLocks noGrp="1"/>
          </p:cNvSpPr>
          <p:nvPr>
            <p:ph type="ctrTitle"/>
          </p:nvPr>
        </p:nvSpPr>
        <p:spPr>
          <a:xfrm>
            <a:off x="131975" y="169681"/>
            <a:ext cx="12060025" cy="4609709"/>
          </a:xfrm>
        </p:spPr>
        <p:txBody>
          <a:bodyPr>
            <a:normAutofit/>
          </a:bodyPr>
          <a:lstStyle/>
          <a:p>
            <a:r>
              <a:rPr lang="cs-CZ" sz="7200" dirty="0">
                <a:solidFill>
                  <a:srgbClr val="7030A0"/>
                </a:solidFill>
                <a:latin typeface="Times New Roman" panose="02020603050405020304" pitchFamily="18" charset="0"/>
                <a:cs typeface="Times New Roman" panose="02020603050405020304" pitchFamily="18" charset="0"/>
              </a:rPr>
              <a:t>V. Otázka viny</a:t>
            </a:r>
            <a:br>
              <a:rPr lang="cs-CZ" sz="7200" dirty="0">
                <a:solidFill>
                  <a:srgbClr val="7030A0"/>
                </a:solidFill>
                <a:latin typeface="Times New Roman" panose="02020603050405020304" pitchFamily="18" charset="0"/>
                <a:cs typeface="Times New Roman" panose="02020603050405020304" pitchFamily="18" charset="0"/>
              </a:rPr>
            </a:br>
            <a:r>
              <a:rPr lang="cs-CZ" dirty="0">
                <a:solidFill>
                  <a:srgbClr val="7030A0"/>
                </a:solidFill>
                <a:latin typeface="Times New Roman" panose="02020603050405020304" pitchFamily="18" charset="0"/>
                <a:cs typeface="Times New Roman" panose="02020603050405020304" pitchFamily="18" charset="0"/>
              </a:rPr>
              <a:t>(K. </a:t>
            </a:r>
            <a:r>
              <a:rPr lang="cs-CZ" dirty="0" err="1">
                <a:solidFill>
                  <a:srgbClr val="7030A0"/>
                </a:solidFill>
                <a:latin typeface="Times New Roman" panose="02020603050405020304" pitchFamily="18" charset="0"/>
                <a:cs typeface="Times New Roman" panose="02020603050405020304" pitchFamily="18" charset="0"/>
              </a:rPr>
              <a:t>Jaspers</a:t>
            </a:r>
            <a:r>
              <a:rPr lang="cs-CZ" dirty="0">
                <a:solidFill>
                  <a:srgbClr val="7030A0"/>
                </a:solidFill>
                <a:latin typeface="Times New Roman" panose="02020603050405020304" pitchFamily="18" charset="0"/>
                <a:cs typeface="Times New Roman" panose="02020603050405020304" pitchFamily="18" charset="0"/>
              </a:rPr>
              <a:t>, P. </a:t>
            </a:r>
            <a:r>
              <a:rPr lang="cs-CZ" dirty="0" err="1">
                <a:solidFill>
                  <a:srgbClr val="7030A0"/>
                </a:solidFill>
                <a:latin typeface="Times New Roman" panose="02020603050405020304" pitchFamily="18" charset="0"/>
                <a:cs typeface="Times New Roman" panose="02020603050405020304" pitchFamily="18" charset="0"/>
              </a:rPr>
              <a:t>Ricœur</a:t>
            </a:r>
            <a:r>
              <a:rPr lang="cs-CZ" dirty="0">
                <a:solidFill>
                  <a:srgbClr val="7030A0"/>
                </a:solidFill>
                <a:latin typeface="Times New Roman" panose="02020603050405020304" pitchFamily="18" charset="0"/>
                <a:cs typeface="Times New Roman" panose="02020603050405020304" pitchFamily="18" charset="0"/>
              </a:rPr>
              <a:t>, H. Arendtová)</a:t>
            </a:r>
          </a:p>
        </p:txBody>
      </p:sp>
      <p:sp>
        <p:nvSpPr>
          <p:cNvPr id="3" name="Podnadpis 2">
            <a:extLst>
              <a:ext uri="{FF2B5EF4-FFF2-40B4-BE49-F238E27FC236}">
                <a16:creationId xmlns:a16="http://schemas.microsoft.com/office/drawing/2014/main" id="{57778FA0-E802-99E0-EA5D-BF3E6BF42650}"/>
              </a:ext>
            </a:extLst>
          </p:cNvPr>
          <p:cNvSpPr>
            <a:spLocks noGrp="1"/>
          </p:cNvSpPr>
          <p:nvPr>
            <p:ph type="subTitle" idx="1"/>
          </p:nvPr>
        </p:nvSpPr>
        <p:spPr>
          <a:xfrm>
            <a:off x="1524000" y="6589335"/>
            <a:ext cx="9144000" cy="268663"/>
          </a:xfrm>
        </p:spPr>
        <p:txBody>
          <a:bodyPr>
            <a:normAutofit fontScale="40000" lnSpcReduction="20000"/>
          </a:bodyPr>
          <a:lstStyle/>
          <a:p>
            <a:endParaRPr lang="cs-CZ" sz="36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2614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68560C-DBC6-402D-580E-5F0267514BB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D7C61DA6-67BA-55AE-88D0-5F7F115C7AD4}"/>
              </a:ext>
            </a:extLst>
          </p:cNvPr>
          <p:cNvSpPr>
            <a:spLocks noGrp="1"/>
          </p:cNvSpPr>
          <p:nvPr>
            <p:ph type="title"/>
          </p:nvPr>
        </p:nvSpPr>
        <p:spPr>
          <a:xfrm>
            <a:off x="0" y="-131974"/>
            <a:ext cx="12094590" cy="584462"/>
          </a:xfrm>
        </p:spPr>
        <p:txBody>
          <a:bodyPr>
            <a:normAutofit fontScale="90000"/>
          </a:bodyPr>
          <a:lstStyle/>
          <a:p>
            <a:pPr algn="ctr"/>
            <a:r>
              <a:rPr lang="cs-CZ" dirty="0">
                <a:solidFill>
                  <a:srgbClr val="C00000"/>
                </a:solidFill>
                <a:latin typeface="Times New Roman" panose="02020603050405020304" pitchFamily="18" charset="0"/>
                <a:cs typeface="Times New Roman" panose="02020603050405020304" pitchFamily="18" charset="0"/>
              </a:rPr>
              <a:t>Smysl a meze obviňování</a:t>
            </a:r>
          </a:p>
        </p:txBody>
      </p:sp>
      <p:sp>
        <p:nvSpPr>
          <p:cNvPr id="3" name="Zástupný obsah 2">
            <a:extLst>
              <a:ext uri="{FF2B5EF4-FFF2-40B4-BE49-F238E27FC236}">
                <a16:creationId xmlns:a16="http://schemas.microsoft.com/office/drawing/2014/main" id="{51922955-2B8C-7440-AC83-C67E39BC3B17}"/>
              </a:ext>
            </a:extLst>
          </p:cNvPr>
          <p:cNvSpPr>
            <a:spLocks noGrp="1"/>
          </p:cNvSpPr>
          <p:nvPr>
            <p:ph idx="1"/>
          </p:nvPr>
        </p:nvSpPr>
        <p:spPr>
          <a:xfrm>
            <a:off x="1" y="329940"/>
            <a:ext cx="12192000" cy="6947553"/>
          </a:xfrm>
        </p:spPr>
        <p:txBody>
          <a:bodyPr>
            <a:normAutofit fontScale="85000" lnSpcReduction="20000"/>
          </a:bodyPr>
          <a:lstStyle/>
          <a:p>
            <a:pPr algn="just"/>
            <a:r>
              <a:rPr lang="cs-CZ" dirty="0">
                <a:solidFill>
                  <a:prstClr val="black"/>
                </a:solidFill>
                <a:latin typeface="Times New Roman" panose="02020603050405020304" pitchFamily="18" charset="0"/>
                <a:cs typeface="Times New Roman" panose="02020603050405020304" pitchFamily="18" charset="0"/>
              </a:rPr>
              <a:t>R</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ozlišení</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druhů viny má nejenom umožnit diferencovanou reflexi viny, ale také objasnit smysl a meze obviňování a výčitek, které přicházející zvnějšku i zevnitř. → Tím mají být stanovena oprávnění, ale také vymezeny hranice, v nichž je kdo oprávněn posuzovat vinu a vznášet žalobu.  </a:t>
            </a:r>
          </a:p>
          <a:p>
            <a:pPr algn="just"/>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Obvinění a výčitky </a:t>
            </a:r>
            <a:r>
              <a:rPr lang="cs-CZ" i="1" dirty="0">
                <a:solidFill>
                  <a:prstClr val="black"/>
                </a:solidFill>
                <a:latin typeface="Times New Roman" panose="02020603050405020304" pitchFamily="18" charset="0"/>
                <a:cs typeface="Times New Roman" panose="02020603050405020304" pitchFamily="18" charset="0"/>
              </a:rPr>
              <a:t>z</a:t>
            </a:r>
            <a:r>
              <a:rPr kumimoji="0" lang="cs-CZ"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vnějšku</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jsou vznášeny v případě kriminální a politické viny. → V případě kriminální viny se týkají činů jednotlivců, jejichž posuzování je v kompetenci příslušné soudní instance, která také rozhoduje o uvalení trestu. → V případě politické viny jsou vznášeny napadenou stranou, popř. jejími spojenci, kteří povolávají k odpovědnosti občany státu za zločiny jejich politických představitelů, aniž by důsledky této odpovědnosti mohly být chápány jako trestně právní sankce. </a:t>
            </a:r>
            <a:endParaRPr lang="cs-CZ" dirty="0">
              <a:latin typeface="Times New Roman" panose="02020603050405020304" pitchFamily="18" charset="0"/>
              <a:cs typeface="Times New Roman" panose="02020603050405020304" pitchFamily="18" charset="0"/>
            </a:endParaRPr>
          </a:p>
          <a:p>
            <a:pPr algn="just"/>
            <a:r>
              <a:rPr lang="cs-CZ" dirty="0">
                <a:solidFill>
                  <a:prstClr val="black"/>
                </a:solidFill>
                <a:latin typeface="Times New Roman" panose="02020603050405020304" pitchFamily="18" charset="0"/>
                <a:ea typeface="Times New Roman" panose="02020603050405020304" pitchFamily="18" charset="0"/>
              </a:rPr>
              <a:t>V</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případě morální a metafyzické viny jsou oprávněné pouze výčitky vznášené  </a:t>
            </a:r>
            <a:r>
              <a:rPr kumimoji="0" lang="cs-CZ"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zevnitř</a:t>
            </a:r>
            <a:r>
              <a:rPr lang="cs-CZ" dirty="0">
                <a:solidFill>
                  <a:prstClr val="black"/>
                </a:solidFill>
                <a:latin typeface="Times New Roman" panose="02020603050405020304" pitchFamily="18" charset="0"/>
                <a:ea typeface="Times New Roman" panose="02020603050405020304" pitchFamily="18" charset="0"/>
              </a:rPr>
              <a:t>, </a:t>
            </a:r>
            <a:r>
              <a:rPr lang="cs-CZ" dirty="0">
                <a:effectLst/>
                <a:latin typeface="Times New Roman" panose="02020603050405020304" pitchFamily="18" charset="0"/>
                <a:ea typeface="Times New Roman" panose="02020603050405020304" pitchFamily="18" charset="0"/>
              </a:rPr>
              <a:t>tj. vlastním svědomím nebo i druhým člověkem, za předpokladu, že druhý tak činí ve vnitřní spjatosti, která vzniká jen „v solidaritě láskyplného boje“.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Pouze tam, kde se člověk vztahuje k druhému a posuzuje ho tak, jako by to byl on sám, vzniká vzájemnost a blízkost, která je nutnou podmínkou </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sebeprojasňování</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jež se může odehrávat pouze na rovině existence. </a:t>
            </a:r>
            <a:endParaRPr lang="cs-CZ" dirty="0">
              <a:effectLst/>
              <a:latin typeface="Times New Roman" panose="02020603050405020304" pitchFamily="18" charset="0"/>
              <a:ea typeface="Times New Roman" panose="02020603050405020304" pitchFamily="18" charset="0"/>
            </a:endParaRPr>
          </a:p>
          <a:p>
            <a:pPr marL="0" indent="0" algn="just">
              <a:buNone/>
            </a:pPr>
            <a:r>
              <a:rPr lang="cs-CZ" b="1" dirty="0">
                <a:effectLst/>
                <a:latin typeface="Times New Roman" panose="02020603050405020304" pitchFamily="18" charset="0"/>
                <a:ea typeface="Times New Roman" panose="02020603050405020304" pitchFamily="18" charset="0"/>
              </a:rPr>
              <a:t>T 4: </a:t>
            </a:r>
            <a:r>
              <a:rPr lang="cs-CZ" dirty="0">
                <a:effectLst/>
                <a:latin typeface="Times New Roman" panose="02020603050405020304" pitchFamily="18" charset="0"/>
                <a:ea typeface="Times New Roman" panose="02020603050405020304" pitchFamily="18" charset="0"/>
              </a:rPr>
              <a:t>„Obviněný slyší </a:t>
            </a:r>
            <a:r>
              <a:rPr lang="cs-CZ" i="1" dirty="0">
                <a:effectLst/>
                <a:latin typeface="Times New Roman" panose="02020603050405020304" pitchFamily="18" charset="0"/>
                <a:ea typeface="Times New Roman" panose="02020603050405020304" pitchFamily="18" charset="0"/>
              </a:rPr>
              <a:t>výčitky zvenčí</a:t>
            </a:r>
            <a:r>
              <a:rPr lang="cs-CZ" dirty="0">
                <a:effectLst/>
                <a:latin typeface="Times New Roman" panose="02020603050405020304" pitchFamily="18" charset="0"/>
                <a:ea typeface="Times New Roman" panose="02020603050405020304" pitchFamily="18" charset="0"/>
              </a:rPr>
              <a:t>, ze světa, nebo </a:t>
            </a:r>
            <a:r>
              <a:rPr lang="cs-CZ" i="1" dirty="0">
                <a:effectLst/>
                <a:latin typeface="Times New Roman" panose="02020603050405020304" pitchFamily="18" charset="0"/>
                <a:ea typeface="Times New Roman" panose="02020603050405020304" pitchFamily="18" charset="0"/>
              </a:rPr>
              <a:t>zevnitř</a:t>
            </a:r>
            <a:r>
              <a:rPr lang="cs-CZ" dirty="0">
                <a:effectLst/>
                <a:latin typeface="Times New Roman" panose="02020603050405020304" pitchFamily="18" charset="0"/>
                <a:ea typeface="Times New Roman" panose="02020603050405020304" pitchFamily="18" charset="0"/>
              </a:rPr>
              <a:t>, z vlastní duše. Výčitky zvenčí mají smysl, pokud jde o zločin a politickou vinu. Jsou vyslovovány s vůlí uvalit trest a volat k odpovědnosti. Platí právně a politicky, ne morálně a metafyzicky. Zevnitř slyší viník výčitky za své morální selhání a vůči své metafyzické křehkosti, a pokud je zde původ politického a zločinného jednání či nečinnosti, pak i za ně. Morálně můžeme dávat vinu jen sobě samým, ne druhému, a jestliže druhému, tedy jen v solidaritě láskyplného boje. Nikdo nemůže morálně soudit druhého, ledaže by ho soudil ve vnitřní spjatosti, jako by to byl on sám. Jen tam, kde je druhý pro mne to, co já sám, vzniká blízkost, která dovoluje, aby se ve svobodné komunikaci stalo společnou věcí to, co uskutečňuje posléze každý o samotě.“</a:t>
            </a:r>
            <a:endParaRPr lang="cs-CZ" b="1" dirty="0">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K. </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Jaspers</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cs-CZ"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Otázka viny</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str. 36–37.</a:t>
            </a:r>
            <a:r>
              <a:rPr kumimoji="0" lang="cs-CZ"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cs-CZ" dirty="0">
              <a:effectLst/>
              <a:latin typeface="Times New Roman" panose="02020603050405020304" pitchFamily="18" charset="0"/>
              <a:ea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9207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320628-A039-EFFB-0F75-39F4CEE275E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F7401AC-13A8-5CFC-472A-99E3BAFB0287}"/>
              </a:ext>
            </a:extLst>
          </p:cNvPr>
          <p:cNvSpPr>
            <a:spLocks noGrp="1"/>
          </p:cNvSpPr>
          <p:nvPr>
            <p:ph type="title"/>
          </p:nvPr>
        </p:nvSpPr>
        <p:spPr>
          <a:xfrm>
            <a:off x="0" y="-131974"/>
            <a:ext cx="12094590" cy="584462"/>
          </a:xfrm>
        </p:spPr>
        <p:txBody>
          <a:bodyPr>
            <a:normAutofit fontScale="90000"/>
          </a:bodyPr>
          <a:lstStyle/>
          <a:p>
            <a:pPr algn="ctr"/>
            <a:r>
              <a:rPr lang="cs-CZ" dirty="0">
                <a:solidFill>
                  <a:srgbClr val="C00000"/>
                </a:solidFill>
                <a:latin typeface="Times New Roman" panose="02020603050405020304" pitchFamily="18" charset="0"/>
                <a:cs typeface="Times New Roman" panose="02020603050405020304" pitchFamily="18" charset="0"/>
              </a:rPr>
              <a:t>V jakém smyslu lze soudit kolektiv</a:t>
            </a:r>
          </a:p>
        </p:txBody>
      </p:sp>
      <p:sp>
        <p:nvSpPr>
          <p:cNvPr id="3" name="Zástupný obsah 2">
            <a:extLst>
              <a:ext uri="{FF2B5EF4-FFF2-40B4-BE49-F238E27FC236}">
                <a16:creationId xmlns:a16="http://schemas.microsoft.com/office/drawing/2014/main" id="{6F5CBDBB-9B89-24B5-EF17-10506C42DF80}"/>
              </a:ext>
            </a:extLst>
          </p:cNvPr>
          <p:cNvSpPr>
            <a:spLocks noGrp="1"/>
          </p:cNvSpPr>
          <p:nvPr>
            <p:ph idx="1"/>
          </p:nvPr>
        </p:nvSpPr>
        <p:spPr>
          <a:xfrm>
            <a:off x="1" y="452489"/>
            <a:ext cx="12192000" cy="6405512"/>
          </a:xfrm>
        </p:spPr>
        <p:txBody>
          <a:bodyPr>
            <a:normAutofit fontScale="92500" lnSpcReduction="10000"/>
          </a:bodyPr>
          <a:lstStyle/>
          <a:p>
            <a:pPr algn="just"/>
            <a:r>
              <a:rPr lang="cs-CZ" dirty="0">
                <a:solidFill>
                  <a:prstClr val="black"/>
                </a:solidFill>
                <a:latin typeface="Times New Roman" panose="02020603050405020304" pitchFamily="18" charset="0"/>
                <a:cs typeface="Times New Roman" panose="02020603050405020304" pitchFamily="18" charset="0"/>
              </a:rPr>
              <a:t>Je</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otázkou, v jakém smyslu lze či nelze soudit kolektiv za zločiny, které byly páchány představiteli státu a v jeho jménu: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algn="just"/>
            <a:r>
              <a:rPr lang="cs-CZ" sz="2800" dirty="0">
                <a:solidFill>
                  <a:prstClr val="black"/>
                </a:solidFill>
                <a:latin typeface="Times New Roman" panose="02020603050405020304" pitchFamily="18" charset="0"/>
                <a:cs typeface="Times New Roman" panose="02020603050405020304" pitchFamily="18" charset="0"/>
              </a:rPr>
              <a:t>M</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á smysl přičítat politickou vinu všem občanům a volat je k odpovědnosti za jednání představitelů státu, a tedy i zločiny v jeho jménu spáchané.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Z toho však </a:t>
            </a:r>
            <a:r>
              <a:rPr lang="cs-CZ" sz="2800" dirty="0">
                <a:solidFill>
                  <a:prstClr val="black"/>
                </a:solidFill>
                <a:latin typeface="Times New Roman" panose="02020603050405020304" pitchFamily="18" charset="0"/>
                <a:cs typeface="Times New Roman" panose="02020603050405020304" pitchFamily="18" charset="0"/>
              </a:rPr>
              <a:t>n</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elze</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vyvozovat, že všichni občané nesou morální nebo kriminální vinu.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Je „nesmyslné morálně obviňovat nějaký národ jako celek“,  stejně jako „obžalovávat národ jako celek ze zločinu“.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 to méně lze národ či příslušníky státu kolektivně trestat.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Morální i kriminální vina musí být posuzovány individuálně.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T</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restem, který je adekvátním důsledkem jen v případě kriminální viny, může být postihován pouze jednotlivec.  </a:t>
            </a:r>
          </a:p>
          <a:p>
            <a:pPr algn="just"/>
            <a:r>
              <a:rPr lang="cs-CZ" dirty="0">
                <a:solidFill>
                  <a:prstClr val="black"/>
                </a:solidFill>
                <a:latin typeface="Times New Roman" panose="02020603050405020304" pitchFamily="18" charset="0"/>
                <a:cs typeface="Times New Roman" panose="02020603050405020304" pitchFamily="18" charset="0"/>
              </a:rPr>
              <a:t>E</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xistují</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organizace, které mohou být označeny za zločinné.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 takovém případě kriminální vina a trestnost spočívají již v samotném členství v takové organizaci, i to ale musí být posuzováno individuálně a </a:t>
            </a:r>
            <a:r>
              <a:rPr lang="cs-CZ" sz="2800" dirty="0">
                <a:effectLst/>
                <a:latin typeface="Times New Roman" panose="02020603050405020304" pitchFamily="18" charset="0"/>
                <a:ea typeface="Calibri" panose="020F0502020204030204" pitchFamily="34" charset="0"/>
              </a:rPr>
              <a:t>podle míry účasti na společném zločinném jednání. </a:t>
            </a:r>
            <a:endParaRPr lang="cs-CZ" dirty="0">
              <a:latin typeface="Times New Roman" panose="02020603050405020304" pitchFamily="18" charset="0"/>
              <a:cs typeface="Times New Roman" panose="02020603050405020304" pitchFamily="18" charset="0"/>
            </a:endParaRPr>
          </a:p>
          <a:p>
            <a:pPr algn="just"/>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„Posuzování v kategorii národa“ je „vždy nespravedlivé“ a má za následek, že „člověk jako jedinec je zbaven důstojnosti“. → Kolektivní vina nemůže existovat ani jako kriminální, ani jako morální ani jako metafyzická vina.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„Prohlásit za viníka kolektiv je omyl“, k němuž má blízko „pohodlnost a nadutost průměrného, nekritického myšlení“.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Kolektivní charakter má pouze politická vina/odpovědnost, ta však nemůže být důvodem morálního obviňování a odsuzování, a už vůbec ne trestu.</a:t>
            </a:r>
            <a:endParaRPr lang="cs-CZ" dirty="0">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cs-CZ" dirty="0">
              <a:effectLst/>
              <a:latin typeface="Times New Roman" panose="02020603050405020304" pitchFamily="18" charset="0"/>
              <a:ea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4919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BDA408-8FAF-2ABD-483B-79908B2EAFBB}"/>
              </a:ext>
            </a:extLst>
          </p:cNvPr>
          <p:cNvSpPr>
            <a:spLocks noGrp="1"/>
          </p:cNvSpPr>
          <p:nvPr>
            <p:ph type="title"/>
          </p:nvPr>
        </p:nvSpPr>
        <p:spPr>
          <a:xfrm>
            <a:off x="0" y="-395926"/>
            <a:ext cx="12192000" cy="641023"/>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8B5D8B8A-86BC-9AE1-2BA2-1A083722C7C8}"/>
              </a:ext>
            </a:extLst>
          </p:cNvPr>
          <p:cNvSpPr>
            <a:spLocks noGrp="1"/>
          </p:cNvSpPr>
          <p:nvPr>
            <p:ph idx="1"/>
          </p:nvPr>
        </p:nvSpPr>
        <p:spPr>
          <a:xfrm>
            <a:off x="0" y="245097"/>
            <a:ext cx="12192000" cy="6612903"/>
          </a:xfrm>
        </p:spPr>
        <p:txBody>
          <a:bodyPr/>
          <a:lstStyle/>
          <a:p>
            <a:pPr marL="0" indent="0" algn="just">
              <a:buNone/>
            </a:pPr>
            <a:r>
              <a:rPr lang="cs-CZ" sz="2800" b="1" dirty="0">
                <a:effectLst/>
                <a:latin typeface="Times New Roman" panose="02020603050405020304" pitchFamily="18" charset="0"/>
                <a:ea typeface="Times New Roman" panose="02020603050405020304" pitchFamily="18" charset="0"/>
              </a:rPr>
              <a:t>T 5: </a:t>
            </a:r>
            <a:r>
              <a:rPr lang="cs-CZ" sz="2800" dirty="0">
                <a:effectLst/>
                <a:latin typeface="Times New Roman" panose="02020603050405020304" pitchFamily="18" charset="0"/>
                <a:ea typeface="Times New Roman" panose="02020603050405020304" pitchFamily="18" charset="0"/>
              </a:rPr>
              <a:t>„Je otázka, v jakém smyslu lze soudit </a:t>
            </a:r>
            <a:r>
              <a:rPr lang="cs-CZ" sz="2800" i="1" dirty="0">
                <a:effectLst/>
                <a:latin typeface="Times New Roman" panose="02020603050405020304" pitchFamily="18" charset="0"/>
                <a:ea typeface="Times New Roman" panose="02020603050405020304" pitchFamily="18" charset="0"/>
              </a:rPr>
              <a:t>kolektiv </a:t>
            </a:r>
            <a:r>
              <a:rPr lang="cs-CZ" sz="2800" dirty="0">
                <a:effectLst/>
                <a:latin typeface="Times New Roman" panose="02020603050405020304" pitchFamily="18" charset="0"/>
                <a:ea typeface="Times New Roman" panose="02020603050405020304" pitchFamily="18" charset="0"/>
              </a:rPr>
              <a:t>a v jakém </a:t>
            </a:r>
            <a:r>
              <a:rPr lang="cs-CZ" sz="2800" i="1" dirty="0">
                <a:effectLst/>
                <a:latin typeface="Times New Roman" panose="02020603050405020304" pitchFamily="18" charset="0"/>
                <a:ea typeface="Times New Roman" panose="02020603050405020304" pitchFamily="18" charset="0"/>
              </a:rPr>
              <a:t>jednotlivce</a:t>
            </a:r>
            <a:r>
              <a:rPr lang="cs-CZ" sz="2800" dirty="0">
                <a:effectLst/>
                <a:latin typeface="Times New Roman" panose="02020603050405020304" pitchFamily="18" charset="0"/>
                <a:ea typeface="Times New Roman" panose="02020603050405020304" pitchFamily="18" charset="0"/>
              </a:rPr>
              <a:t>. Má bezpochyby smysl volat k odpovědnosti všechny příslušníky určitého státu za následky, které vznikají z jednání tohoto státu. Jde tu o záležitost kolektivu. Tato odpovědnost má však své meze, neznamená obviňovat morálně a metafyzicky jednotlivce. Týká se i těch státních příslušníků, kteří se bránili režimu a příslušným činům … Za zločin může být ovšem potrestán jen jednotlivec, ať už se ho dopustil sám, nebo ať má řadu kompliců, kteří jsou … vedeni k odpovědnosti. Existují roty lupičů nebo spiklenců, které mohou být ve svém celku označeny za zločinné. Pak vyplývá trestnost z pouhé příslušnosti k takové rotě. Je však nesmyslné morálně obviňovat nějaký národ jako celek … Morálně lze vždy posuzovat jen jednotlivce, nikdy ne kolektiv …Národ jako celek nemůže být vinen nebo nevinen – ani v kriminálním ani v politickém (zde jsou odpovědni jen občané státu) ani v morálním smyslu. Posuzování v kategorii národa je vždy nespravedlivé; … Kolektivní vina národa … tedy nemůže – s výjimkou politické odpovědnosti – existovat: ani jako kriminální ani jako morální ani jako metafyzická vina.“</a:t>
            </a:r>
          </a:p>
          <a:p>
            <a:pPr marL="0" indent="0" algn="just">
              <a:buNone/>
            </a:pP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K. </a:t>
            </a:r>
            <a:r>
              <a:rPr kumimoji="0" lang="cs-CZ"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Jaspers</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cs-CZ"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Otázka viny</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dirty="0">
                <a:effectLst/>
                <a:latin typeface="Times New Roman" panose="02020603050405020304" pitchFamily="18" charset="0"/>
                <a:ea typeface="Times New Roman" panose="02020603050405020304" pitchFamily="18" charset="0"/>
              </a:rPr>
              <a:t>str. 37–40.</a:t>
            </a:r>
            <a:endParaRPr lang="cs-CZ" dirty="0"/>
          </a:p>
        </p:txBody>
      </p:sp>
    </p:spTree>
    <p:extLst>
      <p:ext uri="{BB962C8B-B14F-4D97-AF65-F5344CB8AC3E}">
        <p14:creationId xmlns:p14="http://schemas.microsoft.com/office/powerpoint/2010/main" val="861006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669574-AAB0-B18A-BD58-212C0FC3972B}"/>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B5FBB76-E348-9D25-FB1C-3C3C8D0CDF9F}"/>
              </a:ext>
            </a:extLst>
          </p:cNvPr>
          <p:cNvSpPr>
            <a:spLocks noGrp="1"/>
          </p:cNvSpPr>
          <p:nvPr>
            <p:ph type="title"/>
          </p:nvPr>
        </p:nvSpPr>
        <p:spPr>
          <a:xfrm>
            <a:off x="0" y="2"/>
            <a:ext cx="12192000" cy="782424"/>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   Souvislost mezi různými druhy viny</a:t>
            </a:r>
          </a:p>
        </p:txBody>
      </p:sp>
      <p:sp>
        <p:nvSpPr>
          <p:cNvPr id="3" name="Zástupný obsah 2">
            <a:extLst>
              <a:ext uri="{FF2B5EF4-FFF2-40B4-BE49-F238E27FC236}">
                <a16:creationId xmlns:a16="http://schemas.microsoft.com/office/drawing/2014/main" id="{6F121908-61AA-39C7-DE0B-33974A1157BA}"/>
              </a:ext>
            </a:extLst>
          </p:cNvPr>
          <p:cNvSpPr>
            <a:spLocks noGrp="1"/>
          </p:cNvSpPr>
          <p:nvPr>
            <p:ph idx="1"/>
          </p:nvPr>
        </p:nvSpPr>
        <p:spPr>
          <a:xfrm>
            <a:off x="0" y="782426"/>
            <a:ext cx="12192000" cy="6372518"/>
          </a:xfrm>
        </p:spPr>
        <p:txBody>
          <a:bodyPr>
            <a:normAutofit fontScale="92500" lnSpcReduction="10000"/>
          </a:bodyPr>
          <a:lstStyle/>
          <a:p>
            <a:pPr algn="just"/>
            <a:r>
              <a:rPr lang="cs-CZ" dirty="0">
                <a:latin typeface="Times New Roman" panose="02020603050405020304" pitchFamily="18" charset="0"/>
                <a:ea typeface="Times New Roman" panose="02020603050405020304" pitchFamily="18" charset="0"/>
              </a:rPr>
              <a:t>M</a:t>
            </a:r>
            <a:r>
              <a:rPr lang="cs-CZ" sz="2800" dirty="0">
                <a:effectLst/>
                <a:latin typeface="Times New Roman" panose="02020603050405020304" pitchFamily="18" charset="0"/>
                <a:ea typeface="Times New Roman" panose="02020603050405020304" pitchFamily="18" charset="0"/>
              </a:rPr>
              <a:t>ezi uvedenými druhy viny existuje vnitřní souvislost.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Tato souvislost se projevuje jako vzájemná podmíněnost:</a:t>
            </a:r>
          </a:p>
          <a:p>
            <a:pPr algn="just"/>
            <a:r>
              <a:rPr lang="cs-C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Z</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ákladem</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možnosti lidské provinilosti je metafyzická vina. → Pokud by této viny nebylo, nebyli bychom lidmi, ale „anděli a všechny tři ostatní pojmy viny by se staly bezpředmětnými“.</a:t>
            </a:r>
          </a:p>
          <a:p>
            <a:pPr algn="just"/>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Morální provinění jsou základem poměrů, z nichž vyrůstají politická a kriminální vina. → Ze způsobu morálního chování většiny občanů v každodenním životě vzniká rovněž „určité politické chování, které umožňuje i vznik určitých politických poměrů“. → </a:t>
            </a:r>
            <a:r>
              <a:rPr lang="cs-C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Z</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nesčetných morálních prohřešků, jichž se lidé každodenně dopouštějí, se mohou vyvinout celkové poměry, za nichž se ve vedení státu ocitají lidé a politické síly zločinného charakteru, a které tedy zároveň zakládají politickou vinu.</a:t>
            </a:r>
          </a:p>
          <a:p>
            <a:pPr algn="just"/>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Politické poměry pak opět ovlivňují každodenní způsob života a morálního chování občanů státu.</a:t>
            </a:r>
          </a:p>
          <a:p>
            <a:pPr marL="0" indent="0" algn="just">
              <a:buNone/>
            </a:pPr>
            <a:r>
              <a:rPr lang="cs-CZ" sz="2800" b="1" dirty="0">
                <a:effectLst/>
                <a:latin typeface="Times New Roman" panose="02020603050405020304" pitchFamily="18" charset="0"/>
                <a:ea typeface="Times New Roman" panose="02020603050405020304" pitchFamily="18" charset="0"/>
              </a:rPr>
              <a:t>T 6|:</a:t>
            </a:r>
            <a:r>
              <a:rPr lang="cs-CZ" sz="2800" dirty="0">
                <a:effectLst/>
                <a:latin typeface="Times New Roman" panose="02020603050405020304" pitchFamily="18" charset="0"/>
                <a:ea typeface="Times New Roman" panose="02020603050405020304" pitchFamily="18" charset="0"/>
              </a:rPr>
              <a:t> „Způsob života vyvolává politické události; politické poměry takto vznikající vtiskují zase ráz způsobu života. To nepřipouští radikálně od sebe navzájem oddělovat morální a politickou vinu.“ </a:t>
            </a:r>
          </a:p>
          <a:p>
            <a:pPr marL="0" indent="0" algn="just">
              <a:buNone/>
            </a:pP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K.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Jaspers</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cs-CZ"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Otázka viny</a:t>
            </a:r>
            <a:r>
              <a:rPr lang="cs-CZ" sz="2800" dirty="0">
                <a:effectLst/>
                <a:latin typeface="Times New Roman" panose="02020603050405020304" pitchFamily="18" charset="0"/>
                <a:ea typeface="Times New Roman" panose="02020603050405020304" pitchFamily="18" charset="0"/>
              </a:rPr>
              <a:t>, str. 49.</a:t>
            </a:r>
          </a:p>
          <a:p>
            <a:pPr marL="0" indent="0" algn="just">
              <a:buNone/>
            </a:pPr>
            <a:endPar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0108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AE39AF-1C75-C688-4C29-35E7940A8C22}"/>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4A0C73D-7C3C-EE02-B2BF-7F24D885D983}"/>
              </a:ext>
            </a:extLst>
          </p:cNvPr>
          <p:cNvSpPr>
            <a:spLocks noGrp="1"/>
          </p:cNvSpPr>
          <p:nvPr>
            <p:ph type="title"/>
          </p:nvPr>
        </p:nvSpPr>
        <p:spPr>
          <a:xfrm>
            <a:off x="0" y="2"/>
            <a:ext cx="12192000" cy="782424"/>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   Smysl sebe-projasňování</a:t>
            </a:r>
          </a:p>
        </p:txBody>
      </p:sp>
      <p:sp>
        <p:nvSpPr>
          <p:cNvPr id="3" name="Zástupný obsah 2">
            <a:extLst>
              <a:ext uri="{FF2B5EF4-FFF2-40B4-BE49-F238E27FC236}">
                <a16:creationId xmlns:a16="http://schemas.microsoft.com/office/drawing/2014/main" id="{1FB355E8-4659-4742-B6A1-A186A9E3F682}"/>
              </a:ext>
            </a:extLst>
          </p:cNvPr>
          <p:cNvSpPr>
            <a:spLocks noGrp="1"/>
          </p:cNvSpPr>
          <p:nvPr>
            <p:ph idx="1"/>
          </p:nvPr>
        </p:nvSpPr>
        <p:spPr>
          <a:xfrm>
            <a:off x="0" y="782426"/>
            <a:ext cx="12192000" cy="6372518"/>
          </a:xfrm>
        </p:spPr>
        <p:txBody>
          <a:bodyPr>
            <a:normAutofit fontScale="92500" lnSpcReduction="20000"/>
          </a:bodyPr>
          <a:lstStyle/>
          <a:p>
            <a:pPr algn="just"/>
            <a:r>
              <a:rPr lang="cs-CZ" dirty="0">
                <a:latin typeface="Times New Roman" panose="02020603050405020304" pitchFamily="18" charset="0"/>
                <a:ea typeface="Times New Roman" panose="02020603050405020304" pitchFamily="18" charset="0"/>
              </a:rPr>
              <a:t>S</a:t>
            </a:r>
            <a:r>
              <a:rPr lang="cs-CZ" sz="2800" dirty="0">
                <a:effectLst/>
                <a:latin typeface="Times New Roman" panose="02020603050405020304" pitchFamily="18" charset="0"/>
                <a:ea typeface="Times New Roman" panose="02020603050405020304" pitchFamily="18" charset="0"/>
              </a:rPr>
              <a:t>myslem uvedených rozlišení je jednak zabránit lidským omylům a zkratům, které mohou vést k dalším nespravedlnostem a zakládat novou vinu, jednak čelit různým vytáčkám a únikovým strategiím, jimiž se lidé vyhýbají tomu, aby pohlédli své vlastní vině do tváře a vyrovnali se s 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Vposled jde o to napomoci v procesu hlubšího sebe-projasňování na rovině existence. </a:t>
            </a:r>
            <a:endPar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algn="just"/>
            <a:r>
              <a:rPr lang="cs-CZ" sz="2800" dirty="0">
                <a:effectLst/>
                <a:latin typeface="Times New Roman" panose="02020603050405020304" pitchFamily="18" charset="0"/>
                <a:ea typeface="Times New Roman" panose="02020603050405020304" pitchFamily="18" charset="0"/>
              </a:rPr>
              <a:t>Sebe-projasňování vyžaduje, aby člověk dokázal nemilosrdně vystavit sám sebe světlu pravdy.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To není nic příjemného: V přijetí vlastní viny zakoušíme jakési obtížně snesitelné napětí, avšak právě v tomto napětí je možný vzestup našeho Já.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V úsilí o uskutečnění svého Já přebíráme své stávající Já jakožto provinilé, a tím se zbavujeme falešných iluzí o vlastní čistotě. → </a:t>
            </a:r>
            <a:r>
              <a:rPr lang="cs-CZ" sz="2800" dirty="0">
                <a:effectLst/>
                <a:latin typeface="Times New Roman" panose="02020603050405020304" pitchFamily="18" charset="0"/>
                <a:ea typeface="Times New Roman" panose="02020603050405020304" pitchFamily="18" charset="0"/>
              </a:rPr>
              <a:t>Jedině tak je možné, aby člověk zatížený vinou dospěl k vnitřní obnově a k uzdravení, k založení „nového života z původního zdroje“ lidské podstaty, a aby v něm „dozrálo to nejdrahocennější“: </a:t>
            </a:r>
            <a:r>
              <a:rPr lang="cs-CZ" dirty="0">
                <a:latin typeface="Times New Roman" panose="02020603050405020304" pitchFamily="18" charset="0"/>
                <a:ea typeface="Times New Roman" panose="02020603050405020304" pitchFamily="18" charset="0"/>
              </a:rPr>
              <a:t>jeho vlastní bytí sebou (</a:t>
            </a:r>
            <a:r>
              <a:rPr lang="cs-CZ" dirty="0" err="1">
                <a:latin typeface="Times New Roman" panose="02020603050405020304" pitchFamily="18" charset="0"/>
                <a:ea typeface="Times New Roman" panose="02020603050405020304" pitchFamily="18" charset="0"/>
              </a:rPr>
              <a:t>Selbstsein</a:t>
            </a:r>
            <a:r>
              <a:rPr lang="cs-CZ" dirty="0">
                <a:latin typeface="Times New Roman" panose="02020603050405020304" pitchFamily="18" charset="0"/>
                <a:ea typeface="Times New Roman" panose="02020603050405020304" pitchFamily="18" charset="0"/>
              </a:rPr>
              <a: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V</a:t>
            </a:r>
            <a:r>
              <a:rPr lang="cs-CZ" dirty="0" err="1">
                <a:latin typeface="Times New Roman" panose="02020603050405020304" pitchFamily="18" charset="0"/>
                <a:ea typeface="Times New Roman" panose="02020603050405020304" pitchFamily="18" charset="0"/>
              </a:rPr>
              <a:t>ina</a:t>
            </a:r>
            <a:r>
              <a:rPr lang="cs-CZ" dirty="0">
                <a:latin typeface="Times New Roman" panose="02020603050405020304" pitchFamily="18" charset="0"/>
                <a:ea typeface="Times New Roman" panose="02020603050405020304" pitchFamily="18" charset="0"/>
              </a:rPr>
              <a:t>, jíž dokážeme pohlédnout do tváře a s níž se poctivě snažíme se vyrovnat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v procesu sebe-projasňování</a:t>
            </a:r>
            <a:r>
              <a:rPr lang="cs-CZ" dirty="0">
                <a:latin typeface="Times New Roman" panose="02020603050405020304" pitchFamily="18" charset="0"/>
                <a:ea typeface="Times New Roman" panose="02020603050405020304" pitchFamily="18" charset="0"/>
              </a:rPr>
              <a:t>, se může stát privilegovanou příležitostí a cestou k tomu, abychom se stávali existencí skrze vztah k transcendenci.</a:t>
            </a:r>
            <a:endPar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cs-CZ" sz="2800" b="1" dirty="0">
                <a:effectLst/>
                <a:latin typeface="Times New Roman" panose="02020603050405020304" pitchFamily="18" charset="0"/>
                <a:ea typeface="Times New Roman" panose="02020603050405020304" pitchFamily="18" charset="0"/>
              </a:rPr>
              <a:t>T 7:</a:t>
            </a:r>
            <a:r>
              <a:rPr lang="cs-CZ" sz="2800" dirty="0">
                <a:effectLst/>
                <a:latin typeface="Times New Roman" panose="02020603050405020304" pitchFamily="18" charset="0"/>
                <a:ea typeface="Times New Roman" panose="02020603050405020304" pitchFamily="18" charset="0"/>
              </a:rPr>
              <a:t> „Skutečně, řeč ustává a lze jen negativně připomínat, že naše rozlišení, přestože je považujeme za pravdivá a nijak je nerušíme, se nesmějí stát něčím, na čem bychom pohodlně spočinuli. Nesmíme si myslet, že jimi vyřídíme celou věc, nesmíme se zbavovat tlaku, pod nímž pokračujeme ve své životní cestě a díky němuž má dozrát to nejdrahocennější, věčná podstata naší duše“.</a:t>
            </a:r>
            <a:endPar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K.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Jaspers</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cs-CZ"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Otázka viny</a:t>
            </a:r>
            <a:r>
              <a:rPr lang="cs-CZ" sz="2800" dirty="0">
                <a:effectLst/>
                <a:latin typeface="Times New Roman" panose="02020603050405020304" pitchFamily="18" charset="0"/>
                <a:ea typeface="Times New Roman" panose="02020603050405020304" pitchFamily="18" charset="0"/>
              </a:rPr>
              <a:t>, str. 89.</a:t>
            </a:r>
          </a:p>
          <a:p>
            <a:pPr marL="0" indent="0" algn="just">
              <a:buNone/>
            </a:pPr>
            <a:endPar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9830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CEC4F2-2F3D-080F-9ADC-F392768460C6}"/>
              </a:ext>
            </a:extLst>
          </p:cNvPr>
          <p:cNvSpPr>
            <a:spLocks noGrp="1"/>
          </p:cNvSpPr>
          <p:nvPr>
            <p:ph type="title"/>
          </p:nvPr>
        </p:nvSpPr>
        <p:spPr>
          <a:xfrm>
            <a:off x="150830" y="65988"/>
            <a:ext cx="4621196" cy="1659117"/>
          </a:xfrm>
        </p:spPr>
        <p:txBody>
          <a:bodyPr>
            <a:normAutofit/>
          </a:bodyPr>
          <a:lstStyle/>
          <a:p>
            <a:r>
              <a:rPr lang="cs-CZ" sz="4800" dirty="0">
                <a:solidFill>
                  <a:srgbClr val="C00000"/>
                </a:solidFill>
                <a:latin typeface="Times New Roman" panose="02020603050405020304" pitchFamily="18" charset="0"/>
              </a:rPr>
              <a:t>Paul </a:t>
            </a:r>
            <a:r>
              <a:rPr lang="cs-CZ" sz="4800" dirty="0" err="1">
                <a:solidFill>
                  <a:srgbClr val="C00000"/>
                </a:solidFill>
                <a:latin typeface="Times New Roman" panose="02020603050405020304" pitchFamily="18" charset="0"/>
              </a:rPr>
              <a:t>Ricœur</a:t>
            </a:r>
            <a:br>
              <a:rPr lang="cs-CZ" sz="4800" dirty="0">
                <a:solidFill>
                  <a:srgbClr val="C00000"/>
                </a:solidFill>
                <a:latin typeface="Times New Roman" panose="02020603050405020304" pitchFamily="18" charset="0"/>
              </a:rPr>
            </a:br>
            <a:r>
              <a:rPr lang="cs-CZ" sz="4800" dirty="0">
                <a:solidFill>
                  <a:srgbClr val="C00000"/>
                </a:solidFill>
                <a:latin typeface="Times New Roman" panose="02020603050405020304" pitchFamily="18" charset="0"/>
              </a:rPr>
              <a:t>(1913–2005) </a:t>
            </a:r>
            <a:endParaRPr lang="cs-CZ" sz="4800" dirty="0"/>
          </a:p>
        </p:txBody>
      </p:sp>
      <p:pic>
        <p:nvPicPr>
          <p:cNvPr id="6" name="Zástupný symbol obrázku 5">
            <a:extLst>
              <a:ext uri="{FF2B5EF4-FFF2-40B4-BE49-F238E27FC236}">
                <a16:creationId xmlns:a16="http://schemas.microsoft.com/office/drawing/2014/main" id="{F577893D-7DD2-5474-7ADE-BB481B54B575}"/>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9467" b="9467"/>
          <a:stretch/>
        </p:blipFill>
        <p:spPr>
          <a:xfrm>
            <a:off x="5183188" y="65989"/>
            <a:ext cx="6421208" cy="6721310"/>
          </a:xfrm>
        </p:spPr>
      </p:pic>
      <p:sp>
        <p:nvSpPr>
          <p:cNvPr id="4" name="Zástupný text 3">
            <a:extLst>
              <a:ext uri="{FF2B5EF4-FFF2-40B4-BE49-F238E27FC236}">
                <a16:creationId xmlns:a16="http://schemas.microsoft.com/office/drawing/2014/main" id="{8A9B3DEA-E49D-35CD-E3F4-77C3DAECF931}"/>
              </a:ext>
            </a:extLst>
          </p:cNvPr>
          <p:cNvSpPr>
            <a:spLocks noGrp="1"/>
          </p:cNvSpPr>
          <p:nvPr>
            <p:ph type="body" sz="half" idx="2"/>
          </p:nvPr>
        </p:nvSpPr>
        <p:spPr>
          <a:xfrm>
            <a:off x="0" y="1725105"/>
            <a:ext cx="5024487" cy="4873625"/>
          </a:xfrm>
        </p:spPr>
        <p:txBody>
          <a:bodyPr>
            <a:normAutofit/>
          </a:bodyPr>
          <a:lstStyle/>
          <a:p>
            <a:r>
              <a:rPr lang="cs-CZ" sz="2800" dirty="0">
                <a:latin typeface="Times New Roman" panose="02020603050405020304" pitchFamily="18" charset="0"/>
                <a:ea typeface="Calibri" panose="020F0502020204030204" pitchFamily="34" charset="0"/>
              </a:rPr>
              <a:t>- </a:t>
            </a:r>
            <a:r>
              <a:rPr lang="cs-CZ" sz="3200" dirty="0">
                <a:latin typeface="Times New Roman" panose="02020603050405020304" pitchFamily="18" charset="0"/>
                <a:ea typeface="Calibri" panose="020F0502020204030204" pitchFamily="34" charset="0"/>
              </a:rPr>
              <a:t>francouzský filosof</a:t>
            </a:r>
          </a:p>
          <a:p>
            <a:r>
              <a:rPr lang="cs-CZ" sz="3200" dirty="0">
                <a:latin typeface="Times New Roman" panose="02020603050405020304" pitchFamily="18" charset="0"/>
                <a:ea typeface="Calibri" panose="020F0502020204030204" pitchFamily="34" charset="0"/>
              </a:rPr>
              <a:t>- představitel fenomenologie, personalismu a hermeneutiky</a:t>
            </a:r>
            <a:endParaRPr lang="cs-CZ" sz="3200" dirty="0"/>
          </a:p>
        </p:txBody>
      </p:sp>
    </p:spTree>
    <p:extLst>
      <p:ext uri="{BB962C8B-B14F-4D97-AF65-F5344CB8AC3E}">
        <p14:creationId xmlns:p14="http://schemas.microsoft.com/office/powerpoint/2010/main" val="543726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FE7D9C-DAF6-AAE8-1BD7-F86FBD45F91B}"/>
              </a:ext>
            </a:extLst>
          </p:cNvPr>
          <p:cNvSpPr>
            <a:spLocks noGrp="1"/>
          </p:cNvSpPr>
          <p:nvPr>
            <p:ph type="title"/>
          </p:nvPr>
        </p:nvSpPr>
        <p:spPr>
          <a:xfrm>
            <a:off x="0" y="0"/>
            <a:ext cx="12122870" cy="556181"/>
          </a:xfrm>
        </p:spPr>
        <p:txBody>
          <a:bodyPr>
            <a:normAutofit fontScale="90000"/>
          </a:bodyPr>
          <a:lstStyle/>
          <a:p>
            <a:pPr algn="ctr"/>
            <a:r>
              <a:rPr lang="cs-CZ" dirty="0">
                <a:solidFill>
                  <a:srgbClr val="C00000"/>
                </a:solidFill>
                <a:latin typeface="Times New Roman" panose="02020603050405020304" pitchFamily="18" charset="0"/>
                <a:cs typeface="Times New Roman" panose="02020603050405020304" pitchFamily="18" charset="0"/>
              </a:rPr>
              <a:t>Redukce kriminální viny na morální vinu </a:t>
            </a:r>
          </a:p>
        </p:txBody>
      </p:sp>
      <p:sp>
        <p:nvSpPr>
          <p:cNvPr id="3" name="Zástupný obsah 2">
            <a:extLst>
              <a:ext uri="{FF2B5EF4-FFF2-40B4-BE49-F238E27FC236}">
                <a16:creationId xmlns:a16="http://schemas.microsoft.com/office/drawing/2014/main" id="{7DDE7DB3-B1F7-7E31-A00F-AF9CC4560BE8}"/>
              </a:ext>
            </a:extLst>
          </p:cNvPr>
          <p:cNvSpPr>
            <a:spLocks noGrp="1"/>
          </p:cNvSpPr>
          <p:nvPr>
            <p:ph idx="1"/>
          </p:nvPr>
        </p:nvSpPr>
        <p:spPr>
          <a:xfrm>
            <a:off x="65988" y="443060"/>
            <a:ext cx="12056882" cy="7220932"/>
          </a:xfrm>
        </p:spPr>
        <p:txBody>
          <a:bodyPr>
            <a:normAutofit fontScale="85000" lnSpcReduction="20000"/>
          </a:bodyPr>
          <a:lstStyle/>
          <a:p>
            <a:pPr algn="just"/>
            <a:r>
              <a:rPr lang="cs-CZ" dirty="0" err="1">
                <a:effectLst/>
                <a:latin typeface="Times New Roman" panose="02020603050405020304" pitchFamily="18" charset="0"/>
                <a:ea typeface="Calibri" panose="020F0502020204030204" pitchFamily="34" charset="0"/>
              </a:rPr>
              <a:t>Ricœur</a:t>
            </a:r>
            <a:r>
              <a:rPr lang="cs-CZ" dirty="0">
                <a:effectLst/>
                <a:latin typeface="Times New Roman" panose="02020603050405020304" pitchFamily="18" charset="0"/>
                <a:ea typeface="Calibri" panose="020F0502020204030204" pitchFamily="34" charset="0"/>
              </a:rPr>
              <a:t> ve svém článku </a:t>
            </a:r>
            <a:r>
              <a:rPr lang="cs-CZ" i="1" dirty="0">
                <a:effectLst/>
                <a:latin typeface="Times New Roman" panose="02020603050405020304" pitchFamily="18" charset="0"/>
                <a:ea typeface="Calibri" panose="020F0502020204030204" pitchFamily="34" charset="0"/>
              </a:rPr>
              <a:t>Německá vina</a:t>
            </a:r>
            <a:r>
              <a:rPr lang="cs-CZ" dirty="0">
                <a:effectLst/>
                <a:latin typeface="Times New Roman" panose="02020603050405020304" pitchFamily="18" charset="0"/>
                <a:ea typeface="Calibri" panose="020F0502020204030204" pitchFamily="34" charset="0"/>
              </a:rPr>
              <a:t> provádí redukci </a:t>
            </a:r>
            <a:r>
              <a:rPr lang="cs-CZ" dirty="0" err="1">
                <a:effectLst/>
                <a:latin typeface="Times New Roman" panose="02020603050405020304" pitchFamily="18" charset="0"/>
                <a:ea typeface="Calibri" panose="020F0502020204030204" pitchFamily="34" charset="0"/>
              </a:rPr>
              <a:t>Jaspersových</a:t>
            </a:r>
            <a:r>
              <a:rPr lang="cs-CZ" dirty="0">
                <a:effectLst/>
                <a:latin typeface="Times New Roman" panose="02020603050405020304" pitchFamily="18" charset="0"/>
                <a:ea typeface="Calibri" panose="020F0502020204030204" pitchFamily="34" charset="0"/>
              </a:rPr>
              <a:t> čtyř druhů viny. → </a:t>
            </a:r>
            <a:r>
              <a:rPr lang="cs-CZ" dirty="0">
                <a:latin typeface="Times New Roman" panose="02020603050405020304" pitchFamily="18" charset="0"/>
                <a:ea typeface="Calibri" panose="020F0502020204030204" pitchFamily="34" charset="0"/>
              </a:rPr>
              <a:t>U</a:t>
            </a:r>
            <a:r>
              <a:rPr lang="cs-CZ" dirty="0">
                <a:effectLst/>
                <a:latin typeface="Times New Roman" panose="02020603050405020304" pitchFamily="18" charset="0"/>
                <a:ea typeface="Calibri" panose="020F0502020204030204" pitchFamily="34" charset="0"/>
              </a:rPr>
              <a:t>žití slova „vina“ (</a:t>
            </a:r>
            <a:r>
              <a:rPr lang="cs-CZ" dirty="0" err="1">
                <a:effectLst/>
                <a:latin typeface="Times New Roman" panose="02020603050405020304" pitchFamily="18" charset="0"/>
                <a:ea typeface="Calibri" panose="020F0502020204030204" pitchFamily="34" charset="0"/>
              </a:rPr>
              <a:t>Schuld</a:t>
            </a:r>
            <a:r>
              <a:rPr lang="cs-CZ" dirty="0">
                <a:effectLst/>
                <a:latin typeface="Times New Roman" panose="02020603050405020304" pitchFamily="18" charset="0"/>
                <a:ea typeface="Calibri" panose="020F0502020204030204" pitchFamily="34" charset="0"/>
              </a:rPr>
              <a:t>, </a:t>
            </a:r>
            <a:r>
              <a:rPr lang="cs-CZ" dirty="0" err="1">
                <a:effectLst/>
                <a:latin typeface="Times New Roman" panose="02020603050405020304" pitchFamily="18" charset="0"/>
                <a:ea typeface="Calibri" panose="020F0502020204030204" pitchFamily="34" charset="0"/>
              </a:rPr>
              <a:t>culpabilité</a:t>
            </a:r>
            <a:r>
              <a:rPr lang="cs-CZ" dirty="0">
                <a:effectLst/>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je </a:t>
            </a:r>
            <a:r>
              <a:rPr lang="cs-CZ" dirty="0">
                <a:effectLst/>
                <a:latin typeface="Times New Roman" panose="02020603050405020304" pitchFamily="18" charset="0"/>
                <a:ea typeface="Calibri" panose="020F0502020204030204" pitchFamily="34" charset="0"/>
              </a:rPr>
              <a:t>přiměřené pouze ve dvou případech: u kriminální a morální viny. </a:t>
            </a:r>
          </a:p>
          <a:p>
            <a:pPr algn="just"/>
            <a:r>
              <a:rPr lang="cs-CZ" dirty="0">
                <a:effectLst/>
                <a:latin typeface="Times New Roman" panose="02020603050405020304" pitchFamily="18" charset="0"/>
                <a:ea typeface="Calibri" panose="020F0502020204030204" pitchFamily="34" charset="0"/>
              </a:rPr>
              <a:t>O vztahu </a:t>
            </a:r>
            <a:r>
              <a:rPr lang="cs-CZ" dirty="0">
                <a:latin typeface="Times New Roman" panose="02020603050405020304" pitchFamily="18" charset="0"/>
                <a:ea typeface="Calibri" panose="020F0502020204030204" pitchFamily="34" charset="0"/>
              </a:rPr>
              <a:t>morální a kriminální </a:t>
            </a:r>
            <a:r>
              <a:rPr lang="cs-CZ" dirty="0">
                <a:effectLst/>
                <a:latin typeface="Times New Roman" panose="02020603050405020304" pitchFamily="18" charset="0"/>
                <a:ea typeface="Calibri" panose="020F0502020204030204" pitchFamily="34" charset="0"/>
              </a:rPr>
              <a:t>viny lze dále uvažovat na základě tří hledisek, s jejichž pomocí </a:t>
            </a:r>
            <a:r>
              <a:rPr lang="cs-CZ" dirty="0" err="1">
                <a:effectLst/>
                <a:latin typeface="Times New Roman" panose="02020603050405020304" pitchFamily="18" charset="0"/>
                <a:ea typeface="Calibri" panose="020F0502020204030204" pitchFamily="34" charset="0"/>
              </a:rPr>
              <a:t>Jaspers</a:t>
            </a:r>
            <a:r>
              <a:rPr lang="cs-CZ" dirty="0">
                <a:effectLst/>
                <a:latin typeface="Times New Roman" panose="02020603050405020304" pitchFamily="18" charset="0"/>
                <a:ea typeface="Calibri" panose="020F0502020204030204" pitchFamily="34" charset="0"/>
              </a:rPr>
              <a:t> jednotlivé druhy viny charakterizuje: 1) povaha činu, který příslušnou vinu zakládá; 2) instance, která vinu definuje, posuzuje a vyvozuje z ní důsledky</a:t>
            </a:r>
            <a:r>
              <a:rPr lang="cs-CZ" dirty="0">
                <a:latin typeface="Times New Roman" panose="02020603050405020304" pitchFamily="18" charset="0"/>
                <a:ea typeface="Calibri" panose="020F0502020204030204" pitchFamily="34" charset="0"/>
              </a:rPr>
              <a:t>;</a:t>
            </a:r>
            <a:r>
              <a:rPr lang="cs-CZ" dirty="0">
                <a:effectLst/>
                <a:latin typeface="Times New Roman" panose="02020603050405020304" pitchFamily="18" charset="0"/>
                <a:ea typeface="Calibri" panose="020F0502020204030204" pitchFamily="34" charset="0"/>
              </a:rPr>
              <a:t> 3) důsledky, jež z daného typu viny vyplývají.</a:t>
            </a:r>
          </a:p>
          <a:p>
            <a:pPr algn="just"/>
            <a:r>
              <a:rPr lang="cs-CZ" dirty="0">
                <a:effectLst/>
                <a:latin typeface="Times New Roman" panose="02020603050405020304" pitchFamily="18" charset="0"/>
                <a:ea typeface="Calibri" panose="020F0502020204030204" pitchFamily="34" charset="0"/>
              </a:rPr>
              <a:t>Pokud o činu, který zakládá morální i kriminální vinu, uvažujeme z prvního hlediska, ukazuje se, že zločiny i morální přečiny vposled „náležejí do téhož morálního universa“. → „Z hlediska struktury činů lpí na zločinu vina jen potud, pokud jde o morální pochybení.“ → Z hlediska samotné povahy či struktury činu se jedná o jedinou vinu, a sice o vinu morální. </a:t>
            </a:r>
          </a:p>
          <a:p>
            <a:pPr algn="just"/>
            <a:r>
              <a:rPr lang="cs-CZ" dirty="0">
                <a:effectLst/>
                <a:latin typeface="Times New Roman" panose="02020603050405020304" pitchFamily="18" charset="0"/>
                <a:ea typeface="Calibri" panose="020F0502020204030204" pitchFamily="34" charset="0"/>
              </a:rPr>
              <a:t>Rozdíl mezi činem, který zakládá pouze morální vinu, a činem, který zakládá zároveň morální i kriminální vinu, je pouze rozdílem ve stupni závažnosti.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dirty="0">
                <a:effectLst/>
                <a:latin typeface="Times New Roman" panose="02020603050405020304" pitchFamily="18" charset="0"/>
                <a:ea typeface="Calibri" panose="020F0502020204030204" pitchFamily="34" charset="0"/>
              </a:rPr>
              <a:t>O skutečném rozdílu povahy lze mluvit až v případě instance, která čin definuje, posuzuje a sankcionuje, a důsledků, které z tohoto činu vyplývají: </a:t>
            </a:r>
            <a:r>
              <a:rPr kumimoji="0" lang="cs-CZ" sz="2800"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mn-cs"/>
              </a:rPr>
              <a:t>N</a:t>
            </a:r>
            <a:r>
              <a:rPr lang="cs-CZ" dirty="0">
                <a:effectLst/>
                <a:latin typeface="Times New Roman" panose="02020603050405020304" pitchFamily="18" charset="0"/>
                <a:ea typeface="Calibri" panose="020F0502020204030204" pitchFamily="34" charset="0"/>
              </a:rPr>
              <a:t>a jedné straně je to vnější instance, trestní soudní tribunál, který vynáší svůj verdikt na základě zákona vymezujícího pojem zločinu, na druhé straně morální svědomí, jež vznáší svá obvinění ve vlastním nitru viníka; na jedné straně je to trestní sankce, kterou uvaluje vnější instance</a:t>
            </a:r>
            <a:r>
              <a:rPr lang="cs-CZ" dirty="0">
                <a:latin typeface="Times New Roman" panose="02020603050405020304" pitchFamily="18" charset="0"/>
                <a:ea typeface="Calibri" panose="020F0502020204030204" pitchFamily="34" charset="0"/>
              </a:rPr>
              <a:t>,</a:t>
            </a:r>
            <a:r>
              <a:rPr lang="cs-CZ" dirty="0">
                <a:effectLst/>
                <a:latin typeface="Times New Roman" panose="02020603050405020304" pitchFamily="18" charset="0"/>
                <a:ea typeface="Calibri" panose="020F0502020204030204" pitchFamily="34" charset="0"/>
              </a:rPr>
              <a:t> na druhé straně výčitky a lítost ve vlastním nitru, popř. komunikace s lidmi, kteří jsou s viníkem spojeni poutem lidského vztahu. </a:t>
            </a:r>
          </a:p>
          <a:p>
            <a:pPr algn="just"/>
            <a:r>
              <a:rPr lang="cs-CZ" dirty="0">
                <a:latin typeface="Times New Roman" panose="02020603050405020304" pitchFamily="18" charset="0"/>
                <a:ea typeface="Times New Roman" panose="02020603050405020304" pitchFamily="18" charset="0"/>
              </a:rPr>
              <a:t>J</a:t>
            </a:r>
            <a:r>
              <a:rPr lang="cs-CZ" sz="2800" dirty="0">
                <a:effectLst/>
                <a:latin typeface="Times New Roman" panose="02020603050405020304" pitchFamily="18" charset="0"/>
                <a:ea typeface="Times New Roman" panose="02020603050405020304" pitchFamily="18" charset="0"/>
              </a:rPr>
              <a:t>e to „morálka, která vposled propůjčuje svou autoritu“ trestnímu právu, když „právo </a:t>
            </a:r>
            <a:r>
              <a:rPr lang="cs-CZ" sz="2800" i="1" dirty="0">
                <a:effectLst/>
                <a:latin typeface="Times New Roman" panose="02020603050405020304" pitchFamily="18" charset="0"/>
                <a:ea typeface="Times New Roman" panose="02020603050405020304" pitchFamily="18" charset="0"/>
              </a:rPr>
              <a:t>odsuzuje</a:t>
            </a:r>
            <a:r>
              <a:rPr lang="cs-CZ" sz="2800" dirty="0">
                <a:effectLst/>
                <a:latin typeface="Times New Roman" panose="02020603050405020304" pitchFamily="18" charset="0"/>
                <a:ea typeface="Times New Roman" panose="02020603050405020304" pitchFamily="18" charset="0"/>
              </a:rPr>
              <a:t> zločin“, zatímco vlastní úlohou práva bylo tento zločin „pouze </a:t>
            </a:r>
            <a:r>
              <a:rPr lang="cs-CZ" sz="2800" i="1" dirty="0">
                <a:effectLst/>
                <a:latin typeface="Times New Roman" panose="02020603050405020304" pitchFamily="18" charset="0"/>
                <a:ea typeface="Times New Roman" panose="02020603050405020304" pitchFamily="18" charset="0"/>
              </a:rPr>
              <a:t>definovat</a:t>
            </a:r>
            <a:r>
              <a:rPr lang="cs-CZ" sz="2800" dirty="0">
                <a:effectLst/>
                <a:latin typeface="Times New Roman" panose="02020603050405020304" pitchFamily="18" charset="0"/>
                <a:ea typeface="Times New Roman" panose="02020603050405020304" pitchFamily="18" charset="0"/>
              </a:rPr>
              <a: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K tomu, aby mohl vynést svůj soud, na jehož základě může být na viníka uvalena trestní sankce, je soudce zmocněn společností, která takový čin hodnotí jako zvláště zavrženíhodný.</a:t>
            </a:r>
            <a:endParaRPr lang="cs-CZ" dirty="0">
              <a:effectLst/>
              <a:latin typeface="Times New Roman" panose="02020603050405020304" pitchFamily="18" charset="0"/>
              <a:ea typeface="Calibri" panose="020F0502020204030204" pitchFamily="34" charset="0"/>
            </a:endParaRPr>
          </a:p>
          <a:p>
            <a:pPr marL="0" indent="0">
              <a:buNone/>
            </a:pPr>
            <a:endParaRPr lang="cs-CZ"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229479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20301F-1172-C0F7-362C-CD0F4D1D65BF}"/>
              </a:ext>
            </a:extLst>
          </p:cNvPr>
          <p:cNvSpPr>
            <a:spLocks noGrp="1"/>
          </p:cNvSpPr>
          <p:nvPr>
            <p:ph type="title"/>
          </p:nvPr>
        </p:nvSpPr>
        <p:spPr>
          <a:xfrm>
            <a:off x="838200" y="-546755"/>
            <a:ext cx="10515600" cy="546755"/>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8F119842-45DB-15CA-3CAE-1C9C7030B75C}"/>
              </a:ext>
            </a:extLst>
          </p:cNvPr>
          <p:cNvSpPr>
            <a:spLocks noGrp="1"/>
          </p:cNvSpPr>
          <p:nvPr>
            <p:ph idx="1"/>
          </p:nvPr>
        </p:nvSpPr>
        <p:spPr>
          <a:xfrm>
            <a:off x="0" y="0"/>
            <a:ext cx="12192000" cy="6928701"/>
          </a:xfrm>
        </p:spPr>
        <p:txBody>
          <a:bodyPr>
            <a:normAutofit lnSpcReduction="10000"/>
          </a:bodyPr>
          <a:lstStyle/>
          <a:p>
            <a:pPr marL="0" indent="0" algn="just">
              <a:buNone/>
            </a:pPr>
            <a:r>
              <a:rPr lang="cs-CZ" sz="2800" b="1" dirty="0">
                <a:effectLst/>
                <a:latin typeface="Times New Roman" panose="02020603050405020304" pitchFamily="18" charset="0"/>
                <a:ea typeface="Times New Roman" panose="02020603050405020304" pitchFamily="18" charset="0"/>
              </a:rPr>
              <a:t>T 8: </a:t>
            </a:r>
            <a:r>
              <a:rPr lang="cs-CZ" sz="2800" dirty="0">
                <a:effectLst/>
                <a:latin typeface="Times New Roman" panose="02020603050405020304" pitchFamily="18" charset="0"/>
                <a:ea typeface="Times New Roman" panose="02020603050405020304" pitchFamily="18" charset="0"/>
              </a:rPr>
              <a:t>„Máme zde v podstatě čtyři </a:t>
            </a:r>
            <a:r>
              <a:rPr lang="cs-CZ" sz="2800" i="1" dirty="0">
                <a:effectLst/>
                <a:latin typeface="Times New Roman" panose="02020603050405020304" pitchFamily="18" charset="0"/>
                <a:ea typeface="Times New Roman" panose="02020603050405020304" pitchFamily="18" charset="0"/>
              </a:rPr>
              <a:t>viny</a:t>
            </a:r>
            <a:r>
              <a:rPr lang="cs-CZ" sz="2800" dirty="0">
                <a:effectLst/>
                <a:latin typeface="Times New Roman" panose="02020603050405020304" pitchFamily="18" charset="0"/>
                <a:ea typeface="Times New Roman" panose="02020603050405020304" pitchFamily="18" charset="0"/>
              </a:rPr>
              <a:t>. Po pravdě řečeno je toto slovo vhodné pouze v prvním a třetím případě: v případě </a:t>
            </a:r>
            <a:r>
              <a:rPr lang="cs-CZ" sz="2800" i="1" dirty="0">
                <a:effectLst/>
                <a:latin typeface="Times New Roman" panose="02020603050405020304" pitchFamily="18" charset="0"/>
                <a:ea typeface="Times New Roman" panose="02020603050405020304" pitchFamily="18" charset="0"/>
              </a:rPr>
              <a:t>zločinu</a:t>
            </a:r>
            <a:r>
              <a:rPr lang="cs-CZ" sz="2800" dirty="0">
                <a:effectLst/>
                <a:latin typeface="Times New Roman" panose="02020603050405020304" pitchFamily="18" charset="0"/>
                <a:ea typeface="Times New Roman" panose="02020603050405020304" pitchFamily="18" charset="0"/>
              </a:rPr>
              <a:t> a </a:t>
            </a:r>
            <a:r>
              <a:rPr lang="cs-CZ" sz="2800" i="1" dirty="0">
                <a:effectLst/>
                <a:latin typeface="Times New Roman" panose="02020603050405020304" pitchFamily="18" charset="0"/>
                <a:ea typeface="Times New Roman" panose="02020603050405020304" pitchFamily="18" charset="0"/>
              </a:rPr>
              <a:t>morálního</a:t>
            </a:r>
            <a:r>
              <a:rPr lang="cs-CZ" sz="2800" dirty="0">
                <a:effectLst/>
                <a:latin typeface="Times New Roman" panose="02020603050405020304" pitchFamily="18" charset="0"/>
                <a:ea typeface="Times New Roman" panose="02020603050405020304" pitchFamily="18" charset="0"/>
              </a:rPr>
              <a:t> pochybení. Uvažujeme-li však o inkriminovaných činech – na jedné straně o těch, které definuje obžaloba norimberského tribunálu…, na druhé straně o těch, které mohou být předmětem výčitek autentického svědomí –, … vidíme, že náležejí do téhož morálního universa. Tyto činy se sice vyznačují tak velkým rozdílem stupně závažnosti, jaký si lze vůbec představit, nikoli však rozdílem povahy. Z tohoto hlediska existuje pouze </a:t>
            </a:r>
            <a:r>
              <a:rPr lang="cs-CZ" sz="2800" i="1" dirty="0">
                <a:effectLst/>
                <a:latin typeface="Times New Roman" panose="02020603050405020304" pitchFamily="18" charset="0"/>
                <a:ea typeface="Times New Roman" panose="02020603050405020304" pitchFamily="18" charset="0"/>
              </a:rPr>
              <a:t>jediná</a:t>
            </a:r>
            <a:r>
              <a:rPr lang="cs-CZ" sz="2800" dirty="0">
                <a:effectLst/>
                <a:latin typeface="Times New Roman" panose="02020603050405020304" pitchFamily="18" charset="0"/>
                <a:ea typeface="Times New Roman" panose="02020603050405020304" pitchFamily="18" charset="0"/>
              </a:rPr>
              <a:t> vina a v obou případech je to vina </a:t>
            </a:r>
            <a:r>
              <a:rPr lang="cs-CZ" sz="2800" i="1" dirty="0">
                <a:effectLst/>
                <a:latin typeface="Times New Roman" panose="02020603050405020304" pitchFamily="18" charset="0"/>
                <a:ea typeface="Times New Roman" panose="02020603050405020304" pitchFamily="18" charset="0"/>
              </a:rPr>
              <a:t>morální</a:t>
            </a:r>
            <a:r>
              <a:rPr lang="cs-CZ" sz="2800" dirty="0">
                <a:effectLst/>
                <a:latin typeface="Times New Roman" panose="02020603050405020304" pitchFamily="18" charset="0"/>
                <a:ea typeface="Times New Roman" panose="02020603050405020304" pitchFamily="18" charset="0"/>
              </a:rPr>
              <a:t>. Kromě této rozdílnosti stupně závažnosti zločinu a morálního pochybení lze mluvit o rozdílnosti povahy v případě, že uvažujeme o instanci, která je definuje, posuzuje a sankcionuje: na jedné straně jednoznačný a známý zákon, který definuje, a tedy vymezuje pojem zločinu, na druhé straně morální svědomí…; na jedné straně trest, který uvaluje vnější, a případně i cizí tribunál, na druhé straně výčitky a lítost ve vlastním nitru. Je třeba také říci, že to je morálka, která propůjčuje svou autoritu právu, když právo </a:t>
            </a:r>
            <a:r>
              <a:rPr lang="cs-CZ" sz="2800" i="1" dirty="0">
                <a:effectLst/>
                <a:latin typeface="Times New Roman" panose="02020603050405020304" pitchFamily="18" charset="0"/>
                <a:ea typeface="Times New Roman" panose="02020603050405020304" pitchFamily="18" charset="0"/>
              </a:rPr>
              <a:t>odsuzuje</a:t>
            </a:r>
            <a:r>
              <a:rPr lang="cs-CZ" sz="2800" dirty="0">
                <a:effectLst/>
                <a:latin typeface="Times New Roman" panose="02020603050405020304" pitchFamily="18" charset="0"/>
                <a:ea typeface="Times New Roman" panose="02020603050405020304" pitchFamily="18" charset="0"/>
              </a:rPr>
              <a:t> zločin, jejž mohlo pouze </a:t>
            </a:r>
            <a:r>
              <a:rPr lang="cs-CZ" sz="2800" i="1" dirty="0">
                <a:effectLst/>
                <a:latin typeface="Times New Roman" panose="02020603050405020304" pitchFamily="18" charset="0"/>
                <a:ea typeface="Times New Roman" panose="02020603050405020304" pitchFamily="18" charset="0"/>
              </a:rPr>
              <a:t>definovat</a:t>
            </a:r>
            <a:r>
              <a:rPr lang="cs-CZ" sz="2800" dirty="0">
                <a:effectLst/>
                <a:latin typeface="Times New Roman" panose="02020603050405020304" pitchFamily="18" charset="0"/>
                <a:ea typeface="Times New Roman" panose="02020603050405020304" pitchFamily="18" charset="0"/>
              </a:rPr>
              <a:t>. Zdá se mi tedy, že existuje dvojí </a:t>
            </a:r>
            <a:r>
              <a:rPr lang="cs-CZ" sz="2800" i="1" dirty="0">
                <a:effectLst/>
                <a:latin typeface="Times New Roman" panose="02020603050405020304" pitchFamily="18" charset="0"/>
                <a:ea typeface="Times New Roman" panose="02020603050405020304" pitchFamily="18" charset="0"/>
              </a:rPr>
              <a:t>sankce</a:t>
            </a:r>
            <a:r>
              <a:rPr lang="cs-CZ" sz="2800" dirty="0">
                <a:effectLst/>
                <a:latin typeface="Times New Roman" panose="02020603050405020304" pitchFamily="18" charset="0"/>
                <a:ea typeface="Times New Roman" panose="02020603050405020304" pitchFamily="18" charset="0"/>
              </a:rPr>
              <a:t> rozdílné povahy, ale pouze jediná </a:t>
            </a:r>
            <a:r>
              <a:rPr lang="cs-CZ" sz="2800" i="1" dirty="0">
                <a:effectLst/>
                <a:latin typeface="Times New Roman" panose="02020603050405020304" pitchFamily="18" charset="0"/>
                <a:ea typeface="Times New Roman" panose="02020603050405020304" pitchFamily="18" charset="0"/>
              </a:rPr>
              <a:t>vina</a:t>
            </a:r>
            <a:r>
              <a:rPr lang="cs-CZ" sz="2800" dirty="0">
                <a:effectLst/>
                <a:latin typeface="Times New Roman" panose="02020603050405020304" pitchFamily="18" charset="0"/>
                <a:ea typeface="Times New Roman" panose="02020603050405020304" pitchFamily="18" charset="0"/>
              </a:rPr>
              <a:t> rozdílného stupně závažnosti … z hlediska struktury činů a jejich provinění lpí na zločinu vina jen potud, pokud jde o morální pochybení.“ </a:t>
            </a:r>
          </a:p>
          <a:p>
            <a:pPr marL="0" indent="0" algn="just">
              <a:buNone/>
            </a:pPr>
            <a:r>
              <a:rPr lang="cs-CZ" sz="2800" dirty="0">
                <a:effectLst/>
                <a:latin typeface="Times New Roman" panose="02020603050405020304" pitchFamily="18" charset="0"/>
                <a:ea typeface="Times New Roman" panose="02020603050405020304" pitchFamily="18" charset="0"/>
              </a:rPr>
              <a:t>P. </a:t>
            </a:r>
            <a:r>
              <a:rPr lang="cs-CZ" sz="2800" dirty="0" err="1">
                <a:effectLst/>
                <a:latin typeface="Times New Roman" panose="02020603050405020304" pitchFamily="18" charset="0"/>
                <a:ea typeface="Times New Roman" panose="02020603050405020304" pitchFamily="18" charset="0"/>
              </a:rPr>
              <a:t>Ricoeur</a:t>
            </a:r>
            <a:r>
              <a:rPr lang="cs-CZ" sz="2800" dirty="0">
                <a:effectLst/>
                <a:latin typeface="Times New Roman" panose="02020603050405020304" pitchFamily="18" charset="0"/>
                <a:ea typeface="Times New Roman" panose="02020603050405020304" pitchFamily="18" charset="0"/>
              </a:rPr>
              <a:t>, „Německá vina“, in: </a:t>
            </a:r>
            <a:r>
              <a:rPr lang="cs-CZ" sz="2800" i="1" dirty="0">
                <a:effectLst/>
                <a:latin typeface="Times New Roman" panose="02020603050405020304" pitchFamily="18" charset="0"/>
                <a:ea typeface="Times New Roman" panose="02020603050405020304" pitchFamily="18" charset="0"/>
              </a:rPr>
              <a:t>Reflexe</a:t>
            </a:r>
            <a:r>
              <a:rPr lang="cs-CZ" sz="2800" dirty="0">
                <a:effectLst/>
                <a:latin typeface="Times New Roman" panose="02020603050405020304" pitchFamily="18" charset="0"/>
                <a:ea typeface="Times New Roman" panose="02020603050405020304" pitchFamily="18" charset="0"/>
              </a:rPr>
              <a:t> 56, 2018, str. 146.</a:t>
            </a:r>
            <a:endParaRPr lang="cs-CZ" dirty="0"/>
          </a:p>
        </p:txBody>
      </p:sp>
    </p:spTree>
    <p:extLst>
      <p:ext uri="{BB962C8B-B14F-4D97-AF65-F5344CB8AC3E}">
        <p14:creationId xmlns:p14="http://schemas.microsoft.com/office/powerpoint/2010/main" val="3107527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D7DB18-A13F-7CBA-6451-11B45217833A}"/>
              </a:ext>
            </a:extLst>
          </p:cNvPr>
          <p:cNvSpPr>
            <a:spLocks noGrp="1"/>
          </p:cNvSpPr>
          <p:nvPr>
            <p:ph type="title"/>
          </p:nvPr>
        </p:nvSpPr>
        <p:spPr>
          <a:xfrm>
            <a:off x="-1" y="-103694"/>
            <a:ext cx="12192001" cy="820132"/>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Politická odpovědnost není vina</a:t>
            </a:r>
          </a:p>
        </p:txBody>
      </p:sp>
      <p:sp>
        <p:nvSpPr>
          <p:cNvPr id="3" name="Zástupný obsah 2">
            <a:extLst>
              <a:ext uri="{FF2B5EF4-FFF2-40B4-BE49-F238E27FC236}">
                <a16:creationId xmlns:a16="http://schemas.microsoft.com/office/drawing/2014/main" id="{D622C76A-5CF2-5710-F445-D060B74F5C0F}"/>
              </a:ext>
            </a:extLst>
          </p:cNvPr>
          <p:cNvSpPr>
            <a:spLocks noGrp="1"/>
          </p:cNvSpPr>
          <p:nvPr>
            <p:ph idx="1"/>
          </p:nvPr>
        </p:nvSpPr>
        <p:spPr>
          <a:xfrm>
            <a:off x="-1" y="622170"/>
            <a:ext cx="12116585" cy="6235832"/>
          </a:xfrm>
        </p:spPr>
        <p:txBody>
          <a:bodyPr>
            <a:normAutofit fontScale="85000" lnSpcReduction="20000"/>
          </a:bodyPr>
          <a:lstStyle/>
          <a:p>
            <a:pPr algn="just"/>
            <a:r>
              <a:rPr lang="cs-CZ" dirty="0">
                <a:solidFill>
                  <a:prstClr val="black"/>
                </a:solidFill>
                <a:latin typeface="Times New Roman" panose="02020603050405020304" pitchFamily="18" charset="0"/>
                <a:cs typeface="Times New Roman" panose="02020603050405020304" pitchFamily="18" charset="0"/>
              </a:rPr>
              <a:t>„P</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olitická</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vina“, která vyplývá z příslušnosti k nacistickému státu, může podle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Ricœura</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znamenat dvojí:</a:t>
            </a:r>
          </a:p>
          <a:p>
            <a:pPr marL="514350" indent="-514350" algn="just">
              <a:buAutoNum type="arabicParenR"/>
            </a:pPr>
            <a:r>
              <a:rPr lang="cs-CZ" dirty="0">
                <a:solidFill>
                  <a:prstClr val="black"/>
                </a:solidFill>
                <a:latin typeface="Times New Roman" panose="02020603050405020304" pitchFamily="18" charset="0"/>
                <a:cs typeface="Times New Roman" panose="02020603050405020304" pitchFamily="18" charset="0"/>
              </a:rPr>
              <a:t>P</a:t>
            </a:r>
            <a:r>
              <a:rPr lang="cs-CZ" sz="2800" dirty="0">
                <a:effectLst/>
                <a:latin typeface="Times New Roman" panose="02020603050405020304" pitchFamily="18" charset="0"/>
                <a:ea typeface="Times New Roman" panose="02020603050405020304" pitchFamily="18" charset="0"/>
              </a:rPr>
              <a:t>odíl na zločinech státu skrze vlastní skutky, ať už se jedná o aktivní podporu zločinného režimu, nebo jen pasivitu, nečinnost či mlčení tváří v tvář páchanému zlu.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V takovém případě jde o konkrétní morální, a případně i kriminální vinu, která musí být posuzována individuálně.</a:t>
            </a:r>
          </a:p>
          <a:p>
            <a:pPr marL="514350" indent="-514350" algn="just">
              <a:buAutoNum type="arabicParenR"/>
            </a:pPr>
            <a:r>
              <a:rPr lang="cs-CZ" dirty="0">
                <a:solidFill>
                  <a:prstClr val="black"/>
                </a:solidFill>
                <a:latin typeface="Times New Roman" panose="02020603050405020304" pitchFamily="18" charset="0"/>
                <a:cs typeface="Times New Roman" panose="02020603050405020304" pitchFamily="18" charset="0"/>
              </a:rPr>
              <a:t>P</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rávní</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postavení občana státu, které zahrnuje i odpůrce režimu či emigranty, bez ohledu na konkrétní činy jednotlivců. → V tomto případě jde pouze o „solidaritu občana se státem“ a jeho „právní způsobilost nést určitou sankci“ – nikoli však trestně právní sankci, která může být uvalena pouze na jednotlivce na základě prokázané kriminální viny. → Opatření jako ekonomické sankce, válečné reparace, omezení politické moci atd. lze chápat nanejvýš jako sankce v občansko-právním (civilním), nikoli trestně-právním smyslu. → Tyto sankce mají kolektivní charakter potud, pokud jsou zaměřeny proti strukturám státu, jehož představitelé se dopustili zločinů. → Když tyto sankce postihnou struktury státu, „zasáhnou také jednotlivce jakožto občany tohoto státu v jejich blahobytu, svobodě a důstojnosti.“ </a:t>
            </a:r>
            <a:endParaRPr lang="cs-CZ" dirty="0">
              <a:latin typeface="Times New Roman" panose="02020603050405020304" pitchFamily="18" charset="0"/>
              <a:cs typeface="Times New Roman" panose="02020603050405020304" pitchFamily="18" charset="0"/>
            </a:endParaRPr>
          </a:p>
          <a:p>
            <a:pPr algn="just"/>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Pouze politická odpovědnost ve druhém smyslu (2) má důsledně kolektivní charakter. → Pokud je však tato odpovědnost a jí odpovídající sankce kolektivní, nemá jakýkoli kriminální ani morální význam, a nelze s ní spojovat žádný morální soud, který by byl vynášen nad určitým kolektivem. → Za těchto okolností </a:t>
            </a:r>
            <a:r>
              <a:rPr lang="cs-CZ" dirty="0">
                <a:solidFill>
                  <a:prstClr val="black"/>
                </a:solidFill>
                <a:latin typeface="Times New Roman" panose="02020603050405020304" pitchFamily="18" charset="0"/>
                <a:cs typeface="Times New Roman" panose="02020603050405020304" pitchFamily="18" charset="0"/>
              </a:rPr>
              <a:t>je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problematické mluvit o „vině“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Schuld</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resp.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culpabilité</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takové označení implikuje konkrétní činy subjektu vztaženého k dobru a zlu. →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Jaspers</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sám kromě označení „vina“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Schuld</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užívá též termínu „odpovědnost“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Haftung</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V tomto případě je přiměřené pouze druhé z uvedených označení.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3297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5BC8BF-05E3-587F-FA5C-B5C95EA0523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B7C7516B-A9DE-2F81-1529-8463B93B52F3}"/>
              </a:ext>
            </a:extLst>
          </p:cNvPr>
          <p:cNvSpPr>
            <a:spLocks noGrp="1"/>
          </p:cNvSpPr>
          <p:nvPr>
            <p:ph type="title"/>
          </p:nvPr>
        </p:nvSpPr>
        <p:spPr>
          <a:xfrm>
            <a:off x="838200" y="-546755"/>
            <a:ext cx="10515600" cy="546755"/>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BA6B50AB-D5D4-0E4E-EF60-5F40C7FD2CC1}"/>
              </a:ext>
            </a:extLst>
          </p:cNvPr>
          <p:cNvSpPr>
            <a:spLocks noGrp="1"/>
          </p:cNvSpPr>
          <p:nvPr>
            <p:ph idx="1"/>
          </p:nvPr>
        </p:nvSpPr>
        <p:spPr>
          <a:xfrm>
            <a:off x="0" y="0"/>
            <a:ext cx="12192000" cy="6928701"/>
          </a:xfrm>
        </p:spPr>
        <p:txBody>
          <a:bodyPr>
            <a:normAutofit/>
          </a:bodyPr>
          <a:lstStyle/>
          <a:p>
            <a:pPr marL="0" indent="0" algn="just">
              <a:buNone/>
            </a:pPr>
            <a:r>
              <a:rPr lang="cs-CZ" sz="2800" b="1" dirty="0">
                <a:effectLst/>
                <a:latin typeface="Times New Roman" panose="02020603050405020304" pitchFamily="18" charset="0"/>
                <a:ea typeface="Times New Roman" panose="02020603050405020304" pitchFamily="18" charset="0"/>
              </a:rPr>
              <a:t>T 9:</a:t>
            </a:r>
            <a:r>
              <a:rPr lang="cs-CZ" sz="2800" dirty="0">
                <a:effectLst/>
                <a:latin typeface="Times New Roman" panose="02020603050405020304" pitchFamily="18" charset="0"/>
                <a:ea typeface="Times New Roman" panose="02020603050405020304" pitchFamily="18" charset="0"/>
              </a:rPr>
              <a:t> „Musí platit jedno, nebo druhé: Buď příslušnost k nacistickému státu znamená přispění vlastními činy – i kdyby tyto činy spočívaly v držení se stranou či v mlčení –, nebo znamená právní postavení občanství, které zahrnuje i příslušníky opozice, a dokonce i emigranty, a které je definováno bez ohledu k činům jednotlivců. V prvním případě mají politická pochybení povahu morálních pochybení, a tedy spadají do jediné morální viny; v druhém případě se zdá obtížné mluvit o vině (… </a:t>
            </a:r>
            <a:r>
              <a:rPr lang="cs-CZ" sz="2800" dirty="0" err="1">
                <a:effectLst/>
                <a:latin typeface="Times New Roman" panose="02020603050405020304" pitchFamily="18" charset="0"/>
                <a:ea typeface="Times New Roman" panose="02020603050405020304" pitchFamily="18" charset="0"/>
              </a:rPr>
              <a:t>Schuld</a:t>
            </a:r>
            <a:r>
              <a:rPr lang="cs-CZ" sz="2800" dirty="0">
                <a:effectLst/>
                <a:latin typeface="Times New Roman" panose="02020603050405020304" pitchFamily="18" charset="0"/>
                <a:ea typeface="Times New Roman" panose="02020603050405020304" pitchFamily="18" charset="0"/>
              </a:rPr>
              <a:t>) … v tom smyslu, že by implikovala činy a subjekt těchto činů vztahující se k dobru a ke zlu. Ostatně </a:t>
            </a:r>
            <a:r>
              <a:rPr lang="cs-CZ" sz="2800" dirty="0" err="1">
                <a:effectLst/>
                <a:latin typeface="Times New Roman" panose="02020603050405020304" pitchFamily="18" charset="0"/>
                <a:ea typeface="Times New Roman" panose="02020603050405020304" pitchFamily="18" charset="0"/>
              </a:rPr>
              <a:t>Jaspers</a:t>
            </a:r>
            <a:r>
              <a:rPr lang="cs-CZ" sz="2800" dirty="0">
                <a:effectLst/>
                <a:latin typeface="Times New Roman" panose="02020603050405020304" pitchFamily="18" charset="0"/>
                <a:ea typeface="Times New Roman" panose="02020603050405020304" pitchFamily="18" charset="0"/>
              </a:rPr>
              <a:t> často užívá slova </a:t>
            </a:r>
            <a:r>
              <a:rPr lang="cs-CZ" sz="2800" dirty="0" err="1">
                <a:effectLst/>
                <a:latin typeface="Times New Roman" panose="02020603050405020304" pitchFamily="18" charset="0"/>
                <a:ea typeface="Times New Roman" panose="02020603050405020304" pitchFamily="18" charset="0"/>
              </a:rPr>
              <a:t>Haftung</a:t>
            </a:r>
            <a:r>
              <a:rPr lang="cs-CZ" sz="2800" dirty="0">
                <a:effectLst/>
                <a:latin typeface="Times New Roman" panose="02020603050405020304" pitchFamily="18" charset="0"/>
                <a:ea typeface="Times New Roman" panose="02020603050405020304" pitchFamily="18" charset="0"/>
              </a:rPr>
              <a:t>, aby označil tuto solidaritu občana se státem a jeho právní způsobilost ‚platit </a:t>
            </a:r>
            <a:r>
              <a:rPr lang="cs-CZ" sz="2800" dirty="0" err="1">
                <a:effectLst/>
                <a:latin typeface="Times New Roman" panose="02020603050405020304" pitchFamily="18" charset="0"/>
                <a:ea typeface="Times New Roman" panose="02020603050405020304" pitchFamily="18" charset="0"/>
              </a:rPr>
              <a:t>zaʻ</a:t>
            </a:r>
            <a:r>
              <a:rPr lang="cs-CZ" sz="2800" dirty="0">
                <a:effectLst/>
                <a:latin typeface="Times New Roman" panose="02020603050405020304" pitchFamily="18" charset="0"/>
                <a:ea typeface="Times New Roman" panose="02020603050405020304" pitchFamily="18" charset="0"/>
              </a:rPr>
              <a:t> něj na základě pouhé občanské příslušnosti ke státu. Tuto </a:t>
            </a:r>
            <a:r>
              <a:rPr lang="cs-CZ" sz="2800" dirty="0" err="1">
                <a:effectLst/>
                <a:latin typeface="Times New Roman" panose="02020603050405020304" pitchFamily="18" charset="0"/>
                <a:ea typeface="Times New Roman" panose="02020603050405020304" pitchFamily="18" charset="0"/>
              </a:rPr>
              <a:t>Haftung</a:t>
            </a:r>
            <a:r>
              <a:rPr lang="cs-CZ" sz="2800" dirty="0">
                <a:effectLst/>
                <a:latin typeface="Times New Roman" panose="02020603050405020304" pitchFamily="18" charset="0"/>
                <a:ea typeface="Times New Roman" panose="02020603050405020304" pitchFamily="18" charset="0"/>
              </a:rPr>
              <a:t> lze nazvat ‚</a:t>
            </a:r>
            <a:r>
              <a:rPr lang="cs-CZ" sz="2800" dirty="0" err="1">
                <a:effectLst/>
                <a:latin typeface="Times New Roman" panose="02020603050405020304" pitchFamily="18" charset="0"/>
                <a:ea typeface="Times New Roman" panose="02020603050405020304" pitchFamily="18" charset="0"/>
              </a:rPr>
              <a:t>odpovědnostíʻ</a:t>
            </a:r>
            <a:r>
              <a:rPr lang="cs-CZ" sz="2800" dirty="0">
                <a:effectLst/>
                <a:latin typeface="Times New Roman" panose="02020603050405020304" pitchFamily="18" charset="0"/>
                <a:ea typeface="Times New Roman" panose="02020603050405020304" pitchFamily="18" charset="0"/>
              </a:rPr>
              <a:t>, redukujeme-li smysl slova na pouhou právní způsobilost nést určitou sankci. Reparace, ztráta moci, ekonomická nouze jsou rozhodně kolektivními sankcemi v tom smyslu, že když postihnou struktury, zasáhnout také jednotlivce jakožto občany tohoto státu v jejich blahobytu, svobodě a důstojnosti. Pokud je čistě politická a kolektivní, nemá tato sankce morální charakter, nýbrž zůstává na rovině škody, zadostiučinění, nikoli viny.“</a:t>
            </a:r>
          </a:p>
          <a:p>
            <a:pPr marL="0" indent="0" algn="just">
              <a:buNone/>
            </a:pPr>
            <a:r>
              <a:rPr lang="cs-CZ" sz="2800" dirty="0">
                <a:effectLst/>
                <a:latin typeface="Times New Roman" panose="02020603050405020304" pitchFamily="18" charset="0"/>
                <a:ea typeface="Times New Roman" panose="02020603050405020304" pitchFamily="18" charset="0"/>
              </a:rPr>
              <a:t>P. </a:t>
            </a:r>
            <a:r>
              <a:rPr lang="cs-CZ" sz="2800" dirty="0" err="1">
                <a:effectLst/>
                <a:latin typeface="Times New Roman" panose="02020603050405020304" pitchFamily="18" charset="0"/>
                <a:ea typeface="Times New Roman" panose="02020603050405020304" pitchFamily="18" charset="0"/>
              </a:rPr>
              <a:t>Ricoeur</a:t>
            </a:r>
            <a:r>
              <a:rPr lang="cs-CZ" sz="2800" dirty="0">
                <a:effectLst/>
                <a:latin typeface="Times New Roman" panose="02020603050405020304" pitchFamily="18" charset="0"/>
                <a:ea typeface="Times New Roman" panose="02020603050405020304" pitchFamily="18" charset="0"/>
              </a:rPr>
              <a:t>, „Německá vina“, str. 147.</a:t>
            </a:r>
            <a:endParaRPr lang="cs-CZ" dirty="0"/>
          </a:p>
        </p:txBody>
      </p:sp>
    </p:spTree>
    <p:extLst>
      <p:ext uri="{BB962C8B-B14F-4D97-AF65-F5344CB8AC3E}">
        <p14:creationId xmlns:p14="http://schemas.microsoft.com/office/powerpoint/2010/main" val="1217720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AA4EBF-412B-BCDA-8EFB-27CB3D30003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01E4503-1A16-497E-F424-FE4221B0943B}"/>
              </a:ext>
            </a:extLst>
          </p:cNvPr>
          <p:cNvSpPr>
            <a:spLocks noGrp="1"/>
          </p:cNvSpPr>
          <p:nvPr>
            <p:ph type="title"/>
          </p:nvPr>
        </p:nvSpPr>
        <p:spPr>
          <a:xfrm>
            <a:off x="150830" y="65988"/>
            <a:ext cx="5128180" cy="1866507"/>
          </a:xfrm>
        </p:spPr>
        <p:txBody>
          <a:bodyPr>
            <a:normAutofit fontScale="90000"/>
          </a:bodyPr>
          <a:lstStyle/>
          <a:p>
            <a:r>
              <a:rPr lang="cs-CZ" sz="4800" dirty="0" err="1">
                <a:solidFill>
                  <a:srgbClr val="C00000"/>
                </a:solidFill>
                <a:latin typeface="Times New Roman" panose="02020603050405020304" pitchFamily="18" charset="0"/>
              </a:rPr>
              <a:t>Jaspersova</a:t>
            </a:r>
            <a:r>
              <a:rPr lang="cs-CZ" sz="4800" dirty="0">
                <a:solidFill>
                  <a:srgbClr val="C00000"/>
                </a:solidFill>
                <a:latin typeface="Times New Roman" panose="02020603050405020304" pitchFamily="18" charset="0"/>
              </a:rPr>
              <a:t> </a:t>
            </a:r>
            <a:br>
              <a:rPr lang="cs-CZ" sz="4800" dirty="0">
                <a:solidFill>
                  <a:srgbClr val="C00000"/>
                </a:solidFill>
                <a:latin typeface="Times New Roman" panose="02020603050405020304" pitchFamily="18" charset="0"/>
              </a:rPr>
            </a:br>
            <a:r>
              <a:rPr lang="cs-CZ" sz="4800" i="1" dirty="0">
                <a:solidFill>
                  <a:srgbClr val="C00000"/>
                </a:solidFill>
                <a:latin typeface="Times New Roman" panose="02020603050405020304" pitchFamily="18" charset="0"/>
              </a:rPr>
              <a:t>Otázka viny</a:t>
            </a:r>
            <a:r>
              <a:rPr lang="cs-CZ" sz="4800" dirty="0">
                <a:solidFill>
                  <a:srgbClr val="C00000"/>
                </a:solidFill>
                <a:latin typeface="Times New Roman" panose="02020603050405020304" pitchFamily="18" charset="0"/>
              </a:rPr>
              <a:t> </a:t>
            </a:r>
            <a:br>
              <a:rPr lang="cs-CZ" sz="4800" dirty="0">
                <a:solidFill>
                  <a:srgbClr val="C00000"/>
                </a:solidFill>
                <a:latin typeface="Times New Roman" panose="02020603050405020304" pitchFamily="18" charset="0"/>
              </a:rPr>
            </a:br>
            <a:r>
              <a:rPr lang="cs-CZ" sz="4800" dirty="0">
                <a:solidFill>
                  <a:srgbClr val="C00000"/>
                </a:solidFill>
                <a:latin typeface="Times New Roman" panose="02020603050405020304" pitchFamily="18" charset="0"/>
              </a:rPr>
              <a:t>(1946) </a:t>
            </a:r>
            <a:endParaRPr lang="cs-CZ" sz="4800" dirty="0"/>
          </a:p>
        </p:txBody>
      </p:sp>
      <p:pic>
        <p:nvPicPr>
          <p:cNvPr id="6" name="Zástupný symbol obrázku 5">
            <a:extLst>
              <a:ext uri="{FF2B5EF4-FFF2-40B4-BE49-F238E27FC236}">
                <a16:creationId xmlns:a16="http://schemas.microsoft.com/office/drawing/2014/main" id="{AF514C0A-6731-20A3-49B4-08D86443A7BB}"/>
              </a:ext>
            </a:extLst>
          </p:cNvPr>
          <p:cNvPicPr>
            <a:picLocks noGrp="1" noChangeAspect="1"/>
          </p:cNvPicPr>
          <p:nvPr>
            <p:ph type="pic" idx="1"/>
          </p:nvPr>
        </p:nvPicPr>
        <p:blipFill>
          <a:blip r:embed="rId3">
            <a:extLst>
              <a:ext uri="{28A0092B-C50C-407E-A947-70E740481C1C}">
                <a14:useLocalDpi xmlns:a14="http://schemas.microsoft.com/office/drawing/2010/main" val="0"/>
              </a:ext>
            </a:extLst>
          </a:blip>
          <a:srcRect t="5059" b="5059"/>
          <a:stretch/>
        </p:blipFill>
        <p:spPr>
          <a:xfrm>
            <a:off x="6796726" y="0"/>
            <a:ext cx="5395273" cy="6825006"/>
          </a:xfrm>
        </p:spPr>
      </p:pic>
      <p:sp>
        <p:nvSpPr>
          <p:cNvPr id="4" name="Zástupný text 3">
            <a:extLst>
              <a:ext uri="{FF2B5EF4-FFF2-40B4-BE49-F238E27FC236}">
                <a16:creationId xmlns:a16="http://schemas.microsoft.com/office/drawing/2014/main" id="{672CAA8A-5A01-7C3F-583E-76B87151C84D}"/>
              </a:ext>
            </a:extLst>
          </p:cNvPr>
          <p:cNvSpPr>
            <a:spLocks noGrp="1"/>
          </p:cNvSpPr>
          <p:nvPr>
            <p:ph type="body" sz="half" idx="2"/>
          </p:nvPr>
        </p:nvSpPr>
        <p:spPr>
          <a:xfrm>
            <a:off x="0" y="1932495"/>
            <a:ext cx="6796726" cy="5005633"/>
          </a:xfrm>
        </p:spPr>
        <p:txBody>
          <a:bodyPr>
            <a:normAutofit fontScale="77500" lnSpcReduction="20000"/>
          </a:bodyPr>
          <a:lstStyle/>
          <a:p>
            <a:pPr marL="457200" indent="-457200" algn="just">
              <a:buFontTx/>
              <a:buChar char="-"/>
            </a:pPr>
            <a:r>
              <a:rPr lang="cs-CZ" sz="2800" dirty="0">
                <a:latin typeface="Times New Roman" panose="02020603050405020304" pitchFamily="18" charset="0"/>
                <a:ea typeface="Calibri" panose="020F0502020204030204" pitchFamily="34" charset="0"/>
              </a:rPr>
              <a:t>Kniha</a:t>
            </a:r>
            <a:r>
              <a:rPr lang="cs-CZ" sz="2800" dirty="0">
                <a:effectLst/>
                <a:latin typeface="Times New Roman" panose="02020603050405020304" pitchFamily="18" charset="0"/>
                <a:ea typeface="Times New Roman" panose="02020603050405020304" pitchFamily="18" charset="0"/>
              </a:rPr>
              <a:t> je bezprostřední reakcí na situaci po 2. světové válce, kdy otázka viny vyvstala s neobvyklou naléhavostí. → Šlo o „německou vinu“, tj. vinu představitelů nacistického režimu a všech, kdo se na jejich zločinech podíleli, ale i mnoha bezejmenných německých občanů, kteří svou činností či nečinností tento režim a jeho zločiny umožnili. </a:t>
            </a:r>
          </a:p>
          <a:p>
            <a:pPr marL="457200" indent="-457200" algn="just">
              <a:buFontTx/>
              <a:buChar char="-"/>
            </a:pPr>
            <a:r>
              <a:rPr lang="cs-CZ" sz="2800" dirty="0">
                <a:effectLst/>
                <a:latin typeface="Times New Roman" panose="02020603050405020304" pitchFamily="18" charset="0"/>
                <a:ea typeface="Times New Roman" panose="02020603050405020304" pitchFamily="18" charset="0"/>
              </a:rPr>
              <a:t>Tváří v tvář paušálnímu obviňování Němců, ale i pocitům křivdy a výmluvám mnohých svých spoluobčanů, </a:t>
            </a:r>
            <a:r>
              <a:rPr lang="cs-CZ" sz="2800" dirty="0" err="1">
                <a:effectLst/>
                <a:latin typeface="Times New Roman" panose="02020603050405020304" pitchFamily="18" charset="0"/>
                <a:ea typeface="Times New Roman" panose="02020603050405020304" pitchFamily="18" charset="0"/>
              </a:rPr>
              <a:t>Jaspers</a:t>
            </a:r>
            <a:r>
              <a:rPr lang="cs-CZ" sz="2800" dirty="0">
                <a:effectLst/>
                <a:latin typeface="Times New Roman" panose="02020603050405020304" pitchFamily="18" charset="0"/>
                <a:ea typeface="Times New Roman" panose="02020603050405020304" pitchFamily="18" charset="0"/>
              </a:rPr>
              <a:t> přichází s jasnými rozlišeními, jež mají umožnit náležitě a spravedlivě posoudit, do jaké míry lze jednotlivcům či skupinám přičítat zodpovědnost za zločiny spáchané nacistickým režimem a jaké za ně mají nést následky.  </a:t>
            </a:r>
          </a:p>
          <a:p>
            <a:pPr marL="457200" indent="-457200" algn="just">
              <a:buFontTx/>
              <a:buChar char="-"/>
            </a:pPr>
            <a:r>
              <a:rPr lang="cs-CZ" sz="2800" dirty="0" err="1">
                <a:latin typeface="Times New Roman" panose="02020603050405020304" pitchFamily="18" charset="0"/>
                <a:ea typeface="Calibri" panose="020F0502020204030204" pitchFamily="34" charset="0"/>
              </a:rPr>
              <a:t>Jaspersova</a:t>
            </a:r>
            <a:r>
              <a:rPr lang="cs-CZ" sz="2800" dirty="0">
                <a:latin typeface="Times New Roman" panose="02020603050405020304" pitchFamily="18" charset="0"/>
                <a:ea typeface="Calibri" panose="020F0502020204030204" pitchFamily="34" charset="0"/>
              </a:rPr>
              <a:t> kniha má nadčasovou platnost a sloužila jako východisko při vyrovnávání se s minulostí zatíženou břemenem viny i v pozdějších historických situacích a odlišných kontextech.</a:t>
            </a:r>
          </a:p>
        </p:txBody>
      </p:sp>
    </p:spTree>
    <p:extLst>
      <p:ext uri="{BB962C8B-B14F-4D97-AF65-F5344CB8AC3E}">
        <p14:creationId xmlns:p14="http://schemas.microsoft.com/office/powerpoint/2010/main" val="3592884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841BBE-F5E3-94D6-0B88-3BFC4084AB3E}"/>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3289E9A-FF40-77FF-97F3-3DBC7EC1B166}"/>
              </a:ext>
            </a:extLst>
          </p:cNvPr>
          <p:cNvSpPr>
            <a:spLocks noGrp="1"/>
          </p:cNvSpPr>
          <p:nvPr>
            <p:ph type="title"/>
          </p:nvPr>
        </p:nvSpPr>
        <p:spPr>
          <a:xfrm>
            <a:off x="0" y="0"/>
            <a:ext cx="12122870" cy="575035"/>
          </a:xfrm>
        </p:spPr>
        <p:txBody>
          <a:bodyPr>
            <a:normAutofit fontScale="90000"/>
          </a:bodyPr>
          <a:lstStyle/>
          <a:p>
            <a:pPr algn="ctr"/>
            <a:r>
              <a:rPr lang="cs-CZ" dirty="0">
                <a:solidFill>
                  <a:srgbClr val="C00000"/>
                </a:solidFill>
                <a:latin typeface="Times New Roman" panose="02020603050405020304" pitchFamily="18" charset="0"/>
                <a:cs typeface="Times New Roman" panose="02020603050405020304" pitchFamily="18" charset="0"/>
              </a:rPr>
              <a:t>Redukce metafyzické viny na morální vinu </a:t>
            </a:r>
          </a:p>
        </p:txBody>
      </p:sp>
      <p:sp>
        <p:nvSpPr>
          <p:cNvPr id="3" name="Zástupný obsah 2">
            <a:extLst>
              <a:ext uri="{FF2B5EF4-FFF2-40B4-BE49-F238E27FC236}">
                <a16:creationId xmlns:a16="http://schemas.microsoft.com/office/drawing/2014/main" id="{E1DC24B9-4516-3980-11EF-A899A153B5D1}"/>
              </a:ext>
            </a:extLst>
          </p:cNvPr>
          <p:cNvSpPr>
            <a:spLocks noGrp="1"/>
          </p:cNvSpPr>
          <p:nvPr>
            <p:ph idx="1"/>
          </p:nvPr>
        </p:nvSpPr>
        <p:spPr>
          <a:xfrm>
            <a:off x="65988" y="575035"/>
            <a:ext cx="12056882" cy="6282965"/>
          </a:xfrm>
        </p:spPr>
        <p:txBody>
          <a:bodyPr>
            <a:normAutofit fontScale="85000" lnSpcReduction="10000"/>
          </a:bodyPr>
          <a:lstStyle/>
          <a:p>
            <a:pPr algn="just"/>
            <a:r>
              <a:rPr lang="cs-CZ" sz="2800" dirty="0">
                <a:effectLst/>
                <a:latin typeface="Times New Roman" panose="02020603050405020304" pitchFamily="18" charset="0"/>
                <a:ea typeface="Times New Roman" panose="02020603050405020304" pitchFamily="18" charset="0"/>
              </a:rPr>
              <a:t>Také metafyzickou vinu lze stěží myslet jako zvláštní druh viny.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Times New Roman" panose="02020603050405020304" pitchFamily="18" charset="0"/>
              </a:rPr>
              <a:t>„Požadavek universální solidarity, který na své hranici vyžaduje mučednictví“ či oběť, je ve své podstatě rovněž etické povahy.</a:t>
            </a:r>
            <a:r>
              <a:rPr lang="cs-CZ" dirty="0">
                <a:effectLst/>
                <a:latin typeface="Times New Roman" panose="02020603050405020304" pitchFamily="18" charset="0"/>
                <a:ea typeface="Calibri" panose="020F0502020204030204" pitchFamily="34" charset="0"/>
              </a:rPr>
              <a:t> → Metafyzická vina se jeví spíše jako morální vina, která je posuzována ve světle absolutního morálního nároku prohloubeného a radikalizovaného náboženským přesvědčením. </a:t>
            </a:r>
            <a:endParaRPr lang="cs-CZ" dirty="0">
              <a:solidFill>
                <a:prstClr val="black"/>
              </a:solidFill>
              <a:latin typeface="Times New Roman" panose="02020603050405020304" pitchFamily="18" charset="0"/>
              <a:ea typeface="Calibri" panose="020F0502020204030204" pitchFamily="34" charset="0"/>
            </a:endParaRPr>
          </a:p>
          <a:p>
            <a:pPr algn="just"/>
            <a:r>
              <a:rPr lang="cs-CZ" dirty="0">
                <a:effectLst/>
                <a:latin typeface="Times New Roman" panose="02020603050405020304" pitchFamily="18" charset="0"/>
                <a:ea typeface="Calibri" panose="020F0502020204030204" pitchFamily="34" charset="0"/>
              </a:rPr>
              <a:t>V této perspektivě se vina ukazuje jako „hřích“, který není nějakým zvláštním druhem viny, ale morální vinou posuzovanou z hlediska nábožensky založené morálky, jež v sobě zahrnuje i požadavek bezpodmínečné oběti.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Times New Roman" panose="02020603050405020304" pitchFamily="18" charset="0"/>
              </a:rPr>
              <a:t>Právě v tomto bodě se podle </a:t>
            </a:r>
            <a:r>
              <a:rPr lang="cs-CZ" sz="2800" dirty="0" err="1">
                <a:effectLst/>
                <a:latin typeface="Times New Roman" panose="02020603050405020304" pitchFamily="18" charset="0"/>
                <a:ea typeface="Times New Roman" panose="02020603050405020304" pitchFamily="18" charset="0"/>
              </a:rPr>
              <a:t>Ricoeura</a:t>
            </a:r>
            <a:r>
              <a:rPr lang="cs-CZ" sz="2800" dirty="0">
                <a:effectLst/>
                <a:latin typeface="Times New Roman" panose="02020603050405020304" pitchFamily="18" charset="0"/>
                <a:ea typeface="Times New Roman" panose="02020603050405020304" pitchFamily="18" charset="0"/>
              </a:rPr>
              <a:t> „ukazuje kontinuita mezi morálkou a náboženstvím“.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t>
            </a:r>
            <a:r>
              <a:rPr lang="cs-CZ" sz="2800" dirty="0">
                <a:effectLst/>
                <a:latin typeface="Times New Roman" panose="02020603050405020304" pitchFamily="18" charset="0"/>
                <a:ea typeface="Times New Roman" panose="02020603050405020304" pitchFamily="18" charset="0"/>
              </a:rPr>
              <a:t>„Metafyzická vina“ není nová vina, ale ukazuje </a:t>
            </a:r>
            <a:r>
              <a:rPr lang="cs-CZ" dirty="0">
                <a:latin typeface="Times New Roman" panose="02020603050405020304" pitchFamily="18" charset="0"/>
                <a:ea typeface="Times New Roman" panose="02020603050405020304" pitchFamily="18" charset="0"/>
              </a:rPr>
              <a:t>se zde „</a:t>
            </a:r>
            <a:r>
              <a:rPr lang="cs-CZ" sz="2800" dirty="0">
                <a:effectLst/>
                <a:latin typeface="Times New Roman" panose="02020603050405020304" pitchFamily="18" charset="0"/>
                <a:ea typeface="Times New Roman" panose="02020603050405020304" pitchFamily="18" charset="0"/>
              </a:rPr>
              <a:t>skrytý náboženský základ etiky, a s ním i pravá hloubka </a:t>
            </a:r>
            <a:r>
              <a:rPr lang="cs-CZ" sz="2800" i="1" dirty="0">
                <a:effectLst/>
                <a:latin typeface="Times New Roman" panose="02020603050405020304" pitchFamily="18" charset="0"/>
                <a:ea typeface="Times New Roman" panose="02020603050405020304" pitchFamily="18" charset="0"/>
              </a:rPr>
              <a:t>jediné morální viny</a:t>
            </a:r>
            <a:r>
              <a:rPr lang="cs-CZ" sz="2800" dirty="0">
                <a:effectLst/>
                <a:latin typeface="Times New Roman" panose="02020603050405020304" pitchFamily="18" charset="0"/>
                <a:ea typeface="Times New Roman" panose="02020603050405020304" pitchFamily="18" charset="0"/>
              </a:rPr>
              <a:t>.“</a:t>
            </a:r>
            <a:endParaRPr lang="cs-CZ" dirty="0">
              <a:effectLst/>
              <a:latin typeface="Times New Roman" panose="02020603050405020304" pitchFamily="18" charset="0"/>
              <a:ea typeface="Calibri" panose="020F0502020204030204" pitchFamily="34" charset="0"/>
            </a:endParaRPr>
          </a:p>
          <a:p>
            <a:pPr marL="0" indent="0" algn="just">
              <a:buNone/>
            </a:pPr>
            <a:r>
              <a:rPr lang="cs-CZ" sz="2800" b="1" dirty="0">
                <a:effectLst/>
                <a:latin typeface="Times New Roman" panose="02020603050405020304" pitchFamily="18" charset="0"/>
                <a:ea typeface="Times New Roman" panose="02020603050405020304" pitchFamily="18" charset="0"/>
              </a:rPr>
              <a:t>T 10: </a:t>
            </a:r>
            <a:r>
              <a:rPr lang="cs-CZ" sz="2800" dirty="0">
                <a:effectLst/>
                <a:latin typeface="Times New Roman" panose="02020603050405020304" pitchFamily="18" charset="0"/>
                <a:ea typeface="Times New Roman" panose="02020603050405020304" pitchFamily="18" charset="0"/>
              </a:rPr>
              <a:t>„Lze mluvit o </a:t>
            </a:r>
            <a:r>
              <a:rPr lang="cs-CZ" sz="2800" i="1" dirty="0">
                <a:effectLst/>
                <a:latin typeface="Times New Roman" panose="02020603050405020304" pitchFamily="18" charset="0"/>
                <a:ea typeface="Times New Roman" panose="02020603050405020304" pitchFamily="18" charset="0"/>
              </a:rPr>
              <a:t>metafyzické </a:t>
            </a:r>
            <a:r>
              <a:rPr lang="cs-CZ" sz="2800" dirty="0">
                <a:effectLst/>
                <a:latin typeface="Times New Roman" panose="02020603050405020304" pitchFamily="18" charset="0"/>
                <a:ea typeface="Times New Roman" panose="02020603050405020304" pitchFamily="18" charset="0"/>
              </a:rPr>
              <a:t>vině, odlišné od</a:t>
            </a:r>
            <a:r>
              <a:rPr lang="cs-CZ" sz="2800" i="1" dirty="0">
                <a:effectLst/>
                <a:latin typeface="Times New Roman" panose="02020603050405020304" pitchFamily="18" charset="0"/>
                <a:ea typeface="Times New Roman" panose="02020603050405020304" pitchFamily="18" charset="0"/>
              </a:rPr>
              <a:t> morální</a:t>
            </a:r>
            <a:r>
              <a:rPr lang="cs-CZ" sz="2800" dirty="0">
                <a:effectLst/>
                <a:latin typeface="Times New Roman" panose="02020603050405020304" pitchFamily="18" charset="0"/>
                <a:ea typeface="Times New Roman" panose="02020603050405020304" pitchFamily="18" charset="0"/>
              </a:rPr>
              <a:t> viny? Tato vina by začínala tam, kde končí užitečné gesto, účinné jednání. Pochybení by spočívalo v tom, že člověk neučinil neúčinné gesto, že nezemřel s pronásledovanými Židy … Ale copak požadavek universální solidarity – který na své hranici vyžaduje mučednictví – není ještě etické povahy? Od chvíle, kdy člověk chápe morálku vně jejího právního omezení, jeví se mu morálka jako dobrodružství, jež posouvá hranice pochybení až k absolutnímu požadavku. Právě zde se ukazuje kontinuita mezi morálkou a náboženstvím … Náhle vychází najevo, že jádrem pochybení je hřích. To, co se ukázalo, však není nová vina, ale skrytý náboženský základ etiky, a s ním i pravá hloubka </a:t>
            </a:r>
            <a:r>
              <a:rPr lang="cs-CZ" sz="2800" i="1" dirty="0">
                <a:effectLst/>
                <a:latin typeface="Times New Roman" panose="02020603050405020304" pitchFamily="18" charset="0"/>
                <a:ea typeface="Times New Roman" panose="02020603050405020304" pitchFamily="18" charset="0"/>
              </a:rPr>
              <a:t>jediné morální viny</a:t>
            </a:r>
            <a:r>
              <a:rPr lang="cs-CZ" sz="2800" dirty="0">
                <a:effectLst/>
                <a:latin typeface="Times New Roman" panose="02020603050405020304" pitchFamily="18" charset="0"/>
                <a:ea typeface="Times New Roman" panose="02020603050405020304" pitchFamily="18" charset="0"/>
              </a:rPr>
              <a:t>.“</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P.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Ricoeur</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„Německá vina“, str. 148.</a:t>
            </a:r>
            <a:endParaRPr kumimoji="0" lang="cs-CZ"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indent="0" algn="just">
              <a:buNone/>
            </a:pPr>
            <a:endParaRPr lang="cs-CZ"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6130137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94E3D7-13FA-FAE8-2127-C53F01EA97E8}"/>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0617F3B-F950-DCAC-216B-EB296A418869}"/>
              </a:ext>
            </a:extLst>
          </p:cNvPr>
          <p:cNvSpPr>
            <a:spLocks noGrp="1"/>
          </p:cNvSpPr>
          <p:nvPr>
            <p:ph type="title"/>
          </p:nvPr>
        </p:nvSpPr>
        <p:spPr>
          <a:xfrm>
            <a:off x="0" y="0"/>
            <a:ext cx="12122870" cy="575035"/>
          </a:xfrm>
        </p:spPr>
        <p:txBody>
          <a:bodyPr>
            <a:normAutofit fontScale="90000"/>
          </a:bodyPr>
          <a:lstStyle/>
          <a:p>
            <a:pPr algn="ctr"/>
            <a:r>
              <a:rPr lang="cs-CZ" dirty="0">
                <a:solidFill>
                  <a:srgbClr val="C00000"/>
                </a:solidFill>
                <a:latin typeface="Times New Roman" panose="02020603050405020304" pitchFamily="18" charset="0"/>
                <a:cs typeface="Times New Roman" panose="02020603050405020304" pitchFamily="18" charset="0"/>
              </a:rPr>
              <a:t>Jednota činu zakládajícího vinu </a:t>
            </a:r>
          </a:p>
        </p:txBody>
      </p:sp>
      <p:sp>
        <p:nvSpPr>
          <p:cNvPr id="3" name="Zástupný obsah 2">
            <a:extLst>
              <a:ext uri="{FF2B5EF4-FFF2-40B4-BE49-F238E27FC236}">
                <a16:creationId xmlns:a16="http://schemas.microsoft.com/office/drawing/2014/main" id="{BA14A89B-CE05-7A0C-F25F-B9E2922704C8}"/>
              </a:ext>
            </a:extLst>
          </p:cNvPr>
          <p:cNvSpPr>
            <a:spLocks noGrp="1"/>
          </p:cNvSpPr>
          <p:nvPr>
            <p:ph idx="1"/>
          </p:nvPr>
        </p:nvSpPr>
        <p:spPr>
          <a:xfrm>
            <a:off x="65988" y="575035"/>
            <a:ext cx="12056882" cy="6282965"/>
          </a:xfrm>
        </p:spPr>
        <p:txBody>
          <a:bodyPr>
            <a:normAutofit fontScale="92500" lnSpcReduction="10000"/>
          </a:bodyPr>
          <a:lstStyle/>
          <a:p>
            <a:pPr algn="just"/>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Ricoeur</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klade důraz na jednotu činu zakládajícího vinu ve všech jejích podobách.         → Tento čin je ve své podstatě morální povahy a podléhá primárně morálním kritériím. → Smysl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Jaspersova</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rozlišení různých druhů viny je podle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Ricoeura</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ten, že promítá „rozdíly sankcí na jediné morální pochybení proto, aby se toto jediné pochybení lépe poznalo ve světle rozmanitých sankcí“.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T 11: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„Zdá se tedy, že je to táž </a:t>
            </a:r>
            <a:r>
              <a:rPr kumimoji="0" lang="cs-CZ"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morální a individuální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vina, která se nejprve promítá na rovinu zákona – kde může být zločin definován cizím člověkem –, potom se odráží na rovině svědomí – kde může ještě pomoci </a:t>
            </a:r>
            <a:r>
              <a:rPr kumimoji="0" lang="cs-CZ"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přítel</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nikoli však cizí člověk –, a konečně se konfrontuje s nekonečným, božským požadavkem dokonalé lásky, v jejíž očích ‚není ani jediný spravedlivý‘.“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P.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Ricoeur</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„Německá vina“, str. 148.</a:t>
            </a:r>
            <a:endPar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a:p>
            <a:pPr algn="just"/>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V pozadí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Ricoeurovy</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redukce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Jaspersových</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podob viny stojí také snaha čelit neoprávněnému rozšiřování významu termínu „vina“, které by chtělo vyvázat fenomén viny ze spojení s konkrétními lidskými činy implikujícími vztah jednotlivce k dobru a zlu a jeho selhání vůči morálním nárokům či požadavkům. → V zavedení viny politické a metafyzické jakožto zvláštních kategorií viny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Ricoeur</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větří riziko rozšiřování významu termínu „vina“ nad tento rámec. </a:t>
            </a:r>
          </a:p>
          <a:p>
            <a:pPr marL="0" indent="0" algn="just">
              <a:buNone/>
            </a:pPr>
            <a:endParaRPr lang="cs-CZ"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216884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7000AF-5528-0766-48F7-BE552EFD8CF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B5CAA616-2427-7304-2B89-53BEB7B2E58C}"/>
              </a:ext>
            </a:extLst>
          </p:cNvPr>
          <p:cNvSpPr>
            <a:spLocks noGrp="1"/>
          </p:cNvSpPr>
          <p:nvPr>
            <p:ph type="title"/>
          </p:nvPr>
        </p:nvSpPr>
        <p:spPr>
          <a:xfrm>
            <a:off x="0" y="0"/>
            <a:ext cx="12122870" cy="810705"/>
          </a:xfrm>
        </p:spPr>
        <p:txBody>
          <a:bodyPr>
            <a:normAutofit/>
          </a:bodyPr>
          <a:lstStyle/>
          <a:p>
            <a:pPr algn="ctr"/>
            <a:r>
              <a:rPr lang="cs-CZ" dirty="0" err="1">
                <a:solidFill>
                  <a:srgbClr val="C00000"/>
                </a:solidFill>
                <a:latin typeface="Times New Roman" panose="02020603050405020304" pitchFamily="18" charset="0"/>
                <a:cs typeface="Times New Roman" panose="02020603050405020304" pitchFamily="18" charset="0"/>
              </a:rPr>
              <a:t>Jaspersova</a:t>
            </a:r>
            <a:r>
              <a:rPr lang="cs-CZ" dirty="0">
                <a:solidFill>
                  <a:srgbClr val="C00000"/>
                </a:solidFill>
                <a:latin typeface="Times New Roman" panose="02020603050405020304" pitchFamily="18" charset="0"/>
                <a:cs typeface="Times New Roman" panose="02020603050405020304" pitchFamily="18" charset="0"/>
              </a:rPr>
              <a:t> revize vlastního pojetí politické viny </a:t>
            </a:r>
          </a:p>
        </p:txBody>
      </p:sp>
      <p:sp>
        <p:nvSpPr>
          <p:cNvPr id="3" name="Zástupný obsah 2">
            <a:extLst>
              <a:ext uri="{FF2B5EF4-FFF2-40B4-BE49-F238E27FC236}">
                <a16:creationId xmlns:a16="http://schemas.microsoft.com/office/drawing/2014/main" id="{F26734B3-883B-04EF-7D0A-97789A12D8FD}"/>
              </a:ext>
            </a:extLst>
          </p:cNvPr>
          <p:cNvSpPr>
            <a:spLocks noGrp="1"/>
          </p:cNvSpPr>
          <p:nvPr>
            <p:ph idx="1"/>
          </p:nvPr>
        </p:nvSpPr>
        <p:spPr>
          <a:xfrm>
            <a:off x="65988" y="952107"/>
            <a:ext cx="12056882" cy="5905893"/>
          </a:xfrm>
        </p:spPr>
        <p:txBody>
          <a:bodyPr>
            <a:normAutofit/>
          </a:bodyPr>
          <a:lstStyle/>
          <a:p>
            <a:pPr marL="0" indent="0" algn="just">
              <a:buNone/>
            </a:pP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Jaspers</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později své pojetí „politické viny“ zrevidoval: korigoval svou terminologii ve smyslu, jak to požadoval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Ricoeur</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 Ve svém pojednání </a:t>
            </a:r>
            <a:r>
              <a:rPr kumimoji="0" lang="cs-CZ" sz="28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Svoboda a znovusjednocení</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z roku 1960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Jaspers</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upouští od označení „vina“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Schuld</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 a hovoří pouze o „odpovědnosti“ (</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mn-cs"/>
              </a:rPr>
              <a:t>Haftung</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a:t>
            </a:r>
          </a:p>
          <a:p>
            <a:pPr marL="0" indent="0" algn="just">
              <a:lnSpc>
                <a:spcPct val="107000"/>
              </a:lnSpc>
              <a:buNone/>
            </a:pPr>
            <a:r>
              <a:rPr lang="cs-CZ" sz="2800" b="1" dirty="0">
                <a:effectLst/>
                <a:latin typeface="Times New Roman" panose="02020603050405020304" pitchFamily="18" charset="0"/>
                <a:ea typeface="Calibri" panose="020F0502020204030204" pitchFamily="34" charset="0"/>
              </a:rPr>
              <a:t>T 12: </a:t>
            </a:r>
            <a:r>
              <a:rPr lang="cs-CZ" sz="2800" dirty="0">
                <a:effectLst/>
                <a:latin typeface="Times New Roman" panose="02020603050405020304" pitchFamily="18" charset="0"/>
                <a:ea typeface="Calibri" panose="020F0502020204030204" pitchFamily="34" charset="0"/>
              </a:rPr>
              <a:t>„Po zločinném bezpráví spočívajícím ve vyvolání této světové katastrofy, jíž jsme ... nečelili ze všech svých sil, nejsme my, kteří jsme nečinili nic zlého v součinnosti s hitlerovským státem a snad jsme sami patřili k pronásledovaným, morálně vinni, musíme ale nést politickou odpovědnost. Odpovědnost není vina. Nesení důsledků není trest.“ </a:t>
            </a:r>
          </a:p>
          <a:p>
            <a:pPr marL="0" indent="0" algn="just">
              <a:lnSpc>
                <a:spcPct val="107000"/>
              </a:lnSpc>
              <a:buNone/>
            </a:pPr>
            <a:r>
              <a:rPr lang="cs-CZ" sz="2800" dirty="0">
                <a:effectLst/>
                <a:latin typeface="Times New Roman" panose="02020603050405020304" pitchFamily="18" charset="0"/>
                <a:ea typeface="Calibri" panose="020F0502020204030204" pitchFamily="34" charset="0"/>
              </a:rPr>
              <a:t>K. </a:t>
            </a:r>
            <a:r>
              <a:rPr lang="cs-CZ" sz="2800" dirty="0" err="1">
                <a:effectLst/>
                <a:latin typeface="Times New Roman" panose="02020603050405020304" pitchFamily="18" charset="0"/>
                <a:ea typeface="Calibri" panose="020F0502020204030204" pitchFamily="34" charset="0"/>
              </a:rPr>
              <a:t>Jaspers</a:t>
            </a:r>
            <a:r>
              <a:rPr lang="cs-CZ" sz="2800" dirty="0">
                <a:effectLst/>
                <a:latin typeface="Times New Roman" panose="02020603050405020304" pitchFamily="18" charset="0"/>
                <a:ea typeface="Calibri" panose="020F0502020204030204" pitchFamily="34" charset="0"/>
              </a:rPr>
              <a:t>, „</a:t>
            </a:r>
            <a:r>
              <a:rPr lang="cs-CZ" sz="2800" dirty="0" err="1">
                <a:effectLst/>
                <a:latin typeface="Times New Roman" panose="02020603050405020304" pitchFamily="18" charset="0"/>
                <a:ea typeface="Calibri" panose="020F0502020204030204" pitchFamily="34" charset="0"/>
              </a:rPr>
              <a:t>Freiheit</a:t>
            </a:r>
            <a:r>
              <a:rPr lang="cs-CZ" sz="2800" dirty="0">
                <a:effectLst/>
                <a:latin typeface="Times New Roman" panose="02020603050405020304" pitchFamily="18" charset="0"/>
                <a:ea typeface="Calibri" panose="020F0502020204030204" pitchFamily="34" charset="0"/>
              </a:rPr>
              <a:t> </a:t>
            </a:r>
            <a:r>
              <a:rPr lang="cs-CZ" sz="2800" dirty="0" err="1">
                <a:effectLst/>
                <a:latin typeface="Times New Roman" panose="02020603050405020304" pitchFamily="18" charset="0"/>
                <a:ea typeface="Calibri" panose="020F0502020204030204" pitchFamily="34" charset="0"/>
              </a:rPr>
              <a:t>und</a:t>
            </a:r>
            <a:r>
              <a:rPr lang="cs-CZ" sz="2800" dirty="0">
                <a:effectLst/>
                <a:latin typeface="Times New Roman" panose="02020603050405020304" pitchFamily="18" charset="0"/>
                <a:ea typeface="Calibri" panose="020F0502020204030204" pitchFamily="34" charset="0"/>
              </a:rPr>
              <a:t> </a:t>
            </a:r>
            <a:r>
              <a:rPr lang="cs-CZ" sz="2800" dirty="0" err="1">
                <a:effectLst/>
                <a:latin typeface="Times New Roman" panose="02020603050405020304" pitchFamily="18" charset="0"/>
                <a:ea typeface="Calibri" panose="020F0502020204030204" pitchFamily="34" charset="0"/>
              </a:rPr>
              <a:t>Wiedervereinigung</a:t>
            </a:r>
            <a:r>
              <a:rPr lang="cs-CZ" sz="2800" dirty="0">
                <a:effectLst/>
                <a:latin typeface="Times New Roman" panose="02020603050405020304" pitchFamily="18" charset="0"/>
                <a:ea typeface="Calibri" panose="020F0502020204030204" pitchFamily="34" charset="0"/>
              </a:rPr>
              <a:t>“, in: týž, </a:t>
            </a:r>
            <a:r>
              <a:rPr lang="cs-CZ" sz="2800" i="1" dirty="0" err="1">
                <a:effectLst/>
                <a:latin typeface="Times New Roman" panose="02020603050405020304" pitchFamily="18" charset="0"/>
                <a:ea typeface="Calibri" panose="020F0502020204030204" pitchFamily="34" charset="0"/>
              </a:rPr>
              <a:t>Lebensfragen</a:t>
            </a:r>
            <a:r>
              <a:rPr lang="cs-CZ" sz="2800" i="1" dirty="0">
                <a:effectLst/>
                <a:latin typeface="Times New Roman" panose="02020603050405020304" pitchFamily="18" charset="0"/>
                <a:ea typeface="Calibri" panose="020F0502020204030204" pitchFamily="34" charset="0"/>
              </a:rPr>
              <a:t> der </a:t>
            </a:r>
            <a:r>
              <a:rPr lang="cs-CZ" sz="2800" i="1" dirty="0" err="1">
                <a:effectLst/>
                <a:latin typeface="Times New Roman" panose="02020603050405020304" pitchFamily="18" charset="0"/>
                <a:ea typeface="Calibri" panose="020F0502020204030204" pitchFamily="34" charset="0"/>
              </a:rPr>
              <a:t>deutschen</a:t>
            </a:r>
            <a:r>
              <a:rPr lang="cs-CZ" sz="2800" i="1" dirty="0">
                <a:effectLst/>
                <a:latin typeface="Times New Roman" panose="02020603050405020304" pitchFamily="18" charset="0"/>
                <a:ea typeface="Calibri" panose="020F0502020204030204" pitchFamily="34" charset="0"/>
              </a:rPr>
              <a:t> Politik</a:t>
            </a:r>
            <a:r>
              <a:rPr lang="cs-CZ" sz="2800" dirty="0">
                <a:effectLst/>
                <a:latin typeface="Times New Roman" panose="02020603050405020304" pitchFamily="18" charset="0"/>
                <a:ea typeface="Calibri" panose="020F0502020204030204" pitchFamily="34" charset="0"/>
              </a:rPr>
              <a:t>, </a:t>
            </a:r>
            <a:r>
              <a:rPr lang="cs-CZ" sz="2800" dirty="0" err="1">
                <a:effectLst/>
                <a:latin typeface="Times New Roman" panose="02020603050405020304" pitchFamily="18" charset="0"/>
                <a:ea typeface="Calibri" panose="020F0502020204030204" pitchFamily="34" charset="0"/>
              </a:rPr>
              <a:t>München</a:t>
            </a:r>
            <a:r>
              <a:rPr lang="cs-CZ" sz="2800" dirty="0">
                <a:effectLst/>
                <a:latin typeface="Times New Roman" panose="02020603050405020304" pitchFamily="18" charset="0"/>
                <a:ea typeface="Calibri" panose="020F0502020204030204" pitchFamily="34" charset="0"/>
              </a:rPr>
              <a:t> 1963, str. 184. </a:t>
            </a:r>
            <a:endParaRPr lang="cs-CZ" dirty="0">
              <a:solidFill>
                <a:prstClr val="black"/>
              </a:solidFill>
              <a:latin typeface="Times New Roman" panose="02020603050405020304" pitchFamily="18" charset="0"/>
              <a:ea typeface="Calibri" panose="020F0502020204030204" pitchFamily="34" charset="0"/>
            </a:endParaRPr>
          </a:p>
          <a:p>
            <a:pPr marL="0" indent="0" algn="just">
              <a:buNone/>
            </a:pPr>
            <a:endParaRPr lang="cs-CZ"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954938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9C84E5-57FD-A9FB-876D-3F775431F152}"/>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2D368F3-D986-7E57-C794-B00EB74AE933}"/>
              </a:ext>
            </a:extLst>
          </p:cNvPr>
          <p:cNvSpPr>
            <a:spLocks noGrp="1"/>
          </p:cNvSpPr>
          <p:nvPr>
            <p:ph type="title"/>
          </p:nvPr>
        </p:nvSpPr>
        <p:spPr>
          <a:xfrm>
            <a:off x="150830" y="65988"/>
            <a:ext cx="4621196" cy="1659117"/>
          </a:xfrm>
        </p:spPr>
        <p:txBody>
          <a:bodyPr>
            <a:normAutofit fontScale="90000"/>
          </a:bodyPr>
          <a:lstStyle/>
          <a:p>
            <a:r>
              <a:rPr lang="cs-CZ" sz="4800" dirty="0">
                <a:solidFill>
                  <a:srgbClr val="C00000"/>
                </a:solidFill>
                <a:latin typeface="Times New Roman" panose="02020603050405020304" pitchFamily="18" charset="0"/>
              </a:rPr>
              <a:t>Hannah Arendtová</a:t>
            </a:r>
            <a:br>
              <a:rPr lang="cs-CZ" sz="4800" dirty="0">
                <a:solidFill>
                  <a:srgbClr val="C00000"/>
                </a:solidFill>
                <a:latin typeface="Times New Roman" panose="02020603050405020304" pitchFamily="18" charset="0"/>
              </a:rPr>
            </a:br>
            <a:r>
              <a:rPr lang="cs-CZ" sz="4800" dirty="0">
                <a:solidFill>
                  <a:srgbClr val="C00000"/>
                </a:solidFill>
                <a:latin typeface="Times New Roman" panose="02020603050405020304" pitchFamily="18" charset="0"/>
              </a:rPr>
              <a:t>(1906–1975) </a:t>
            </a:r>
            <a:endParaRPr lang="cs-CZ" sz="4800" dirty="0"/>
          </a:p>
        </p:txBody>
      </p:sp>
      <p:pic>
        <p:nvPicPr>
          <p:cNvPr id="6" name="Zástupný symbol obrázku 5">
            <a:extLst>
              <a:ext uri="{FF2B5EF4-FFF2-40B4-BE49-F238E27FC236}">
                <a16:creationId xmlns:a16="http://schemas.microsoft.com/office/drawing/2014/main" id="{B09D8DDC-34E9-14EC-F71D-6400803DB0B2}"/>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10124" b="10124"/>
          <a:stretch/>
        </p:blipFill>
        <p:spPr>
          <a:xfrm>
            <a:off x="5183188" y="65989"/>
            <a:ext cx="6421208" cy="6721310"/>
          </a:xfrm>
        </p:spPr>
      </p:pic>
      <p:sp>
        <p:nvSpPr>
          <p:cNvPr id="4" name="Zástupný text 3">
            <a:extLst>
              <a:ext uri="{FF2B5EF4-FFF2-40B4-BE49-F238E27FC236}">
                <a16:creationId xmlns:a16="http://schemas.microsoft.com/office/drawing/2014/main" id="{BC255B79-621B-DCEC-E302-4FE18243F5C3}"/>
              </a:ext>
            </a:extLst>
          </p:cNvPr>
          <p:cNvSpPr>
            <a:spLocks noGrp="1"/>
          </p:cNvSpPr>
          <p:nvPr>
            <p:ph type="body" sz="half" idx="2"/>
          </p:nvPr>
        </p:nvSpPr>
        <p:spPr>
          <a:xfrm>
            <a:off x="0" y="1725105"/>
            <a:ext cx="5024487" cy="4873625"/>
          </a:xfrm>
        </p:spPr>
        <p:txBody>
          <a:bodyPr>
            <a:normAutofit/>
          </a:bodyPr>
          <a:lstStyle/>
          <a:p>
            <a:r>
              <a:rPr lang="cs-CZ" sz="2800" dirty="0">
                <a:latin typeface="Times New Roman" panose="02020603050405020304" pitchFamily="18" charset="0"/>
                <a:ea typeface="Calibri" panose="020F0502020204030204" pitchFamily="34" charset="0"/>
              </a:rPr>
              <a:t>- </a:t>
            </a:r>
            <a:r>
              <a:rPr lang="cs-CZ" sz="3200" dirty="0">
                <a:latin typeface="Times New Roman" panose="02020603050405020304" pitchFamily="18" charset="0"/>
                <a:ea typeface="Calibri" panose="020F0502020204030204" pitchFamily="34" charset="0"/>
              </a:rPr>
              <a:t>německá politická filosofka (v roce 1933 emigrovala z Německa do Francie a nakonec do USA) </a:t>
            </a:r>
          </a:p>
          <a:p>
            <a:r>
              <a:rPr lang="cs-CZ" sz="3200" dirty="0">
                <a:latin typeface="Times New Roman" panose="02020603050405020304" pitchFamily="18" charset="0"/>
                <a:ea typeface="Calibri" panose="020F0502020204030204" pitchFamily="34" charset="0"/>
              </a:rPr>
              <a:t>- žačka Martina </a:t>
            </a:r>
            <a:r>
              <a:rPr lang="cs-CZ" sz="3200" dirty="0" err="1">
                <a:latin typeface="Times New Roman" panose="02020603050405020304" pitchFamily="18" charset="0"/>
                <a:ea typeface="Calibri" panose="020F0502020204030204" pitchFamily="34" charset="0"/>
              </a:rPr>
              <a:t>Heideggera</a:t>
            </a:r>
            <a:r>
              <a:rPr lang="cs-CZ" sz="3200" dirty="0">
                <a:latin typeface="Times New Roman" panose="02020603050405020304" pitchFamily="18" charset="0"/>
                <a:ea typeface="Calibri" panose="020F0502020204030204" pitchFamily="34" charset="0"/>
              </a:rPr>
              <a:t> a Karla </a:t>
            </a:r>
            <a:r>
              <a:rPr lang="cs-CZ" sz="3200" dirty="0" err="1">
                <a:latin typeface="Times New Roman" panose="02020603050405020304" pitchFamily="18" charset="0"/>
                <a:ea typeface="Calibri" panose="020F0502020204030204" pitchFamily="34" charset="0"/>
              </a:rPr>
              <a:t>Jasperse</a:t>
            </a:r>
            <a:endParaRPr lang="cs-CZ" sz="3200" dirty="0"/>
          </a:p>
        </p:txBody>
      </p:sp>
    </p:spTree>
    <p:extLst>
      <p:ext uri="{BB962C8B-B14F-4D97-AF65-F5344CB8AC3E}">
        <p14:creationId xmlns:p14="http://schemas.microsoft.com/office/powerpoint/2010/main" val="34984819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2535A4-76D0-4824-B7B9-6640C4ACED5A}"/>
              </a:ext>
            </a:extLst>
          </p:cNvPr>
          <p:cNvSpPr>
            <a:spLocks noGrp="1"/>
          </p:cNvSpPr>
          <p:nvPr>
            <p:ph type="title"/>
          </p:nvPr>
        </p:nvSpPr>
        <p:spPr>
          <a:xfrm>
            <a:off x="43992" y="-358218"/>
            <a:ext cx="12192000" cy="1423447"/>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Politická vina a odčinění ve vztahu k obětem</a:t>
            </a:r>
          </a:p>
        </p:txBody>
      </p:sp>
      <p:sp>
        <p:nvSpPr>
          <p:cNvPr id="3" name="Zástupný obsah 2">
            <a:extLst>
              <a:ext uri="{FF2B5EF4-FFF2-40B4-BE49-F238E27FC236}">
                <a16:creationId xmlns:a16="http://schemas.microsoft.com/office/drawing/2014/main" id="{108E1899-3CB8-C27F-5327-E726892EE99B}"/>
              </a:ext>
            </a:extLst>
          </p:cNvPr>
          <p:cNvSpPr>
            <a:spLocks noGrp="1"/>
          </p:cNvSpPr>
          <p:nvPr>
            <p:ph idx="1"/>
          </p:nvPr>
        </p:nvSpPr>
        <p:spPr>
          <a:xfrm>
            <a:off x="94268" y="1065229"/>
            <a:ext cx="12097732" cy="5792770"/>
          </a:xfrm>
        </p:spPr>
        <p:txBody>
          <a:bodyPr>
            <a:normAutofit fontScale="92500"/>
          </a:body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Hannah Arendtová formulovala své kritické připomínky k </a:t>
            </a:r>
            <a:r>
              <a:rPr kumimoji="0" lang="cs-CZ" sz="32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Otázce viny</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v dopise </a:t>
            </a:r>
            <a:r>
              <a:rPr kumimoji="0" lang="cs-CZ" sz="3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Jaspersovi</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ze 17. 8. 1946. → V tomto dopise Arendtová zčásti tlumočí i stanovisko svého manžela, německého básníka a filosofa Heinricha </a:t>
            </a:r>
            <a:r>
              <a:rPr kumimoji="0" lang="cs-CZ" sz="3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Blüchera</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cs-CZ" sz="3200" dirty="0">
                <a:solidFill>
                  <a:prstClr val="black"/>
                </a:solidFill>
                <a:latin typeface="Times New Roman" panose="02020603050405020304" pitchFamily="18" charset="0"/>
                <a:cs typeface="Times New Roman" panose="02020603050405020304" pitchFamily="18" charset="0"/>
              </a:rPr>
              <a:t>Arendtové kritika se mj. týká politické odpovědnosti/viny a jejích důsledků.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sz="3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Jaspers</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sice mluví o nutnosti převzetí odpovědnosti a přijetí důsledků, avšak tyto důsledky se týkají pouze poražené strany, tj. německých občanů, ale není zde ani slovo o obětech. → Podle Arendtové nestačí, že občané poválečného Německa nesou důsledky </a:t>
            </a:r>
            <a:r>
              <a:rPr lang="cs-CZ" sz="3200" dirty="0">
                <a:solidFill>
                  <a:prstClr val="black"/>
                </a:solidFill>
                <a:latin typeface="Times New Roman" panose="02020603050405020304" pitchFamily="18" charset="0"/>
                <a:cs typeface="Times New Roman" panose="02020603050405020304" pitchFamily="18" charset="0"/>
              </a:rPr>
              <a:t>(</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reparace, vnucená okupační správa atd.) → Převzetí politické odpovědnosti vyžaduje „pozitivní vyjádření politické vůle vůči obětem“. </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32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Otázka viny</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je příliš koncentrována na perspektivu viníků, ale málo se zajímá o perspektivu obětí a o možné odčinění ve vztahu k obětem</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p:txBody>
      </p:sp>
    </p:spTree>
    <p:extLst>
      <p:ext uri="{BB962C8B-B14F-4D97-AF65-F5344CB8AC3E}">
        <p14:creationId xmlns:p14="http://schemas.microsoft.com/office/powerpoint/2010/main" val="2606902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EDB266-6E25-46DF-0433-E6391A388A58}"/>
              </a:ext>
            </a:extLst>
          </p:cNvPr>
          <p:cNvSpPr>
            <a:spLocks noGrp="1"/>
          </p:cNvSpPr>
          <p:nvPr>
            <p:ph type="title"/>
          </p:nvPr>
        </p:nvSpPr>
        <p:spPr>
          <a:xfrm>
            <a:off x="65988" y="-216815"/>
            <a:ext cx="12126012" cy="1508287"/>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Pozitivní vyjádření politické vůle vůči obětem</a:t>
            </a:r>
            <a:endParaRPr lang="cs-CZ" dirty="0"/>
          </a:p>
        </p:txBody>
      </p:sp>
      <p:sp>
        <p:nvSpPr>
          <p:cNvPr id="3" name="Zástupný obsah 2">
            <a:extLst>
              <a:ext uri="{FF2B5EF4-FFF2-40B4-BE49-F238E27FC236}">
                <a16:creationId xmlns:a16="http://schemas.microsoft.com/office/drawing/2014/main" id="{A09999B4-5E91-EDE5-18F9-F2254A405491}"/>
              </a:ext>
            </a:extLst>
          </p:cNvPr>
          <p:cNvSpPr>
            <a:spLocks noGrp="1"/>
          </p:cNvSpPr>
          <p:nvPr>
            <p:ph idx="1"/>
          </p:nvPr>
        </p:nvSpPr>
        <p:spPr>
          <a:xfrm>
            <a:off x="188537" y="782426"/>
            <a:ext cx="11975183" cy="6466786"/>
          </a:xfrm>
        </p:spPr>
        <p:txBody>
          <a:bodyPr>
            <a:normAutofit lnSpcReduction="10000"/>
          </a:bodyPr>
          <a:lstStyle/>
          <a:p>
            <a:pPr algn="just"/>
            <a:r>
              <a:rPr lang="cs-CZ" sz="2600" dirty="0">
                <a:latin typeface="Times New Roman" panose="02020603050405020304" pitchFamily="18" charset="0"/>
                <a:ea typeface="Times New Roman" panose="02020603050405020304" pitchFamily="18" charset="0"/>
              </a:rPr>
              <a:t>P</a:t>
            </a:r>
            <a:r>
              <a:rPr lang="cs-CZ" sz="2600" dirty="0">
                <a:effectLst/>
                <a:latin typeface="Times New Roman" panose="02020603050405020304" pitchFamily="18" charset="0"/>
                <a:ea typeface="Times New Roman" panose="02020603050405020304" pitchFamily="18" charset="0"/>
              </a:rPr>
              <a:t>ožadované „pozitivní vyjádření politické vůle vůči obětem“ by podle Arendtové mohlo mít např. podobu veřejného ujištění „</a:t>
            </a:r>
            <a:r>
              <a:rPr lang="cs-CZ" sz="2600" dirty="0" err="1">
                <a:effectLst/>
                <a:latin typeface="Times New Roman" panose="02020603050405020304" pitchFamily="18" charset="0"/>
                <a:ea typeface="Times New Roman" panose="02020603050405020304" pitchFamily="18" charset="0"/>
              </a:rPr>
              <a:t>displaced</a:t>
            </a:r>
            <a:r>
              <a:rPr lang="cs-CZ" sz="2600" dirty="0">
                <a:effectLst/>
                <a:latin typeface="Times New Roman" panose="02020603050405020304" pitchFamily="18" charset="0"/>
                <a:ea typeface="Times New Roman" panose="02020603050405020304" pitchFamily="18" charset="0"/>
              </a:rPr>
              <a:t> </a:t>
            </a:r>
            <a:r>
              <a:rPr lang="cs-CZ" sz="2600" dirty="0" err="1">
                <a:effectLst/>
                <a:latin typeface="Times New Roman" panose="02020603050405020304" pitchFamily="18" charset="0"/>
                <a:ea typeface="Times New Roman" panose="02020603050405020304" pitchFamily="18" charset="0"/>
              </a:rPr>
              <a:t>persons</a:t>
            </a:r>
            <a:r>
              <a:rPr lang="cs-CZ" sz="2600" dirty="0">
                <a:effectLst/>
                <a:latin typeface="Times New Roman" panose="02020603050405020304" pitchFamily="18" charset="0"/>
                <a:ea typeface="Times New Roman" panose="02020603050405020304" pitchFamily="18" charset="0"/>
              </a:rPr>
              <a:t>“ a zejména Židů:</a:t>
            </a:r>
          </a:p>
          <a:p>
            <a:pPr algn="just">
              <a:buFontTx/>
              <a:buChar char="-"/>
            </a:pPr>
            <a:r>
              <a:rPr lang="cs-CZ" sz="2600" dirty="0">
                <a:latin typeface="Times New Roman" panose="02020603050405020304" pitchFamily="18" charset="0"/>
                <a:ea typeface="Times New Roman" panose="02020603050405020304" pitchFamily="18" charset="0"/>
              </a:rPr>
              <a:t>ž</a:t>
            </a:r>
            <a:r>
              <a:rPr lang="cs-CZ" sz="2600" dirty="0">
                <a:effectLst/>
                <a:latin typeface="Times New Roman" panose="02020603050405020304" pitchFamily="18" charset="0"/>
                <a:ea typeface="Times New Roman" panose="02020603050405020304" pitchFamily="18" charset="0"/>
              </a:rPr>
              <a:t>e mohou zůstat v Německu, kde budou mít zajištěna všechna lidská i občanská práva;</a:t>
            </a:r>
          </a:p>
          <a:p>
            <a:pPr algn="just">
              <a:buFontTx/>
              <a:buChar char="-"/>
            </a:pPr>
            <a:r>
              <a:rPr lang="cs-CZ" sz="2600" dirty="0">
                <a:latin typeface="Times New Roman" panose="02020603050405020304" pitchFamily="18" charset="0"/>
                <a:ea typeface="Times New Roman" panose="02020603050405020304" pitchFamily="18" charset="0"/>
              </a:rPr>
              <a:t>ž</a:t>
            </a:r>
            <a:r>
              <a:rPr lang="cs-CZ" sz="2600" dirty="0">
                <a:effectLst/>
                <a:latin typeface="Times New Roman" panose="02020603050405020304" pitchFamily="18" charset="0"/>
                <a:ea typeface="Times New Roman" panose="02020603050405020304" pitchFamily="18" charset="0"/>
              </a:rPr>
              <a:t>e mohou počítat s plnou podporou a pomocí německého státu; </a:t>
            </a:r>
            <a:endParaRPr lang="cs-CZ" sz="2600" dirty="0">
              <a:latin typeface="Times New Roman" panose="02020603050405020304" pitchFamily="18" charset="0"/>
              <a:ea typeface="Times New Roman" panose="02020603050405020304" pitchFamily="18" charset="0"/>
            </a:endParaRPr>
          </a:p>
          <a:p>
            <a:pPr algn="just">
              <a:buFontTx/>
              <a:buChar char="-"/>
            </a:pPr>
            <a:r>
              <a:rPr lang="cs-CZ" sz="2600" dirty="0">
                <a:latin typeface="Times New Roman" panose="02020603050405020304" pitchFamily="18" charset="0"/>
                <a:ea typeface="Times New Roman" panose="02020603050405020304" pitchFamily="18" charset="0"/>
              </a:rPr>
              <a:t>ž</a:t>
            </a:r>
            <a:r>
              <a:rPr lang="cs-CZ" sz="2600" dirty="0">
                <a:effectLst/>
                <a:latin typeface="Times New Roman" panose="02020603050405020304" pitchFamily="18" charset="0"/>
                <a:ea typeface="Times New Roman" panose="02020603050405020304" pitchFamily="18" charset="0"/>
              </a:rPr>
              <a:t>e v budoucí německé republice bude ústavně zakotveno odmítnutí antisemitismu; </a:t>
            </a:r>
            <a:endParaRPr lang="cs-CZ" sz="2600" dirty="0">
              <a:latin typeface="Times New Roman" panose="02020603050405020304" pitchFamily="18" charset="0"/>
              <a:ea typeface="Times New Roman" panose="02020603050405020304" pitchFamily="18" charset="0"/>
            </a:endParaRPr>
          </a:p>
          <a:p>
            <a:pPr algn="just">
              <a:buFontTx/>
              <a:buChar char="-"/>
            </a:pPr>
            <a:r>
              <a:rPr lang="cs-CZ" sz="2600" dirty="0">
                <a:latin typeface="Times New Roman" panose="02020603050405020304" pitchFamily="18" charset="0"/>
                <a:ea typeface="Times New Roman" panose="02020603050405020304" pitchFamily="18" charset="0"/>
              </a:rPr>
              <a:t>ž</a:t>
            </a:r>
            <a:r>
              <a:rPr lang="cs-CZ" sz="2600" dirty="0">
                <a:effectLst/>
                <a:latin typeface="Times New Roman" panose="02020603050405020304" pitchFamily="18" charset="0"/>
                <a:ea typeface="Times New Roman" panose="02020603050405020304" pitchFamily="18" charset="0"/>
              </a:rPr>
              <a:t>e každý Žid, bez ohledu na místo svého narození, se může stát rovnoprávným občanem Německa, aniž by se musel vzdát své židovské identity. </a:t>
            </a:r>
            <a:endParaRPr lang="cs-CZ" sz="2600" dirty="0">
              <a:latin typeface="Times New Roman" panose="02020603050405020304" pitchFamily="18" charset="0"/>
              <a:cs typeface="Times New Roman" panose="02020603050405020304" pitchFamily="18" charset="0"/>
            </a:endParaRPr>
          </a:p>
          <a:p>
            <a:pPr algn="just"/>
            <a:r>
              <a:rPr lang="cs-CZ" sz="2600" dirty="0">
                <a:solidFill>
                  <a:prstClr val="black"/>
                </a:solidFill>
                <a:latin typeface="Times New Roman" panose="02020603050405020304" pitchFamily="18" charset="0"/>
                <a:ea typeface="Times New Roman" panose="02020603050405020304" pitchFamily="18" charset="0"/>
              </a:rPr>
              <a:t>P</a:t>
            </a:r>
            <a:r>
              <a:rPr kumimoji="0" lang="cs-CZ" sz="26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ožadavek</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takového prohlášení Arendtová zdůvodňuje tím, že praktikované rozlišení mezi německými „nadlidmi“ a židovskými „podlidmi“ učinilo obě skupiny ne-lidmi.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Němci se mohou dostat z této nelidské situace jedině tím, že se pokusí dostat Židy z jejich nelidské situace. </a:t>
            </a:r>
          </a:p>
          <a:p>
            <a:pPr algn="just"/>
            <a:r>
              <a:rPr lang="cs-CZ" sz="2800" dirty="0">
                <a:effectLst/>
                <a:latin typeface="Times New Roman" panose="02020603050405020304" pitchFamily="18" charset="0"/>
                <a:ea typeface="Times New Roman" panose="02020603050405020304" pitchFamily="18" charset="0"/>
              </a:rPr>
              <a:t>Arendtová si nicméně uvědomuje, že by bylo takřka nemožné něco takového v tehdejším Německu prosadit.</a:t>
            </a:r>
          </a:p>
          <a:p>
            <a:pPr algn="just"/>
            <a:r>
              <a:rPr lang="cs-CZ" sz="2800" dirty="0" err="1">
                <a:effectLst/>
                <a:latin typeface="Times New Roman" panose="02020603050405020304" pitchFamily="18" charset="0"/>
                <a:ea typeface="Times New Roman" panose="02020603050405020304" pitchFamily="18" charset="0"/>
              </a:rPr>
              <a:t>Jaspers</a:t>
            </a:r>
            <a:r>
              <a:rPr lang="cs-CZ" sz="2800" dirty="0">
                <a:effectLst/>
                <a:latin typeface="Times New Roman" panose="02020603050405020304" pitchFamily="18" charset="0"/>
                <a:ea typeface="Times New Roman" panose="02020603050405020304" pitchFamily="18" charset="0"/>
              </a:rPr>
              <a:t> s touto kritickou poznámkou Arendtové bezvýhradně souhlasí.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Je si však rovněž – a možná ještě více – vědom toho, že něco takového je v tehdejším Německu nemožné. </a:t>
            </a:r>
          </a:p>
          <a:p>
            <a:pPr algn="just"/>
            <a:endParaRPr lang="cs-CZ" sz="2600" dirty="0">
              <a:latin typeface="Times New Roman" panose="02020603050405020304" pitchFamily="18" charset="0"/>
              <a:cs typeface="Times New Roman" panose="02020603050405020304" pitchFamily="18" charset="0"/>
            </a:endParaRPr>
          </a:p>
          <a:p>
            <a:pPr marL="0" indent="0">
              <a:buNone/>
            </a:pPr>
            <a:endParaRPr lang="cs-CZ" sz="3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35275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1C5175-31AB-1453-CF37-7A86051B2FD1}"/>
              </a:ext>
            </a:extLst>
          </p:cNvPr>
          <p:cNvSpPr>
            <a:spLocks noGrp="1"/>
          </p:cNvSpPr>
          <p:nvPr>
            <p:ph type="title"/>
          </p:nvPr>
        </p:nvSpPr>
        <p:spPr>
          <a:xfrm>
            <a:off x="0" y="-471340"/>
            <a:ext cx="12192000" cy="622168"/>
          </a:xfrm>
        </p:spPr>
        <p:txBody>
          <a:bodyPr>
            <a:normAutofit fontScale="90000"/>
          </a:bodyPr>
          <a:lstStyle/>
          <a:p>
            <a:pPr algn="ctr"/>
            <a:endParaRPr lang="cs-CZ" dirty="0">
              <a:solidFill>
                <a:srgbClr val="C00000"/>
              </a:solidFill>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C1BC1675-E38C-5E55-9F03-7FB264BA4CA6}"/>
              </a:ext>
            </a:extLst>
          </p:cNvPr>
          <p:cNvSpPr>
            <a:spLocks noGrp="1"/>
          </p:cNvSpPr>
          <p:nvPr>
            <p:ph idx="1"/>
          </p:nvPr>
        </p:nvSpPr>
        <p:spPr>
          <a:xfrm>
            <a:off x="84840" y="-84840"/>
            <a:ext cx="12107159" cy="6942840"/>
          </a:xfrm>
        </p:spPr>
        <p:txBody>
          <a:bodyPr>
            <a:normAutofit fontScale="92500" lnSpcReduction="10000"/>
          </a:bodyPr>
          <a:lstStyle/>
          <a:p>
            <a:pPr marL="0" indent="0" algn="just">
              <a:lnSpc>
                <a:spcPct val="107000"/>
              </a:lnSpc>
              <a:buNone/>
            </a:pPr>
            <a:r>
              <a:rPr lang="cs-CZ" sz="2800" b="1" dirty="0">
                <a:effectLst/>
                <a:latin typeface="Times New Roman" panose="02020603050405020304" pitchFamily="18" charset="0"/>
                <a:ea typeface="Calibri" panose="020F0502020204030204" pitchFamily="34" charset="0"/>
              </a:rPr>
              <a:t>T 13: </a:t>
            </a:r>
            <a:r>
              <a:rPr lang="cs-CZ" sz="2800" dirty="0">
                <a:effectLst/>
                <a:latin typeface="Times New Roman" panose="02020603050405020304" pitchFamily="18" charset="0"/>
                <a:ea typeface="Calibri" panose="020F0502020204030204" pitchFamily="34" charset="0"/>
              </a:rPr>
              <a:t>„…převzetí odpovědnosti by muselo spočívat v něčem víc než v přijetí porážky a s ní spojených důsledků. Již dlouho říká, že takové převzetí odpovědnosti, které je </a:t>
            </a:r>
            <a:r>
              <a:rPr lang="cs-CZ" sz="2800" dirty="0" err="1">
                <a:effectLst/>
                <a:latin typeface="Times New Roman" panose="02020603050405020304" pitchFamily="18" charset="0"/>
                <a:ea typeface="Calibri" panose="020F0502020204030204" pitchFamily="34" charset="0"/>
              </a:rPr>
              <a:t>předchůdnou</a:t>
            </a:r>
            <a:r>
              <a:rPr lang="cs-CZ" sz="2800" dirty="0">
                <a:effectLst/>
                <a:latin typeface="Times New Roman" panose="02020603050405020304" pitchFamily="18" charset="0"/>
                <a:ea typeface="Calibri" panose="020F0502020204030204" pitchFamily="34" charset="0"/>
              </a:rPr>
              <a:t> podmínkou pro další existenci lidu (nikoli národa), by muselo být spojeno s pozitivním vyjádřením politické vůle na adresu obětí. To přirozeně nemá znamenat, že se pokusí o odčinění tam, kde už nic odčinit nelze, nýbrž, že se např. ‚</a:t>
            </a:r>
            <a:r>
              <a:rPr lang="cs-CZ" sz="2800" dirty="0" err="1">
                <a:effectLst/>
                <a:latin typeface="Times New Roman" panose="02020603050405020304" pitchFamily="18" charset="0"/>
                <a:ea typeface="Calibri" panose="020F0502020204030204" pitchFamily="34" charset="0"/>
              </a:rPr>
              <a:t>displaced</a:t>
            </a:r>
            <a:r>
              <a:rPr lang="cs-CZ" sz="2800" dirty="0">
                <a:effectLst/>
                <a:latin typeface="Times New Roman" panose="02020603050405020304" pitchFamily="18" charset="0"/>
                <a:ea typeface="Calibri" panose="020F0502020204030204" pitchFamily="34" charset="0"/>
              </a:rPr>
              <a:t> </a:t>
            </a:r>
            <a:r>
              <a:rPr lang="cs-CZ" sz="2800" dirty="0" err="1">
                <a:effectLst/>
                <a:latin typeface="Times New Roman" panose="02020603050405020304" pitchFamily="18" charset="0"/>
                <a:ea typeface="Calibri" panose="020F0502020204030204" pitchFamily="34" charset="0"/>
              </a:rPr>
              <a:t>persons</a:t>
            </a:r>
            <a:r>
              <a:rPr lang="cs-CZ" sz="2800" dirty="0">
                <a:effectLst/>
                <a:latin typeface="Times New Roman" panose="02020603050405020304" pitchFamily="18" charset="0"/>
                <a:ea typeface="Calibri" panose="020F0502020204030204" pitchFamily="34" charset="0"/>
              </a:rPr>
              <a:t>‘ řekne: Velmi dobře chápeme, že chcete odejít pryč odtud a do Palestiny. Nehledě na to byste však měli vědět, že zde máte všechna práva, že můžete počítat s naší plnou pomocí, že v budoucí německé republice bude ústavně zakotven náš odvrat od antisemitismu na paměť toho, co se stalo židovskému lidu vinou Němců, takže každý Žid, bez ohledu na to, kde se narodil, kdykoli bude chtít, a pouze na základě své židovské národnosti, se může stát rovnoprávným občanem této republiky, aniž proto přestane být Židem … Jinými slovy: Praktikované rozlišení mezi německými nadlidmi a židovskými podlidmi učinilo obě skupiny ne-lidmi. My Němci se opět dostaneme z této nelidské situace až tehdy, když se pokusíme dostat vás z vaší nelidské situace.“ </a:t>
            </a:r>
          </a:p>
          <a:p>
            <a:pPr marL="0" indent="0" algn="just">
              <a:lnSpc>
                <a:spcPct val="107000"/>
              </a:lnSpc>
              <a:buNone/>
            </a:pPr>
            <a:r>
              <a:rPr lang="cs-CZ" sz="2800" dirty="0">
                <a:solidFill>
                  <a:srgbClr val="000000"/>
                </a:solidFill>
                <a:effectLst/>
                <a:latin typeface="Times New Roman" panose="02020603050405020304" pitchFamily="18" charset="0"/>
                <a:ea typeface="Times New Roman" panose="02020603050405020304" pitchFamily="18" charset="0"/>
              </a:rPr>
              <a:t>H. </a:t>
            </a:r>
            <a:r>
              <a:rPr lang="cs-CZ" sz="2800" dirty="0" err="1">
                <a:solidFill>
                  <a:srgbClr val="000000"/>
                </a:solidFill>
                <a:effectLst/>
                <a:latin typeface="Times New Roman" panose="02020603050405020304" pitchFamily="18" charset="0"/>
                <a:ea typeface="Times New Roman" panose="02020603050405020304" pitchFamily="18" charset="0"/>
              </a:rPr>
              <a:t>Arendt</a:t>
            </a:r>
            <a:r>
              <a:rPr lang="cs-CZ" sz="2800" dirty="0">
                <a:solidFill>
                  <a:srgbClr val="000000"/>
                </a:solidFill>
                <a:effectLst/>
                <a:latin typeface="Times New Roman" panose="02020603050405020304" pitchFamily="18" charset="0"/>
                <a:ea typeface="Times New Roman" panose="02020603050405020304" pitchFamily="18" charset="0"/>
              </a:rPr>
              <a:t>, K. </a:t>
            </a:r>
            <a:r>
              <a:rPr lang="cs-CZ" sz="2800" dirty="0" err="1">
                <a:solidFill>
                  <a:srgbClr val="000000"/>
                </a:solidFill>
                <a:effectLst/>
                <a:latin typeface="Times New Roman" panose="02020603050405020304" pitchFamily="18" charset="0"/>
                <a:ea typeface="Times New Roman" panose="02020603050405020304" pitchFamily="18" charset="0"/>
              </a:rPr>
              <a:t>Jaspers</a:t>
            </a:r>
            <a:r>
              <a:rPr lang="cs-CZ" sz="2800" dirty="0">
                <a:solidFill>
                  <a:srgbClr val="000000"/>
                </a:solidFill>
                <a:effectLst/>
                <a:latin typeface="Times New Roman" panose="02020603050405020304" pitchFamily="18" charset="0"/>
                <a:ea typeface="Times New Roman" panose="02020603050405020304" pitchFamily="18" charset="0"/>
              </a:rPr>
              <a:t>, </a:t>
            </a:r>
            <a:r>
              <a:rPr lang="cs-CZ" sz="2800" i="1" dirty="0" err="1">
                <a:solidFill>
                  <a:srgbClr val="000000"/>
                </a:solidFill>
                <a:effectLst/>
                <a:latin typeface="Times New Roman" panose="02020603050405020304" pitchFamily="18" charset="0"/>
                <a:ea typeface="Times New Roman" panose="02020603050405020304" pitchFamily="18" charset="0"/>
              </a:rPr>
              <a:t>Briefwechsel</a:t>
            </a:r>
            <a:r>
              <a:rPr lang="cs-CZ" sz="2800" i="1" dirty="0">
                <a:solidFill>
                  <a:srgbClr val="000000"/>
                </a:solidFill>
                <a:effectLst/>
                <a:latin typeface="Times New Roman" panose="02020603050405020304" pitchFamily="18" charset="0"/>
                <a:ea typeface="Times New Roman" panose="02020603050405020304" pitchFamily="18" charset="0"/>
              </a:rPr>
              <a:t> 1926-1969</a:t>
            </a:r>
            <a:r>
              <a:rPr lang="cs-CZ" sz="2800" dirty="0">
                <a:solidFill>
                  <a:srgbClr val="000000"/>
                </a:solidFill>
                <a:effectLst/>
                <a:latin typeface="Times New Roman" panose="02020603050405020304" pitchFamily="18" charset="0"/>
                <a:ea typeface="Times New Roman" panose="02020603050405020304" pitchFamily="18" charset="0"/>
              </a:rPr>
              <a:t>, vyd. L. Köhler a H. </a:t>
            </a:r>
            <a:r>
              <a:rPr lang="cs-CZ" sz="2800" dirty="0" err="1">
                <a:solidFill>
                  <a:srgbClr val="000000"/>
                </a:solidFill>
                <a:effectLst/>
                <a:latin typeface="Times New Roman" panose="02020603050405020304" pitchFamily="18" charset="0"/>
                <a:ea typeface="Times New Roman" panose="02020603050405020304" pitchFamily="18" charset="0"/>
              </a:rPr>
              <a:t>Saner</a:t>
            </a:r>
            <a:r>
              <a:rPr lang="cs-CZ" sz="2800" dirty="0">
                <a:solidFill>
                  <a:srgbClr val="000000"/>
                </a:solidFill>
                <a:effectLst/>
                <a:latin typeface="Times New Roman" panose="02020603050405020304" pitchFamily="18" charset="0"/>
                <a:ea typeface="Times New Roman" panose="02020603050405020304" pitchFamily="18" charset="0"/>
              </a:rPr>
              <a:t>, </a:t>
            </a:r>
            <a:r>
              <a:rPr lang="cs-CZ" sz="2800" dirty="0" err="1">
                <a:solidFill>
                  <a:srgbClr val="000000"/>
                </a:solidFill>
                <a:effectLst/>
                <a:latin typeface="Times New Roman" panose="02020603050405020304" pitchFamily="18" charset="0"/>
                <a:ea typeface="Times New Roman" panose="02020603050405020304" pitchFamily="18" charset="0"/>
              </a:rPr>
              <a:t>München</a:t>
            </a:r>
            <a:r>
              <a:rPr lang="cs-CZ" sz="2800" dirty="0">
                <a:solidFill>
                  <a:srgbClr val="000000"/>
                </a:solidFill>
                <a:effectLst/>
                <a:latin typeface="Times New Roman" panose="02020603050405020304" pitchFamily="18" charset="0"/>
                <a:ea typeface="Times New Roman" panose="02020603050405020304" pitchFamily="18" charset="0"/>
              </a:rPr>
              <a:t> – Zürich 2001, 43 [17. 8. 1946], str. 89–90.</a:t>
            </a:r>
            <a:endParaRPr lang="cs-CZ" sz="2800" dirty="0">
              <a:effectLst/>
              <a:latin typeface="Times New Roman" panose="02020603050405020304" pitchFamily="18" charset="0"/>
              <a:ea typeface="Times New Roman" panose="02020603050405020304" pitchFamily="18" charset="0"/>
            </a:endParaRP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05039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D67439-363E-FE08-B7FD-CE44448238F2}"/>
              </a:ext>
            </a:extLst>
          </p:cNvPr>
          <p:cNvSpPr>
            <a:spLocks noGrp="1"/>
          </p:cNvSpPr>
          <p:nvPr>
            <p:ph type="title"/>
          </p:nvPr>
        </p:nvSpPr>
        <p:spPr>
          <a:xfrm>
            <a:off x="-1" y="-443060"/>
            <a:ext cx="12191999" cy="1781666"/>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Kriminální vina a „zločiny proti lidstvu“</a:t>
            </a:r>
            <a:endParaRPr lang="cs-CZ" dirty="0"/>
          </a:p>
        </p:txBody>
      </p:sp>
      <p:sp>
        <p:nvSpPr>
          <p:cNvPr id="3" name="Zástupný obsah 2">
            <a:extLst>
              <a:ext uri="{FF2B5EF4-FFF2-40B4-BE49-F238E27FC236}">
                <a16:creationId xmlns:a16="http://schemas.microsoft.com/office/drawing/2014/main" id="{BBDA95BC-ECE2-5C5A-2049-C7E9082D4AF6}"/>
              </a:ext>
            </a:extLst>
          </p:cNvPr>
          <p:cNvSpPr>
            <a:spLocks noGrp="1"/>
          </p:cNvSpPr>
          <p:nvPr>
            <p:ph idx="1"/>
          </p:nvPr>
        </p:nvSpPr>
        <p:spPr>
          <a:xfrm>
            <a:off x="0" y="641023"/>
            <a:ext cx="12192000" cy="6579909"/>
          </a:xfrm>
        </p:spPr>
        <p:txBody>
          <a:bodyPr>
            <a:normAutofit fontScale="85000" lnSpcReduction="10000"/>
          </a:bodyPr>
          <a:lstStyle/>
          <a:p>
            <a:pPr algn="just"/>
            <a:r>
              <a:rPr lang="cs-CZ" sz="2400" dirty="0">
                <a:effectLst/>
                <a:latin typeface="Times New Roman" panose="02020603050405020304" pitchFamily="18" charset="0"/>
                <a:ea typeface="Times New Roman" panose="02020603050405020304" pitchFamily="18" charset="0"/>
              </a:rPr>
              <a:t>V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interview </a:t>
            </a:r>
            <a:r>
              <a:rPr lang="cs-CZ" sz="2400" dirty="0">
                <a:effectLst/>
                <a:latin typeface="Times New Roman" panose="02020603050405020304" pitchFamily="18" charset="0"/>
                <a:ea typeface="Times New Roman" panose="02020603050405020304" pitchFamily="18" charset="0"/>
              </a:rPr>
              <a:t>o procesu s Adolfem </a:t>
            </a:r>
            <a:r>
              <a:rPr lang="cs-CZ" sz="2400" dirty="0" err="1">
                <a:effectLst/>
                <a:latin typeface="Times New Roman" panose="02020603050405020304" pitchFamily="18" charset="0"/>
                <a:ea typeface="Times New Roman" panose="02020603050405020304" pitchFamily="18" charset="0"/>
              </a:rPr>
              <a:t>Eichmannem</a:t>
            </a:r>
            <a:r>
              <a:rPr lang="cs-CZ" sz="2400" dirty="0">
                <a:effectLst/>
                <a:latin typeface="Times New Roman" panose="02020603050405020304" pitchFamily="18" charset="0"/>
                <a:ea typeface="Times New Roman" panose="02020603050405020304" pitchFamily="18" charset="0"/>
              </a:rPr>
              <a:t> pro  </a:t>
            </a:r>
            <a:r>
              <a:rPr lang="cs-CZ" sz="2400" dirty="0" err="1">
                <a:effectLst/>
                <a:latin typeface="Times New Roman" panose="02020603050405020304" pitchFamily="18" charset="0"/>
                <a:ea typeface="Times New Roman" panose="02020603050405020304" pitchFamily="18" charset="0"/>
              </a:rPr>
              <a:t>Radio</a:t>
            </a:r>
            <a:r>
              <a:rPr lang="cs-CZ" sz="2400" dirty="0">
                <a:effectLst/>
                <a:latin typeface="Times New Roman" panose="02020603050405020304" pitchFamily="18" charset="0"/>
                <a:ea typeface="Times New Roman" panose="02020603050405020304" pitchFamily="18" charset="0"/>
              </a:rPr>
              <a:t> Studio </a:t>
            </a:r>
            <a:r>
              <a:rPr lang="cs-CZ" sz="2400" dirty="0" err="1">
                <a:effectLst/>
                <a:latin typeface="Times New Roman" panose="02020603050405020304" pitchFamily="18" charset="0"/>
                <a:ea typeface="Times New Roman" panose="02020603050405020304" pitchFamily="18" charset="0"/>
              </a:rPr>
              <a:t>Basel</a:t>
            </a:r>
            <a:r>
              <a:rPr lang="cs-CZ" sz="2400" dirty="0">
                <a:effectLst/>
                <a:latin typeface="Times New Roman" panose="02020603050405020304" pitchFamily="18" charset="0"/>
                <a:ea typeface="Times New Roman" panose="02020603050405020304" pitchFamily="18" charset="0"/>
              </a:rPr>
              <a:t> z 9. 4. 1961 </a:t>
            </a:r>
            <a:r>
              <a:rPr lang="cs-CZ" sz="2400" dirty="0" err="1">
                <a:effectLst/>
                <a:latin typeface="Times New Roman" panose="02020603050405020304" pitchFamily="18" charset="0"/>
                <a:ea typeface="Times New Roman" panose="02020603050405020304" pitchFamily="18" charset="0"/>
              </a:rPr>
              <a:t>Jaspers</a:t>
            </a:r>
            <a:r>
              <a:rPr lang="cs-CZ" sz="2400" dirty="0">
                <a:effectLst/>
                <a:latin typeface="Times New Roman" panose="02020603050405020304" pitchFamily="18" charset="0"/>
                <a:ea typeface="Times New Roman" panose="02020603050405020304" pitchFamily="18" charset="0"/>
              </a:rPr>
              <a:t> říká, že zločin genocidy spáchaný nacisty na Židech nepředstavuje běžný zločin vraždy ve smyslu trestních zákoníků.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2400"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J</a:t>
            </a:r>
            <a:r>
              <a:rPr lang="cs-CZ" sz="2400" dirty="0">
                <a:effectLst/>
                <a:latin typeface="Times New Roman" panose="02020603050405020304" pitchFamily="18" charset="0"/>
                <a:ea typeface="Times New Roman" panose="02020603050405020304" pitchFamily="18" charset="0"/>
              </a:rPr>
              <a:t>de o nový, dosud nedefinovaný typ zločinu.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mn-cs"/>
              </a:rPr>
              <a:t>Jaspers</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se </a:t>
            </a:r>
            <a:r>
              <a:rPr lang="cs-CZ" sz="2400" dirty="0">
                <a:effectLst/>
                <a:latin typeface="Times New Roman" panose="02020603050405020304" pitchFamily="18" charset="0"/>
                <a:ea typeface="Times New Roman" panose="02020603050405020304" pitchFamily="18" charset="0"/>
              </a:rPr>
              <a:t>odvolává na Arendtové rozlišení mezi „zločiny proti lidskosti“ a „zločiny proti lidstvu“: v případě holocaustu šlo sice o zločin spáchaný primárně na Židech, ale zároveň to byl zločin proti lidstvu.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2400"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R</a:t>
            </a:r>
            <a:r>
              <a:rPr lang="cs-CZ" sz="2400" dirty="0" err="1">
                <a:effectLst/>
                <a:latin typeface="Times New Roman" panose="02020603050405020304" pitchFamily="18" charset="0"/>
                <a:ea typeface="Times New Roman" panose="02020603050405020304" pitchFamily="18" charset="0"/>
              </a:rPr>
              <a:t>ozsudek</a:t>
            </a:r>
            <a:r>
              <a:rPr lang="cs-CZ" sz="2400" dirty="0">
                <a:effectLst/>
                <a:latin typeface="Times New Roman" panose="02020603050405020304" pitchFamily="18" charset="0"/>
                <a:ea typeface="Times New Roman" panose="02020603050405020304" pitchFamily="18" charset="0"/>
              </a:rPr>
              <a:t> nad těmito zločiny může být vynesen pouze „instancí zastupující celé lidstvo“.</a:t>
            </a:r>
          </a:p>
          <a:p>
            <a:pPr algn="just"/>
            <a:r>
              <a:rPr lang="cs-CZ" sz="2400" dirty="0">
                <a:latin typeface="Times New Roman" panose="02020603050405020304" pitchFamily="18" charset="0"/>
                <a:ea typeface="Times New Roman" panose="02020603050405020304" pitchFamily="18" charset="0"/>
              </a:rPr>
              <a:t>V případě zločinu vraždy</a:t>
            </a:r>
            <a:r>
              <a:rPr lang="cs-CZ" sz="2400" dirty="0">
                <a:effectLst/>
                <a:latin typeface="Times New Roman" panose="02020603050405020304" pitchFamily="18" charset="0"/>
                <a:ea typeface="Times New Roman" panose="02020603050405020304" pitchFamily="18" charset="0"/>
              </a:rPr>
              <a:t> je pachatel stíhán proto, že se provinil proti zákonům společnosti, jejímiž členy jsou oběť, pozůstalí i sám vrah.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400" dirty="0">
                <a:effectLst/>
                <a:latin typeface="Times New Roman" panose="02020603050405020304" pitchFamily="18" charset="0"/>
                <a:ea typeface="Times New Roman" panose="02020603050405020304" pitchFamily="18" charset="0"/>
              </a:rPr>
              <a:t>Vražda spáchaná na jednom člověku se dotýká „obecného zájmu“ – neboť „jsou-li páchány takového vraždy, stát nemůže existovat“ a všichni jeho občané jsou ohroženi. </a:t>
            </a:r>
          </a:p>
          <a:p>
            <a:pPr marL="0" indent="0" algn="ctr">
              <a:buNone/>
            </a:pPr>
            <a:r>
              <a:rPr lang="cs-CZ" sz="2400" dirty="0">
                <a:effectLst/>
                <a:latin typeface="Times New Roman" panose="02020603050405020304" pitchFamily="18" charset="0"/>
                <a:ea typeface="Times New Roman" panose="02020603050405020304" pitchFamily="18" charset="0"/>
              </a:rPr>
              <a:t>X </a:t>
            </a:r>
          </a:p>
          <a:p>
            <a:pPr algn="just"/>
            <a:r>
              <a:rPr lang="cs-CZ" sz="2400" dirty="0">
                <a:latin typeface="Times New Roman" panose="02020603050405020304" pitchFamily="18" charset="0"/>
                <a:ea typeface="Times New Roman" panose="02020603050405020304" pitchFamily="18" charset="0"/>
              </a:rPr>
              <a:t>Zločin genocidy spáchaný na celé lidské skupině se dotýká celého lidstva. → Budou-li se jednotlivé                  lidské skupiny domnívat, že mohou rozhodovat o existenci jiných lidských skupin a ničit je, je ohrožena sama existence lidstva.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H. Arendtová: M</a:t>
            </a:r>
            <a:r>
              <a:rPr lang="cs-CZ" sz="2400" dirty="0" err="1">
                <a:effectLst/>
                <a:latin typeface="Times New Roman" panose="02020603050405020304" pitchFamily="18" charset="0"/>
                <a:ea typeface="Times New Roman" panose="02020603050405020304" pitchFamily="18" charset="0"/>
              </a:rPr>
              <a:t>oderní</a:t>
            </a:r>
            <a:r>
              <a:rPr lang="cs-CZ" sz="2400" dirty="0">
                <a:effectLst/>
                <a:latin typeface="Times New Roman" panose="02020603050405020304" pitchFamily="18" charset="0"/>
                <a:ea typeface="Times New Roman" panose="02020603050405020304" pitchFamily="18" charset="0"/>
              </a:rPr>
              <a:t> „masoví vrahové ve službách státu“ musí být postaveni před soud nejen proto, že zavraždili milióny příslušníků určitého národa, nýbrž „proto, že narušili řád lidstva.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400" dirty="0">
                <a:effectLst/>
                <a:latin typeface="Times New Roman" panose="02020603050405020304" pitchFamily="18" charset="0"/>
                <a:ea typeface="Times New Roman" panose="02020603050405020304" pitchFamily="18" charset="0"/>
              </a:rPr>
              <a:t>V „případě genocidy jde o porušení zcela jiného řádu“ a tento zločin je spáchán „na zcela jiné komunitě“.</a:t>
            </a:r>
            <a:endPar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algn="just"/>
            <a:r>
              <a:rPr lang="cs-CZ" sz="2400" dirty="0" err="1">
                <a:effectLst/>
                <a:latin typeface="Times New Roman" panose="02020603050405020304" pitchFamily="18" charset="0"/>
                <a:ea typeface="Times New Roman" panose="02020603050405020304" pitchFamily="18" charset="0"/>
              </a:rPr>
              <a:t>Jaspers</a:t>
            </a:r>
            <a:r>
              <a:rPr lang="cs-CZ" sz="2400" dirty="0">
                <a:effectLst/>
                <a:latin typeface="Times New Roman" panose="02020603050405020304" pitchFamily="18" charset="0"/>
                <a:ea typeface="Times New Roman" panose="02020603050405020304" pitchFamily="18" charset="0"/>
              </a:rPr>
              <a:t> i Arendtová trvají na tom, že tyto zločiny by měly být souzeny před mezinárodním tribunálem.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Obávají se, že </a:t>
            </a:r>
            <a:r>
              <a:rPr kumimoji="0" lang="cs-CZ" sz="2400"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p</a:t>
            </a:r>
            <a:r>
              <a:rPr lang="cs-CZ" sz="2400" dirty="0">
                <a:effectLst/>
                <a:latin typeface="Times New Roman" panose="02020603050405020304" pitchFamily="18" charset="0"/>
                <a:ea typeface="Times New Roman" panose="02020603050405020304" pitchFamily="18" charset="0"/>
              </a:rPr>
              <a:t>ostavením těchto zločinů před soud jednotlivého státu se lidstvo upokojí a úděsnost toho, co se stalo, se „bagatelizuje“.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400" dirty="0">
                <a:effectLst/>
                <a:latin typeface="Times New Roman" panose="02020603050405020304" pitchFamily="18" charset="0"/>
                <a:ea typeface="Calibri" panose="020F0502020204030204" pitchFamily="34" charset="0"/>
              </a:rPr>
              <a:t>Jestliže se genocida stala reálnou možností, pak se žádný národ na světě nemůže cítit bezpečný a nemůže si být jistý svou existencí bez pomoci a ochrany mezinárodního práva. </a:t>
            </a:r>
            <a:r>
              <a:rPr kumimoji="0" lang="cs-CZ"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400" dirty="0">
                <a:effectLst/>
                <a:latin typeface="Times New Roman" panose="02020603050405020304" pitchFamily="18" charset="0"/>
                <a:ea typeface="Times New Roman" panose="02020603050405020304" pitchFamily="18" charset="0"/>
              </a:rPr>
              <a:t>Za situace, kdy státy disponují stále účinnějšími zbraněmi hromadného ničení, hrozí, že se masová vražda spáchaná na Židech stane příkladem pro ještě horší zločiny genocidy, jež postihnou stamiliony lidí.</a:t>
            </a:r>
          </a:p>
          <a:p>
            <a:pPr indent="449580" algn="just"/>
            <a:r>
              <a:rPr lang="cs-CZ" sz="2400" dirty="0" err="1">
                <a:effectLst/>
                <a:latin typeface="Times New Roman" panose="02020603050405020304" pitchFamily="18" charset="0"/>
                <a:ea typeface="Times New Roman" panose="02020603050405020304" pitchFamily="18" charset="0"/>
              </a:rPr>
              <a:t>Jaspers</a:t>
            </a:r>
            <a:r>
              <a:rPr lang="cs-CZ" sz="2400" dirty="0">
                <a:effectLst/>
                <a:latin typeface="Times New Roman" panose="02020603050405020304" pitchFamily="18" charset="0"/>
                <a:ea typeface="Times New Roman" panose="02020603050405020304" pitchFamily="18" charset="0"/>
              </a:rPr>
              <a:t> si zjevně uvědomil, že jeho pojem kriminální viny je tváří v tvář nacistickým zločinům, a zvláště zločinu genocidy nedostatečný.</a:t>
            </a:r>
          </a:p>
          <a:p>
            <a:pPr marL="0" indent="0">
              <a:buNone/>
            </a:pPr>
            <a:endParaRPr lang="cs-CZ" sz="2400" dirty="0"/>
          </a:p>
        </p:txBody>
      </p:sp>
    </p:spTree>
    <p:extLst>
      <p:ext uri="{BB962C8B-B14F-4D97-AF65-F5344CB8AC3E}">
        <p14:creationId xmlns:p14="http://schemas.microsoft.com/office/powerpoint/2010/main" val="26151234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C851F-EF40-F82A-2CD0-91D6FAF069EF}"/>
              </a:ext>
            </a:extLst>
          </p:cNvPr>
          <p:cNvSpPr>
            <a:spLocks noGrp="1"/>
          </p:cNvSpPr>
          <p:nvPr>
            <p:ph type="title"/>
          </p:nvPr>
        </p:nvSpPr>
        <p:spPr>
          <a:xfrm flipV="1">
            <a:off x="838200" y="-45718"/>
            <a:ext cx="10515600" cy="45719"/>
          </a:xfrm>
        </p:spPr>
        <p:txBody>
          <a:bodyPr>
            <a:normAutofit fontScale="90000"/>
          </a:bodyPr>
          <a:lstStyle/>
          <a:p>
            <a:pPr algn="ctr"/>
            <a:endParaRPr lang="cs-CZ" dirty="0">
              <a:solidFill>
                <a:srgbClr val="C00000"/>
              </a:solidFill>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87DF5210-DDF8-D446-AF82-DED23C373FAD}"/>
              </a:ext>
            </a:extLst>
          </p:cNvPr>
          <p:cNvSpPr>
            <a:spLocks noGrp="1"/>
          </p:cNvSpPr>
          <p:nvPr>
            <p:ph idx="1"/>
          </p:nvPr>
        </p:nvSpPr>
        <p:spPr>
          <a:xfrm>
            <a:off x="0" y="0"/>
            <a:ext cx="12192000" cy="6857999"/>
          </a:xfrm>
        </p:spPr>
        <p:txBody>
          <a:bodyPr>
            <a:normAutofit fontScale="92500" lnSpcReduction="20000"/>
          </a:bodyPr>
          <a:lstStyle/>
          <a:p>
            <a:pPr marL="0" indent="0" algn="just">
              <a:lnSpc>
                <a:spcPct val="107000"/>
              </a:lnSpc>
              <a:buNone/>
            </a:pPr>
            <a:r>
              <a:rPr lang="cs-CZ" sz="2800" b="1" dirty="0">
                <a:effectLst/>
                <a:latin typeface="Times New Roman" panose="02020603050405020304" pitchFamily="18" charset="0"/>
                <a:ea typeface="Calibri" panose="020F0502020204030204" pitchFamily="34" charset="0"/>
              </a:rPr>
              <a:t>T 14: </a:t>
            </a:r>
            <a:r>
              <a:rPr lang="cs-CZ" sz="2800" dirty="0">
                <a:effectLst/>
                <a:latin typeface="Times New Roman" panose="02020603050405020304" pitchFamily="18" charset="0"/>
                <a:ea typeface="Calibri" panose="020F0502020204030204" pitchFamily="34" charset="0"/>
              </a:rPr>
              <a:t>„V případě tohoto zločinu masové vraždy spáchaného na Židech jde o něco víc a něco jiného než o pouhou vraždu ve smyslu trestních zákoníků. Dovolili jsme, aby vyšlo najevo, že existuje dosud nedefinovaný zločin, nový typ zločinu. Tento zločin proti Židům je zároveň zločinem proti lidstvu. Rozsudek nad ním proto může být vynesen pouze instancí, která zastupuje lidstvo … Od Hannah Arendtové jsem jednou slyšel rozlišení mezi ‚zločiny proti lidskosti‘ a ‚zločiny proti lidstvu‘. Posledně zmíněné jsou takové, které ohrožují existenci lidstva vůbec … Jestliže však státy smí páchat takové zločiny, pak by lidstvo jistě zaniklo. Stejně jako se v jednotlivém státu vražda spáchaná na jednom člověku dotýká obecného zájmu, protože jsou-li páchány takového vraždy, stát nemůže existovat a všichni jsou ohroženi, tak se v tomto případě vražda spáchaná na jedné lidské skupině – na Židech – dotýká celého lidstva. Budou-li nyní místo jedné takové lidské skupiny, která je spojena pouze svým náboženským původem a jako rasu ji ani nelze poznat, ničeny skutečné rasy, které lze biologicky rozpoznat, státními operacemi jiných ras, pak vraždění nemá konce. Zde se v naší době stalo něco nového, co nemá obdoby. Celý svět si musí plně uvědomit, co se tu stalo. A v tom, jak se domnívám, spočívá zájem lidstva na </a:t>
            </a:r>
            <a:r>
              <a:rPr lang="cs-CZ" sz="2800" dirty="0" err="1">
                <a:effectLst/>
                <a:latin typeface="Times New Roman" panose="02020603050405020304" pitchFamily="18" charset="0"/>
                <a:ea typeface="Calibri" panose="020F0502020204030204" pitchFamily="34" charset="0"/>
              </a:rPr>
              <a:t>Eichmannově</a:t>
            </a:r>
            <a:r>
              <a:rPr lang="cs-CZ" sz="2800" dirty="0">
                <a:effectLst/>
                <a:latin typeface="Times New Roman" panose="02020603050405020304" pitchFamily="18" charset="0"/>
                <a:ea typeface="Calibri" panose="020F0502020204030204" pitchFamily="34" charset="0"/>
              </a:rPr>
              <a:t> případu.“</a:t>
            </a:r>
            <a:endParaRPr lang="cs-CZ" sz="2800" dirty="0">
              <a:effectLst/>
              <a:latin typeface="Times New Roman" panose="02020603050405020304" pitchFamily="18" charset="0"/>
              <a:ea typeface="Times New Roman" panose="02020603050405020304" pitchFamily="18" charset="0"/>
            </a:endParaRPr>
          </a:p>
          <a:p>
            <a:pPr marL="0" indent="0">
              <a:buNone/>
            </a:pPr>
            <a:r>
              <a:rPr lang="cs-CZ" sz="2800" dirty="0">
                <a:effectLst/>
                <a:latin typeface="Times New Roman" panose="02020603050405020304" pitchFamily="18" charset="0"/>
                <a:ea typeface="Calibri" panose="020F0502020204030204" pitchFamily="34" charset="0"/>
              </a:rPr>
              <a:t>K. </a:t>
            </a:r>
            <a:r>
              <a:rPr lang="cs-CZ" sz="2800" dirty="0" err="1">
                <a:effectLst/>
                <a:latin typeface="Times New Roman" panose="02020603050405020304" pitchFamily="18" charset="0"/>
                <a:ea typeface="Calibri" panose="020F0502020204030204" pitchFamily="34" charset="0"/>
              </a:rPr>
              <a:t>Jaspers</a:t>
            </a:r>
            <a:r>
              <a:rPr lang="cs-CZ" sz="2800" dirty="0">
                <a:effectLst/>
                <a:latin typeface="Times New Roman" panose="02020603050405020304" pitchFamily="18" charset="0"/>
                <a:ea typeface="Calibri" panose="020F0502020204030204" pitchFamily="34" charset="0"/>
              </a:rPr>
              <a:t>, </a:t>
            </a:r>
            <a:r>
              <a:rPr lang="cs-CZ" sz="2800" i="1" dirty="0" err="1">
                <a:effectLst/>
                <a:latin typeface="Times New Roman" panose="02020603050405020304" pitchFamily="18" charset="0"/>
                <a:ea typeface="Calibri" panose="020F0502020204030204" pitchFamily="34" charset="0"/>
              </a:rPr>
              <a:t>Zum</a:t>
            </a:r>
            <a:r>
              <a:rPr lang="cs-CZ" sz="2800" i="1" dirty="0">
                <a:effectLst/>
                <a:latin typeface="Times New Roman" panose="02020603050405020304" pitchFamily="18" charset="0"/>
                <a:ea typeface="Calibri" panose="020F0502020204030204" pitchFamily="34" charset="0"/>
              </a:rPr>
              <a:t> </a:t>
            </a:r>
            <a:r>
              <a:rPr lang="cs-CZ" sz="2800" i="1" dirty="0" err="1">
                <a:effectLst/>
                <a:latin typeface="Times New Roman" panose="02020603050405020304" pitchFamily="18" charset="0"/>
                <a:ea typeface="Calibri" panose="020F0502020204030204" pitchFamily="34" charset="0"/>
              </a:rPr>
              <a:t>Eichmann-Prozeß</a:t>
            </a:r>
            <a:r>
              <a:rPr lang="cs-CZ" sz="2800" i="1" dirty="0">
                <a:effectLst/>
                <a:latin typeface="Times New Roman" panose="02020603050405020304" pitchFamily="18" charset="0"/>
                <a:ea typeface="Calibri" panose="020F0502020204030204" pitchFamily="34" charset="0"/>
              </a:rPr>
              <a:t>. </a:t>
            </a:r>
            <a:r>
              <a:rPr lang="cs-CZ" sz="2800" i="1" dirty="0" err="1">
                <a:effectLst/>
                <a:latin typeface="Times New Roman" panose="02020603050405020304" pitchFamily="18" charset="0"/>
                <a:ea typeface="Calibri" panose="020F0502020204030204" pitchFamily="34" charset="0"/>
              </a:rPr>
              <a:t>Ein</a:t>
            </a:r>
            <a:r>
              <a:rPr lang="cs-CZ" sz="2800" i="1" dirty="0">
                <a:effectLst/>
                <a:latin typeface="Times New Roman" panose="02020603050405020304" pitchFamily="18" charset="0"/>
                <a:ea typeface="Calibri" panose="020F0502020204030204" pitchFamily="34" charset="0"/>
              </a:rPr>
              <a:t> Interview von François Bondy</a:t>
            </a:r>
            <a:r>
              <a:rPr lang="cs-CZ" sz="2800" dirty="0">
                <a:effectLst/>
                <a:latin typeface="Times New Roman" panose="02020603050405020304" pitchFamily="18" charset="0"/>
                <a:ea typeface="Calibri" panose="020F0502020204030204" pitchFamily="34" charset="0"/>
              </a:rPr>
              <a:t>, in: týž, </a:t>
            </a:r>
            <a:r>
              <a:rPr lang="de-DE" sz="2800" i="1" dirty="0">
                <a:effectLst/>
                <a:latin typeface="Times New Roman" panose="02020603050405020304" pitchFamily="18" charset="0"/>
                <a:ea typeface="Calibri" panose="020F0502020204030204" pitchFamily="34" charset="0"/>
              </a:rPr>
              <a:t>Die Schuldfrage</a:t>
            </a:r>
            <a:r>
              <a:rPr lang="de-DE" sz="2800" dirty="0">
                <a:effectLst/>
                <a:latin typeface="Times New Roman" panose="02020603050405020304" pitchFamily="18" charset="0"/>
                <a:ea typeface="Calibri" panose="020F0502020204030204" pitchFamily="34" charset="0"/>
              </a:rPr>
              <a:t>, </a:t>
            </a:r>
            <a:r>
              <a:rPr lang="de-DE" sz="2800" dirty="0" err="1">
                <a:effectLst/>
                <a:latin typeface="Times New Roman" panose="02020603050405020304" pitchFamily="18" charset="0"/>
                <a:ea typeface="Calibri" panose="020F0502020204030204" pitchFamily="34" charset="0"/>
              </a:rPr>
              <a:t>vyd</a:t>
            </a:r>
            <a:r>
              <a:rPr lang="de-DE" sz="2800" dirty="0">
                <a:effectLst/>
                <a:latin typeface="Times New Roman" panose="02020603050405020304" pitchFamily="18" charset="0"/>
                <a:ea typeface="Calibri" panose="020F0502020204030204" pitchFamily="34" charset="0"/>
              </a:rPr>
              <a:t>. D. </a:t>
            </a:r>
            <a:r>
              <a:rPr lang="de-DE" sz="2800" dirty="0" err="1">
                <a:effectLst/>
                <a:latin typeface="Times New Roman" panose="02020603050405020304" pitchFamily="18" charset="0"/>
                <a:ea typeface="Calibri" panose="020F0502020204030204" pitchFamily="34" charset="0"/>
              </a:rPr>
              <a:t>Kaegi</a:t>
            </a:r>
            <a:r>
              <a:rPr lang="de-DE" sz="2800" dirty="0">
                <a:effectLst/>
                <a:latin typeface="Times New Roman" panose="02020603050405020304" pitchFamily="18" charset="0"/>
                <a:ea typeface="Calibri" panose="020F0502020204030204" pitchFamily="34" charset="0"/>
              </a:rPr>
              <a:t>, KJG I/23, Basel 2021, </a:t>
            </a:r>
            <a:r>
              <a:rPr lang="cs-CZ" sz="2800" dirty="0">
                <a:effectLst/>
                <a:latin typeface="Times New Roman" panose="02020603050405020304" pitchFamily="18" charset="0"/>
                <a:ea typeface="Calibri" panose="020F0502020204030204" pitchFamily="34" charset="0"/>
              </a:rPr>
              <a:t>str. 111–116, zde 112–114.</a:t>
            </a:r>
            <a:endParaRPr lang="cs-CZ" dirty="0"/>
          </a:p>
        </p:txBody>
      </p:sp>
    </p:spTree>
    <p:extLst>
      <p:ext uri="{BB962C8B-B14F-4D97-AF65-F5344CB8AC3E}">
        <p14:creationId xmlns:p14="http://schemas.microsoft.com/office/powerpoint/2010/main" val="12219117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B2D9DE-A156-340B-4921-4850922F9756}"/>
              </a:ext>
            </a:extLst>
          </p:cNvPr>
          <p:cNvSpPr>
            <a:spLocks noGrp="1"/>
          </p:cNvSpPr>
          <p:nvPr>
            <p:ph type="title"/>
          </p:nvPr>
        </p:nvSpPr>
        <p:spPr>
          <a:xfrm>
            <a:off x="0" y="1"/>
            <a:ext cx="12192000" cy="1168923"/>
          </a:xfrm>
        </p:spPr>
        <p:txBody>
          <a:bodyPr/>
          <a:lstStyle/>
          <a:p>
            <a:pPr algn="ctr"/>
            <a:r>
              <a:rPr lang="cs-CZ" dirty="0">
                <a:solidFill>
                  <a:srgbClr val="C00000"/>
                </a:solidFill>
                <a:latin typeface="Times New Roman" panose="02020603050405020304" pitchFamily="18" charset="0"/>
                <a:cs typeface="Times New Roman" panose="02020603050405020304" pitchFamily="18" charset="0"/>
              </a:rPr>
              <a:t>Idea lidstva a universální odpovědnost</a:t>
            </a:r>
            <a:endParaRPr lang="cs-CZ" dirty="0"/>
          </a:p>
        </p:txBody>
      </p:sp>
      <p:sp>
        <p:nvSpPr>
          <p:cNvPr id="3" name="Zástupný obsah 2">
            <a:extLst>
              <a:ext uri="{FF2B5EF4-FFF2-40B4-BE49-F238E27FC236}">
                <a16:creationId xmlns:a16="http://schemas.microsoft.com/office/drawing/2014/main" id="{9F613840-4B44-8BC7-9FCA-DDE6BF537D56}"/>
              </a:ext>
            </a:extLst>
          </p:cNvPr>
          <p:cNvSpPr>
            <a:spLocks noGrp="1"/>
          </p:cNvSpPr>
          <p:nvPr>
            <p:ph idx="1"/>
          </p:nvPr>
        </p:nvSpPr>
        <p:spPr>
          <a:xfrm>
            <a:off x="0" y="942680"/>
            <a:ext cx="12192000" cy="5740924"/>
          </a:xfrm>
        </p:spPr>
        <p:txBody>
          <a:bodyPr>
            <a:normAutofit fontScale="70000" lnSpcReduction="20000"/>
          </a:bodyPr>
          <a:lstStyle/>
          <a:p>
            <a:pPr algn="just"/>
            <a:r>
              <a:rPr lang="cs-CZ" sz="3200" dirty="0">
                <a:latin typeface="Times New Roman" panose="02020603050405020304" pitchFamily="18" charset="0"/>
                <a:ea typeface="Times New Roman" panose="02020603050405020304" pitchFamily="18" charset="0"/>
              </a:rPr>
              <a:t>V</a:t>
            </a:r>
            <a:r>
              <a:rPr lang="cs-CZ" sz="3200" dirty="0">
                <a:effectLst/>
                <a:latin typeface="Times New Roman" panose="02020603050405020304" pitchFamily="18" charset="0"/>
                <a:ea typeface="Times New Roman" panose="02020603050405020304" pitchFamily="18" charset="0"/>
              </a:rPr>
              <a:t> článku </a:t>
            </a:r>
            <a:r>
              <a:rPr lang="cs-CZ" sz="3200" i="1" dirty="0" err="1">
                <a:effectLst/>
                <a:latin typeface="Times New Roman" panose="02020603050405020304" pitchFamily="18" charset="0"/>
                <a:ea typeface="Times New Roman" panose="02020603050405020304" pitchFamily="18" charset="0"/>
              </a:rPr>
              <a:t>Organizovná</a:t>
            </a:r>
            <a:r>
              <a:rPr lang="cs-CZ" sz="3200" i="1" dirty="0">
                <a:effectLst/>
                <a:latin typeface="Times New Roman" panose="02020603050405020304" pitchFamily="18" charset="0"/>
                <a:ea typeface="Times New Roman" panose="02020603050405020304" pitchFamily="18" charset="0"/>
              </a:rPr>
              <a:t> vina a universální odpovědnost</a:t>
            </a:r>
            <a:r>
              <a:rPr lang="cs-CZ" sz="3200" dirty="0">
                <a:effectLst/>
                <a:latin typeface="Times New Roman" panose="02020603050405020304" pitchFamily="18" charset="0"/>
                <a:ea typeface="Times New Roman" panose="02020603050405020304" pitchFamily="18" charset="0"/>
              </a:rPr>
              <a:t> z roku 1945 Arendtová zmiňuje, že </a:t>
            </a:r>
            <a:r>
              <a:rPr lang="cs-CZ" sz="3200" dirty="0">
                <a:latin typeface="Times New Roman" panose="02020603050405020304" pitchFamily="18" charset="0"/>
                <a:ea typeface="Times New Roman" panose="02020603050405020304" pitchFamily="18" charset="0"/>
              </a:rPr>
              <a:t>se často </a:t>
            </a:r>
            <a:r>
              <a:rPr lang="cs-CZ" sz="3200" dirty="0">
                <a:effectLst/>
                <a:latin typeface="Times New Roman" panose="02020603050405020304" pitchFamily="18" charset="0"/>
                <a:ea typeface="Times New Roman" panose="02020603050405020304" pitchFamily="18" charset="0"/>
              </a:rPr>
              <a:t>setkává s Němci, kteří prohlašují, že se stydí za to, že jsou Němci.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K tomu Arendtová poznamenává, že byla vždy v pokušení jim odpovědět, že se stydí za to, že je člověk.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Tento základní stud, který sdílejí příslušníci různých národů, je podle ní to jediné, co zůstalo ze smyslu pro mezinárodní solidaritu.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Tuto solidaritu Arendtová spojuje s ideou lidstva. </a:t>
            </a:r>
          </a:p>
          <a:p>
            <a:pPr algn="just"/>
            <a:r>
              <a:rPr lang="cs-CZ" sz="3200" dirty="0">
                <a:latin typeface="Times New Roman" panose="02020603050405020304" pitchFamily="18" charset="0"/>
                <a:ea typeface="Times New Roman" panose="02020603050405020304" pitchFamily="18" charset="0"/>
              </a:rPr>
              <a:t>I</a:t>
            </a:r>
            <a:r>
              <a:rPr lang="cs-CZ" sz="3200" dirty="0">
                <a:effectLst/>
                <a:latin typeface="Times New Roman" panose="02020603050405020304" pitchFamily="18" charset="0"/>
                <a:ea typeface="Times New Roman" panose="02020603050405020304" pitchFamily="18" charset="0"/>
              </a:rPr>
              <a:t>dea lidstva podle Arendtové implikuje závazek obecné odpovědnosti.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Pokud je idea lidstva očištěna od sentimentality, vyplývá z ní závažný politický důsledek: že člověk musí převzít zodpovědnost za všechny zločiny spáchané člověkem a že všechny národy nesou tíhu zla spáchaného jinými národy.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Stud za to, že jsme lidmi, je pouze individuálním a nepolitickým výrazem tohoto náhledu.</a:t>
            </a:r>
            <a:endParaRPr lang="cs-CZ" sz="2800" dirty="0">
              <a:effectLst/>
              <a:latin typeface="Times New Roman" panose="02020603050405020304" pitchFamily="18" charset="0"/>
              <a:ea typeface="Times New Roman" panose="02020603050405020304" pitchFamily="18" charset="0"/>
            </a:endParaRPr>
          </a:p>
          <a:p>
            <a:pPr algn="just"/>
            <a:r>
              <a:rPr lang="cs-CZ" sz="3200" dirty="0">
                <a:effectLst/>
                <a:latin typeface="Times New Roman" panose="02020603050405020304" pitchFamily="18" charset="0"/>
                <a:ea typeface="Times New Roman" panose="02020603050405020304" pitchFamily="18" charset="0"/>
              </a:rPr>
              <a:t>Z politického hlediska představuje idea lidstva, která nevylučuje žádného člověka a žádný národ, jedinou garancí toho, že se různé národy nebudou prohlašovat za „vyšší rasu“ a nebudou se cítit oprávněny vyhlazovat jiné údajně „nižší rasy“ či národy.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Provádět neimperialistickou politiku a uchovat si ne-rasistické smýšlení se však stává stále obtížnějším, protože je stále jasnější, jak velkým břemenem je pro člověka lidstvo.  </a:t>
            </a:r>
            <a:endParaRPr lang="cs-CZ" sz="2800" dirty="0">
              <a:effectLst/>
              <a:latin typeface="Times New Roman" panose="02020603050405020304" pitchFamily="18" charset="0"/>
              <a:ea typeface="Times New Roman" panose="02020603050405020304" pitchFamily="18" charset="0"/>
            </a:endParaRPr>
          </a:p>
          <a:p>
            <a:pPr algn="just"/>
            <a:r>
              <a:rPr lang="cs-CZ" sz="3200" dirty="0">
                <a:effectLst/>
                <a:latin typeface="Times New Roman" panose="02020603050405020304" pitchFamily="18" charset="0"/>
                <a:ea typeface="Times New Roman" panose="02020603050405020304" pitchFamily="18" charset="0"/>
              </a:rPr>
              <a:t>Pokud je idea lidstva očištěná od naivity a sentimentality, pak to znamená, že si o lidstvu nesmíme dělat iluze.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3200"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J</a:t>
            </a:r>
            <a:r>
              <a:rPr lang="cs-CZ" sz="3200" dirty="0">
                <a:effectLst/>
                <a:latin typeface="Times New Roman" panose="02020603050405020304" pitchFamily="18" charset="0"/>
                <a:ea typeface="Times New Roman" panose="02020603050405020304" pitchFamily="18" charset="0"/>
              </a:rPr>
              <a:t>e třeba mít jasné vědomí toho, čeho všeho jsou lidé schopni a jak bezedné jsou jejich možnosti páchat zlo.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Solidarita s lidmi jakožto lidmi není založena na naivní víře v lidstvo a ušlechtilost člověka, ale zahrnuje iluzemi nezkalené vědomí o temných stránkách člověka a jeho schopnostech působit nesmírné zlo.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3200"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T</a:t>
            </a:r>
            <a:r>
              <a:rPr lang="cs-CZ" sz="3200" dirty="0" err="1">
                <a:effectLst/>
                <a:latin typeface="Times New Roman" panose="02020603050405020304" pitchFamily="18" charset="0"/>
                <a:ea typeface="Times New Roman" panose="02020603050405020304" pitchFamily="18" charset="0"/>
              </a:rPr>
              <a:t>ato</a:t>
            </a:r>
            <a:r>
              <a:rPr lang="cs-CZ" sz="3200" dirty="0">
                <a:effectLst/>
                <a:latin typeface="Times New Roman" panose="02020603050405020304" pitchFamily="18" charset="0"/>
                <a:ea typeface="Times New Roman" panose="02020603050405020304" pitchFamily="18" charset="0"/>
              </a:rPr>
              <a:t> solidarita je spojena s bázní před vinou lidského pokolení a universální odpovědností za všechny zločiny spáchané člověkem na člověku. </a:t>
            </a:r>
            <a:r>
              <a:rPr kumimoji="0" lang="cs-CZ" sz="3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Pouze lidé vybavení takovouto solidaritou jsou s to nekompromisně a neohroženě bojovat proti nesmírnému zlu, jehož je člověk schopen. </a:t>
            </a:r>
          </a:p>
        </p:txBody>
      </p:sp>
    </p:spTree>
    <p:extLst>
      <p:ext uri="{BB962C8B-B14F-4D97-AF65-F5344CB8AC3E}">
        <p14:creationId xmlns:p14="http://schemas.microsoft.com/office/powerpoint/2010/main" val="3690803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E4B80D-6BD2-59F9-F377-C49941F532C3}"/>
              </a:ext>
            </a:extLst>
          </p:cNvPr>
          <p:cNvSpPr>
            <a:spLocks noGrp="1"/>
          </p:cNvSpPr>
          <p:nvPr>
            <p:ph type="title"/>
          </p:nvPr>
        </p:nvSpPr>
        <p:spPr>
          <a:xfrm>
            <a:off x="84841" y="1"/>
            <a:ext cx="12107159" cy="942679"/>
          </a:xfrm>
        </p:spPr>
        <p:txBody>
          <a:bodyPr>
            <a:normAutofit fontScale="90000"/>
          </a:bodyPr>
          <a:lstStyle/>
          <a:p>
            <a:pPr algn="ctr"/>
            <a:r>
              <a:rPr lang="cs-CZ" dirty="0">
                <a:solidFill>
                  <a:srgbClr val="C00000"/>
                </a:solidFill>
                <a:latin typeface="Times New Roman" panose="02020603050405020304" pitchFamily="18" charset="0"/>
                <a:cs typeface="Times New Roman" panose="02020603050405020304" pitchFamily="18" charset="0"/>
              </a:rPr>
              <a:t>Čtyři druhy viny a jejich charakteristika podle tří hledisek</a:t>
            </a:r>
          </a:p>
        </p:txBody>
      </p:sp>
      <p:sp>
        <p:nvSpPr>
          <p:cNvPr id="3" name="Zástupný obsah 2">
            <a:extLst>
              <a:ext uri="{FF2B5EF4-FFF2-40B4-BE49-F238E27FC236}">
                <a16:creationId xmlns:a16="http://schemas.microsoft.com/office/drawing/2014/main" id="{DF03EF37-B188-314D-4BBA-414D1C67BB00}"/>
              </a:ext>
            </a:extLst>
          </p:cNvPr>
          <p:cNvSpPr>
            <a:spLocks noGrp="1"/>
          </p:cNvSpPr>
          <p:nvPr>
            <p:ph idx="1"/>
          </p:nvPr>
        </p:nvSpPr>
        <p:spPr>
          <a:xfrm>
            <a:off x="84841" y="942680"/>
            <a:ext cx="12107159" cy="5915319"/>
          </a:xfrm>
        </p:spPr>
        <p:txBody>
          <a:bodyPr>
            <a:normAutofit fontScale="92500" lnSpcReduction="10000"/>
          </a:bodyPr>
          <a:lstStyle/>
          <a:p>
            <a:pPr algn="just"/>
            <a:r>
              <a:rPr lang="cs-CZ" sz="2800" dirty="0" err="1">
                <a:effectLst/>
                <a:latin typeface="Times New Roman" panose="02020603050405020304" pitchFamily="18" charset="0"/>
                <a:ea typeface="Times New Roman" panose="02020603050405020304" pitchFamily="18" charset="0"/>
              </a:rPr>
              <a:t>Jaspers</a:t>
            </a:r>
            <a:r>
              <a:rPr lang="cs-CZ" dirty="0">
                <a:latin typeface="Times New Roman" panose="02020603050405020304" pitchFamily="18" charset="0"/>
                <a:ea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úvahy o vině „trpí často směšováním pojmů a hledisek. Mají-li se stát pravdivými, je třeba tyto pojmy rozlišit.“ → </a:t>
            </a:r>
            <a:r>
              <a:rPr lang="cs-CZ" sz="2800" dirty="0" err="1">
                <a:effectLst/>
                <a:latin typeface="Times New Roman" panose="02020603050405020304" pitchFamily="18" charset="0"/>
                <a:ea typeface="Times New Roman" panose="02020603050405020304" pitchFamily="18" charset="0"/>
              </a:rPr>
              <a:t>Jaspers</a:t>
            </a:r>
            <a:r>
              <a:rPr lang="cs-CZ" sz="2800" dirty="0">
                <a:effectLst/>
                <a:latin typeface="Times New Roman" panose="02020603050405020304" pitchFamily="18" charset="0"/>
                <a:ea typeface="Times New Roman" panose="02020603050405020304" pitchFamily="18" charset="0"/>
              </a:rPr>
              <a:t> začíná svůj výklad o vině rozlišením různých pojmů či „druhů“ viny.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2800" dirty="0">
                <a:effectLst/>
                <a:latin typeface="Times New Roman" panose="02020603050405020304" pitchFamily="18" charset="0"/>
                <a:ea typeface="Times New Roman" panose="02020603050405020304" pitchFamily="18" charset="0"/>
              </a:rPr>
              <a:t>Toto rozlišování nás má „uchránit před plochým tlacháním o vině, které klade bez rozdílu všechno na jednu rovinu a posuzuje to v hrubém záběru“. </a:t>
            </a:r>
          </a:p>
          <a:p>
            <a:pPr algn="just"/>
            <a:r>
              <a:rPr lang="cs-CZ" sz="2800" dirty="0" err="1">
                <a:effectLst/>
                <a:latin typeface="Times New Roman" panose="02020603050405020304" pitchFamily="18" charset="0"/>
                <a:ea typeface="Times New Roman" panose="02020603050405020304" pitchFamily="18" charset="0"/>
              </a:rPr>
              <a:t>Jaspers</a:t>
            </a:r>
            <a:r>
              <a:rPr lang="cs-CZ" sz="2800" dirty="0">
                <a:effectLst/>
                <a:latin typeface="Times New Roman" panose="02020603050405020304" pitchFamily="18" charset="0"/>
                <a:ea typeface="Times New Roman" panose="02020603050405020304" pitchFamily="18" charset="0"/>
              </a:rPr>
              <a:t> rozlišuje čtyři podoby/druhy viny: </a:t>
            </a:r>
          </a:p>
          <a:p>
            <a:pPr marL="514350" indent="-514350" algn="just">
              <a:buAutoNum type="arabicParenR"/>
            </a:pPr>
            <a:r>
              <a:rPr lang="cs-CZ" dirty="0">
                <a:latin typeface="Times New Roman" panose="02020603050405020304" pitchFamily="18" charset="0"/>
                <a:ea typeface="Times New Roman" panose="02020603050405020304" pitchFamily="18" charset="0"/>
              </a:rPr>
              <a:t>k</a:t>
            </a:r>
            <a:r>
              <a:rPr lang="cs-CZ" sz="2800" dirty="0">
                <a:effectLst/>
                <a:latin typeface="Times New Roman" panose="02020603050405020304" pitchFamily="18" charset="0"/>
                <a:ea typeface="Times New Roman" panose="02020603050405020304" pitchFamily="18" charset="0"/>
              </a:rPr>
              <a:t>riminální vina </a:t>
            </a:r>
          </a:p>
          <a:p>
            <a:pPr marL="514350" indent="-514350" algn="just">
              <a:buAutoNum type="arabicParenR"/>
            </a:pPr>
            <a:r>
              <a:rPr lang="cs-CZ" dirty="0">
                <a:latin typeface="Times New Roman" panose="02020603050405020304" pitchFamily="18" charset="0"/>
                <a:ea typeface="Times New Roman" panose="02020603050405020304" pitchFamily="18" charset="0"/>
              </a:rPr>
              <a:t>p</a:t>
            </a:r>
            <a:r>
              <a:rPr lang="cs-CZ" sz="2800" dirty="0">
                <a:effectLst/>
                <a:latin typeface="Times New Roman" panose="02020603050405020304" pitchFamily="18" charset="0"/>
                <a:ea typeface="Times New Roman" panose="02020603050405020304" pitchFamily="18" charset="0"/>
              </a:rPr>
              <a:t>olitická vina</a:t>
            </a:r>
          </a:p>
          <a:p>
            <a:pPr marL="514350" indent="-514350" algn="just">
              <a:buAutoNum type="arabicParenR"/>
            </a:pPr>
            <a:r>
              <a:rPr lang="cs-CZ" sz="2800" dirty="0">
                <a:effectLst/>
                <a:latin typeface="Times New Roman" panose="02020603050405020304" pitchFamily="18" charset="0"/>
                <a:ea typeface="Times New Roman" panose="02020603050405020304" pitchFamily="18" charset="0"/>
              </a:rPr>
              <a:t>morální vina</a:t>
            </a:r>
          </a:p>
          <a:p>
            <a:pPr marL="514350" indent="-514350" algn="just">
              <a:buAutoNum type="arabicParenR"/>
            </a:pPr>
            <a:r>
              <a:rPr lang="cs-CZ" dirty="0">
                <a:latin typeface="Times New Roman" panose="02020603050405020304" pitchFamily="18" charset="0"/>
                <a:ea typeface="Times New Roman" panose="02020603050405020304" pitchFamily="18" charset="0"/>
              </a:rPr>
              <a:t>m</a:t>
            </a:r>
            <a:r>
              <a:rPr lang="cs-CZ" sz="2800" dirty="0">
                <a:effectLst/>
                <a:latin typeface="Times New Roman" panose="02020603050405020304" pitchFamily="18" charset="0"/>
                <a:ea typeface="Times New Roman" panose="02020603050405020304" pitchFamily="18" charset="0"/>
              </a:rPr>
              <a:t>etafyzická vinu. </a:t>
            </a:r>
          </a:p>
          <a:p>
            <a:pPr algn="just"/>
            <a:r>
              <a:rPr lang="cs-CZ" sz="2800" dirty="0">
                <a:effectLst/>
                <a:latin typeface="Times New Roman" panose="02020603050405020304" pitchFamily="18" charset="0"/>
                <a:ea typeface="Times New Roman" panose="02020603050405020304" pitchFamily="18" charset="0"/>
              </a:rPr>
              <a:t>Každou z těchto podob viny </a:t>
            </a:r>
            <a:r>
              <a:rPr lang="cs-CZ" sz="2800" dirty="0" err="1">
                <a:effectLst/>
                <a:latin typeface="Times New Roman" panose="02020603050405020304" pitchFamily="18" charset="0"/>
                <a:ea typeface="Times New Roman" panose="02020603050405020304" pitchFamily="18" charset="0"/>
              </a:rPr>
              <a:t>Jaspers</a:t>
            </a:r>
            <a:r>
              <a:rPr lang="cs-CZ" sz="2800" dirty="0">
                <a:effectLst/>
                <a:latin typeface="Times New Roman" panose="02020603050405020304" pitchFamily="18" charset="0"/>
                <a:ea typeface="Times New Roman" panose="02020603050405020304" pitchFamily="18" charset="0"/>
              </a:rPr>
              <a:t> charakterizuje podle tří hledisek: </a:t>
            </a:r>
          </a:p>
          <a:p>
            <a:pPr marL="514350" indent="-514350" algn="just">
              <a:buAutoNum type="arabicParenR"/>
            </a:pPr>
            <a:r>
              <a:rPr lang="cs-CZ" sz="2800" dirty="0">
                <a:effectLst/>
                <a:latin typeface="Times New Roman" panose="02020603050405020304" pitchFamily="18" charset="0"/>
                <a:ea typeface="Times New Roman" panose="02020603050405020304" pitchFamily="18" charset="0"/>
              </a:rPr>
              <a:t> </a:t>
            </a:r>
            <a:r>
              <a:rPr lang="cs-CZ" sz="2800" i="1" dirty="0">
                <a:effectLst/>
                <a:latin typeface="Times New Roman" panose="02020603050405020304" pitchFamily="18" charset="0"/>
                <a:ea typeface="Times New Roman" panose="02020603050405020304" pitchFamily="18" charset="0"/>
              </a:rPr>
              <a:t>povaha </a:t>
            </a:r>
            <a:r>
              <a:rPr lang="cs-CZ" sz="2800" dirty="0">
                <a:effectLst/>
                <a:latin typeface="Times New Roman" panose="02020603050405020304" pitchFamily="18" charset="0"/>
                <a:ea typeface="Times New Roman" panose="02020603050405020304" pitchFamily="18" charset="0"/>
              </a:rPr>
              <a:t>samotného činu, který příslušnou vinu zakládá; </a:t>
            </a:r>
          </a:p>
          <a:p>
            <a:pPr marL="514350" indent="-514350" algn="just">
              <a:buAutoNum type="arabicParenR"/>
            </a:pPr>
            <a:r>
              <a:rPr lang="cs-CZ" sz="2800" dirty="0">
                <a:effectLst/>
                <a:latin typeface="Times New Roman" panose="02020603050405020304" pitchFamily="18" charset="0"/>
                <a:ea typeface="Times New Roman" panose="02020603050405020304" pitchFamily="18" charset="0"/>
              </a:rPr>
              <a:t> příslušná </a:t>
            </a:r>
            <a:r>
              <a:rPr lang="cs-CZ" sz="2800" i="1" dirty="0">
                <a:effectLst/>
                <a:latin typeface="Times New Roman" panose="02020603050405020304" pitchFamily="18" charset="0"/>
                <a:ea typeface="Times New Roman" panose="02020603050405020304" pitchFamily="18" charset="0"/>
              </a:rPr>
              <a:t>instance</a:t>
            </a:r>
            <a:r>
              <a:rPr lang="cs-CZ" sz="2800" dirty="0">
                <a:effectLst/>
                <a:latin typeface="Times New Roman" panose="02020603050405020304" pitchFamily="18" charset="0"/>
                <a:ea typeface="Times New Roman" panose="02020603050405020304" pitchFamily="18" charset="0"/>
              </a:rPr>
              <a:t>, která vinu definuje, posuzuje, a případně z ní vyvozuje důsledky; </a:t>
            </a:r>
          </a:p>
          <a:p>
            <a:pPr marL="514350" indent="-514350" algn="just">
              <a:buAutoNum type="arabicParenR"/>
            </a:pPr>
            <a:r>
              <a:rPr lang="cs-CZ" dirty="0">
                <a:latin typeface="Times New Roman" panose="02020603050405020304" pitchFamily="18" charset="0"/>
                <a:ea typeface="Times New Roman" panose="02020603050405020304" pitchFamily="18" charset="0"/>
              </a:rPr>
              <a:t> odpovídající </a:t>
            </a:r>
            <a:r>
              <a:rPr lang="cs-CZ" sz="2800" i="1" dirty="0">
                <a:effectLst/>
                <a:latin typeface="Times New Roman" panose="02020603050405020304" pitchFamily="18" charset="0"/>
                <a:ea typeface="Times New Roman" panose="02020603050405020304" pitchFamily="18" charset="0"/>
              </a:rPr>
              <a:t>důsledky</a:t>
            </a:r>
            <a:r>
              <a:rPr lang="cs-CZ" sz="2800" dirty="0">
                <a:effectLst/>
                <a:latin typeface="Times New Roman" panose="02020603050405020304" pitchFamily="18" charset="0"/>
                <a:ea typeface="Times New Roman" panose="02020603050405020304" pitchFamily="18" charset="0"/>
              </a:rPr>
              <a:t> či </a:t>
            </a:r>
            <a:r>
              <a:rPr lang="cs-CZ" sz="2800" i="1" dirty="0">
                <a:effectLst/>
                <a:latin typeface="Times New Roman" panose="02020603050405020304" pitchFamily="18" charset="0"/>
                <a:ea typeface="Times New Roman" panose="02020603050405020304" pitchFamily="18" charset="0"/>
              </a:rPr>
              <a:t>následky</a:t>
            </a:r>
            <a:r>
              <a:rPr lang="cs-CZ" sz="2800" dirty="0">
                <a:effectLst/>
                <a:latin typeface="Times New Roman" panose="02020603050405020304" pitchFamily="18" charset="0"/>
                <a:ea typeface="Times New Roman" panose="02020603050405020304" pitchFamily="18" charset="0"/>
              </a:rPr>
              <a:t>, jež z daného typu viny vyplývají.</a:t>
            </a:r>
          </a:p>
          <a:p>
            <a:pPr marL="0" indent="0">
              <a:buNone/>
            </a:pPr>
            <a:endParaRPr lang="cs-CZ" dirty="0"/>
          </a:p>
        </p:txBody>
      </p:sp>
    </p:spTree>
    <p:extLst>
      <p:ext uri="{BB962C8B-B14F-4D97-AF65-F5344CB8AC3E}">
        <p14:creationId xmlns:p14="http://schemas.microsoft.com/office/powerpoint/2010/main" val="39866728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7F569-6D3E-E4D3-35D5-2F725B4ED5F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987B63F-BB8A-436E-1623-6C78DCCB0E43}"/>
              </a:ext>
            </a:extLst>
          </p:cNvPr>
          <p:cNvSpPr>
            <a:spLocks noGrp="1"/>
          </p:cNvSpPr>
          <p:nvPr>
            <p:ph type="title"/>
          </p:nvPr>
        </p:nvSpPr>
        <p:spPr>
          <a:xfrm>
            <a:off x="0" y="1"/>
            <a:ext cx="12192000" cy="1329178"/>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Vina vs. odpovědnost: </a:t>
            </a:r>
            <a:br>
              <a:rPr lang="cs-CZ" dirty="0">
                <a:solidFill>
                  <a:srgbClr val="C00000"/>
                </a:solidFill>
                <a:latin typeface="Times New Roman" panose="02020603050405020304" pitchFamily="18" charset="0"/>
                <a:cs typeface="Times New Roman" panose="02020603050405020304" pitchFamily="18" charset="0"/>
              </a:rPr>
            </a:br>
            <a:r>
              <a:rPr lang="cs-CZ" dirty="0">
                <a:solidFill>
                  <a:srgbClr val="C00000"/>
                </a:solidFill>
                <a:latin typeface="Times New Roman" panose="02020603050405020304" pitchFamily="18" charset="0"/>
                <a:cs typeface="Times New Roman" panose="02020603050405020304" pitchFamily="18" charset="0"/>
              </a:rPr>
              <a:t>Politické důsledky universální odpovědnosti</a:t>
            </a:r>
            <a:endParaRPr lang="cs-CZ" dirty="0"/>
          </a:p>
        </p:txBody>
      </p:sp>
      <p:sp>
        <p:nvSpPr>
          <p:cNvPr id="3" name="Zástupný obsah 2">
            <a:extLst>
              <a:ext uri="{FF2B5EF4-FFF2-40B4-BE49-F238E27FC236}">
                <a16:creationId xmlns:a16="http://schemas.microsoft.com/office/drawing/2014/main" id="{F368DC88-AB56-AD0A-DEBE-0F4AC6D5E87D}"/>
              </a:ext>
            </a:extLst>
          </p:cNvPr>
          <p:cNvSpPr>
            <a:spLocks noGrp="1"/>
          </p:cNvSpPr>
          <p:nvPr>
            <p:ph idx="1"/>
          </p:nvPr>
        </p:nvSpPr>
        <p:spPr>
          <a:xfrm>
            <a:off x="0" y="1423446"/>
            <a:ext cx="12192000" cy="5260157"/>
          </a:xfrm>
        </p:spPr>
        <p:txBody>
          <a:bodyPr>
            <a:normAutofit fontScale="85000" lnSpcReduction="20000"/>
          </a:bodyPr>
          <a:lstStyle/>
          <a:p>
            <a:pPr algn="just"/>
            <a:r>
              <a:rPr lang="cs-CZ" sz="3200" dirty="0">
                <a:effectLst/>
                <a:latin typeface="Times New Roman" panose="02020603050405020304" pitchFamily="18" charset="0"/>
                <a:ea typeface="Times New Roman" panose="02020603050405020304" pitchFamily="18" charset="0"/>
              </a:rPr>
              <a:t>V textu </a:t>
            </a:r>
            <a:r>
              <a:rPr lang="cs-CZ" sz="3200" i="1" dirty="0">
                <a:effectLst/>
                <a:latin typeface="Times New Roman" panose="02020603050405020304" pitchFamily="18" charset="0"/>
                <a:ea typeface="Times New Roman" panose="02020603050405020304" pitchFamily="18" charset="0"/>
              </a:rPr>
              <a:t>Kolektivní odpovědnost </a:t>
            </a:r>
            <a:r>
              <a:rPr lang="cs-CZ" sz="3200" dirty="0">
                <a:effectLst/>
                <a:latin typeface="Times New Roman" panose="02020603050405020304" pitchFamily="18" charset="0"/>
                <a:ea typeface="Times New Roman" panose="02020603050405020304" pitchFamily="18" charset="0"/>
              </a:rPr>
              <a:t>z roku 1968 se Arendtová vrací k rozdílu mezi vinou (</a:t>
            </a:r>
            <a:r>
              <a:rPr lang="cs-CZ" sz="3200" dirty="0" err="1">
                <a:effectLst/>
                <a:latin typeface="Times New Roman" panose="02020603050405020304" pitchFamily="18" charset="0"/>
                <a:ea typeface="Times New Roman" panose="02020603050405020304" pitchFamily="18" charset="0"/>
              </a:rPr>
              <a:t>guilt</a:t>
            </a:r>
            <a:r>
              <a:rPr lang="cs-CZ" sz="3200" dirty="0">
                <a:effectLst/>
                <a:latin typeface="Times New Roman" panose="02020603050405020304" pitchFamily="18" charset="0"/>
                <a:ea typeface="Times New Roman" panose="02020603050405020304" pitchFamily="18" charset="0"/>
              </a:rPr>
              <a:t>) a odpovědností (</a:t>
            </a:r>
            <a:r>
              <a:rPr lang="cs-CZ" sz="3200" dirty="0" err="1">
                <a:effectLst/>
                <a:latin typeface="Times New Roman" panose="02020603050405020304" pitchFamily="18" charset="0"/>
                <a:ea typeface="Times New Roman" panose="02020603050405020304" pitchFamily="18" charset="0"/>
              </a:rPr>
              <a:t>responsibility</a:t>
            </a:r>
            <a:r>
              <a:rPr lang="cs-CZ" sz="3200" dirty="0">
                <a:effectLst/>
                <a:latin typeface="Times New Roman" panose="02020603050405020304" pitchFamily="18" charset="0"/>
                <a:ea typeface="Times New Roman" panose="02020603050405020304" pitchFamily="18" charset="0"/>
              </a:rPr>
              <a:t>):</a:t>
            </a:r>
          </a:p>
          <a:p>
            <a:pPr algn="just"/>
            <a:r>
              <a:rPr lang="cs-CZ" sz="3200" dirty="0">
                <a:latin typeface="Times New Roman" panose="02020603050405020304" pitchFamily="18" charset="0"/>
                <a:ea typeface="Times New Roman" panose="02020603050405020304" pitchFamily="18" charset="0"/>
              </a:rPr>
              <a:t>Č</a:t>
            </a:r>
            <a:r>
              <a:rPr lang="cs-CZ" sz="3200" dirty="0">
                <a:effectLst/>
                <a:latin typeface="Times New Roman" panose="02020603050405020304" pitchFamily="18" charset="0"/>
                <a:ea typeface="Times New Roman" panose="02020603050405020304" pitchFamily="18" charset="0"/>
              </a:rPr>
              <a:t>lověku nelze připisovat vinu za něco, co neučinil nebo na čem se aktivně nepodílel.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Vina je přísně individuální či osobní a odkazuje ke konkrétním činům jednotlivce.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3200"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V</a:t>
            </a:r>
            <a:r>
              <a:rPr lang="cs-CZ" sz="3200" dirty="0" err="1">
                <a:effectLst/>
                <a:latin typeface="Times New Roman" panose="02020603050405020304" pitchFamily="18" charset="0"/>
                <a:ea typeface="Times New Roman" panose="02020603050405020304" pitchFamily="18" charset="0"/>
              </a:rPr>
              <a:t>ina</a:t>
            </a:r>
            <a:r>
              <a:rPr lang="cs-CZ" sz="3200" dirty="0">
                <a:effectLst/>
                <a:latin typeface="Times New Roman" panose="02020603050405020304" pitchFamily="18" charset="0"/>
                <a:ea typeface="Times New Roman" panose="02020603050405020304" pitchFamily="18" charset="0"/>
              </a:rPr>
              <a:t> nikdy nemůže být kolektivní. </a:t>
            </a:r>
            <a:endPar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algn="just"/>
            <a:r>
              <a:rPr lang="cs-CZ" sz="3200" dirty="0">
                <a:latin typeface="Times New Roman" panose="02020603050405020304" pitchFamily="18" charset="0"/>
                <a:ea typeface="Times New Roman" panose="02020603050405020304" pitchFamily="18" charset="0"/>
              </a:rPr>
              <a:t>Č</a:t>
            </a:r>
            <a:r>
              <a:rPr lang="cs-CZ" sz="3200" dirty="0">
                <a:effectLst/>
                <a:latin typeface="Times New Roman" panose="02020603050405020304" pitchFamily="18" charset="0"/>
                <a:ea typeface="Times New Roman" panose="02020603050405020304" pitchFamily="18" charset="0"/>
              </a:rPr>
              <a:t>lověk může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nést odpovědnost </a:t>
            </a:r>
            <a:r>
              <a:rPr lang="cs-CZ" sz="3200" dirty="0">
                <a:effectLst/>
                <a:latin typeface="Times New Roman" panose="02020603050405020304" pitchFamily="18" charset="0"/>
                <a:ea typeface="Times New Roman" panose="02020603050405020304" pitchFamily="18" charset="0"/>
              </a:rPr>
              <a:t>za věci, které sám neučinil.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3200"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O</a:t>
            </a:r>
            <a:r>
              <a:rPr lang="cs-CZ" sz="3200" dirty="0" err="1">
                <a:effectLst/>
                <a:latin typeface="Times New Roman" panose="02020603050405020304" pitchFamily="18" charset="0"/>
                <a:ea typeface="Times New Roman" panose="02020603050405020304" pitchFamily="18" charset="0"/>
              </a:rPr>
              <a:t>dpovědnost</a:t>
            </a:r>
            <a:r>
              <a:rPr lang="cs-CZ" sz="3200" dirty="0">
                <a:effectLst/>
                <a:latin typeface="Times New Roman" panose="02020603050405020304" pitchFamily="18" charset="0"/>
                <a:ea typeface="Times New Roman" panose="02020603050405020304" pitchFamily="18" charset="0"/>
              </a:rPr>
              <a:t> může být kolektivní. </a:t>
            </a:r>
            <a:r>
              <a:rPr kumimoji="0" lang="cs-CZ" sz="31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Kolektivní odpovědnost je v zásadě politická a souvisí s tím, že všichni jsme členy určitého politického společenství, které jedná naším jménem. </a:t>
            </a:r>
          </a:p>
          <a:p>
            <a:pPr algn="just"/>
            <a:r>
              <a:rPr lang="cs-CZ" sz="3200" dirty="0">
                <a:effectLst/>
                <a:latin typeface="Times New Roman" panose="02020603050405020304" pitchFamily="18" charset="0"/>
                <a:ea typeface="Times New Roman" panose="02020603050405020304" pitchFamily="18" charset="0"/>
              </a:rPr>
              <a:t>Arendtová počítá </a:t>
            </a:r>
            <a:r>
              <a:rPr lang="cs-CZ" sz="3200" dirty="0">
                <a:latin typeface="Times New Roman" panose="02020603050405020304" pitchFamily="18" charset="0"/>
                <a:ea typeface="Times New Roman" panose="02020603050405020304" pitchFamily="18" charset="0"/>
              </a:rPr>
              <a:t>také </a:t>
            </a:r>
            <a:r>
              <a:rPr lang="cs-CZ" sz="3200" dirty="0">
                <a:effectLst/>
                <a:latin typeface="Times New Roman" panose="02020603050405020304" pitchFamily="18" charset="0"/>
                <a:ea typeface="Times New Roman" panose="02020603050405020304" pitchFamily="18" charset="0"/>
              </a:rPr>
              <a:t>s existencí universální odpovědnosti, která je spojená s ideou lidstva.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t>
            </a:r>
            <a:r>
              <a:rPr lang="cs-CZ" sz="3200" dirty="0">
                <a:effectLst/>
                <a:latin typeface="Times New Roman" panose="02020603050405020304" pitchFamily="18" charset="0"/>
                <a:ea typeface="Times New Roman" panose="02020603050405020304" pitchFamily="18" charset="0"/>
              </a:rPr>
              <a:t> </a:t>
            </a:r>
            <a:r>
              <a:rPr lang="cs-CZ" sz="3200" dirty="0">
                <a:latin typeface="Times New Roman" panose="02020603050405020304" pitchFamily="18" charset="0"/>
                <a:ea typeface="Times New Roman" panose="02020603050405020304" pitchFamily="18" charset="0"/>
              </a:rPr>
              <a:t>J</a:t>
            </a:r>
            <a:r>
              <a:rPr lang="cs-CZ" sz="3200" dirty="0">
                <a:effectLst/>
                <a:latin typeface="Times New Roman" panose="02020603050405020304" pitchFamily="18" charset="0"/>
                <a:ea typeface="Times New Roman" panose="02020603050405020304" pitchFamily="18" charset="0"/>
              </a:rPr>
              <a:t>ejím politickým důsledkem je, že člověk musí převzít zodpovědnost za všechny zločiny spáchané člověkem.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3200"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P</a:t>
            </a:r>
            <a:r>
              <a:rPr lang="cs-CZ" sz="3200" dirty="0" err="1">
                <a:effectLst/>
                <a:latin typeface="Times New Roman" panose="02020603050405020304" pitchFamily="18" charset="0"/>
                <a:ea typeface="Times New Roman" panose="02020603050405020304" pitchFamily="18" charset="0"/>
              </a:rPr>
              <a:t>odle</a:t>
            </a:r>
            <a:r>
              <a:rPr lang="cs-CZ" sz="3200" dirty="0">
                <a:effectLst/>
                <a:latin typeface="Times New Roman" panose="02020603050405020304" pitchFamily="18" charset="0"/>
                <a:ea typeface="Times New Roman" panose="02020603050405020304" pitchFamily="18" charset="0"/>
              </a:rPr>
              <a:t> Arendtové nejde o metafyzickou záležitost, nýbrž o projev universální solidarity s lidmi, resp. lidstvem jak takovým.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cs-CZ" sz="3200" dirty="0">
                <a:effectLst/>
                <a:latin typeface="Times New Roman" panose="02020603050405020304" pitchFamily="18" charset="0"/>
                <a:ea typeface="Times New Roman" panose="02020603050405020304" pitchFamily="18" charset="0"/>
              </a:rPr>
              <a:t>Důsledkem této solidarity a odpovědnosti není pouze vnitřní proměna člověka před Bohem. </a:t>
            </a:r>
            <a:r>
              <a:rPr kumimoji="0" lang="cs-CZ"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cs-CZ" sz="3200" b="0" i="0" u="none" strike="noStrike" kern="1200" cap="none" spc="0" normalizeH="0" baseline="0" noProof="0" dirty="0">
                <a:ln>
                  <a:noFill/>
                </a:ln>
                <a:solidFill>
                  <a:prstClr val="black"/>
                </a:solidFill>
                <a:uLnTx/>
                <a:uFillTx/>
                <a:latin typeface="Times New Roman" panose="02020603050405020304" pitchFamily="18" charset="0"/>
                <a:ea typeface="Times New Roman" panose="02020603050405020304" pitchFamily="18" charset="0"/>
                <a:cs typeface="+mn-cs"/>
              </a:rPr>
              <a:t>U</a:t>
            </a:r>
            <a:r>
              <a:rPr lang="cs-CZ" sz="3200" dirty="0" err="1">
                <a:effectLst/>
                <a:latin typeface="Times New Roman" panose="02020603050405020304" pitchFamily="18" charset="0"/>
                <a:ea typeface="Times New Roman" panose="02020603050405020304" pitchFamily="18" charset="0"/>
              </a:rPr>
              <a:t>niversální</a:t>
            </a:r>
            <a:r>
              <a:rPr lang="cs-CZ" sz="3200" dirty="0">
                <a:effectLst/>
                <a:latin typeface="Times New Roman" panose="02020603050405020304" pitchFamily="18" charset="0"/>
                <a:ea typeface="Times New Roman" panose="02020603050405020304" pitchFamily="18" charset="0"/>
              </a:rPr>
              <a:t> odpovědnost má a může najít politický výraz a může se stát impulsem k politickému jednání na rovině mezinárodní politiky, které by se zasazovalo o humánnější a spravedlivější mezinárodní řád. </a:t>
            </a:r>
          </a:p>
        </p:txBody>
      </p:sp>
    </p:spTree>
    <p:extLst>
      <p:ext uri="{BB962C8B-B14F-4D97-AF65-F5344CB8AC3E}">
        <p14:creationId xmlns:p14="http://schemas.microsoft.com/office/powerpoint/2010/main" val="3221142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152AA0-4F81-394C-D78C-AE2E7D5F8AF4}"/>
              </a:ext>
            </a:extLst>
          </p:cNvPr>
          <p:cNvSpPr>
            <a:spLocks noGrp="1"/>
          </p:cNvSpPr>
          <p:nvPr>
            <p:ph type="title"/>
          </p:nvPr>
        </p:nvSpPr>
        <p:spPr>
          <a:xfrm>
            <a:off x="-113122" y="612742"/>
            <a:ext cx="12305122" cy="47134"/>
          </a:xfrm>
        </p:spPr>
        <p:txBody>
          <a:bodyPr>
            <a:normAutofit fontScale="90000"/>
          </a:bodyPr>
          <a:lstStyle/>
          <a:p>
            <a:pPr algn="ctr"/>
            <a:r>
              <a:rPr lang="cs-CZ"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1. Kriminální vina</a:t>
            </a:r>
            <a:br>
              <a:rPr lang="cs-CZ"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br>
            <a:endParaRPr lang="cs-CZ" dirty="0">
              <a:solidFill>
                <a:srgbClr val="C00000"/>
              </a:solidFill>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228B0CC5-E076-4BF5-F044-C7C30364ADF7}"/>
              </a:ext>
            </a:extLst>
          </p:cNvPr>
          <p:cNvSpPr>
            <a:spLocks noGrp="1"/>
          </p:cNvSpPr>
          <p:nvPr>
            <p:ph idx="1"/>
          </p:nvPr>
        </p:nvSpPr>
        <p:spPr>
          <a:xfrm>
            <a:off x="65988" y="659876"/>
            <a:ext cx="12126012" cy="6198124"/>
          </a:xfrm>
        </p:spPr>
        <p:txBody>
          <a:bodyPr>
            <a:normAutofit fontScale="70000" lnSpcReduction="20000"/>
          </a:bodyPr>
          <a:lstStyle/>
          <a:p>
            <a:pPr algn="just">
              <a:lnSpc>
                <a:spcPct val="100000"/>
              </a:lnSpc>
            </a:pPr>
            <a:r>
              <a:rPr lang="cs-C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Kriminální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vina se zakládá na zločinech jednotlivců, jež „spočívají v objektivně prokazatelných činech, které porušují jednoznačné zákony“. → Jde zpravidla o činy, v jejichž důsledku jiné osoby či skupiny osob utrpěly újmu. </a:t>
            </a:r>
            <a:endParaRPr lang="cs-CZ"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pPr>
            <a:r>
              <a:rPr lang="cs-CZ" i="1" dirty="0">
                <a:latin typeface="Times New Roman" panose="02020603050405020304" pitchFamily="18" charset="0"/>
                <a:ea typeface="Calibri" panose="020F0502020204030204" pitchFamily="34" charset="0"/>
                <a:cs typeface="Times New Roman" panose="02020603050405020304" pitchFamily="18" charset="0"/>
              </a:rPr>
              <a:t>Instancí</a:t>
            </a:r>
            <a:r>
              <a:rPr lang="cs-CZ" dirty="0">
                <a:latin typeface="Times New Roman" panose="02020603050405020304" pitchFamily="18" charset="0"/>
                <a:ea typeface="Calibri" panose="020F0502020204030204" pitchFamily="34" charset="0"/>
                <a:cs typeface="Times New Roman" panose="02020603050405020304" pitchFamily="18" charset="0"/>
              </a:rPr>
              <a:t> je soud, který zjišťuje „skutkovou podstatu a aplikuje na ni zákony.“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Tento soud má obvykle povahu příslušné instance v rámci soudního systému dané země. → Zejména v případě zločinů spojených s válkou, tj. válečných zločinů, zločinů proti lidskosti, genocidy atd. se může jednat i o mezinárodní soudní tribunál</a:t>
            </a:r>
            <a:r>
              <a:rPr lang="cs-CZ"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buNone/>
            </a:pPr>
            <a:r>
              <a:rPr lang="cs-CZ" sz="2800" b="1" dirty="0">
                <a:effectLst/>
                <a:latin typeface="Times New Roman" panose="02020603050405020304" pitchFamily="18" charset="0"/>
                <a:ea typeface="Times New Roman" panose="02020603050405020304" pitchFamily="18" charset="0"/>
              </a:rPr>
              <a:t>T 1a: </a:t>
            </a:r>
            <a:r>
              <a:rPr lang="cs-CZ" sz="2800" dirty="0">
                <a:effectLst/>
                <a:latin typeface="Times New Roman" panose="02020603050405020304" pitchFamily="18" charset="0"/>
                <a:ea typeface="Times New Roman" panose="02020603050405020304" pitchFamily="18" charset="0"/>
              </a:rPr>
              <a:t>„Je třeba rozlišovat: </a:t>
            </a:r>
          </a:p>
          <a:p>
            <a:pPr marL="0" indent="0" algn="just">
              <a:buNone/>
            </a:pPr>
            <a:r>
              <a:rPr lang="cs-CZ" sz="2800" i="1" dirty="0">
                <a:effectLst/>
                <a:latin typeface="Times New Roman" panose="02020603050405020304" pitchFamily="18" charset="0"/>
                <a:ea typeface="Times New Roman" panose="02020603050405020304" pitchFamily="18" charset="0"/>
              </a:rPr>
              <a:t>Kriminální vinu</a:t>
            </a:r>
            <a:r>
              <a:rPr lang="cs-CZ" sz="2800" dirty="0">
                <a:effectLst/>
                <a:latin typeface="Times New Roman" panose="02020603050405020304" pitchFamily="18" charset="0"/>
                <a:ea typeface="Times New Roman" panose="02020603050405020304" pitchFamily="18" charset="0"/>
              </a:rPr>
              <a:t>: Zločiny spočívají v objektivně prokazatelných činech, které porušují jednoznačné zákony. Instancí je soud, který ve formálním postupu spolehlivě zjistí skutkovou podstatu a aplikuje na ni zákony.“</a:t>
            </a:r>
          </a:p>
          <a:p>
            <a:pPr marL="0" indent="0" algn="just">
              <a:buNone/>
            </a:pPr>
            <a:r>
              <a:rPr lang="cs-CZ" dirty="0">
                <a:effectLst/>
                <a:latin typeface="Times New Roman" panose="02020603050405020304" pitchFamily="18" charset="0"/>
                <a:ea typeface="Calibri" panose="020F0502020204030204" pitchFamily="34" charset="0"/>
                <a:cs typeface="Times New Roman" panose="02020603050405020304" pitchFamily="18" charset="0"/>
              </a:rPr>
              <a:t>K.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Jaspers</a:t>
            </a:r>
            <a:r>
              <a:rPr lang="cs-CZ"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800" i="1" dirty="0">
                <a:effectLst/>
                <a:latin typeface="Times New Roman" panose="02020603050405020304" pitchFamily="18" charset="0"/>
                <a:ea typeface="Times New Roman" panose="02020603050405020304" pitchFamily="18" charset="0"/>
              </a:rPr>
              <a:t>Otázka viny. Příspěvek k německé otázce</a:t>
            </a:r>
            <a:r>
              <a:rPr lang="cs-CZ" sz="2800" dirty="0">
                <a:effectLst/>
                <a:latin typeface="Times New Roman" panose="02020603050405020304" pitchFamily="18" charset="0"/>
                <a:ea typeface="Times New Roman" panose="02020603050405020304" pitchFamily="18" charset="0"/>
              </a:rPr>
              <a:t>, Praha 2006, str. 25.</a:t>
            </a:r>
            <a:endParaRPr lang="cs-CZ"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pPr>
            <a:r>
              <a:rPr lang="cs-CZ" i="1" dirty="0">
                <a:effectLst/>
                <a:latin typeface="Times New Roman" panose="02020603050405020304" pitchFamily="18" charset="0"/>
                <a:ea typeface="Calibri" panose="020F0502020204030204" pitchFamily="34" charset="0"/>
                <a:cs typeface="Times New Roman" panose="02020603050405020304" pitchFamily="18" charset="0"/>
              </a:rPr>
              <a:t>Důsledkem</a:t>
            </a:r>
            <a:r>
              <a:rPr lang="cs-CZ" dirty="0">
                <a:effectLst/>
                <a:latin typeface="Times New Roman" panose="02020603050405020304" pitchFamily="18" charset="0"/>
                <a:ea typeface="Calibri" panose="020F0502020204030204" pitchFamily="34" charset="0"/>
                <a:cs typeface="Times New Roman" panose="02020603050405020304" pitchFamily="18" charset="0"/>
              </a:rPr>
              <a:t> kriminální viny je trest.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dirty="0">
                <a:effectLst/>
                <a:latin typeface="Times New Roman" panose="02020603050405020304" pitchFamily="18" charset="0"/>
                <a:ea typeface="Calibri" panose="020F0502020204030204" pitchFamily="34" charset="0"/>
                <a:cs typeface="Times New Roman" panose="02020603050405020304" pitchFamily="18" charset="0"/>
              </a:rPr>
              <a:t>Zločin je postihován trestněprávní sankcí.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cs-CZ" sz="2800"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Times New Roman" panose="02020603050405020304" pitchFamily="18" charset="0"/>
              </a:rPr>
              <a:t>T</a:t>
            </a:r>
            <a:r>
              <a:rPr lang="cs-CZ" dirty="0">
                <a:effectLst/>
                <a:latin typeface="Times New Roman" panose="02020603050405020304" pitchFamily="18" charset="0"/>
                <a:ea typeface="Calibri" panose="020F0502020204030204" pitchFamily="34" charset="0"/>
                <a:cs typeface="Times New Roman" panose="02020603050405020304" pitchFamily="18" charset="0"/>
              </a:rPr>
              <a:t>rest je odpovídajícím důsledkem pouze v případě kriminální viny – za žádnou jinou vinu nelze trestat. </a:t>
            </a:r>
          </a:p>
          <a:p>
            <a:pPr algn="just">
              <a:lnSpc>
                <a:spcPct val="100000"/>
              </a:lnSpc>
            </a:pPr>
            <a:r>
              <a:rPr lang="cs-CZ" dirty="0">
                <a:effectLst/>
                <a:latin typeface="Times New Roman" panose="02020603050405020304" pitchFamily="18" charset="0"/>
                <a:ea typeface="Calibri" panose="020F0502020204030204" pitchFamily="34" charset="0"/>
                <a:cs typeface="Times New Roman" panose="02020603050405020304" pitchFamily="18" charset="0"/>
              </a:rPr>
              <a:t>Kriminální vina může být posuzována zvnějšku a nepředpokládá nutně vnitřní proces na straně viníka. → Rozhodující je, že soudce shledá pachatele vinným, nikoli, že potrestaný uzná, že je trestán právem. </a:t>
            </a:r>
            <a:endParaRPr lang="cs-CZ"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just"/>
            <a:r>
              <a:rPr lang="cs-CZ" sz="2800" dirty="0">
                <a:effectLst/>
                <a:latin typeface="Times New Roman" panose="02020603050405020304" pitchFamily="18" charset="0"/>
                <a:ea typeface="Times New Roman" panose="02020603050405020304" pitchFamily="18" charset="0"/>
              </a:rPr>
              <a:t>Kriminální vina je vinou individuální: musí být posuzována jednotlivě, i kdyby trestný čin spočíval v příslušnosti ke zločinecké organizaci.</a:t>
            </a:r>
          </a:p>
          <a:p>
            <a:pPr marL="0" indent="0" algn="just">
              <a:buNone/>
            </a:pPr>
            <a:r>
              <a:rPr lang="cs-CZ" sz="2900" b="1" dirty="0">
                <a:effectLst/>
                <a:latin typeface="Times New Roman" panose="02020603050405020304" pitchFamily="18" charset="0"/>
                <a:ea typeface="Times New Roman" panose="02020603050405020304" pitchFamily="18" charset="0"/>
              </a:rPr>
              <a:t>T 2a: </a:t>
            </a:r>
            <a:r>
              <a:rPr lang="cs-CZ" sz="2900" dirty="0">
                <a:effectLst/>
                <a:latin typeface="Times New Roman" panose="02020603050405020304" pitchFamily="18" charset="0"/>
                <a:ea typeface="Times New Roman" panose="02020603050405020304" pitchFamily="18" charset="0"/>
              </a:rPr>
              <a:t>„Vina má důsledky navenek pro lidský život, ať už to postižený chápe nebo ne, a má i důsledky vnitřní povahy pro vědomí vlastního já, jestliže svou vinu nahlížím.</a:t>
            </a:r>
            <a:endParaRPr lang="cs-CZ" sz="2900" dirty="0">
              <a:latin typeface="Times New Roman" panose="02020603050405020304" pitchFamily="18" charset="0"/>
              <a:ea typeface="Times New Roman" panose="02020603050405020304" pitchFamily="18" charset="0"/>
            </a:endParaRPr>
          </a:p>
          <a:p>
            <a:pPr marL="0" indent="0" algn="just">
              <a:buNone/>
            </a:pPr>
            <a:r>
              <a:rPr lang="cs-CZ" sz="2900" dirty="0">
                <a:effectLst/>
                <a:latin typeface="Times New Roman" panose="02020603050405020304" pitchFamily="18" charset="0"/>
                <a:ea typeface="Times New Roman" panose="02020603050405020304" pitchFamily="18" charset="0"/>
              </a:rPr>
              <a:t>Zločin dochází </a:t>
            </a:r>
            <a:r>
              <a:rPr lang="cs-CZ" sz="2900" i="1" dirty="0">
                <a:effectLst/>
                <a:latin typeface="Times New Roman" panose="02020603050405020304" pitchFamily="18" charset="0"/>
                <a:ea typeface="Times New Roman" panose="02020603050405020304" pitchFamily="18" charset="0"/>
              </a:rPr>
              <a:t>trestu</a:t>
            </a:r>
            <a:r>
              <a:rPr lang="cs-CZ" sz="2900" dirty="0">
                <a:effectLst/>
                <a:latin typeface="Times New Roman" panose="02020603050405020304" pitchFamily="18" charset="0"/>
                <a:ea typeface="Times New Roman" panose="02020603050405020304" pitchFamily="18" charset="0"/>
              </a:rPr>
              <a:t>. Předpokladem je, aby soudce uznal pachatele vinným podle svobodného rozhodnutí své vůle, nikoli aby potrestaný uznal, že je trestán právem.“</a:t>
            </a:r>
          </a:p>
          <a:p>
            <a:pPr marL="0" indent="0" algn="just">
              <a:lnSpc>
                <a:spcPct val="100000"/>
              </a:lnSpc>
              <a:buNone/>
            </a:pP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K. </a:t>
            </a:r>
            <a:r>
              <a:rPr kumimoji="0" lang="cs-CZ" sz="29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Jaspers</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cs-CZ" sz="29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Otázka viny</a:t>
            </a:r>
            <a:r>
              <a:rPr kumimoji="0" lang="cs-CZ" sz="2900" b="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str. 31.</a:t>
            </a:r>
            <a:r>
              <a:rPr kumimoji="0" lang="cs-CZ" sz="29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endParaRPr lang="cs-CZ"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0000"/>
              </a:lnSpc>
              <a:spcAft>
                <a:spcPts val="800"/>
              </a:spcAft>
              <a:buNone/>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cs-CZ"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822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9B75D7-8E92-9C87-A39F-9B2D95D795C8}"/>
              </a:ext>
            </a:extLst>
          </p:cNvPr>
          <p:cNvSpPr>
            <a:spLocks noGrp="1"/>
          </p:cNvSpPr>
          <p:nvPr>
            <p:ph type="title"/>
          </p:nvPr>
        </p:nvSpPr>
        <p:spPr>
          <a:xfrm>
            <a:off x="0" y="-150829"/>
            <a:ext cx="12094590" cy="688157"/>
          </a:xfrm>
        </p:spPr>
        <p:txBody>
          <a:bodyPr>
            <a:normAutofit fontScale="90000"/>
          </a:bodyPr>
          <a:lstStyle/>
          <a:p>
            <a:pPr algn="ctr"/>
            <a:r>
              <a:rPr lang="cs-CZ" dirty="0">
                <a:solidFill>
                  <a:srgbClr val="C00000"/>
                </a:solidFill>
                <a:latin typeface="Times New Roman" panose="02020603050405020304" pitchFamily="18" charset="0"/>
                <a:cs typeface="Times New Roman" panose="02020603050405020304" pitchFamily="18" charset="0"/>
              </a:rPr>
              <a:t>2. Politická vina</a:t>
            </a:r>
          </a:p>
        </p:txBody>
      </p:sp>
      <p:sp>
        <p:nvSpPr>
          <p:cNvPr id="3" name="Zástupný obsah 2">
            <a:extLst>
              <a:ext uri="{FF2B5EF4-FFF2-40B4-BE49-F238E27FC236}">
                <a16:creationId xmlns:a16="http://schemas.microsoft.com/office/drawing/2014/main" id="{F24F1224-5884-ED5D-66C8-6AD675FB8EE3}"/>
              </a:ext>
            </a:extLst>
          </p:cNvPr>
          <p:cNvSpPr>
            <a:spLocks noGrp="1"/>
          </p:cNvSpPr>
          <p:nvPr>
            <p:ph idx="1"/>
          </p:nvPr>
        </p:nvSpPr>
        <p:spPr>
          <a:xfrm>
            <a:off x="1" y="311086"/>
            <a:ext cx="12191999" cy="6546914"/>
          </a:xfrm>
        </p:spPr>
        <p:txBody>
          <a:bodyPr>
            <a:normAutofit fontScale="77500" lnSpcReduction="20000"/>
          </a:bodyPr>
          <a:lstStyle/>
          <a:p>
            <a:pPr algn="just"/>
            <a:r>
              <a:rPr lang="cs-CZ" dirty="0" err="1">
                <a:latin typeface="Times New Roman" panose="02020603050405020304" pitchFamily="18" charset="0"/>
                <a:cs typeface="Times New Roman" panose="02020603050405020304" pitchFamily="18" charset="0"/>
              </a:rPr>
              <a:t>Jaspers</a:t>
            </a:r>
            <a:r>
              <a:rPr lang="cs-CZ" dirty="0">
                <a:latin typeface="Times New Roman" panose="02020603050405020304" pitchFamily="18" charset="0"/>
                <a:cs typeface="Times New Roman" panose="02020603050405020304" pitchFamily="18" charset="0"/>
              </a:rPr>
              <a:t> užívá dva termíny: politická „vina“ (</a:t>
            </a:r>
            <a:r>
              <a:rPr lang="cs-CZ" dirty="0" err="1">
                <a:latin typeface="Times New Roman" panose="02020603050405020304" pitchFamily="18" charset="0"/>
                <a:cs typeface="Times New Roman" panose="02020603050405020304" pitchFamily="18" charset="0"/>
              </a:rPr>
              <a:t>Schuld</a:t>
            </a:r>
            <a:r>
              <a:rPr lang="cs-CZ" dirty="0">
                <a:latin typeface="Times New Roman" panose="02020603050405020304" pitchFamily="18" charset="0"/>
                <a:cs typeface="Times New Roman" panose="02020603050405020304" pitchFamily="18" charset="0"/>
              </a:rPr>
              <a:t>) a „odpovědnost“ (</a:t>
            </a:r>
            <a:r>
              <a:rPr lang="cs-CZ" dirty="0" err="1">
                <a:latin typeface="Times New Roman" panose="02020603050405020304" pitchFamily="18" charset="0"/>
                <a:cs typeface="Times New Roman" panose="02020603050405020304" pitchFamily="18" charset="0"/>
              </a:rPr>
              <a:t>Haftung</a:t>
            </a:r>
            <a:r>
              <a:rPr lang="cs-CZ" dirty="0">
                <a:latin typeface="Times New Roman" panose="02020603050405020304" pitchFamily="18" charset="0"/>
                <a:cs typeface="Times New Roman" panose="02020603050405020304" pitchFamily="18" charset="0"/>
              </a:rPr>
              <a:t>).</a:t>
            </a:r>
          </a:p>
          <a:p>
            <a:pPr algn="just"/>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Nežijeme jako izolovaná individua, ale jako součást politického společenství, které umožňuje naši existenci. → Být součástí takového společenství znamená mít politickou odpovědnost. → Smysl politické odpovědnosti nedovoluje nikomu, „aby se jí vyhnul.“ → </a:t>
            </a:r>
            <a:r>
              <a:rPr lang="cs-CZ" sz="2600" dirty="0">
                <a:solidFill>
                  <a:prstClr val="black"/>
                </a:solidFill>
                <a:latin typeface="Times New Roman" panose="02020603050405020304" pitchFamily="18" charset="0"/>
                <a:cs typeface="Times New Roman" panose="02020603050405020304" pitchFamily="18" charset="0"/>
              </a:rPr>
              <a:t>V</a:t>
            </a:r>
            <a:r>
              <a:rPr kumimoji="0" lang="cs-CZ" sz="26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šichni</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občané jsou do jisté míry zodpovědní za to, jaké představitele mají ve svém čele a jak tito politici jednají. </a:t>
            </a:r>
            <a:endParaRPr lang="cs-CZ" dirty="0">
              <a:latin typeface="Times New Roman" panose="02020603050405020304" pitchFamily="18" charset="0"/>
              <a:cs typeface="Times New Roman" panose="02020603050405020304" pitchFamily="18" charset="0"/>
            </a:endParaRPr>
          </a:p>
          <a:p>
            <a:pPr algn="just"/>
            <a:r>
              <a:rPr lang="cs-CZ" dirty="0">
                <a:latin typeface="Times New Roman" panose="02020603050405020304" pitchFamily="18" charset="0"/>
                <a:cs typeface="Times New Roman" panose="02020603050405020304" pitchFamily="18" charset="0"/>
              </a:rPr>
              <a:t>Politická vina ulpívá na občanech státu, pokud se jeho představitelé dopustí zločinů.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600" dirty="0">
                <a:solidFill>
                  <a:prstClr val="black"/>
                </a:solidFill>
                <a:latin typeface="Times New Roman" panose="02020603050405020304" pitchFamily="18" charset="0"/>
                <a:cs typeface="Times New Roman" panose="02020603050405020304" pitchFamily="18" charset="0"/>
              </a:rPr>
              <a:t>P</a:t>
            </a:r>
            <a:r>
              <a:rPr kumimoji="0" lang="cs-CZ" sz="26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rotože</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nejde o zločiny soukromých osob, ale představitelů státu, kteří k jejich páchání užívali státních institucí, nesou všichni občané státu za tyto zločiny jistou odpovědnost. → Politická vina je jako jediná vinou kolektivní</a:t>
            </a:r>
            <a:r>
              <a:rPr lang="cs-CZ" sz="2600" dirty="0">
                <a:solidFill>
                  <a:prstClr val="black"/>
                </a:solidFill>
                <a:latin typeface="Times New Roman" panose="02020603050405020304" pitchFamily="18" charset="0"/>
                <a:cs typeface="Times New Roman" panose="02020603050405020304" pitchFamily="18" charset="0"/>
              </a:rPr>
              <a:t>.</a:t>
            </a:r>
            <a:endPar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algn="just"/>
            <a:r>
              <a:rPr lang="cs-CZ" sz="2600" dirty="0">
                <a:solidFill>
                  <a:prstClr val="black"/>
                </a:solidFill>
                <a:latin typeface="Times New Roman" panose="02020603050405020304" pitchFamily="18" charset="0"/>
                <a:cs typeface="Times New Roman" panose="02020603050405020304" pitchFamily="18" charset="0"/>
              </a:rPr>
              <a:t>Politická</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vina/odpovědnost může u různých jedinců nabývat různých podob a dosahovat různého stupně. → Politická vina/odpovědnost se nevyčerpává aktivní podporou zločinného režimu. → Zahrnuje nejenom občany, kteří režim aktivně podporovali, ale také ty, kteří se neúčastnili politického života, a tak jeho nástup k moci přímo či nepřímo umožnili, a dokonce i ty, kdo byli v opozici nebo odešli do emigrace – rozhodující je, že nebyli úspěšní, neboť v politice rozhoduje úspěch. → </a:t>
            </a:r>
            <a:r>
              <a:rPr lang="cs-CZ" dirty="0">
                <a:latin typeface="Times New Roman" panose="02020603050405020304" pitchFamily="18" charset="0"/>
                <a:cs typeface="Times New Roman" panose="02020603050405020304" pitchFamily="18" charset="0"/>
              </a:rPr>
              <a:t>V případě, že občané poskytují aktivní podporu zločinným politickým uskupením a režimům, lze jejich jednání zároveň posuzovat jako morální, popř. i jako kriminální vinu – toto posuzování však musí být individuální.</a:t>
            </a:r>
          </a:p>
          <a:p>
            <a:pPr algn="just"/>
            <a:r>
              <a:rPr kumimoji="0" lang="cs-CZ"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Instancí</a:t>
            </a:r>
            <a:r>
              <a:rPr kumimoji="0" lang="cs-CZ"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která posuzuje politickou vinu a rozhoduje o jejích důsledcích, je moc a vůle vítěze. → Legitimita rozhodování napadené strany, resp. vítěze o důsledcích politické viny je dána tím, že riskoval, či obětoval životy svých obyvatel, investoval do boje své úsilí a prostředky.</a:t>
            </a: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cs-CZ" b="1" dirty="0">
                <a:effectLst/>
                <a:latin typeface="Times New Roman" panose="02020603050405020304" pitchFamily="18" charset="0"/>
                <a:ea typeface="Times New Roman" panose="02020603050405020304" pitchFamily="18" charset="0"/>
              </a:rPr>
              <a:t>T 1b: </a:t>
            </a:r>
            <a:r>
              <a:rPr lang="cs-CZ" dirty="0">
                <a:effectLst/>
                <a:latin typeface="Times New Roman" panose="02020603050405020304" pitchFamily="18" charset="0"/>
                <a:ea typeface="Times New Roman" panose="02020603050405020304" pitchFamily="18" charset="0"/>
              </a:rPr>
              <a:t>„</a:t>
            </a:r>
            <a:r>
              <a:rPr lang="cs-CZ" i="1" dirty="0">
                <a:effectLst/>
                <a:latin typeface="Times New Roman" panose="02020603050405020304" pitchFamily="18" charset="0"/>
                <a:ea typeface="Times New Roman" panose="02020603050405020304" pitchFamily="18" charset="0"/>
              </a:rPr>
              <a:t>Politickou vinu</a:t>
            </a:r>
            <a:r>
              <a:rPr lang="cs-CZ" dirty="0">
                <a:effectLst/>
                <a:latin typeface="Times New Roman" panose="02020603050405020304" pitchFamily="18" charset="0"/>
                <a:ea typeface="Times New Roman" panose="02020603050405020304" pitchFamily="18" charset="0"/>
              </a:rPr>
              <a:t>: Spočívá v činech státníků a v příslušnosti k určitému státu, v jejímž důsledku musím nést následky činů tohoto státu, jehož moci jsem podřízen a jehož řád umožňuje můj život. Všichni občané společně odpovídají za to, jakou mají vládu. Instancí je moc a vůle vítězova, ve vnitřní politice stejně jako v zahraničí. Rozhoduje úspěch. K zmírnění zvůle a násilí dochází díky politické chytrosti, která počítá s dalšími důsledky, a díky uznávání norem, které platí pod názvem přirozeného a mezinárodního práva.“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K. </a:t>
            </a:r>
            <a:r>
              <a:rPr kumimoji="0" lang="cs-CZ" sz="26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Jaspers</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cs-CZ" sz="2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Otázka viny</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str. 31.</a:t>
            </a:r>
            <a:r>
              <a:rPr kumimoji="0" lang="cs-CZ" sz="2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endPar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cs-CZ" dirty="0">
              <a:effectLst/>
              <a:latin typeface="Times New Roman" panose="02020603050405020304" pitchFamily="18" charset="0"/>
              <a:ea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5634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5608A4-C123-1044-AD67-B873676A0B8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B2796536-4DBC-EC48-C220-2D57A2A5D2AF}"/>
              </a:ext>
            </a:extLst>
          </p:cNvPr>
          <p:cNvSpPr>
            <a:spLocks noGrp="1"/>
          </p:cNvSpPr>
          <p:nvPr>
            <p:ph type="title"/>
          </p:nvPr>
        </p:nvSpPr>
        <p:spPr>
          <a:xfrm>
            <a:off x="0" y="-1"/>
            <a:ext cx="12094590" cy="537329"/>
          </a:xfrm>
        </p:spPr>
        <p:txBody>
          <a:bodyPr>
            <a:normAutofit fontScale="90000"/>
          </a:bodyPr>
          <a:lstStyle/>
          <a:p>
            <a:pPr algn="ctr"/>
            <a:r>
              <a:rPr lang="cs-CZ" dirty="0">
                <a:solidFill>
                  <a:srgbClr val="C00000"/>
                </a:solidFill>
                <a:latin typeface="Times New Roman" panose="02020603050405020304" pitchFamily="18" charset="0"/>
                <a:cs typeface="Times New Roman" panose="02020603050405020304" pitchFamily="18" charset="0"/>
              </a:rPr>
              <a:t>Důsledky politické viny</a:t>
            </a:r>
          </a:p>
        </p:txBody>
      </p:sp>
      <p:sp>
        <p:nvSpPr>
          <p:cNvPr id="3" name="Zástupný obsah 2">
            <a:extLst>
              <a:ext uri="{FF2B5EF4-FFF2-40B4-BE49-F238E27FC236}">
                <a16:creationId xmlns:a16="http://schemas.microsoft.com/office/drawing/2014/main" id="{C5DDA046-4021-8041-26FE-9290344E89D6}"/>
              </a:ext>
            </a:extLst>
          </p:cNvPr>
          <p:cNvSpPr>
            <a:spLocks noGrp="1"/>
          </p:cNvSpPr>
          <p:nvPr>
            <p:ph idx="1"/>
          </p:nvPr>
        </p:nvSpPr>
        <p:spPr>
          <a:xfrm>
            <a:off x="1" y="537329"/>
            <a:ext cx="12192000" cy="7022968"/>
          </a:xfrm>
        </p:spPr>
        <p:txBody>
          <a:bodyPr>
            <a:normAutofit fontScale="85000" lnSpcReduction="20000"/>
          </a:bodyPr>
          <a:lstStyle/>
          <a:p>
            <a:pPr algn="just"/>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Důsledky politické viny = důsledky vyplývající z jednání napadené, resp. vítězné strany a bez rozdílu postihující občany daného státu. → V případě, že zločiny představitelů státu vedly k válečnému konfliktu, mohou být důsledky např. sankce, válečné útrapy, smrt vojáků i civilistů, bombardování měst, všudypřítomná destrukce a chudoba, omezení politické moci (okupace cizími armádami, okupační správa), válečné reparace atd. → Tyto důsledky musejí nést všichni občané státu bez ohledu na to, do jaké míry se sami na zločinech svých představitelů aktivně podíleli či nepodíleli. </a:t>
            </a:r>
          </a:p>
          <a:p>
            <a:pPr algn="just"/>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Z uvědomění politické viny vyplývá závazek či úkol pracovat na obrodě vlastního státu a národa, ba na „obrodě lidství z původního zdroje“ – tento úkol „mají všichni lidé na zemi“, ale vystupuje naléhavěji tam, „kde národ stojí vlastní vinou tváří v tvář nicotě“. </a:t>
            </a:r>
            <a:endParaRPr lang="cs-CZ" dirty="0">
              <a:latin typeface="Times New Roman" panose="02020603050405020304" pitchFamily="18" charset="0"/>
              <a:cs typeface="Times New Roman" panose="02020603050405020304" pitchFamily="18" charset="0"/>
            </a:endParaRPr>
          </a:p>
          <a:p>
            <a:pPr algn="just"/>
            <a:r>
              <a:rPr lang="cs-CZ" dirty="0">
                <a:latin typeface="Times New Roman" panose="02020603050405020304" pitchFamily="18" charset="0"/>
                <a:ea typeface="Times New Roman" panose="02020603050405020304" pitchFamily="18" charset="0"/>
              </a:rPr>
              <a:t>Důsledky</a:t>
            </a:r>
            <a:r>
              <a:rPr lang="cs-CZ" sz="2800" dirty="0">
                <a:effectLst/>
                <a:latin typeface="Times New Roman" panose="02020603050405020304" pitchFamily="18" charset="0"/>
                <a:ea typeface="Times New Roman" panose="02020603050405020304" pitchFamily="18" charset="0"/>
              </a:rPr>
              <a:t> politické viny, které vyplývají z jednání napadené, resp. vítězné strany, nelze nikdy oprávněně chápat jako trest.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Trest je adekvátním důsledkem pouze v případě kriminální viny, která musí být posuzována individuálně.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Svůdná myšlenka úmyslného „trestu“ za kolektivní politickou vinu je regresem k archaickým principům msty na základě příslušnosti ke kolektivu, jíž se roztáčí bludný kruh násilí.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Legitimita vítězů může být vážně zpochybněna, pokud se neomezují na přiměřenou sebeobranu, na nutná opatření v zájmu obnovení společenského pořádku i mezinárodní stability, vymáhání náhrady za utrpěné škody a na potrestání zločinů na základě zkoumání individuální odpovědnosti. </a:t>
            </a:r>
            <a:r>
              <a:rPr kumimoji="0" lang="cs-CZ" sz="29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Jinak se může stát, že se dopustí činů, které „v sobě zahrnují novou vinu“.</a:t>
            </a:r>
          </a:p>
          <a:p>
            <a:pPr marL="0" indent="0" algn="just">
              <a:buNone/>
            </a:pPr>
            <a:r>
              <a:rPr lang="cs-CZ" sz="2800" b="1" dirty="0">
                <a:effectLst/>
                <a:latin typeface="Times New Roman" panose="02020603050405020304" pitchFamily="18" charset="0"/>
                <a:ea typeface="Times New Roman" panose="02020603050405020304" pitchFamily="18" charset="0"/>
              </a:rPr>
              <a:t>T 2b: </a:t>
            </a:r>
            <a:r>
              <a:rPr lang="cs-CZ" sz="2800" dirty="0">
                <a:effectLst/>
                <a:latin typeface="Times New Roman" panose="02020603050405020304" pitchFamily="18" charset="0"/>
                <a:ea typeface="Times New Roman" panose="02020603050405020304" pitchFamily="18" charset="0"/>
              </a:rPr>
              <a:t>„Z politické viny je nutno se </a:t>
            </a:r>
            <a:r>
              <a:rPr lang="cs-CZ" sz="2800" i="1" dirty="0">
                <a:effectLst/>
                <a:latin typeface="Times New Roman" panose="02020603050405020304" pitchFamily="18" charset="0"/>
                <a:ea typeface="Times New Roman" panose="02020603050405020304" pitchFamily="18" charset="0"/>
              </a:rPr>
              <a:t>zodpovídat </a:t>
            </a:r>
            <a:r>
              <a:rPr lang="cs-CZ" sz="2800" dirty="0">
                <a:effectLst/>
                <a:latin typeface="Times New Roman" panose="02020603050405020304" pitchFamily="18" charset="0"/>
                <a:ea typeface="Times New Roman" panose="02020603050405020304" pitchFamily="18" charset="0"/>
              </a:rPr>
              <a:t>a důsledkem je i nutná náprava a dále ztráta nebo omezení politické moci a politických práv. Je-li vina v souvislosti s událostmi, které byly rozhodnuty válkou, může být pro poražené důsledkem zničení, deportace, vyhlazení. Anebo, jestliže vítěz chce, může důsledky převést na určitou formu práva a tím i míry.“</a:t>
            </a: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K. </a:t>
            </a:r>
            <a:r>
              <a:rPr kumimoji="0" lang="cs-CZ" sz="26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Jaspers</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cs-CZ" sz="2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Otázka viny</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str. 31.</a:t>
            </a:r>
            <a:r>
              <a:rPr kumimoji="0" lang="cs-CZ" sz="2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cs-CZ" dirty="0">
              <a:effectLst/>
              <a:latin typeface="Times New Roman" panose="02020603050405020304" pitchFamily="18" charset="0"/>
              <a:ea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6502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C10AF7-1D1B-62B7-A983-6C3F7CFAACC2}"/>
              </a:ext>
            </a:extLst>
          </p:cNvPr>
          <p:cNvSpPr>
            <a:spLocks noGrp="1"/>
          </p:cNvSpPr>
          <p:nvPr>
            <p:ph type="title"/>
          </p:nvPr>
        </p:nvSpPr>
        <p:spPr>
          <a:xfrm>
            <a:off x="0" y="2"/>
            <a:ext cx="12192000" cy="782424"/>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   3. Morální vina</a:t>
            </a:r>
          </a:p>
        </p:txBody>
      </p:sp>
      <p:sp>
        <p:nvSpPr>
          <p:cNvPr id="3" name="Zástupný obsah 2">
            <a:extLst>
              <a:ext uri="{FF2B5EF4-FFF2-40B4-BE49-F238E27FC236}">
                <a16:creationId xmlns:a16="http://schemas.microsoft.com/office/drawing/2014/main" id="{8D391609-193F-C08B-14CC-C0855AE19404}"/>
              </a:ext>
            </a:extLst>
          </p:cNvPr>
          <p:cNvSpPr>
            <a:spLocks noGrp="1"/>
          </p:cNvSpPr>
          <p:nvPr>
            <p:ph idx="1"/>
          </p:nvPr>
        </p:nvSpPr>
        <p:spPr>
          <a:xfrm>
            <a:off x="0" y="565608"/>
            <a:ext cx="12192000" cy="6292390"/>
          </a:xfrm>
        </p:spPr>
        <p:txBody>
          <a:bodyPr>
            <a:normAutofit fontScale="70000" lnSpcReduction="20000"/>
          </a:bodyPr>
          <a:lstStyle/>
          <a:p>
            <a:pPr algn="just"/>
            <a:r>
              <a:rPr lang="cs-CZ" dirty="0">
                <a:latin typeface="Times New Roman" panose="02020603050405020304" pitchFamily="18" charset="0"/>
                <a:ea typeface="Calibri" panose="020F0502020204030204" pitchFamily="34" charset="0"/>
                <a:cs typeface="Times New Roman" panose="02020603050405020304" pitchFamily="18" charset="0"/>
              </a:rPr>
              <a:t>Morální vina spočívá v činech, které porušují morální normy a ignorují hlas vlastního svědomí. → Jde zpravidla o činy, v jejichž důsledku někdo jiný utrpěl újmu.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Může spočívat nejenom v aktivním podílu na zločinech, ale i v pasivitě a nečinnosti, v zanedbání morální povinnosti vyvinout „aktivity k ochraně ohrožených, k ulehčení bezpráví, k odpírání zlu.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Morální vinu mohou zakládat n</a:t>
            </a:r>
            <a:r>
              <a:rPr lang="cs-CZ" dirty="0" err="1">
                <a:latin typeface="Times New Roman" panose="02020603050405020304" pitchFamily="18" charset="0"/>
                <a:ea typeface="Calibri" panose="020F0502020204030204" pitchFamily="34" charset="0"/>
                <a:cs typeface="Times New Roman" panose="02020603050405020304" pitchFamily="18" charset="0"/>
              </a:rPr>
              <a:t>ejenom</a:t>
            </a:r>
            <a:r>
              <a:rPr lang="cs-CZ" dirty="0">
                <a:latin typeface="Times New Roman" panose="02020603050405020304" pitchFamily="18" charset="0"/>
                <a:ea typeface="Calibri" panose="020F0502020204030204" pitchFamily="34" charset="0"/>
                <a:cs typeface="Times New Roman" panose="02020603050405020304" pitchFamily="18" charset="0"/>
              </a:rPr>
              <a:t> činy přímo ubližující druhým lidem, ale též „slepota vůči neštěstí druhých“ a „vnitřní nedotčenost viděným zlem“.</a:t>
            </a:r>
          </a:p>
          <a:p>
            <a:pPr algn="just"/>
            <a:r>
              <a:rPr lang="cs-C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Č</a:t>
            </a:r>
            <a:r>
              <a:rPr kumimoji="0" lang="cs-CZ" sz="28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lověk</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je morálně zodpovědný za všechny své činy, tj. i za činy politické a vojenské, které vykonává na něčí pokyn či rozkaz. → Nikdy neplatí „rozkaz je rozkaz“. → Každý čin zůstává podřízen morálním kritériím, a to i v případě, že je vykonán na rozkaz někoho jiného. → Pokud takový čin navíc zakládá kriminální vinu, pak rovněž může být posuzován jako zločin a jeho pachatel se nemůže vymlouvat na to, že jenom plnil rozkazy.</a:t>
            </a:r>
          </a:p>
          <a:p>
            <a:pPr algn="just"/>
            <a:r>
              <a:rPr lang="cs-CZ" i="1" dirty="0">
                <a:latin typeface="Times New Roman" panose="02020603050405020304" pitchFamily="18" charset="0"/>
                <a:ea typeface="Calibri" panose="020F0502020204030204" pitchFamily="34" charset="0"/>
                <a:cs typeface="Times New Roman" panose="02020603050405020304" pitchFamily="18" charset="0"/>
              </a:rPr>
              <a:t>Instancí,</a:t>
            </a:r>
            <a:r>
              <a:rPr lang="cs-CZ" dirty="0">
                <a:latin typeface="Times New Roman" panose="02020603050405020304" pitchFamily="18" charset="0"/>
                <a:ea typeface="Calibri" panose="020F0502020204030204" pitchFamily="34" charset="0"/>
                <a:cs typeface="Times New Roman" panose="02020603050405020304" pitchFamily="18" charset="0"/>
              </a:rPr>
              <a:t> která posuzuje morální vinu, je jednak vlastní svědomí, výčitky, které člověk vznáší vůči sobě samému, jednak „přítel či bližní“, který vůči provinilci není lhostejný a „má živý zájem“ o jeho duši. → Jeden člověk může vyčítat morální vinu druhému pouze „v solidaritě láskyplného boje“. → Nikdo nemůže morálně soudit druhého, ledaže by ho soudil ve vnitřní spjatosti, jako by to byl on sám.“</a:t>
            </a:r>
          </a:p>
          <a:p>
            <a:pPr marL="0" indent="0" algn="just">
              <a:buNone/>
            </a:pPr>
            <a:r>
              <a:rPr lang="cs-CZ" sz="2800" b="1" dirty="0">
                <a:effectLst/>
                <a:latin typeface="Times New Roman" panose="02020603050405020304" pitchFamily="18" charset="0"/>
                <a:ea typeface="Times New Roman" panose="02020603050405020304" pitchFamily="18" charset="0"/>
              </a:rPr>
              <a:t>T 1c:</a:t>
            </a:r>
            <a:r>
              <a:rPr lang="cs-CZ" sz="2800" dirty="0">
                <a:effectLst/>
                <a:latin typeface="Times New Roman" panose="02020603050405020304" pitchFamily="18" charset="0"/>
                <a:ea typeface="Times New Roman" panose="02020603050405020304" pitchFamily="18" charset="0"/>
              </a:rPr>
              <a:t> „</a:t>
            </a:r>
            <a:r>
              <a:rPr lang="cs-CZ" sz="2800" i="1" dirty="0">
                <a:effectLst/>
                <a:latin typeface="Times New Roman" panose="02020603050405020304" pitchFamily="18" charset="0"/>
                <a:ea typeface="Times New Roman" panose="02020603050405020304" pitchFamily="18" charset="0"/>
              </a:rPr>
              <a:t>Morální vinu</a:t>
            </a:r>
            <a:r>
              <a:rPr lang="cs-CZ" sz="2800" dirty="0">
                <a:effectLst/>
                <a:latin typeface="Times New Roman" panose="02020603050405020304" pitchFamily="18" charset="0"/>
                <a:ea typeface="Times New Roman" panose="02020603050405020304" pitchFamily="18" charset="0"/>
              </a:rPr>
              <a:t>: Za činy, kterých se přece vždycky dopouštím jako určitý jedinec, jsem zodpovědný morálně, a to za všechny své činy, i za politické a vojenské činy, které vykonávám … Instancí je vlastní svědomí a komunikace s přítelem a bližním, s milujícím člověkem, který má živý zájem o mou duši.“ </a:t>
            </a: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K. </a:t>
            </a:r>
            <a:r>
              <a:rPr kumimoji="0" lang="cs-CZ" sz="26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Jaspers</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cs-CZ" sz="2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Otázka viny</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str. </a:t>
            </a:r>
            <a:r>
              <a:rPr lang="cs-CZ" sz="2600" dirty="0">
                <a:solidFill>
                  <a:prstClr val="black"/>
                </a:solidFill>
                <a:latin typeface="Times New Roman" panose="02020603050405020304" pitchFamily="18" charset="0"/>
                <a:ea typeface="Times New Roman" panose="02020603050405020304" pitchFamily="18" charset="0"/>
              </a:rPr>
              <a:t>25–26</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t>
            </a:r>
          </a:p>
          <a:p>
            <a:pPr algn="just"/>
            <a:r>
              <a:rPr lang="cs-CZ" sz="2800" i="1" dirty="0">
                <a:effectLst/>
                <a:latin typeface="Times New Roman" panose="02020603050405020304" pitchFamily="18" charset="0"/>
                <a:ea typeface="Times New Roman" panose="02020603050405020304" pitchFamily="18" charset="0"/>
              </a:rPr>
              <a:t>Důsledkem</a:t>
            </a:r>
            <a:r>
              <a:rPr lang="cs-CZ" sz="2800" dirty="0">
                <a:effectLst/>
                <a:latin typeface="Times New Roman" panose="02020603050405020304" pitchFamily="18" charset="0"/>
                <a:ea typeface="Times New Roman" panose="02020603050405020304" pitchFamily="18" charset="0"/>
              </a:rPr>
              <a:t> morální viny je účinná lítost, pokání, jež vede k vnitřnímu očištění a obrození.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Toto obrození je nutné, protože vina deformuje lidskou osobu a její integritu, vepisuje se do její identity či charakteru, a zakládá tak pravděpodobnost, že daný jedinec se v budoucnu bude rozhodovat a jednat podobným způsobem.</a:t>
            </a: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cs-CZ" sz="2800" b="1" dirty="0">
                <a:effectLst/>
                <a:latin typeface="Times New Roman" panose="02020603050405020304" pitchFamily="18" charset="0"/>
                <a:ea typeface="Times New Roman" panose="02020603050405020304" pitchFamily="18" charset="0"/>
              </a:rPr>
              <a:t>T 2c: </a:t>
            </a:r>
            <a:r>
              <a:rPr lang="cs-CZ" sz="2800" dirty="0">
                <a:effectLst/>
                <a:latin typeface="Times New Roman" panose="02020603050405020304" pitchFamily="18" charset="0"/>
                <a:ea typeface="Times New Roman" panose="02020603050405020304" pitchFamily="18" charset="0"/>
              </a:rPr>
              <a:t>„Z morální viny vyrůstá morální náhled a tím i </a:t>
            </a:r>
            <a:r>
              <a:rPr lang="cs-CZ" sz="2800" i="1" dirty="0">
                <a:effectLst/>
                <a:latin typeface="Times New Roman" panose="02020603050405020304" pitchFamily="18" charset="0"/>
                <a:ea typeface="Times New Roman" panose="02020603050405020304" pitchFamily="18" charset="0"/>
              </a:rPr>
              <a:t>pokání a obroda</a:t>
            </a:r>
            <a:r>
              <a:rPr lang="cs-CZ" sz="2800" dirty="0">
                <a:effectLst/>
                <a:latin typeface="Times New Roman" panose="02020603050405020304" pitchFamily="18" charset="0"/>
                <a:ea typeface="Times New Roman" panose="02020603050405020304" pitchFamily="18" charset="0"/>
              </a:rPr>
              <a:t>. Je to vnitřní proces, který pak má i skutečné důsledky ve světě.“ </a:t>
            </a: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K. </a:t>
            </a:r>
            <a:r>
              <a:rPr kumimoji="0" lang="cs-CZ" sz="26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Jaspers</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cs-CZ" sz="26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Otázka viny</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str. 3</a:t>
            </a:r>
            <a:r>
              <a:rPr lang="cs-CZ" sz="2600" dirty="0">
                <a:solidFill>
                  <a:prstClr val="black"/>
                </a:solidFill>
                <a:latin typeface="Times New Roman" panose="02020603050405020304" pitchFamily="18" charset="0"/>
                <a:ea typeface="Times New Roman" panose="02020603050405020304" pitchFamily="18" charset="0"/>
              </a:rPr>
              <a:t>1</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t>
            </a:r>
          </a:p>
          <a:p>
            <a:pPr marL="0" indent="0" algn="just">
              <a:buNone/>
            </a:pPr>
            <a:endParaRPr lang="cs-CZ" sz="1600" dirty="0">
              <a:effectLst/>
              <a:latin typeface="Times New Roman" panose="02020603050405020304" pitchFamily="18" charset="0"/>
              <a:ea typeface="Times New Roman" panose="02020603050405020304" pitchFamily="18" charset="0"/>
            </a:endParaRPr>
          </a:p>
          <a:p>
            <a:endParaRPr lang="cs-CZ" sz="1600" dirty="0">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1278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51A12D-420E-8CEF-1D41-35DE180EE32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BC37D7D-12D9-068A-3C8E-7B30081F172E}"/>
              </a:ext>
            </a:extLst>
          </p:cNvPr>
          <p:cNvSpPr>
            <a:spLocks noGrp="1"/>
          </p:cNvSpPr>
          <p:nvPr>
            <p:ph type="title"/>
          </p:nvPr>
        </p:nvSpPr>
        <p:spPr>
          <a:xfrm>
            <a:off x="0" y="2"/>
            <a:ext cx="12192000" cy="782424"/>
          </a:xfrm>
        </p:spPr>
        <p:txBody>
          <a:bodyPr>
            <a:normAutofit/>
          </a:bodyPr>
          <a:lstStyle/>
          <a:p>
            <a:pPr algn="ctr"/>
            <a:r>
              <a:rPr lang="cs-CZ" dirty="0">
                <a:solidFill>
                  <a:srgbClr val="C00000"/>
                </a:solidFill>
                <a:latin typeface="Times New Roman" panose="02020603050405020304" pitchFamily="18" charset="0"/>
                <a:cs typeface="Times New Roman" panose="02020603050405020304" pitchFamily="18" charset="0"/>
              </a:rPr>
              <a:t>   Svědomí a existenciální komunikace</a:t>
            </a:r>
          </a:p>
        </p:txBody>
      </p:sp>
      <p:sp>
        <p:nvSpPr>
          <p:cNvPr id="3" name="Zástupný obsah 2">
            <a:extLst>
              <a:ext uri="{FF2B5EF4-FFF2-40B4-BE49-F238E27FC236}">
                <a16:creationId xmlns:a16="http://schemas.microsoft.com/office/drawing/2014/main" id="{8BCE942B-7F1F-8B89-192B-30472D3D7D2E}"/>
              </a:ext>
            </a:extLst>
          </p:cNvPr>
          <p:cNvSpPr>
            <a:spLocks noGrp="1"/>
          </p:cNvSpPr>
          <p:nvPr>
            <p:ph idx="1"/>
          </p:nvPr>
        </p:nvSpPr>
        <p:spPr>
          <a:xfrm>
            <a:off x="0" y="659876"/>
            <a:ext cx="12192000" cy="6495068"/>
          </a:xfrm>
        </p:spPr>
        <p:txBody>
          <a:bodyPr>
            <a:normAutofit fontScale="77500" lnSpcReduction="20000"/>
          </a:bodyPr>
          <a:lstStyle/>
          <a:p>
            <a:pPr algn="just"/>
            <a:r>
              <a:rPr lang="cs-CZ" dirty="0">
                <a:latin typeface="Times New Roman" panose="02020603050405020304" pitchFamily="18" charset="0"/>
                <a:ea typeface="Calibri" panose="020F0502020204030204" pitchFamily="34" charset="0"/>
                <a:cs typeface="Times New Roman" panose="02020603050405020304" pitchFamily="18" charset="0"/>
              </a:rPr>
              <a:t>Svědomí je hlas, který není hlasem někoho jiného, nýbrž jímž jsem já sám.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V</a:t>
            </a:r>
            <a:r>
              <a:rPr lang="cs-CZ" dirty="0">
                <a:latin typeface="Times New Roman" panose="02020603050405020304" pitchFamily="18" charset="0"/>
                <a:ea typeface="Calibri" panose="020F0502020204030204" pitchFamily="34" charset="0"/>
                <a:cs typeface="Times New Roman" panose="02020603050405020304" pitchFamily="18" charset="0"/>
              </a:rPr>
              <a:t> hlasu svědomí mne nevolá někdo jiný, ale já mluvím k sobě.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Svědomí je výrazem rozpolcenosti v mém bytí, v níž jako by se odehrávala komunikace se sebou samým.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Tato rozpolcenost je umožněna tím, že člověk je </a:t>
            </a:r>
            <a:r>
              <a:rPr lang="cs-CZ" dirty="0" err="1">
                <a:latin typeface="Times New Roman" panose="02020603050405020304" pitchFamily="18" charset="0"/>
                <a:ea typeface="Calibri" panose="020F0502020204030204" pitchFamily="34" charset="0"/>
                <a:cs typeface="Times New Roman" panose="02020603050405020304" pitchFamily="18" charset="0"/>
              </a:rPr>
              <a:t>vícevrstevnatou</a:t>
            </a:r>
            <a:r>
              <a:rPr lang="cs-CZ" dirty="0">
                <a:latin typeface="Times New Roman" panose="02020603050405020304" pitchFamily="18" charset="0"/>
                <a:ea typeface="Calibri" panose="020F0502020204030204" pitchFamily="34" charset="0"/>
                <a:cs typeface="Times New Roman" panose="02020603050405020304" pitchFamily="18" charset="0"/>
              </a:rPr>
              <a:t> bytostí.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V</a:t>
            </a:r>
            <a:r>
              <a:rPr lang="cs-CZ" dirty="0">
                <a:latin typeface="Times New Roman" panose="02020603050405020304" pitchFamily="18" charset="0"/>
                <a:ea typeface="Calibri" panose="020F0502020204030204" pitchFamily="34" charset="0"/>
                <a:cs typeface="Times New Roman" panose="02020603050405020304" pitchFamily="18" charset="0"/>
              </a:rPr>
              <a:t>e svědomí dochází k oslovení mého empirického pobývání mým bytím sebou (</a:t>
            </a:r>
            <a:r>
              <a:rPr lang="cs-CZ" dirty="0" err="1">
                <a:latin typeface="Times New Roman" panose="02020603050405020304" pitchFamily="18" charset="0"/>
                <a:ea typeface="Calibri" panose="020F0502020204030204" pitchFamily="34" charset="0"/>
                <a:cs typeface="Times New Roman" panose="02020603050405020304" pitchFamily="18" charset="0"/>
              </a:rPr>
              <a:t>Selbstsein</a:t>
            </a:r>
            <a:r>
              <a:rPr lang="cs-CZ" dirty="0">
                <a:latin typeface="Times New Roman" panose="02020603050405020304" pitchFamily="18" charset="0"/>
                <a:ea typeface="Calibri" panose="020F0502020204030204" pitchFamily="34" charset="0"/>
                <a:cs typeface="Times New Roman" panose="02020603050405020304" pitchFamily="18" charset="0"/>
              </a:rPr>
              <a:t>), které ještě není uskutečněno, ale jímž přesto jsem, protože jím mohu a mám být.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M</a:t>
            </a:r>
            <a:r>
              <a:rPr lang="cs-CZ" dirty="0">
                <a:latin typeface="Times New Roman" panose="02020603050405020304" pitchFamily="18" charset="0"/>
                <a:ea typeface="Calibri" panose="020F0502020204030204" pitchFamily="34" charset="0"/>
                <a:cs typeface="Times New Roman" panose="02020603050405020304" pitchFamily="18" charset="0"/>
              </a:rPr>
              <a:t>é možné bytí sebou mne oslovuje tak, aby mne uvedlo do pohybu: </a:t>
            </a:r>
            <a:r>
              <a:rPr lang="cs-CZ" sz="2800" dirty="0">
                <a:effectLst/>
                <a:latin typeface="Times New Roman" panose="02020603050405020304" pitchFamily="18" charset="0"/>
                <a:ea typeface="Times New Roman" panose="02020603050405020304" pitchFamily="18" charset="0"/>
              </a:rPr>
              <a:t>na cestu k sobě samému</a:t>
            </a:r>
            <a:r>
              <a:rPr lang="cs-CZ" dirty="0">
                <a:latin typeface="Times New Roman" panose="02020603050405020304" pitchFamily="18" charset="0"/>
                <a:ea typeface="Calibri" panose="020F0502020204030204" pitchFamily="34" charset="0"/>
                <a:cs typeface="Times New Roman" panose="02020603050405020304" pitchFamily="18" charset="0"/>
              </a:rPr>
              <a:t>. </a:t>
            </a:r>
          </a:p>
          <a:p>
            <a:pPr algn="just"/>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Svědomí vstupuje mezi mé pobývání a mé bytí sebou, které ještě není skutečné a které mi ještě není zjevné. → Svědomí je instancí, díky níž rozhoduji, které ze svých možností mám zavrhnout a které mám uskutečnit, tj. které se mají stát bytím. → Svědomí od nás požaduje, abychom rozlišovali mezi dobrem a zlem. </a:t>
            </a:r>
          </a:p>
          <a:p>
            <a:pPr algn="just"/>
            <a:r>
              <a:rPr lang="cs-CZ" dirty="0" err="1">
                <a:latin typeface="Times New Roman" panose="02020603050405020304" pitchFamily="18" charset="0"/>
                <a:ea typeface="Calibri" panose="020F0502020204030204" pitchFamily="34" charset="0"/>
                <a:cs typeface="Times New Roman" panose="02020603050405020304" pitchFamily="18" charset="0"/>
              </a:rPr>
              <a:t>Jaspers</a:t>
            </a:r>
            <a:r>
              <a:rPr lang="cs-CZ" dirty="0">
                <a:latin typeface="Times New Roman" panose="02020603050405020304" pitchFamily="18" charset="0"/>
                <a:ea typeface="Calibri" panose="020F0502020204030204" pitchFamily="34" charset="0"/>
                <a:cs typeface="Times New Roman" panose="02020603050405020304" pitchFamily="18" charset="0"/>
              </a:rPr>
              <a:t> úzce spojuje svědomí s existenciální komunikací. </a:t>
            </a:r>
            <a:r>
              <a:rPr kumimoji="0" lang="cs-CZ"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Svědomí nemá být nějakou objektivně fixovanou, nýbrž otevřenou instancí – takovou se ale může stávat pouze „v existenciální komunikaci od jednotlivce k jednotlivci“, v níž se svědomí teprve artikuluje a zároveň problematizuje, „aby spolu s druhým dospělo ke své pravdě“. </a:t>
            </a:r>
          </a:p>
          <a:p>
            <a:pPr marL="0" indent="0" algn="just">
              <a:buNone/>
            </a:pPr>
            <a:r>
              <a:rPr lang="cs-CZ" b="1" dirty="0">
                <a:latin typeface="Times New Roman" panose="02020603050405020304" pitchFamily="18" charset="0"/>
                <a:ea typeface="Calibri" panose="020F0502020204030204" pitchFamily="34" charset="0"/>
                <a:cs typeface="Times New Roman" panose="02020603050405020304" pitchFamily="18" charset="0"/>
              </a:rPr>
              <a:t>T 3:</a:t>
            </a:r>
            <a:r>
              <a:rPr lang="cs-CZ" dirty="0">
                <a:latin typeface="Times New Roman" panose="02020603050405020304" pitchFamily="18" charset="0"/>
                <a:ea typeface="Calibri" panose="020F0502020204030204" pitchFamily="34" charset="0"/>
                <a:cs typeface="Times New Roman" panose="02020603050405020304" pitchFamily="18" charset="0"/>
              </a:rPr>
              <a:t> „Ve svědomí ke mně hovoří </a:t>
            </a:r>
            <a:r>
              <a:rPr lang="cs-CZ" i="1" dirty="0">
                <a:latin typeface="Times New Roman" panose="02020603050405020304" pitchFamily="18" charset="0"/>
                <a:ea typeface="Calibri" panose="020F0502020204030204" pitchFamily="34" charset="0"/>
                <a:cs typeface="Times New Roman" panose="02020603050405020304" pitchFamily="18" charset="0"/>
              </a:rPr>
              <a:t>hlas</a:t>
            </a:r>
            <a:r>
              <a:rPr lang="cs-CZ" dirty="0">
                <a:latin typeface="Times New Roman" panose="02020603050405020304" pitchFamily="18" charset="0"/>
                <a:ea typeface="Calibri" panose="020F0502020204030204" pitchFamily="34" charset="0"/>
                <a:cs typeface="Times New Roman" panose="02020603050405020304" pitchFamily="18" charset="0"/>
              </a:rPr>
              <a:t>, jímž jsem </a:t>
            </a:r>
            <a:r>
              <a:rPr lang="cs-CZ" i="1" dirty="0">
                <a:latin typeface="Times New Roman" panose="02020603050405020304" pitchFamily="18" charset="0"/>
                <a:ea typeface="Calibri" panose="020F0502020204030204" pitchFamily="34" charset="0"/>
                <a:cs typeface="Times New Roman" panose="02020603050405020304" pitchFamily="18" charset="0"/>
              </a:rPr>
              <a:t>já sám </a:t>
            </a:r>
            <a:r>
              <a:rPr lang="cs-CZ" dirty="0">
                <a:latin typeface="Times New Roman" panose="02020603050405020304" pitchFamily="18" charset="0"/>
                <a:ea typeface="Calibri" panose="020F0502020204030204" pitchFamily="34" charset="0"/>
                <a:cs typeface="Times New Roman" panose="02020603050405020304" pitchFamily="18" charset="0"/>
              </a:rPr>
              <a:t>… Jako by se v rozpolcenosti mého bytí odehrávala má komunikace se sebou samým, oslovení mého empirického pobývání počátkem mého bytí sebou. Nikdo mne nevolá: já sám mluvím k sobě … Ale toto mé já (</a:t>
            </a:r>
            <a:r>
              <a:rPr lang="cs-CZ" dirty="0" err="1">
                <a:latin typeface="Times New Roman" panose="02020603050405020304" pitchFamily="18" charset="0"/>
                <a:ea typeface="Calibri" panose="020F0502020204030204" pitchFamily="34" charset="0"/>
                <a:cs typeface="Times New Roman" panose="02020603050405020304" pitchFamily="18" charset="0"/>
              </a:rPr>
              <a:t>Selbst</a:t>
            </a:r>
            <a:r>
              <a:rPr lang="cs-CZ" dirty="0">
                <a:latin typeface="Times New Roman" panose="02020603050405020304" pitchFamily="18" charset="0"/>
                <a:ea typeface="Calibri" panose="020F0502020204030204" pitchFamily="34" charset="0"/>
                <a:cs typeface="Times New Roman" panose="02020603050405020304" pitchFamily="18" charset="0"/>
              </a:rPr>
              <a:t>), jímž vlastně jsem, protože bych jím mohl být, není již tu, nýbrž hovoří z počátku, aby mne uvedlo do pohybu … Ve svědomí zaujímám </a:t>
            </a:r>
            <a:r>
              <a:rPr lang="cs-CZ" i="1" dirty="0">
                <a:latin typeface="Times New Roman" panose="02020603050405020304" pitchFamily="18" charset="0"/>
                <a:ea typeface="Calibri" panose="020F0502020204030204" pitchFamily="34" charset="0"/>
                <a:cs typeface="Times New Roman" panose="02020603050405020304" pitchFamily="18" charset="0"/>
              </a:rPr>
              <a:t>distanci </a:t>
            </a:r>
            <a:r>
              <a:rPr lang="cs-CZ" dirty="0">
                <a:latin typeface="Times New Roman" panose="02020603050405020304" pitchFamily="18" charset="0"/>
                <a:ea typeface="Calibri" panose="020F0502020204030204" pitchFamily="34" charset="0"/>
                <a:cs typeface="Times New Roman" panose="02020603050405020304" pitchFamily="18" charset="0"/>
              </a:rPr>
              <a:t>vůči sobě samému … Mezi mé pobývání a mé vlastní bytí sebou (</a:t>
            </a:r>
            <a:r>
              <a:rPr lang="cs-CZ" dirty="0" err="1">
                <a:latin typeface="Times New Roman" panose="02020603050405020304" pitchFamily="18" charset="0"/>
                <a:ea typeface="Calibri" panose="020F0502020204030204" pitchFamily="34" charset="0"/>
                <a:cs typeface="Times New Roman" panose="02020603050405020304" pitchFamily="18" charset="0"/>
              </a:rPr>
              <a:t>Selbstsein</a:t>
            </a:r>
            <a:r>
              <a:rPr lang="cs-CZ" dirty="0">
                <a:latin typeface="Times New Roman" panose="02020603050405020304" pitchFamily="18" charset="0"/>
                <a:ea typeface="Calibri" panose="020F0502020204030204" pitchFamily="34" charset="0"/>
                <a:cs typeface="Times New Roman" panose="02020603050405020304" pitchFamily="18" charset="0"/>
              </a:rPr>
              <a:t>), které mi ještě není zjevné, vstupuje jako skutečnost svědomí, z jehož hlediska musí být uznáno nebo zavrženo, co se pro mne má stát bytím. … Svědomí vyžaduje, abychom rozlišovali mezi dobrem a zlem … Otevřenou a tím nikoli objektivně fixovanou instancí je svědomí pouze v existenciální komunikaci od jednotlivce k jednotlivci, v níž se svědomí vyslovuje a problematizuje, aby spolu s druhým dospělo ke své pravdě“.</a:t>
            </a: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cs-CZ" sz="2800" dirty="0">
                <a:effectLst/>
                <a:latin typeface="Times New Roman" panose="02020603050405020304" pitchFamily="18" charset="0"/>
                <a:ea typeface="Calibri" panose="020F0502020204030204" pitchFamily="34" charset="0"/>
              </a:rPr>
              <a:t>K. </a:t>
            </a:r>
            <a:r>
              <a:rPr lang="cs-CZ" sz="2800" dirty="0" err="1">
                <a:effectLst/>
                <a:latin typeface="Times New Roman" panose="02020603050405020304" pitchFamily="18" charset="0"/>
                <a:ea typeface="Calibri" panose="020F0502020204030204" pitchFamily="34" charset="0"/>
              </a:rPr>
              <a:t>Jaspers</a:t>
            </a:r>
            <a:r>
              <a:rPr lang="cs-CZ" sz="2800" dirty="0">
                <a:effectLst/>
                <a:latin typeface="Times New Roman" panose="02020603050405020304" pitchFamily="18" charset="0"/>
                <a:ea typeface="Calibri" panose="020F0502020204030204" pitchFamily="34" charset="0"/>
              </a:rPr>
              <a:t>, </a:t>
            </a:r>
            <a:r>
              <a:rPr lang="cs-CZ" sz="2800" i="1" dirty="0" err="1">
                <a:effectLst/>
                <a:latin typeface="Times New Roman" panose="02020603050405020304" pitchFamily="18" charset="0"/>
                <a:ea typeface="Calibri" panose="020F0502020204030204" pitchFamily="34" charset="0"/>
              </a:rPr>
              <a:t>Philosophie</a:t>
            </a:r>
            <a:r>
              <a:rPr lang="cs-CZ" sz="2800" dirty="0">
                <a:effectLst/>
                <a:latin typeface="Times New Roman" panose="02020603050405020304" pitchFamily="18" charset="0"/>
                <a:ea typeface="Calibri" panose="020F0502020204030204" pitchFamily="34" charset="0"/>
              </a:rPr>
              <a:t>, II: </a:t>
            </a:r>
            <a:r>
              <a:rPr lang="cs-CZ" sz="2800" i="1" dirty="0" err="1">
                <a:effectLst/>
                <a:latin typeface="Times New Roman" panose="02020603050405020304" pitchFamily="18" charset="0"/>
                <a:ea typeface="Calibri" panose="020F0502020204030204" pitchFamily="34" charset="0"/>
              </a:rPr>
              <a:t>Existenzerhellung</a:t>
            </a:r>
            <a:r>
              <a:rPr lang="cs-CZ" sz="2800" dirty="0">
                <a:effectLst/>
                <a:latin typeface="Times New Roman" panose="02020603050405020304" pitchFamily="18" charset="0"/>
                <a:ea typeface="Calibri" panose="020F0502020204030204" pitchFamily="34" charset="0"/>
              </a:rPr>
              <a:t>, vyd. O. </a:t>
            </a:r>
            <a:r>
              <a:rPr lang="cs-CZ" sz="2800" dirty="0" err="1">
                <a:effectLst/>
                <a:latin typeface="Times New Roman" panose="02020603050405020304" pitchFamily="18" charset="0"/>
                <a:ea typeface="Calibri" panose="020F0502020204030204" pitchFamily="34" charset="0"/>
              </a:rPr>
              <a:t>Immel</a:t>
            </a:r>
            <a:r>
              <a:rPr lang="cs-CZ" sz="2800" dirty="0">
                <a:effectLst/>
                <a:latin typeface="Times New Roman" panose="02020603050405020304" pitchFamily="18" charset="0"/>
                <a:ea typeface="Calibri" panose="020F0502020204030204" pitchFamily="34" charset="0"/>
              </a:rPr>
              <a:t>, KJG I/7.2, </a:t>
            </a:r>
            <a:r>
              <a:rPr lang="cs-CZ" sz="2800" dirty="0" err="1">
                <a:effectLst/>
                <a:latin typeface="Times New Roman" panose="02020603050405020304" pitchFamily="18" charset="0"/>
                <a:ea typeface="Calibri" panose="020F0502020204030204" pitchFamily="34" charset="0"/>
              </a:rPr>
              <a:t>Basel</a:t>
            </a:r>
            <a:r>
              <a:rPr lang="cs-CZ" sz="2800" dirty="0">
                <a:effectLst/>
                <a:latin typeface="Times New Roman" panose="02020603050405020304" pitchFamily="18" charset="0"/>
                <a:ea typeface="Calibri" panose="020F0502020204030204" pitchFamily="34" charset="0"/>
              </a:rPr>
              <a:t> 2022, str. 229–232.</a:t>
            </a:r>
            <a:endPar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9062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78D52D-50A5-2AF2-89C1-122E81E6B42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3AA8456-8395-18AF-4D68-580711B23724}"/>
              </a:ext>
            </a:extLst>
          </p:cNvPr>
          <p:cNvSpPr>
            <a:spLocks noGrp="1"/>
          </p:cNvSpPr>
          <p:nvPr>
            <p:ph type="title"/>
          </p:nvPr>
        </p:nvSpPr>
        <p:spPr>
          <a:xfrm>
            <a:off x="0" y="2"/>
            <a:ext cx="12192000" cy="659874"/>
          </a:xfrm>
        </p:spPr>
        <p:txBody>
          <a:bodyPr>
            <a:normAutofit fontScale="90000"/>
          </a:bodyPr>
          <a:lstStyle/>
          <a:p>
            <a:pPr algn="ctr"/>
            <a:r>
              <a:rPr lang="cs-CZ" dirty="0">
                <a:solidFill>
                  <a:srgbClr val="C00000"/>
                </a:solidFill>
                <a:latin typeface="Times New Roman" panose="02020603050405020304" pitchFamily="18" charset="0"/>
                <a:cs typeface="Times New Roman" panose="02020603050405020304" pitchFamily="18" charset="0"/>
              </a:rPr>
              <a:t>   4. Metafyzická vina</a:t>
            </a:r>
          </a:p>
        </p:txBody>
      </p:sp>
      <p:sp>
        <p:nvSpPr>
          <p:cNvPr id="3" name="Zástupný obsah 2">
            <a:extLst>
              <a:ext uri="{FF2B5EF4-FFF2-40B4-BE49-F238E27FC236}">
                <a16:creationId xmlns:a16="http://schemas.microsoft.com/office/drawing/2014/main" id="{3A2AB2C3-9F75-F2AA-F9CF-AEEB7538931F}"/>
              </a:ext>
            </a:extLst>
          </p:cNvPr>
          <p:cNvSpPr>
            <a:spLocks noGrp="1"/>
          </p:cNvSpPr>
          <p:nvPr>
            <p:ph idx="1"/>
          </p:nvPr>
        </p:nvSpPr>
        <p:spPr>
          <a:xfrm>
            <a:off x="0" y="499621"/>
            <a:ext cx="12192000" cy="6674177"/>
          </a:xfrm>
        </p:spPr>
        <p:txBody>
          <a:bodyPr>
            <a:normAutofit fontScale="77500" lnSpcReduction="20000"/>
          </a:bodyPr>
          <a:lstStyle/>
          <a:p>
            <a:pPr algn="just"/>
            <a:r>
              <a:rPr lang="cs-CZ" sz="2600" dirty="0">
                <a:effectLst/>
                <a:latin typeface="Times New Roman" panose="02020603050405020304" pitchFamily="18" charset="0"/>
                <a:ea typeface="Times New Roman" panose="02020603050405020304" pitchFamily="18" charset="0"/>
              </a:rPr>
              <a:t>Předpokladem metafyzické viny je universální solidarita mezi lidmi jakožto lidmi.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cs-CZ" sz="2600" b="0" i="0" u="none" strike="noStrike" kern="1200" cap="none" spc="0" normalizeH="0" baseline="0" noProof="0" dirty="0">
                <a:ln>
                  <a:noFill/>
                </a:ln>
                <a:solidFill>
                  <a:prstClr val="black"/>
                </a:solidFill>
                <a:uLnTx/>
                <a:uFillTx/>
                <a:latin typeface="Times New Roman" panose="02020603050405020304" pitchFamily="18" charset="0"/>
                <a:ea typeface="Calibri" panose="020F0502020204030204" pitchFamily="34" charset="0"/>
                <a:cs typeface="Times New Roman" panose="02020603050405020304" pitchFamily="18" charset="0"/>
              </a:rPr>
              <a:t>K</a:t>
            </a:r>
            <a:r>
              <a:rPr lang="cs-CZ" sz="2600" dirty="0" err="1">
                <a:effectLst/>
                <a:latin typeface="Times New Roman" panose="02020603050405020304" pitchFamily="18" charset="0"/>
                <a:ea typeface="Times New Roman" panose="02020603050405020304" pitchFamily="18" charset="0"/>
              </a:rPr>
              <a:t>aždý</a:t>
            </a:r>
            <a:r>
              <a:rPr lang="cs-CZ" sz="2600" dirty="0">
                <a:effectLst/>
                <a:latin typeface="Times New Roman" panose="02020603050405020304" pitchFamily="18" charset="0"/>
                <a:ea typeface="Times New Roman" panose="02020603050405020304" pitchFamily="18" charset="0"/>
              </a:rPr>
              <a:t> člověk je zodpovědný za veškeré bezpráví a nespravedlnost, které se dějí druhým lidem, zvláště pak za zločiny, k nimž dochází v jeho přítomnosti a s jeho vědomím.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sz="2600" dirty="0">
                <a:effectLst/>
                <a:latin typeface="Times New Roman" panose="02020603050405020304" pitchFamily="18" charset="0"/>
                <a:ea typeface="Times New Roman" panose="02020603050405020304" pitchFamily="18" charset="0"/>
              </a:rPr>
              <a:t>Jestliže jsme neučinili vše proto, abychom tomu zabránili, ulpívá na nás vina, kterou nelze právně, politicky ani morálně postihnout – metafyzická vina.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sz="2600" dirty="0">
                <a:effectLst/>
                <a:latin typeface="Times New Roman" panose="02020603050405020304" pitchFamily="18" charset="0"/>
                <a:ea typeface="Times New Roman" panose="02020603050405020304" pitchFamily="18" charset="0"/>
              </a:rPr>
              <a:t>Metafyzická vina je projevem nedostatku „absolutní solidarity s člověkem jako člověkem“. </a:t>
            </a:r>
          </a:p>
          <a:p>
            <a:pPr algn="just"/>
            <a:r>
              <a:rPr lang="cs-CZ" sz="2600" dirty="0">
                <a:effectLst/>
                <a:latin typeface="Times New Roman" panose="02020603050405020304" pitchFamily="18" charset="0"/>
                <a:ea typeface="Times New Roman" panose="02020603050405020304" pitchFamily="18" charset="0"/>
              </a:rPr>
              <a:t>Morální vina sahá až na hranici toho, kde jsem neučinil něco, čím jsem skutečně mohl druhému pomoci.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I „tam, kde už morálně smysluplný požadavek končí“ stále zůstává požadavkem solidarita mezi lidmi jakožto lidmi. → </a:t>
            </a:r>
            <a:r>
              <a:rPr lang="cs-CZ" sz="2600" dirty="0">
                <a:effectLst/>
                <a:latin typeface="Times New Roman" panose="02020603050405020304" pitchFamily="18" charset="0"/>
                <a:ea typeface="Times New Roman" panose="02020603050405020304" pitchFamily="18" charset="0"/>
              </a:rPr>
              <a:t>I když je situace tak beznadějná, že nemohu druhým účinně pomoci, stále ještě stojím před volbou: „buď bezpodmínečně – bez vyhlídky na úspěch, bezúčelně – nasadit život, nebo raději zůstat naživu, protože úspěch je nemožný.“</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sz="2600" dirty="0">
                <a:effectLst/>
                <a:latin typeface="Times New Roman" panose="02020603050405020304" pitchFamily="18" charset="0"/>
                <a:ea typeface="Times New Roman" panose="02020603050405020304" pitchFamily="18" charset="0"/>
              </a:rPr>
              <a:t>To, že žiji, zatímco druzí byli vražděni, spočívá na mně jako metafyzická vina. </a:t>
            </a:r>
          </a:p>
          <a:p>
            <a:pPr algn="just"/>
            <a:r>
              <a:rPr lang="cs-CZ" sz="2600" dirty="0">
                <a:latin typeface="Times New Roman" panose="02020603050405020304" pitchFamily="18" charset="0"/>
                <a:ea typeface="Times New Roman" panose="02020603050405020304" pitchFamily="18" charset="0"/>
              </a:rPr>
              <a:t>Metafyzickou vinu nemůže posuzovat žádný člověk. </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lang="cs-CZ" sz="2600" dirty="0">
                <a:effectLst/>
                <a:latin typeface="Times New Roman" panose="02020603050405020304" pitchFamily="18" charset="0"/>
                <a:ea typeface="Times New Roman" panose="02020603050405020304" pitchFamily="18" charset="0"/>
              </a:rPr>
              <a:t>Příslušnou </a:t>
            </a:r>
            <a:r>
              <a:rPr lang="cs-CZ" sz="2600" i="1" dirty="0">
                <a:effectLst/>
                <a:latin typeface="Times New Roman" panose="02020603050405020304" pitchFamily="18" charset="0"/>
                <a:ea typeface="Times New Roman" panose="02020603050405020304" pitchFamily="18" charset="0"/>
              </a:rPr>
              <a:t>instancí </a:t>
            </a:r>
            <a:r>
              <a:rPr lang="cs-CZ" sz="2600" dirty="0">
                <a:effectLst/>
                <a:latin typeface="Times New Roman" panose="02020603050405020304" pitchFamily="18" charset="0"/>
                <a:ea typeface="Times New Roman" panose="02020603050405020304" pitchFamily="18" charset="0"/>
              </a:rPr>
              <a:t>je </a:t>
            </a:r>
            <a:r>
              <a:rPr lang="cs-CZ" sz="2600" dirty="0">
                <a:latin typeface="Times New Roman" panose="02020603050405020304" pitchFamily="18" charset="0"/>
                <a:ea typeface="Times New Roman" panose="02020603050405020304" pitchFamily="18" charset="0"/>
              </a:rPr>
              <a:t>jedině </a:t>
            </a:r>
            <a:r>
              <a:rPr lang="cs-CZ" sz="2600" dirty="0">
                <a:effectLst/>
                <a:latin typeface="Times New Roman" panose="02020603050405020304" pitchFamily="18" charset="0"/>
                <a:ea typeface="Times New Roman" panose="02020603050405020304" pitchFamily="18" charset="0"/>
              </a:rPr>
              <a:t>Bůh.</a:t>
            </a:r>
            <a:endParaRPr lang="cs-CZ" sz="26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cs-CZ" sz="2600" b="1" dirty="0">
                <a:effectLst/>
                <a:latin typeface="Times New Roman" panose="02020603050405020304" pitchFamily="18" charset="0"/>
                <a:ea typeface="Times New Roman" panose="02020603050405020304" pitchFamily="18" charset="0"/>
              </a:rPr>
              <a:t>T 1d: </a:t>
            </a:r>
            <a:r>
              <a:rPr lang="cs-CZ" sz="2600" dirty="0">
                <a:effectLst/>
                <a:latin typeface="Times New Roman" panose="02020603050405020304" pitchFamily="18" charset="0"/>
                <a:ea typeface="Times New Roman" panose="02020603050405020304" pitchFamily="18" charset="0"/>
              </a:rPr>
              <a:t>„</a:t>
            </a:r>
            <a:r>
              <a:rPr lang="cs-CZ" sz="2600" i="1" dirty="0">
                <a:effectLst/>
                <a:latin typeface="Times New Roman" panose="02020603050405020304" pitchFamily="18" charset="0"/>
                <a:ea typeface="Times New Roman" panose="02020603050405020304" pitchFamily="18" charset="0"/>
              </a:rPr>
              <a:t>Metafyzickou vinu</a:t>
            </a:r>
            <a:r>
              <a:rPr lang="cs-CZ" sz="2600" dirty="0">
                <a:effectLst/>
                <a:latin typeface="Times New Roman" panose="02020603050405020304" pitchFamily="18" charset="0"/>
                <a:ea typeface="Times New Roman" panose="02020603050405020304" pitchFamily="18" charset="0"/>
              </a:rPr>
              <a:t>: Existuje solidarita mezi lidmi jako lidmi, v jejímž důsledku je každý spoluzodpovědný za všechno bezpráví a všechnu nespravedlnost ve světě, zvláště za zločiny, k nimž dochází v jeho přítomnosti nebo s jeho vědomím. Jestliže jsem neučinil všechno, co jsem mohl, abych jim zabránil, jsem </a:t>
            </a:r>
            <a:r>
              <a:rPr lang="cs-CZ" sz="2600" dirty="0" err="1">
                <a:effectLst/>
                <a:latin typeface="Times New Roman" panose="02020603050405020304" pitchFamily="18" charset="0"/>
                <a:ea typeface="Times New Roman" panose="02020603050405020304" pitchFamily="18" charset="0"/>
              </a:rPr>
              <a:t>spoluvinen</a:t>
            </a:r>
            <a:r>
              <a:rPr lang="cs-CZ" sz="2600" dirty="0">
                <a:effectLst/>
                <a:latin typeface="Times New Roman" panose="02020603050405020304" pitchFamily="18" charset="0"/>
                <a:ea typeface="Times New Roman" panose="02020603050405020304" pitchFamily="18" charset="0"/>
              </a:rPr>
              <a:t>. Jestliže jsem nenasadil svůj život, abych zabránil zavraždění druhých, ale jen přihlížel, cítím se vinen způsobem, který nelze právně, politicky a morálně přiměřeně postihnout. To, že ještě žiji, když se stalo něco takového, spočívá na mně jako nesmazatelná vina … Instancí je jedině Bůh.“</a:t>
            </a:r>
            <a:r>
              <a:rPr lang="cs-CZ" sz="2600" dirty="0">
                <a:latin typeface="Times New Roman" panose="02020603050405020304" pitchFamily="18" charset="0"/>
                <a:ea typeface="Calibri" panose="020F0502020204030204" pitchFamily="34" charset="0"/>
                <a:cs typeface="Times New Roman" panose="02020603050405020304" pitchFamily="18" charset="0"/>
              </a:rPr>
              <a:t>  </a:t>
            </a: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cs-CZ" sz="2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K. </a:t>
            </a:r>
            <a:r>
              <a:rPr kumimoji="0" lang="cs-CZ" sz="23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Jaspers</a:t>
            </a:r>
            <a:r>
              <a:rPr kumimoji="0" lang="cs-CZ" sz="2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cs-CZ" sz="23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Otázka viny</a:t>
            </a:r>
            <a:r>
              <a:rPr kumimoji="0" lang="cs-CZ" sz="23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str. </a:t>
            </a:r>
            <a:r>
              <a:rPr lang="cs-CZ" sz="2300" dirty="0">
                <a:solidFill>
                  <a:prstClr val="black"/>
                </a:solidFill>
                <a:latin typeface="Times New Roman" panose="02020603050405020304" pitchFamily="18" charset="0"/>
                <a:ea typeface="Times New Roman" panose="02020603050405020304" pitchFamily="18" charset="0"/>
              </a:rPr>
              <a:t>26</a:t>
            </a:r>
            <a:r>
              <a:rPr kumimoji="0" lang="cs-CZ" sz="23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t>
            </a:r>
            <a:r>
              <a:rPr kumimoji="0" lang="cs-CZ" sz="23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600" b="0" i="1"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Důsledkem</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metafyzické viny je „proměna vědomí vlastního já před Bohem“ či „proměna bytosti vnitřním jednáním“. → </a:t>
            </a:r>
            <a:r>
              <a:rPr lang="pl-PL" sz="26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V</a:t>
            </a:r>
            <a:r>
              <a:rPr kumimoji="0" lang="pl-PL"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eškerá „pýcha je zlomena“ a na její místo vstupuje pokora.</a:t>
            </a:r>
          </a:p>
          <a:p>
            <a:pPr marL="0" marR="0" lvl="0" indent="0" algn="just" defTabSz="914400" rtl="0" eaLnBrk="1" fontAlgn="auto" latinLnBrk="0" hangingPunct="1">
              <a:lnSpc>
                <a:spcPct val="90000"/>
              </a:lnSpc>
              <a:spcBef>
                <a:spcPts val="1000"/>
              </a:spcBef>
              <a:spcAft>
                <a:spcPts val="0"/>
              </a:spcAft>
              <a:buClrTx/>
              <a:buSzTx/>
              <a:buNone/>
              <a:tabLst/>
              <a:defRPr/>
            </a:pPr>
            <a:r>
              <a:rPr lang="cs-CZ" sz="2800" b="1" dirty="0">
                <a:effectLst/>
                <a:latin typeface="Times New Roman" panose="02020603050405020304" pitchFamily="18" charset="0"/>
                <a:ea typeface="Times New Roman" panose="02020603050405020304" pitchFamily="18" charset="0"/>
              </a:rPr>
              <a:t>T 2d: </a:t>
            </a:r>
            <a:r>
              <a:rPr lang="cs-CZ" sz="2800" dirty="0">
                <a:effectLst/>
                <a:latin typeface="Times New Roman" panose="02020603050405020304" pitchFamily="18" charset="0"/>
                <a:ea typeface="Times New Roman" panose="02020603050405020304" pitchFamily="18" charset="0"/>
              </a:rPr>
              <a:t>„Z metafyzické viny vyplývá </a:t>
            </a:r>
            <a:r>
              <a:rPr lang="cs-CZ" sz="2800" i="1" dirty="0">
                <a:effectLst/>
                <a:latin typeface="Times New Roman" panose="02020603050405020304" pitchFamily="18" charset="0"/>
                <a:ea typeface="Times New Roman" panose="02020603050405020304" pitchFamily="18" charset="0"/>
              </a:rPr>
              <a:t>proměna vědomí vlastního já před Bohem</a:t>
            </a:r>
            <a:r>
              <a:rPr lang="cs-CZ" sz="2800" dirty="0">
                <a:effectLst/>
                <a:latin typeface="Times New Roman" panose="02020603050405020304" pitchFamily="18" charset="0"/>
                <a:ea typeface="Times New Roman" panose="02020603050405020304" pitchFamily="18" charset="0"/>
              </a:rPr>
              <a:t>. Pýcha je zlomena. Tato proměna bytosti vnitřním jednáním může vést k počátku nového vnitřního života, spojeného však s nesmazatelným vědomím viny v pokoře, která se uskrovňuje před Bohem a ponořuje všechno konání do takové atmosféry, v níž svévole je nemožná …“</a:t>
            </a:r>
          </a:p>
          <a:p>
            <a:pPr marL="0" marR="0" lvl="0" indent="0" algn="just" defTabSz="914400" rtl="0" eaLnBrk="1" fontAlgn="auto" latinLnBrk="0" hangingPunct="1">
              <a:lnSpc>
                <a:spcPct val="90000"/>
              </a:lnSpc>
              <a:spcBef>
                <a:spcPts val="1000"/>
              </a:spcBef>
              <a:spcAft>
                <a:spcPts val="0"/>
              </a:spcAft>
              <a:buClrTx/>
              <a:buSzTx/>
              <a:buNone/>
              <a:tabLst/>
              <a:defRPr/>
            </a:pPr>
            <a:r>
              <a:rPr kumimoji="0" lang="cs-CZ" sz="2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K. </a:t>
            </a:r>
            <a:r>
              <a:rPr kumimoji="0" lang="cs-CZ" sz="2300" b="0" i="0" u="none" strike="noStrike" kern="12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Jaspers</a:t>
            </a:r>
            <a:r>
              <a:rPr kumimoji="0" lang="cs-CZ" sz="23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cs-CZ" sz="23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Otázka viny</a:t>
            </a:r>
            <a:r>
              <a:rPr kumimoji="0" lang="cs-CZ" sz="23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str. 31–32</a:t>
            </a:r>
            <a:r>
              <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t>
            </a:r>
            <a:endPar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cs-CZ" sz="26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495895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5021</TotalTime>
  <Words>7880</Words>
  <Application>Microsoft Office PowerPoint</Application>
  <PresentationFormat>Širokoúhlá obrazovka</PresentationFormat>
  <Paragraphs>171</Paragraphs>
  <Slides>30</Slides>
  <Notes>5</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Calibri Light</vt:lpstr>
      <vt:lpstr>Times New Roman</vt:lpstr>
      <vt:lpstr>Motiv Office</vt:lpstr>
      <vt:lpstr>V. Otázka viny (K. Jaspers, P. Ricœur, H. Arendtová)</vt:lpstr>
      <vt:lpstr>Jaspersova  Otázka viny  (1946) </vt:lpstr>
      <vt:lpstr>Čtyři druhy viny a jejich charakteristika podle tří hledisek</vt:lpstr>
      <vt:lpstr>1. Kriminální vina </vt:lpstr>
      <vt:lpstr>2. Politická vina</vt:lpstr>
      <vt:lpstr>Důsledky politické viny</vt:lpstr>
      <vt:lpstr>   3. Morální vina</vt:lpstr>
      <vt:lpstr>   Svědomí a existenciální komunikace</vt:lpstr>
      <vt:lpstr>   4. Metafyzická vina</vt:lpstr>
      <vt:lpstr>Smysl a meze obviňování</vt:lpstr>
      <vt:lpstr>V jakém smyslu lze soudit kolektiv</vt:lpstr>
      <vt:lpstr>Prezentace aplikace PowerPoint</vt:lpstr>
      <vt:lpstr>   Souvislost mezi různými druhy viny</vt:lpstr>
      <vt:lpstr>   Smysl sebe-projasňování</vt:lpstr>
      <vt:lpstr>Paul Ricœur (1913–2005) </vt:lpstr>
      <vt:lpstr>Redukce kriminální viny na morální vinu </vt:lpstr>
      <vt:lpstr>Prezentace aplikace PowerPoint</vt:lpstr>
      <vt:lpstr>Politická odpovědnost není vina</vt:lpstr>
      <vt:lpstr>Prezentace aplikace PowerPoint</vt:lpstr>
      <vt:lpstr>Redukce metafyzické viny na morální vinu </vt:lpstr>
      <vt:lpstr>Jednota činu zakládajícího vinu </vt:lpstr>
      <vt:lpstr>Jaspersova revize vlastního pojetí politické viny </vt:lpstr>
      <vt:lpstr>Hannah Arendtová (1906–1975) </vt:lpstr>
      <vt:lpstr>Politická vina a odčinění ve vztahu k obětem</vt:lpstr>
      <vt:lpstr>Pozitivní vyjádření politické vůle vůči obětem</vt:lpstr>
      <vt:lpstr>Prezentace aplikace PowerPoint</vt:lpstr>
      <vt:lpstr>Kriminální vina a „zločiny proti lidstvu“</vt:lpstr>
      <vt:lpstr>Prezentace aplikace PowerPoint</vt:lpstr>
      <vt:lpstr>Idea lidstva a universální odpovědnost</vt:lpstr>
      <vt:lpstr>Vina vs. odpovědnost:  Politické důsledky universální odpovědnosti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Víme, co nás čeká? </dc:title>
  <dc:creator>FFUK</dc:creator>
  <cp:lastModifiedBy>FFUK</cp:lastModifiedBy>
  <cp:revision>29</cp:revision>
  <dcterms:created xsi:type="dcterms:W3CDTF">2024-04-12T20:11:38Z</dcterms:created>
  <dcterms:modified xsi:type="dcterms:W3CDTF">2025-01-08T17:39:23Z</dcterms:modified>
</cp:coreProperties>
</file>