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mp3" ContentType="audio/m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330" r:id="rId2"/>
    <p:sldId id="256" r:id="rId3"/>
    <p:sldId id="258" r:id="rId4"/>
    <p:sldId id="329"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342" r:id="rId35"/>
    <p:sldId id="289" r:id="rId36"/>
    <p:sldId id="290" r:id="rId37"/>
    <p:sldId id="291" r:id="rId38"/>
    <p:sldId id="292" r:id="rId39"/>
    <p:sldId id="293" r:id="rId40"/>
    <p:sldId id="294" r:id="rId41"/>
    <p:sldId id="295" r:id="rId42"/>
    <p:sldId id="296" r:id="rId43"/>
    <p:sldId id="297" r:id="rId44"/>
    <p:sldId id="298"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1" r:id="rId66"/>
    <p:sldId id="320" r:id="rId67"/>
    <p:sldId id="322" r:id="rId68"/>
    <p:sldId id="323" r:id="rId69"/>
    <p:sldId id="324" r:id="rId70"/>
    <p:sldId id="325" r:id="rId71"/>
    <p:sldId id="326" r:id="rId72"/>
    <p:sldId id="327" r:id="rId73"/>
    <p:sldId id="331" r:id="rId74"/>
    <p:sldId id="332" r:id="rId75"/>
    <p:sldId id="333" r:id="rId76"/>
    <p:sldId id="328" r:id="rId77"/>
    <p:sldId id="334" r:id="rId78"/>
    <p:sldId id="335" r:id="rId79"/>
    <p:sldId id="336" r:id="rId80"/>
    <p:sldId id="337" r:id="rId81"/>
    <p:sldId id="341" r:id="rId8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2" autoAdjust="0"/>
    <p:restoredTop sz="94660"/>
  </p:normalViewPr>
  <p:slideViewPr>
    <p:cSldViewPr snapToGrid="0">
      <p:cViewPr varScale="1">
        <p:scale>
          <a:sx n="86" d="100"/>
          <a:sy n="86" d="100"/>
        </p:scale>
        <p:origin x="47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e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cs-CZ"/>
              <a:t>Kliknutím lze upravit styl.</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10/30/2020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cs-CZ"/>
              <a:t>Kliknutím lze upravit styl.</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10/30/2020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cs-CZ"/>
              <a:t>Kliknutím lze upravit styl.</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10/30/2020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cs-CZ"/>
              <a:t>Kliknutím lze upravit styl.</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10/30/2020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cs-CZ"/>
              <a:t>Kliknutím lze upravit styl.</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10/30/2020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cs-CZ"/>
              <a:t>Kliknutím lze upravit styl.</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10/30/2020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cs-CZ"/>
              <a:t>Kliknutím lze upravit styl.</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cs-CZ"/>
              <a:t>Kliknutím lze upravit styl.</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48A87A34-81AB-432B-8DAE-1953F412C126}" type="datetimeFigureOut">
              <a:rPr lang="en-US" dirty="0"/>
              <a:t>10/30/2020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cs-CZ"/>
              <a:t>Kliknutím lze upravit styl.</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cs-CZ"/>
              <a:t>Kliknutím lze upravit styl.</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Content Placeholder 3"/>
          <p:cNvSpPr>
            <a:spLocks noGrp="1"/>
          </p:cNvSpPr>
          <p:nvPr>
            <p:ph sz="quarter" idx="13"/>
          </p:nvPr>
        </p:nvSpPr>
        <p:spPr>
          <a:xfrm>
            <a:off x="913774" y="3051012"/>
            <a:ext cx="5106027" cy="274018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3" name="Content Placeholder 5"/>
          <p:cNvSpPr>
            <a:spLocks noGrp="1"/>
          </p:cNvSpPr>
          <p:nvPr>
            <p:ph sz="quarter" idx="14"/>
          </p:nvPr>
        </p:nvSpPr>
        <p:spPr>
          <a:xfrm>
            <a:off x="6172200" y="3051012"/>
            <a:ext cx="5105401" cy="274018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10/30/2020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10/30/2020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10/30/2020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cs-CZ"/>
              <a:t>Kliknutím lze upravit styl.</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10/30/2020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10/30/2020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10/30/2020</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8.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1.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961DB4F-B326-4A66-AB02-B90F194F3E09}"/>
              </a:ext>
            </a:extLst>
          </p:cNvPr>
          <p:cNvSpPr txBox="1"/>
          <p:nvPr/>
        </p:nvSpPr>
        <p:spPr>
          <a:xfrm>
            <a:off x="3048740" y="2207866"/>
            <a:ext cx="6094520" cy="1815882"/>
          </a:xfrm>
          <a:prstGeom prst="rect">
            <a:avLst/>
          </a:prstGeom>
          <a:noFill/>
        </p:spPr>
        <p:txBody>
          <a:bodyPr wrap="square">
            <a:spAutoFit/>
          </a:bodyPr>
          <a:lstStyle/>
          <a:p>
            <a:pPr algn="ctr"/>
            <a:r>
              <a:rPr lang="ru-RU" sz="2800" b="1" dirty="0">
                <a:solidFill>
                  <a:srgbClr val="C00000"/>
                </a:solidFill>
              </a:rPr>
              <a:t>Чтение и анализ текстов</a:t>
            </a:r>
          </a:p>
          <a:p>
            <a:pPr algn="ctr"/>
            <a:r>
              <a:rPr lang="ru-RU" sz="2800" b="1" u="sng" dirty="0">
                <a:solidFill>
                  <a:srgbClr val="C00000"/>
                </a:solidFill>
              </a:rPr>
              <a:t>РАБОТА С РАЗНЫМИ ТИПАМИ ТЕКСТОВ</a:t>
            </a:r>
          </a:p>
          <a:p>
            <a:pPr algn="ctr"/>
            <a:r>
              <a:rPr lang="ru-RU" sz="2800" b="1" dirty="0">
                <a:solidFill>
                  <a:srgbClr val="0070C0"/>
                </a:solidFill>
              </a:rPr>
              <a:t>Педагогическая специализация </a:t>
            </a:r>
            <a:endParaRPr lang="cs-CZ" sz="2800" b="1" dirty="0">
              <a:solidFill>
                <a:srgbClr val="0070C0"/>
              </a:solidFill>
            </a:endParaRPr>
          </a:p>
        </p:txBody>
      </p:sp>
    </p:spTree>
    <p:extLst>
      <p:ext uri="{BB962C8B-B14F-4D97-AF65-F5344CB8AC3E}">
        <p14:creationId xmlns:p14="http://schemas.microsoft.com/office/powerpoint/2010/main" val="930706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31C4B6DB-1171-4759-9730-0175E1505047}"/>
              </a:ext>
            </a:extLst>
          </p:cNvPr>
          <p:cNvSpPr txBox="1"/>
          <p:nvPr/>
        </p:nvSpPr>
        <p:spPr>
          <a:xfrm>
            <a:off x="1416817" y="375313"/>
            <a:ext cx="9636370" cy="6351226"/>
          </a:xfrm>
          <a:prstGeom prst="rect">
            <a:avLst/>
          </a:prstGeom>
        </p:spPr>
        <p:txBody>
          <a:bodyPr wrap="square">
            <a:spAutoFit/>
          </a:bodyPr>
          <a:lstStyle/>
          <a:p>
            <a:pPr marL="342900" lvl="0" indent="-342900">
              <a:lnSpc>
                <a:spcPct val="107000"/>
              </a:lnSpc>
              <a:spcAft>
                <a:spcPts val="800"/>
              </a:spcAft>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Найдите значения слов выделенных курсивом в словаре и запишите их.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Najděte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významy</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kurzívou</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napsaných</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slov</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ve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slovníku</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zapište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je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Береги! (беречь)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Opatruj</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opatrovat</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вернуться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vrátit</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se</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умница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šikula</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везде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všude</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платок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šátek</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искать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hledat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наказать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poručit</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potrestat</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догадаться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uhádnout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схватить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popadnout</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догонять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dohánět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печь (печка)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pec</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лавочка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lavice</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съесть (съешь)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sníst</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sníš</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увидать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uvidět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ржаной пирожок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žitný</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koláč</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мимо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kolem</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отказываться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odmítat</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навстречу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naproti</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vstříc</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надо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je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třeba</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остаться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zůstat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быстро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rychle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рот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ústa</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приближаться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přibližovat</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спрятать (спрячь!)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ukrýt</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ukryj</a:t>
            </a:r>
            <a:r>
              <a:rPr lang="ru-RU"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6785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02A538B-D110-4FC4-8F8C-A591905694D6}"/>
              </a:ext>
            </a:extLst>
          </p:cNvPr>
          <p:cNvSpPr txBox="1"/>
          <p:nvPr/>
        </p:nvSpPr>
        <p:spPr>
          <a:xfrm>
            <a:off x="1909187" y="2322394"/>
            <a:ext cx="8752113" cy="1826910"/>
          </a:xfrm>
          <a:prstGeom prst="rect">
            <a:avLst/>
          </a:prstGeom>
          <a:noFill/>
        </p:spPr>
        <p:txBody>
          <a:bodyPr wrap="square">
            <a:spAutoFit/>
          </a:bodyPr>
          <a:lstStyle/>
          <a:p>
            <a:pPr marL="342900" lvl="0" indent="-342900">
              <a:lnSpc>
                <a:spcPct val="107000"/>
              </a:lnSpc>
              <a:spcAft>
                <a:spcPts val="800"/>
              </a:spcAft>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Найдите в тексте 3 слова, обозначаю</a:t>
            </a:r>
            <a:r>
              <a:rPr lang="ru-RU" sz="2000" i="1" dirty="0">
                <a:latin typeface="Calibri" panose="020F0502020204030204" pitchFamily="34" charset="0"/>
                <a:ea typeface="Calibri" panose="020F0502020204030204" pitchFamily="34" charset="0"/>
                <a:cs typeface="Times New Roman" panose="02020603050405020304" pitchFamily="18" charset="0"/>
              </a:rPr>
              <a:t>щ</a:t>
            </a:r>
            <a:r>
              <a:rPr lang="ru-RU" sz="2000" i="1" dirty="0">
                <a:effectLst/>
                <a:latin typeface="Calibri" panose="020F0502020204030204" pitchFamily="34" charset="0"/>
                <a:ea typeface="Calibri" panose="020F0502020204030204" pitchFamily="34" charset="0"/>
                <a:cs typeface="Times New Roman" panose="02020603050405020304" pitchFamily="18" charset="0"/>
              </a:rPr>
              <a:t>ие еду или напиток. Какие другие слова вы еще знаете?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Najděte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v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textu</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3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výrazy</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které</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označují</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jídlo</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či</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nápoj</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Jaká</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další</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slova</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ještě</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znáte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br>
              <a:rPr lang="ru-RU" sz="2000" i="1" dirty="0">
                <a:effectLst/>
                <a:latin typeface="Calibri" panose="020F0502020204030204" pitchFamily="34" charset="0"/>
                <a:ea typeface="Calibri" panose="020F0502020204030204" pitchFamily="34" charset="0"/>
                <a:cs typeface="Times New Roman" panose="02020603050405020304" pitchFamily="18" charset="0"/>
              </a:rPr>
            </a:b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6433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23E8120-F6E3-4BFB-A392-96154DE02019}"/>
              </a:ext>
            </a:extLst>
          </p:cNvPr>
          <p:cNvSpPr txBox="1"/>
          <p:nvPr/>
        </p:nvSpPr>
        <p:spPr>
          <a:xfrm>
            <a:off x="4273061" y="3166455"/>
            <a:ext cx="6094324" cy="1070871"/>
          </a:xfrm>
          <a:prstGeom prst="rect">
            <a:avLst/>
          </a:prstGeom>
          <a:noFill/>
        </p:spPr>
        <p:txBody>
          <a:bodyPr wrap="square">
            <a:spAutoFit/>
          </a:bodyPr>
          <a:lstStyle/>
          <a:p>
            <a:pPr>
              <a:lnSpc>
                <a:spcPct val="107000"/>
              </a:lnSpc>
              <a:spcAft>
                <a:spcPts val="800"/>
              </a:spcAft>
            </a:pPr>
            <a:r>
              <a:rPr lang="ru-RU" sz="18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ржаной пирожок</a:t>
            </a:r>
            <a:r>
              <a:rPr lang="cs-CZ" sz="18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t>
            </a:r>
            <a:r>
              <a:rPr lang="ru-RU" sz="18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яблоко</a:t>
            </a:r>
            <a:r>
              <a:rPr lang="cs-CZ" sz="18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t>
            </a:r>
            <a:r>
              <a:rPr lang="ru-RU" sz="18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молоко</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br>
              <a:rPr lang="ru-RU" sz="1800" i="1" dirty="0">
                <a:effectLst/>
                <a:latin typeface="Calibri" panose="020F0502020204030204" pitchFamily="34" charset="0"/>
                <a:ea typeface="Calibri" panose="020F0502020204030204" pitchFamily="34" charset="0"/>
                <a:cs typeface="Times New Roman" panose="02020603050405020304" pitchFamily="18" charset="0"/>
              </a:rPr>
            </a:br>
            <a:r>
              <a:rPr lang="ru-RU" sz="18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539375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67D04DD3-E557-4426-B076-944BAC53D4F3}"/>
              </a:ext>
            </a:extLst>
          </p:cNvPr>
          <p:cNvSpPr txBox="1"/>
          <p:nvPr/>
        </p:nvSpPr>
        <p:spPr>
          <a:xfrm>
            <a:off x="1145512" y="424155"/>
            <a:ext cx="10209126" cy="5735673"/>
          </a:xfrm>
          <a:prstGeom prst="rect">
            <a:avLst/>
          </a:prstGeom>
        </p:spPr>
        <p:txBody>
          <a:bodyPr wrap="square">
            <a:spAutoFit/>
          </a:bodyPr>
          <a:lstStyle/>
          <a:p>
            <a:pPr marL="342900" lvl="0" indent="-342900">
              <a:lnSpc>
                <a:spcPct val="107000"/>
              </a:lnSpc>
              <a:spcAft>
                <a:spcPts val="800"/>
              </a:spcAft>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Разделите следующие слова по их значению в группы. В случае необходимости пользуйтесь словарём.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Rozdělte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následující</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slova</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dle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významu</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do</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skupin</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V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případě</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potřeby</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použijte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slovník</a:t>
            </a:r>
            <a:r>
              <a:rPr lang="ru-RU"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фрукты</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яблоко (-а), банан (-а), груша (-ы), слива (-ы), лимон (-а), клубника (-и), апельсин (-а)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овощи</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перец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рца</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огурец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рца</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капуста (-ы), лук (-а), помидор (-а), картофель (-я), морковь (-и)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напитки</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чай (-я), молоко (-а), кофе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nesklonné</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сок (-a), пиво (-a), вода (-ы), лимонад (-а)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пирожные</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торт (-а), шоколад (-а), конфеты (-т), мороженое (-ого), блины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ов</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пирожное (-ого), штрудель (-я)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холодные блюда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хлеб (-а), сыр (-а), варенье (-я), масло (-а), булочка (-и), ветчина (-ы), йогурт (-а)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горячие блюда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мясо (-а), рис (-а), рыба (-ы), кнедлики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ов</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соус (-а), макароны (-он), картошка (-и) фри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78884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BB89E30-39EF-4452-AE16-16C5A3C59C75}"/>
              </a:ext>
            </a:extLst>
          </p:cNvPr>
          <p:cNvSpPr txBox="1"/>
          <p:nvPr/>
        </p:nvSpPr>
        <p:spPr>
          <a:xfrm>
            <a:off x="1765160" y="1619879"/>
            <a:ext cx="8661679" cy="3759747"/>
          </a:xfrm>
          <a:prstGeom prst="rect">
            <a:avLst/>
          </a:prstGeom>
          <a:noFill/>
        </p:spPr>
        <p:txBody>
          <a:bodyPr wrap="square">
            <a:spAutoFit/>
          </a:bodyPr>
          <a:lstStyle/>
          <a:p>
            <a:pPr marL="342900" lvl="0" indent="-342900">
              <a:lnSpc>
                <a:spcPct val="107000"/>
              </a:lnSpc>
              <a:spcAft>
                <a:spcPts val="800"/>
              </a:spcAft>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Разыграйте диалог со своим собеседником.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Udělejte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rozhovor</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svým</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kamarádem</a:t>
            </a:r>
            <a:r>
              <a:rPr lang="ru-RU"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Что тебе (не) нравится?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Мне (не) нравится....(молоко). Мне (не) нравятся.... (яблоки).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Что ты (не) любишь есть (пить)?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Я (не) люблю ...(макароны).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Что у тебя обычно на завтрак (обед, ужин)?</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На завтрак у меня обычно... (хлеб и сыр).</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3677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DB0569A-9B7B-476A-B683-CA052A3CE2C2}"/>
              </a:ext>
            </a:extLst>
          </p:cNvPr>
          <p:cNvSpPr txBox="1"/>
          <p:nvPr/>
        </p:nvSpPr>
        <p:spPr>
          <a:xfrm>
            <a:off x="1735015" y="2087094"/>
            <a:ext cx="8721969" cy="2683812"/>
          </a:xfrm>
          <a:prstGeom prst="rect">
            <a:avLst/>
          </a:prstGeom>
          <a:noFill/>
        </p:spPr>
        <p:txBody>
          <a:bodyPr wrap="square">
            <a:spAutoFit/>
          </a:bodyPr>
          <a:lstStyle/>
          <a:p>
            <a:pPr marL="342900" lvl="0" indent="-342900">
              <a:lnSpc>
                <a:spcPct val="107000"/>
              </a:lnSpc>
              <a:spcAft>
                <a:spcPts val="800"/>
              </a:spcAft>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Нарисуйте в шкаф разные продукты и напитки. Затем спрашивайте своего собеседника и скажите, что у вас есть и чего у вас нет.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Nakreslete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do</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skříňky</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různé</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potraviny</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či</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nápoje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Poté</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se </a:t>
            </a: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ptejte</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a:t>
            </a: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kamaráda</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a </a:t>
            </a: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říkejte</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co </a:t>
            </a: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máte</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a co </a:t>
            </a: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nemáte</a:t>
            </a:r>
            <a:r>
              <a:rPr lang="en-US"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Модель: У тебя есть яблоко?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Да, у меня есть яблоко (1.pád). / Нет, у меня нет яблока (2.pád).</a:t>
            </a:r>
            <a:endParaRPr lang="cs-CZ" sz="2000" dirty="0"/>
          </a:p>
        </p:txBody>
      </p:sp>
    </p:spTree>
    <p:extLst>
      <p:ext uri="{BB962C8B-B14F-4D97-AF65-F5344CB8AC3E}">
        <p14:creationId xmlns:p14="http://schemas.microsoft.com/office/powerpoint/2010/main" val="39351254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51B4B3A-0451-4057-96DF-9854174A3D42}"/>
              </a:ext>
            </a:extLst>
          </p:cNvPr>
          <p:cNvSpPr txBox="1"/>
          <p:nvPr/>
        </p:nvSpPr>
        <p:spPr>
          <a:xfrm>
            <a:off x="2120201" y="825078"/>
            <a:ext cx="8701873" cy="5809796"/>
          </a:xfrm>
          <a:prstGeom prst="rect">
            <a:avLst/>
          </a:prstGeom>
          <a:noFill/>
        </p:spPr>
        <p:txBody>
          <a:bodyPr wrap="square">
            <a:spAutoFit/>
          </a:bodyPr>
          <a:lstStyle/>
          <a:p>
            <a:pPr marL="342900" lvl="0" indent="-342900">
              <a:lnSpc>
                <a:spcPct val="107000"/>
              </a:lnSpc>
              <a:spcAft>
                <a:spcPts val="800"/>
              </a:spcAft>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Составьте словосочетания и соедините их с чешскими словосочетаниями.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Utvořte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slovní</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spojení</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přiřaďte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je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k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českým</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ekvivalentům</a:t>
            </a:r>
            <a:r>
              <a:rPr lang="ru-RU"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studený</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nápoj</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холодный напиток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horké</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mléko</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горячее молоко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chutný</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dort</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вкусный торт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čerstvý</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chléb</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свежий хлеб</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domácí</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marmeláda</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домашнее варенье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hořká</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čokoláda</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горький шоколад</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ovocný</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čaj</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фруктовый чай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zeleninový</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salát</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овощной салат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jablečný</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džus</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яблочный сок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err="1">
                <a:effectLst/>
                <a:latin typeface="Calibri" panose="020F0502020204030204" pitchFamily="34" charset="0"/>
                <a:ea typeface="Calibri" panose="020F0502020204030204" pitchFamily="34" charset="0"/>
                <a:cs typeface="Times New Roman" panose="02020603050405020304" pitchFamily="18" charset="0"/>
              </a:rPr>
              <a:t>bezmasé</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jídlo</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вегетарианское блюдо</a:t>
            </a:r>
            <a:endParaRPr lang="cs-CZ" sz="2000" dirty="0"/>
          </a:p>
        </p:txBody>
      </p:sp>
    </p:spTree>
    <p:extLst>
      <p:ext uri="{BB962C8B-B14F-4D97-AF65-F5344CB8AC3E}">
        <p14:creationId xmlns:p14="http://schemas.microsoft.com/office/powerpoint/2010/main" val="4929363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ABD66F6-ACC8-400A-B419-DE1BF6F53940}"/>
              </a:ext>
            </a:extLst>
          </p:cNvPr>
          <p:cNvSpPr txBox="1"/>
          <p:nvPr/>
        </p:nvSpPr>
        <p:spPr>
          <a:xfrm>
            <a:off x="1858946" y="2230734"/>
            <a:ext cx="9053564" cy="2053639"/>
          </a:xfrm>
          <a:prstGeom prst="rect">
            <a:avLst/>
          </a:prstGeom>
          <a:noFill/>
        </p:spPr>
        <p:txBody>
          <a:bodyPr wrap="square">
            <a:spAutoFit/>
          </a:bodyPr>
          <a:lstStyle/>
          <a:p>
            <a:pPr marL="342900" lvl="0" indent="-342900">
              <a:lnSpc>
                <a:spcPct val="107000"/>
              </a:lnSpc>
              <a:buFont typeface="Symbol" panose="05050102010706020507" pitchFamily="18" charset="2"/>
              <a:buChar char=""/>
            </a:pPr>
            <a:r>
              <a:rPr lang="cs-CZ" sz="2000" i="1" dirty="0" err="1">
                <a:effectLst/>
                <a:latin typeface="Calibri" panose="020F0502020204030204" pitchFamily="34" charset="0"/>
                <a:ea typeface="Calibri" panose="020F0502020204030204" pitchFamily="34" charset="0"/>
                <a:cs typeface="Times New Roman" panose="02020603050405020304" pitchFamily="18" charset="0"/>
              </a:rPr>
              <a:t>Посмотрите</a:t>
            </a:r>
            <a:r>
              <a:rPr lang="cs-CZ" sz="2000" i="1" dirty="0">
                <a:effectLst/>
                <a:latin typeface="Calibri" panose="020F0502020204030204" pitchFamily="34" charset="0"/>
                <a:ea typeface="Calibri" panose="020F0502020204030204" pitchFamily="34" charset="0"/>
                <a:cs typeface="Times New Roman" panose="02020603050405020304" pitchFamily="18" charset="0"/>
              </a:rPr>
              <a:t> </a:t>
            </a:r>
            <a:r>
              <a:rPr lang="cs-CZ" sz="2000" i="1" dirty="0" err="1">
                <a:effectLst/>
                <a:latin typeface="Calibri" panose="020F0502020204030204" pitchFamily="34" charset="0"/>
                <a:ea typeface="Calibri" panose="020F0502020204030204" pitchFamily="34" charset="0"/>
                <a:cs typeface="Times New Roman" panose="02020603050405020304" pitchFamily="18" charset="0"/>
              </a:rPr>
              <a:t>сказку</a:t>
            </a:r>
            <a:r>
              <a:rPr lang="cs-CZ" sz="2000" i="1" dirty="0">
                <a:effectLst/>
                <a:latin typeface="Calibri" panose="020F0502020204030204" pitchFamily="34" charset="0"/>
                <a:ea typeface="Calibri" panose="020F0502020204030204" pitchFamily="34" charset="0"/>
                <a:cs typeface="Times New Roman" panose="02020603050405020304" pitchFamily="18" charset="0"/>
              </a:rPr>
              <a:t> "</a:t>
            </a:r>
            <a:r>
              <a:rPr lang="cs-CZ" sz="2000" i="1" dirty="0" err="1">
                <a:effectLst/>
                <a:latin typeface="Calibri" panose="020F0502020204030204" pitchFamily="34" charset="0"/>
                <a:ea typeface="Calibri" panose="020F0502020204030204" pitchFamily="34" charset="0"/>
                <a:cs typeface="Times New Roman" panose="02020603050405020304" pitchFamily="18" charset="0"/>
              </a:rPr>
              <a:t>Гуси-лебеди</a:t>
            </a:r>
            <a:r>
              <a:rPr lang="cs-CZ" sz="2000" i="1" dirty="0">
                <a:effectLst/>
                <a:latin typeface="Calibri" panose="020F0502020204030204" pitchFamily="34" charset="0"/>
                <a:ea typeface="Calibri" panose="020F0502020204030204" pitchFamily="34" charset="0"/>
                <a:cs typeface="Times New Roman" panose="02020603050405020304" pitchFamily="18" charset="0"/>
              </a:rPr>
              <a:t>". Podívej se na pohádku „O zlých labutích“. </a:t>
            </a:r>
            <a:r>
              <a:rPr lang="cs-CZ" sz="2000" i="1" dirty="0" err="1">
                <a:effectLst/>
                <a:latin typeface="Calibri" panose="020F0502020204030204" pitchFamily="34" charset="0"/>
                <a:ea typeface="Calibri" panose="020F0502020204030204" pitchFamily="34" charset="0"/>
                <a:cs typeface="Times New Roman" panose="02020603050405020304" pitchFamily="18" charset="0"/>
              </a:rPr>
              <a:t>Сказки</a:t>
            </a:r>
            <a:r>
              <a:rPr lang="cs-CZ" sz="2000" i="1" dirty="0">
                <a:effectLst/>
                <a:latin typeface="Calibri" panose="020F0502020204030204" pitchFamily="34" charset="0"/>
                <a:ea typeface="Calibri" panose="020F0502020204030204" pitchFamily="34" charset="0"/>
                <a:cs typeface="Times New Roman" panose="02020603050405020304" pitchFamily="18" charset="0"/>
              </a:rPr>
              <a:t> </a:t>
            </a:r>
            <a:r>
              <a:rPr lang="cs-CZ" sz="2000" i="1" dirty="0" err="1">
                <a:effectLst/>
                <a:latin typeface="Calibri" panose="020F0502020204030204" pitchFamily="34" charset="0"/>
                <a:ea typeface="Calibri" panose="020F0502020204030204" pitchFamily="34" charset="0"/>
                <a:cs typeface="Times New Roman" panose="02020603050405020304" pitchFamily="18" charset="0"/>
              </a:rPr>
              <a:t>для</a:t>
            </a:r>
            <a:r>
              <a:rPr lang="cs-CZ" sz="2000" i="1" dirty="0">
                <a:effectLst/>
                <a:latin typeface="Calibri" panose="020F0502020204030204" pitchFamily="34" charset="0"/>
                <a:ea typeface="Calibri" panose="020F0502020204030204" pitchFamily="34" charset="0"/>
                <a:cs typeface="Times New Roman" panose="02020603050405020304" pitchFamily="18" charset="0"/>
              </a:rPr>
              <a:t> </a:t>
            </a:r>
            <a:r>
              <a:rPr lang="cs-CZ" sz="2000" i="1" dirty="0" err="1">
                <a:effectLst/>
                <a:latin typeface="Calibri" panose="020F0502020204030204" pitchFamily="34" charset="0"/>
                <a:ea typeface="Calibri" panose="020F0502020204030204" pitchFamily="34" charset="0"/>
                <a:cs typeface="Times New Roman" panose="02020603050405020304" pitchFamily="18" charset="0"/>
              </a:rPr>
              <a:t>детей</a:t>
            </a:r>
            <a:r>
              <a:rPr lang="cs-CZ" sz="2000" i="1" dirty="0">
                <a:effectLst/>
                <a:latin typeface="Calibri" panose="020F0502020204030204" pitchFamily="34" charset="0"/>
                <a:ea typeface="Calibri" panose="020F0502020204030204" pitchFamily="34" charset="0"/>
                <a:cs typeface="Times New Roman" panose="02020603050405020304" pitchFamily="18" charset="0"/>
              </a:rPr>
              <a:t> - </a:t>
            </a:r>
            <a:r>
              <a:rPr lang="cs-CZ" sz="2000" i="1" dirty="0" err="1">
                <a:effectLst/>
                <a:latin typeface="Calibri" panose="020F0502020204030204" pitchFamily="34" charset="0"/>
                <a:ea typeface="Calibri" panose="020F0502020204030204" pitchFamily="34" charset="0"/>
                <a:cs typeface="Times New Roman" panose="02020603050405020304" pitchFamily="18" charset="0"/>
              </a:rPr>
              <a:t>Почитайка</a:t>
            </a:r>
            <a:r>
              <a:rPr lang="cs-CZ" sz="2000" i="1" dirty="0">
                <a:effectLst/>
                <a:latin typeface="Calibri" panose="020F0502020204030204" pitchFamily="34" charset="0"/>
                <a:ea typeface="Calibri" panose="020F0502020204030204" pitchFamily="34" charset="0"/>
                <a:cs typeface="Times New Roman" panose="02020603050405020304" pitchFamily="18" charset="0"/>
              </a:rPr>
              <a:t> - </a:t>
            </a:r>
            <a:r>
              <a:rPr lang="cs-CZ" sz="2000" i="1" dirty="0" err="1">
                <a:effectLst/>
                <a:latin typeface="Calibri" panose="020F0502020204030204" pitchFamily="34" charset="0"/>
                <a:ea typeface="Calibri" panose="020F0502020204030204" pitchFamily="34" charset="0"/>
                <a:cs typeface="Times New Roman" panose="02020603050405020304" pitchFamily="18" charset="0"/>
              </a:rPr>
              <a:t>Гуси-лебеди</a:t>
            </a:r>
            <a:r>
              <a:rPr lang="cs-CZ" sz="2000" i="1" dirty="0">
                <a:effectLst/>
                <a:latin typeface="Calibri" panose="020F0502020204030204" pitchFamily="34" charset="0"/>
                <a:ea typeface="Calibri" panose="020F0502020204030204" pitchFamily="34" charset="0"/>
                <a:cs typeface="Times New Roman" panose="02020603050405020304" pitchFamily="18" charset="0"/>
              </a:rPr>
              <a:t> (7:16 min.) </a:t>
            </a:r>
          </a:p>
          <a:p>
            <a:pPr marL="342900" lvl="0" indent="-342900">
              <a:lnSpc>
                <a:spcPct val="107000"/>
              </a:lnSpc>
              <a:buFont typeface="Symbol" panose="05050102010706020507" pitchFamily="18" charset="2"/>
              <a:buChar char=""/>
            </a:pPr>
            <a:endParaRPr lang="cs-CZ" sz="2000" i="1"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cs-CZ" sz="2000" i="1" dirty="0">
                <a:effectLst/>
                <a:latin typeface="Calibri" panose="020F0502020204030204" pitchFamily="34" charset="0"/>
                <a:ea typeface="Calibri" panose="020F0502020204030204" pitchFamily="34" charset="0"/>
                <a:cs typeface="Times New Roman" panose="02020603050405020304" pitchFamily="18" charset="0"/>
              </a:rPr>
              <a:t>https://www.youtube.com/watch?v=0F84zAkr8U8 12</a:t>
            </a:r>
          </a:p>
          <a:p>
            <a:pPr lvl="0">
              <a:lnSpc>
                <a:spcPct val="107000"/>
              </a:lnSpc>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cs-CZ" sz="2000" i="1" dirty="0" err="1">
                <a:effectLst/>
                <a:latin typeface="Calibri" panose="020F0502020204030204" pitchFamily="34" charset="0"/>
                <a:ea typeface="Calibri" panose="020F0502020204030204" pitchFamily="34" charset="0"/>
                <a:cs typeface="Times New Roman" panose="02020603050405020304" pitchFamily="18" charset="0"/>
              </a:rPr>
              <a:t>Попробуйте</a:t>
            </a:r>
            <a:r>
              <a:rPr lang="cs-CZ" sz="2000" i="1" dirty="0">
                <a:effectLst/>
                <a:latin typeface="Calibri" panose="020F0502020204030204" pitchFamily="34" charset="0"/>
                <a:ea typeface="Calibri" panose="020F0502020204030204" pitchFamily="34" charset="0"/>
                <a:cs typeface="Times New Roman" panose="02020603050405020304" pitchFamily="18" charset="0"/>
              </a:rPr>
              <a:t> </a:t>
            </a:r>
            <a:r>
              <a:rPr lang="cs-CZ" sz="2000" i="1" dirty="0" err="1">
                <a:effectLst/>
                <a:latin typeface="Calibri" panose="020F0502020204030204" pitchFamily="34" charset="0"/>
                <a:ea typeface="Calibri" panose="020F0502020204030204" pitchFamily="34" charset="0"/>
                <a:cs typeface="Times New Roman" panose="02020603050405020304" pitchFamily="18" charset="0"/>
              </a:rPr>
              <a:t>сами</a:t>
            </a:r>
            <a:r>
              <a:rPr lang="cs-CZ" sz="2000" i="1" dirty="0">
                <a:effectLst/>
                <a:latin typeface="Calibri" panose="020F0502020204030204" pitchFamily="34" charset="0"/>
                <a:ea typeface="Calibri" panose="020F0502020204030204" pitchFamily="34" charset="0"/>
                <a:cs typeface="Times New Roman" panose="02020603050405020304" pitchFamily="18" charset="0"/>
              </a:rPr>
              <a:t> </a:t>
            </a:r>
            <a:r>
              <a:rPr lang="cs-CZ" sz="2000" i="1" dirty="0" err="1">
                <a:effectLst/>
                <a:latin typeface="Calibri" panose="020F0502020204030204" pitchFamily="34" charset="0"/>
                <a:ea typeface="Calibri" panose="020F0502020204030204" pitchFamily="34" charset="0"/>
                <a:cs typeface="Times New Roman" panose="02020603050405020304" pitchFamily="18" charset="0"/>
              </a:rPr>
              <a:t>пересказать</a:t>
            </a:r>
            <a:r>
              <a:rPr lang="cs-CZ" sz="2000" i="1" dirty="0">
                <a:effectLst/>
                <a:latin typeface="Calibri" panose="020F0502020204030204" pitchFamily="34" charset="0"/>
                <a:ea typeface="Calibri" panose="020F0502020204030204" pitchFamily="34" charset="0"/>
                <a:cs typeface="Times New Roman" panose="02020603050405020304" pitchFamily="18" charset="0"/>
              </a:rPr>
              <a:t> </a:t>
            </a:r>
            <a:r>
              <a:rPr lang="cs-CZ" sz="2000" i="1" dirty="0" err="1">
                <a:effectLst/>
                <a:latin typeface="Calibri" panose="020F0502020204030204" pitchFamily="34" charset="0"/>
                <a:ea typeface="Calibri" panose="020F0502020204030204" pitchFamily="34" charset="0"/>
                <a:cs typeface="Times New Roman" panose="02020603050405020304" pitchFamily="18" charset="0"/>
              </a:rPr>
              <a:t>сказку</a:t>
            </a:r>
            <a:r>
              <a:rPr lang="cs-CZ" sz="2000" i="1" dirty="0">
                <a:effectLst/>
                <a:latin typeface="Calibri" panose="020F0502020204030204" pitchFamily="34" charset="0"/>
                <a:ea typeface="Calibri" panose="020F0502020204030204" pitchFamily="34" charset="0"/>
                <a:cs typeface="Times New Roman" panose="02020603050405020304" pitchFamily="18" charset="0"/>
              </a:rPr>
              <a:t> </a:t>
            </a:r>
            <a:r>
              <a:rPr lang="cs-CZ" sz="2000" i="1" dirty="0" err="1">
                <a:effectLst/>
                <a:latin typeface="Calibri" panose="020F0502020204030204" pitchFamily="34" charset="0"/>
                <a:ea typeface="Calibri" panose="020F0502020204030204" pitchFamily="34" charset="0"/>
                <a:cs typeface="Times New Roman" panose="02020603050405020304" pitchFamily="18" charset="0"/>
              </a:rPr>
              <a:t>на</a:t>
            </a:r>
            <a:r>
              <a:rPr lang="cs-CZ" sz="2000" i="1" dirty="0">
                <a:effectLst/>
                <a:latin typeface="Calibri" panose="020F0502020204030204" pitchFamily="34" charset="0"/>
                <a:ea typeface="Calibri" panose="020F0502020204030204" pitchFamily="34" charset="0"/>
                <a:cs typeface="Times New Roman" panose="02020603050405020304" pitchFamily="18" charset="0"/>
              </a:rPr>
              <a:t> </a:t>
            </a:r>
            <a:r>
              <a:rPr lang="cs-CZ" sz="2000" i="1" dirty="0" err="1">
                <a:effectLst/>
                <a:latin typeface="Calibri" panose="020F0502020204030204" pitchFamily="34" charset="0"/>
                <a:ea typeface="Calibri" panose="020F0502020204030204" pitchFamily="34" charset="0"/>
                <a:cs typeface="Times New Roman" panose="02020603050405020304" pitchFamily="18" charset="0"/>
              </a:rPr>
              <a:t>основе</a:t>
            </a:r>
            <a:r>
              <a:rPr lang="cs-CZ" sz="2000" i="1" dirty="0">
                <a:effectLst/>
                <a:latin typeface="Calibri" panose="020F0502020204030204" pitchFamily="34" charset="0"/>
                <a:ea typeface="Calibri" panose="020F0502020204030204" pitchFamily="34" charset="0"/>
                <a:cs typeface="Times New Roman" panose="02020603050405020304" pitchFamily="18" charset="0"/>
              </a:rPr>
              <a:t> </a:t>
            </a:r>
            <a:r>
              <a:rPr lang="cs-CZ" sz="2000" i="1" dirty="0" err="1">
                <a:effectLst/>
                <a:latin typeface="Calibri" panose="020F0502020204030204" pitchFamily="34" charset="0"/>
                <a:ea typeface="Calibri" panose="020F0502020204030204" pitchFamily="34" charset="0"/>
                <a:cs typeface="Times New Roman" panose="02020603050405020304" pitchFamily="18" charset="0"/>
              </a:rPr>
              <a:t>картинок</a:t>
            </a:r>
            <a:r>
              <a:rPr lang="ru-RU"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58659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99D5AD4-5990-4116-9AD5-7B7FDFDB1869}"/>
              </a:ext>
            </a:extLst>
          </p:cNvPr>
          <p:cNvSpPr txBox="1"/>
          <p:nvPr/>
        </p:nvSpPr>
        <p:spPr>
          <a:xfrm>
            <a:off x="884255" y="1185309"/>
            <a:ext cx="10128738" cy="4487382"/>
          </a:xfrm>
          <a:prstGeom prst="rect">
            <a:avLst/>
          </a:prstGeom>
          <a:noFill/>
        </p:spPr>
        <p:txBody>
          <a:bodyPr wrap="square">
            <a:spAutoFit/>
          </a:bodyPr>
          <a:lstStyle/>
          <a:p>
            <a:pPr algn="ctr">
              <a:lnSpc>
                <a:spcPct val="107000"/>
              </a:lnSpc>
              <a:spcAft>
                <a:spcPts val="800"/>
              </a:spcAft>
            </a:pPr>
            <a:r>
              <a:rPr lang="ru-RU"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Пример комплекса заданий на материале русской народной сказки «Дочь-Семилетка» (Назаренко, Е. Б.)</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Какова цель каждого из приведенных упражнений?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1.</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Употребите слова, стоящие в скобках, в нужном падеже. Лошадь (бедный брат) родила ночью (жеребёнок). Жеребёнок подкатился... (телега) богатого брата. Что...(свет) всего быстрее? ... (загадки) есть хитрость. Всего быстрее мысль — в один миг облетит (вся земля). Человек всегда кладёт ладонь... (голова). Если человек долго не спит, он всё готов отдать... (сон). Девочка сказала, что царь должен сделать ткацкий станок... (этот прутик). Отец купил (заяц и перепёлка). На другое утро девочка-семилетка сбросила с себя (вся одежда), обмоталась (рыболовная сеть), взяла зайца и перепёлку, села (бок)... (козёл) и поехала... (царь). Мой отец...(поле) (рыба) ловит, а я её...(юбка) (дом) ношу и (уха) варю. Царь отдал жеребёнка (младший брат).</a:t>
            </a:r>
            <a:endParaRPr lang="cs-CZ" sz="2000" dirty="0"/>
          </a:p>
        </p:txBody>
      </p:sp>
    </p:spTree>
    <p:extLst>
      <p:ext uri="{BB962C8B-B14F-4D97-AF65-F5344CB8AC3E}">
        <p14:creationId xmlns:p14="http://schemas.microsoft.com/office/powerpoint/2010/main" val="715791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AE7A2FD8-E098-40B0-A8C6-BCB11016BE1B}"/>
              </a:ext>
            </a:extLst>
          </p:cNvPr>
          <p:cNvSpPr txBox="1"/>
          <p:nvPr/>
        </p:nvSpPr>
        <p:spPr>
          <a:xfrm>
            <a:off x="1517301" y="517469"/>
            <a:ext cx="9515789" cy="6064224"/>
          </a:xfrm>
          <a:prstGeom prst="rect">
            <a:avLst/>
          </a:prstGeom>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2.</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Употребите подходящий по смыслу глагол. Жена старшего брата _____________ и говорит: — Загадки непростые, в них есть хитрость, и я эту хитрость _________. Всего жирнее, конечно, боров — так это, верно, царский боров. Всего быстрее борзая — так это, верно, царская борзая. Всего мягче пуховая перина — конечно, царская перина. А милее всего, я думаю, золото. Конечно, царю милее всего царское золото. Старший брат ______________ и говорит: — До чего ты умна! Я бы сам никогда не додумался! И брат мой не додумался бы. Жеребёнок будет моим! Младший брат ________________ жене царские загадки. — Как же нам такие загадки отгадать! — говорит жена. — Останемся мы без жеребёнка. ________________ к отцу дочь-семилетка и говорит: — Не ______________, батюшка, ложись спать, утро вечера мудренее. Завтра я отгадаю тебе царские загадки. Мужик __________ спать. Утром ______________ его дочь-семилетка: — Пора, батюшка, к царю. — Что же я ему скажу? — ___________ ему: жирнее всего на свете мать-сыра земля. Всё она родит, всё растит, всех людей, всё живое _______________. Всего быстрее мысль — в один миг всю землю _______________. Всего мягче своя ладонь. Как бы ни была мягка подушка, а всё ладонь под голову ______________. Ну а милее всего сон. Попробуй не поспать две ночи — и поймёшь: нет ничего милее, всё за сон ___________. </a:t>
            </a:r>
            <a:endParaRPr lang="cs-CZ" sz="2000" dirty="0"/>
          </a:p>
        </p:txBody>
      </p:sp>
    </p:spTree>
    <p:extLst>
      <p:ext uri="{BB962C8B-B14F-4D97-AF65-F5344CB8AC3E}">
        <p14:creationId xmlns:p14="http://schemas.microsoft.com/office/powerpoint/2010/main" val="3334597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a:extLst>
              <a:ext uri="{FF2B5EF4-FFF2-40B4-BE49-F238E27FC236}">
                <a16:creationId xmlns:a16="http://schemas.microsoft.com/office/drawing/2014/main" id="{C603D2F8-090E-44DB-B187-B20C55A531C9}"/>
              </a:ext>
            </a:extLst>
          </p:cNvPr>
          <p:cNvPicPr>
            <a:picLocks noChangeAspect="1"/>
          </p:cNvPicPr>
          <p:nvPr/>
        </p:nvPicPr>
        <p:blipFill rotWithShape="1">
          <a:blip r:embed="rId2"/>
          <a:srcRect l="9228" r="4704"/>
          <a:stretch/>
        </p:blipFill>
        <p:spPr>
          <a:xfrm>
            <a:off x="0" y="3475575"/>
            <a:ext cx="3560651" cy="3374916"/>
          </a:xfrm>
          <a:prstGeom prst="rect">
            <a:avLst/>
          </a:prstGeom>
        </p:spPr>
      </p:pic>
      <p:pic>
        <p:nvPicPr>
          <p:cNvPr id="8" name="Obrázek 7">
            <a:extLst>
              <a:ext uri="{FF2B5EF4-FFF2-40B4-BE49-F238E27FC236}">
                <a16:creationId xmlns:a16="http://schemas.microsoft.com/office/drawing/2014/main" id="{52098815-73F8-40FD-BEDA-4254E5D3102F}"/>
              </a:ext>
            </a:extLst>
          </p:cNvPr>
          <p:cNvPicPr>
            <a:picLocks noChangeAspect="1"/>
          </p:cNvPicPr>
          <p:nvPr/>
        </p:nvPicPr>
        <p:blipFill>
          <a:blip r:embed="rId3"/>
          <a:stretch>
            <a:fillRect/>
          </a:stretch>
        </p:blipFill>
        <p:spPr>
          <a:xfrm>
            <a:off x="3560651" y="2919593"/>
            <a:ext cx="3017719" cy="3956565"/>
          </a:xfrm>
          <a:prstGeom prst="rect">
            <a:avLst/>
          </a:prstGeom>
        </p:spPr>
      </p:pic>
      <p:pic>
        <p:nvPicPr>
          <p:cNvPr id="12" name="Obrázek 11">
            <a:extLst>
              <a:ext uri="{FF2B5EF4-FFF2-40B4-BE49-F238E27FC236}">
                <a16:creationId xmlns:a16="http://schemas.microsoft.com/office/drawing/2014/main" id="{853416AC-670F-4A33-AB8E-94426026D743}"/>
              </a:ext>
            </a:extLst>
          </p:cNvPr>
          <p:cNvPicPr>
            <a:picLocks noChangeAspect="1"/>
          </p:cNvPicPr>
          <p:nvPr/>
        </p:nvPicPr>
        <p:blipFill>
          <a:blip r:embed="rId4"/>
          <a:stretch>
            <a:fillRect/>
          </a:stretch>
        </p:blipFill>
        <p:spPr>
          <a:xfrm>
            <a:off x="0" y="580889"/>
            <a:ext cx="4021584" cy="2848112"/>
          </a:xfrm>
          <a:prstGeom prst="rect">
            <a:avLst/>
          </a:prstGeom>
          <a:ln>
            <a:solidFill>
              <a:srgbClr val="002060"/>
            </a:solidFill>
          </a:ln>
        </p:spPr>
      </p:pic>
      <p:pic>
        <p:nvPicPr>
          <p:cNvPr id="14" name="Obrázek 13">
            <a:extLst>
              <a:ext uri="{FF2B5EF4-FFF2-40B4-BE49-F238E27FC236}">
                <a16:creationId xmlns:a16="http://schemas.microsoft.com/office/drawing/2014/main" id="{1875F38F-4520-49D7-98C6-1F0D986C0B08}"/>
              </a:ext>
            </a:extLst>
          </p:cNvPr>
          <p:cNvPicPr>
            <a:picLocks noChangeAspect="1"/>
          </p:cNvPicPr>
          <p:nvPr/>
        </p:nvPicPr>
        <p:blipFill rotWithShape="1">
          <a:blip r:embed="rId5"/>
          <a:srcRect r="25363"/>
          <a:stretch/>
        </p:blipFill>
        <p:spPr>
          <a:xfrm>
            <a:off x="9275751" y="0"/>
            <a:ext cx="2916250" cy="4833408"/>
          </a:xfrm>
          <a:prstGeom prst="rect">
            <a:avLst/>
          </a:prstGeom>
          <a:ln>
            <a:solidFill>
              <a:srgbClr val="002060"/>
            </a:solidFill>
          </a:ln>
        </p:spPr>
      </p:pic>
      <p:pic>
        <p:nvPicPr>
          <p:cNvPr id="16" name="Obrázek 15">
            <a:extLst>
              <a:ext uri="{FF2B5EF4-FFF2-40B4-BE49-F238E27FC236}">
                <a16:creationId xmlns:a16="http://schemas.microsoft.com/office/drawing/2014/main" id="{C204D2FE-505D-40F9-A2F5-3E5EC21A08B6}"/>
              </a:ext>
            </a:extLst>
          </p:cNvPr>
          <p:cNvPicPr>
            <a:picLocks noChangeAspect="1"/>
          </p:cNvPicPr>
          <p:nvPr/>
        </p:nvPicPr>
        <p:blipFill>
          <a:blip r:embed="rId6"/>
          <a:stretch>
            <a:fillRect/>
          </a:stretch>
        </p:blipFill>
        <p:spPr>
          <a:xfrm>
            <a:off x="6589290" y="3449909"/>
            <a:ext cx="5602710" cy="3426249"/>
          </a:xfrm>
          <a:prstGeom prst="rect">
            <a:avLst/>
          </a:prstGeom>
          <a:ln>
            <a:solidFill>
              <a:srgbClr val="002060"/>
            </a:solidFill>
          </a:ln>
        </p:spPr>
      </p:pic>
      <p:pic>
        <p:nvPicPr>
          <p:cNvPr id="18" name="Obrázek 17">
            <a:extLst>
              <a:ext uri="{FF2B5EF4-FFF2-40B4-BE49-F238E27FC236}">
                <a16:creationId xmlns:a16="http://schemas.microsoft.com/office/drawing/2014/main" id="{5899BEB0-D441-4ECD-8FA6-84408B886529}"/>
              </a:ext>
            </a:extLst>
          </p:cNvPr>
          <p:cNvPicPr>
            <a:picLocks noChangeAspect="1"/>
          </p:cNvPicPr>
          <p:nvPr/>
        </p:nvPicPr>
        <p:blipFill>
          <a:blip r:embed="rId7"/>
          <a:stretch>
            <a:fillRect/>
          </a:stretch>
        </p:blipFill>
        <p:spPr>
          <a:xfrm>
            <a:off x="4128118" y="0"/>
            <a:ext cx="5262528" cy="2953108"/>
          </a:xfrm>
          <a:prstGeom prst="rect">
            <a:avLst/>
          </a:prstGeom>
          <a:ln>
            <a:solidFill>
              <a:srgbClr val="002060"/>
            </a:solidFill>
          </a:ln>
        </p:spPr>
      </p:pic>
      <p:sp>
        <p:nvSpPr>
          <p:cNvPr id="2" name="TextovéPole 1">
            <a:extLst>
              <a:ext uri="{FF2B5EF4-FFF2-40B4-BE49-F238E27FC236}">
                <a16:creationId xmlns:a16="http://schemas.microsoft.com/office/drawing/2014/main" id="{E95CCA64-5B28-4B2E-9764-8F53021ACC41}"/>
              </a:ext>
            </a:extLst>
          </p:cNvPr>
          <p:cNvSpPr txBox="1"/>
          <p:nvPr/>
        </p:nvSpPr>
        <p:spPr>
          <a:xfrm>
            <a:off x="0" y="-25667"/>
            <a:ext cx="4474346" cy="707886"/>
          </a:xfrm>
          <a:prstGeom prst="rect">
            <a:avLst/>
          </a:prstGeom>
          <a:solidFill>
            <a:schemeClr val="accent1">
              <a:tint val="40000"/>
            </a:schemeClr>
          </a:solidFill>
        </p:spPr>
        <p:txBody>
          <a:bodyPr wrap="square" rtlCol="0">
            <a:spAutoFit/>
          </a:bodyPr>
          <a:lstStyle/>
          <a:p>
            <a:r>
              <a:rPr lang="ru-RU" sz="2000" b="1" i="1" dirty="0"/>
              <a:t>Что работа с данными типами текста может принести учителю?</a:t>
            </a:r>
            <a:endParaRPr lang="cs-CZ" sz="2000" b="1" i="1" dirty="0"/>
          </a:p>
        </p:txBody>
      </p:sp>
    </p:spTree>
    <p:extLst>
      <p:ext uri="{BB962C8B-B14F-4D97-AF65-F5344CB8AC3E}">
        <p14:creationId xmlns:p14="http://schemas.microsoft.com/office/powerpoint/2010/main" val="29663040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E5C6606-CFE9-485A-A4A3-F3A41BA10E30}"/>
              </a:ext>
            </a:extLst>
          </p:cNvPr>
          <p:cNvSpPr txBox="1"/>
          <p:nvPr/>
        </p:nvSpPr>
        <p:spPr>
          <a:xfrm>
            <a:off x="1286189" y="691327"/>
            <a:ext cx="9877530" cy="5475345"/>
          </a:xfrm>
          <a:prstGeom prst="rect">
            <a:avLst/>
          </a:prstGeom>
          <a:noFill/>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3.</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Измените текст так, чтобы речь шла о повторяющихся действиях (замените глаголы СВ глаголами НСВ, где это возможно).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Слова для справок: думать/подумать, понимать/понять, радоваться/обрадоваться, рассказывать/рассказать, подходить/подойти, ложиться/лечь, будить/разбудить, говорить/сказать, кормить/накормить, облетать/облететь, класть/положить, отдавать/отдать.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Однажды братья поспорили и пошли к царю. Царь сказал, что братья должны отгадать его царские загадки. И загадал братьям четыре загадки. Пришли мужики домой, стали думать. Жена старшего брата спросила, почему он такой невесёлый. Он ответил, что царь загадал очень трудные загадки, которые невозможно отгадать. Жена старшего брата подумала и сказала, что она поняла, что значат эти загадки. Старший брат обрадовался. А младший брат тоже рассказал жене царские загадки. Жена младшего брата расстроилась и сказала, что не знает, как отгадать такие сложные загадки. Подошла к отцу дочь-семилетка и сказала, что утро вечера мудренее. И пообещала отгадать утром царские загадки.</a:t>
            </a:r>
            <a:endParaRPr lang="cs-CZ" sz="2000" dirty="0"/>
          </a:p>
        </p:txBody>
      </p:sp>
    </p:spTree>
    <p:extLst>
      <p:ext uri="{BB962C8B-B14F-4D97-AF65-F5344CB8AC3E}">
        <p14:creationId xmlns:p14="http://schemas.microsoft.com/office/powerpoint/2010/main" val="30388528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F958961-9FA1-45F1-9FEE-4DB849CB7DF9}"/>
              </a:ext>
            </a:extLst>
          </p:cNvPr>
          <p:cNvSpPr txBox="1"/>
          <p:nvPr/>
        </p:nvSpPr>
        <p:spPr>
          <a:xfrm>
            <a:off x="1487157" y="628634"/>
            <a:ext cx="9415305" cy="5325304"/>
          </a:xfrm>
          <a:prstGeom prst="rect">
            <a:avLst/>
          </a:prstGeom>
          <a:noFill/>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4.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Употребите подходящий по смыслу глагол движения в нужном времени.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идти ехать пойти поехать прийти подойти подъехать выйти побежать улететь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 ____________ два брата: один бедный, другой богатый. 2. Спорили они, спорили, __________к царю. 3. ________________мужики домой, стали думать 4. ____________к отцу дочь-семилетка и говорит: 5. – Пора, батюшка,____________ к царю. 6. Мужик ______________ домой печальнее прежнего. 7. Если дочь твоя так мудра, то пусть сама ___________ ко мне. 8. ______________ к охотникам, купи живого зайца и живую перепёлку. 9. Отец _____________ к охотникам, купил зайца и перепёлку. 10. На другое утро девочка-семилетка села боком на козла и _______________ к царю. 11. Царь увидел девочку и _____________ на крыльцо. 12. Заяц ______________ в поле, собаки _____________ за ним. 13. Семилетка _______________ к царю, поклонилась и говорит: 14. Царь протянул руки, хотел взять птицу, а она ___________.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4061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6CC02C5-AE3B-4F4F-8BFB-804A4C5DFA13}"/>
              </a:ext>
            </a:extLst>
          </p:cNvPr>
          <p:cNvSpPr txBox="1"/>
          <p:nvPr/>
        </p:nvSpPr>
        <p:spPr>
          <a:xfrm>
            <a:off x="1750088" y="1950605"/>
            <a:ext cx="8691824" cy="2258823"/>
          </a:xfrm>
          <a:prstGeom prst="rect">
            <a:avLst/>
          </a:prstGeom>
          <a:noFill/>
        </p:spPr>
        <p:txBody>
          <a:bodyPr wrap="square">
            <a:spAutoFit/>
          </a:bodyPr>
          <a:lstStyle/>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 5.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Подберите антонимы к прилагательным и наречиям. Напишите их сравнительную и превосходную степень. Напишите словосочетания и/или предложения с данными прилагательными и наречиями.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Например: простой — сложный; проще, сложнее, самый простой, самый сложный.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642028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DF134F8C-E78A-4BAF-8714-3544BB8C98D3}"/>
              </a:ext>
            </a:extLst>
          </p:cNvPr>
          <p:cNvSpPr txBox="1"/>
          <p:nvPr/>
        </p:nvSpPr>
        <p:spPr>
          <a:xfrm>
            <a:off x="341643" y="256849"/>
            <a:ext cx="11756572" cy="6344301"/>
          </a:xfrm>
          <a:prstGeom prst="rect">
            <a:avLst/>
          </a:prstGeom>
        </p:spPr>
        <p:txBody>
          <a:bodyPr wrap="square">
            <a:spAutoFit/>
          </a:bodyPr>
          <a:lstStyle/>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Подготовьте комплекс упражнений к сказке по своему выбору / используйте текст сказки Каша из топора.</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Текст сказки Каша из топора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Старый солдат шёл на побывку. Притомился в пути, есть хочется. Дошёл до деревни, постучал в крайнюю избу: – Пустите отдохнуть дорожного человека!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Дверь ему отворила старуха: – Заходи, служивый.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А нет ли у тебя, хозяюшка, перекусить чего?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У старухи всего вдоволь, а солдата поскупилась накормить, прикинулась сиротой. – Ох, добрый человек, и сама сегодня ещё ничего не ела: нечего.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Ну, нет – так нет, – солдат говорит. Тут он приметил под лавкой топор. – Коли нет ничего иного, можно сварить кашу и из топора.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Хозяйка руками всплеснула: – Как так – из топора кашу сварить?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А вот как, дай-ка котёл.</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Старуха принесла котёл, солдат вымыл топор, опустил в котёл, налил воды и поставил на огонь. Старуха на солдата глядит, глаз не сводит. Достал солдат ложку, помешивает варево. Попробовал.</a:t>
            </a:r>
            <a:endParaRPr lang="cs-CZ" sz="2000" dirty="0"/>
          </a:p>
        </p:txBody>
      </p:sp>
    </p:spTree>
    <p:extLst>
      <p:ext uri="{BB962C8B-B14F-4D97-AF65-F5344CB8AC3E}">
        <p14:creationId xmlns:p14="http://schemas.microsoft.com/office/powerpoint/2010/main" val="1688161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7BCF763C-69FE-48F3-BC28-8148584989A6}"/>
              </a:ext>
            </a:extLst>
          </p:cNvPr>
          <p:cNvSpPr txBox="1"/>
          <p:nvPr/>
        </p:nvSpPr>
        <p:spPr>
          <a:xfrm>
            <a:off x="574431" y="429450"/>
            <a:ext cx="11043138" cy="6220164"/>
          </a:xfrm>
          <a:prstGeom prst="rect">
            <a:avLst/>
          </a:prstGeom>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Ну, как? – спрашивает старуха.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Скоро будет готова, – солдат отвечает, – жаль вот только, что посолить нечем.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Соль-то у меня есть, посоли.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Солдат посолил, снова попробовал. – Хороша! Ежели бы сюда да горсточку крупы!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Старуха засуетилась, принесла откуда-то мешочек крупы. – Бери, заправь, как надобно.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Заправил солдат варево крупой. Варил, варил, помешивал, попробовал. Глядит старуха на солдата во все глаза, оторваться не может.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Ох, и каша хороша! – облизнулся солдат. – Как бы сюда да чуток масла, было бы и вовсе объедение.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Нашлось у старухи и масло. Сдобрили кашу. – Ну, старуха, теперь подавай хлеба да принимайся за ложку: станем кашу есть!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Вот уж не думала, что из топора эдакую добрую кашу можно сварить, – дивится старуха. Поели вдвоем кашу. Старуха спрашивает: – Служивый! Когда ж топор будем есть?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 Да, вишь, он не уварился, – отвечал солдат, – где-нибудь на дороге доварю да позавтракаю! Тотчас припрятал топор в ранец, распростился с хозяйкою и пошёл в иную деревню. Вот так-то солдат и каши поел, и топор унёс!</a:t>
            </a:r>
            <a:endParaRPr lang="cs-CZ" sz="2000" dirty="0"/>
          </a:p>
        </p:txBody>
      </p:sp>
    </p:spTree>
    <p:extLst>
      <p:ext uri="{BB962C8B-B14F-4D97-AF65-F5344CB8AC3E}">
        <p14:creationId xmlns:p14="http://schemas.microsoft.com/office/powerpoint/2010/main" val="9277489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7EC3AF4C-9768-42B3-8652-B2E90CE11B12}"/>
              </a:ext>
            </a:extLst>
          </p:cNvPr>
          <p:cNvSpPr txBox="1"/>
          <p:nvPr/>
        </p:nvSpPr>
        <p:spPr>
          <a:xfrm>
            <a:off x="1036655" y="1838848"/>
            <a:ext cx="10118690" cy="3781292"/>
          </a:xfrm>
          <a:prstGeom prst="rect">
            <a:avLst/>
          </a:prstGeom>
          <a:noFill/>
        </p:spPr>
        <p:txBody>
          <a:bodyPr wrap="square">
            <a:spAutoFit/>
          </a:bodyPr>
          <a:lstStyle/>
          <a:p>
            <a:pPr marL="342900" lvl="0" indent="-342900" algn="just">
              <a:lnSpc>
                <a:spcPct val="107000"/>
              </a:lnSpc>
              <a:spcAft>
                <a:spcPts val="800"/>
              </a:spcAft>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Актуализация знания лексики и грамматики, возможность окунуться в атмосферу живого разговорного языка.</a:t>
            </a:r>
            <a:endParaRPr lang="cs-CZ" sz="20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Ученики читают текст (связанную историю) и самостоятельно (в парах) трансформируют его в комикс: ключевые картинки, сопровождаемые пузырями с текстом. Длина и сложность текста соответствуют уровню учеников.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Варианты: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Перевод комиксов с чешского языка на русский.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Вставить в комикс пропущенные слова или целую реплику.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Расставить фрагменты комиксов в нужной последовательности.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ovéPole 6">
            <a:extLst>
              <a:ext uri="{FF2B5EF4-FFF2-40B4-BE49-F238E27FC236}">
                <a16:creationId xmlns:a16="http://schemas.microsoft.com/office/drawing/2014/main" id="{F8FD74E8-C9AB-4D89-B00F-9C431BE3B411}"/>
              </a:ext>
            </a:extLst>
          </p:cNvPr>
          <p:cNvSpPr txBox="1"/>
          <p:nvPr/>
        </p:nvSpPr>
        <p:spPr>
          <a:xfrm>
            <a:off x="1036655" y="931908"/>
            <a:ext cx="6094324" cy="707886"/>
          </a:xfrm>
          <a:prstGeom prst="rect">
            <a:avLst/>
          </a:prstGeom>
          <a:noFill/>
        </p:spPr>
        <p:txBody>
          <a:bodyPr wrap="square">
            <a:spAutoFit/>
          </a:bodyPr>
          <a:lstStyle/>
          <a:p>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КОМИКС</a:t>
            </a:r>
          </a:p>
          <a:p>
            <a:endParaRPr lang="cs-CZ" sz="2000" dirty="0"/>
          </a:p>
        </p:txBody>
      </p:sp>
    </p:spTree>
    <p:extLst>
      <p:ext uri="{BB962C8B-B14F-4D97-AF65-F5344CB8AC3E}">
        <p14:creationId xmlns:p14="http://schemas.microsoft.com/office/powerpoint/2010/main" val="36167481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C8CE9436-1BEF-42C3-876F-16026C669C94}"/>
              </a:ext>
            </a:extLst>
          </p:cNvPr>
          <p:cNvSpPr txBox="1"/>
          <p:nvPr/>
        </p:nvSpPr>
        <p:spPr>
          <a:xfrm>
            <a:off x="207666" y="612949"/>
            <a:ext cx="11776668" cy="5480475"/>
          </a:xfrm>
          <a:prstGeom prst="rect">
            <a:avLst/>
          </a:prstGeom>
        </p:spPr>
        <p:txBody>
          <a:bodyPr wrap="square">
            <a:spAutoFit/>
          </a:bodyPr>
          <a:lstStyle/>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Прочитайте текст и самостоятельно составьте комикс</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Легенда о смерти Олега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Однажды князь Олег спросил у волхвов и кудесников (древнерусских языческих священнослужителей и предсказателей): «От чего я умру?». И один кудесник ответил ему: «Князь! От коня твоего любимого ты умрешь, на котором ты сейчас ездишь, — от него тебе предстоит умереть!».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Олег подумал и ответил: «Так никогда же не сяду я на этого коня и даже не буду видеть его». Князь велел кормить коня отборным зерном, но не подводить его к себе. И не видел Олег своего любимого коня несколько лет, до самого греческого похода. Возвратившись из похода в Киев, Олег вспомнил о коне, призвал к себе конюшего и спросил: «Где мой бывший конь, которого я велел беречь и кормить?». Конюший ответил: «Он уже умер». Тогда Олег начал смеяться над кудесником и бранить его: «Волхвы и кудесники вечно лгут. Конь уже умер, а я жив, поеду я и посмотрю на его кости».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Когда князь приехал на то место, где лежали конские кости и череп, он сошел с лошади и наступил ногой на череп, говоря: «Так от этого черепа мне предстоит умереть?». И тут выползла из черепа ядовитая змея и укусила Олега за ногу, отчего князь заболел и вскоре умер.</a:t>
            </a:r>
            <a:endParaRPr lang="cs-CZ" sz="2000" dirty="0"/>
          </a:p>
        </p:txBody>
      </p:sp>
    </p:spTree>
    <p:extLst>
      <p:ext uri="{BB962C8B-B14F-4D97-AF65-F5344CB8AC3E}">
        <p14:creationId xmlns:p14="http://schemas.microsoft.com/office/powerpoint/2010/main" val="16947442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D1042E14-7DC9-49F2-AC3E-A5BAB65D3F75}"/>
              </a:ext>
            </a:extLst>
          </p:cNvPr>
          <p:cNvSpPr txBox="1"/>
          <p:nvPr/>
        </p:nvSpPr>
        <p:spPr>
          <a:xfrm>
            <a:off x="8259745" y="1634721"/>
            <a:ext cx="2630156" cy="400110"/>
          </a:xfrm>
          <a:prstGeom prst="rect">
            <a:avLst/>
          </a:prstGeom>
        </p:spPr>
        <p:txBody>
          <a:bodyPr wrap="square">
            <a:spAutoFit/>
          </a:bodyPr>
          <a:lstStyle/>
          <a:p>
            <a:r>
              <a:rPr lang="ru-RU" sz="2000" i="1" dirty="0">
                <a:solidFill>
                  <a:srgbClr val="FF0000"/>
                </a:solidFill>
              </a:rPr>
              <a:t>Пример исполнения</a:t>
            </a:r>
            <a:endParaRPr lang="cs-CZ" sz="2000" i="1" dirty="0">
              <a:solidFill>
                <a:srgbClr val="FF0000"/>
              </a:solidFill>
            </a:endParaRPr>
          </a:p>
        </p:txBody>
      </p:sp>
      <p:pic>
        <p:nvPicPr>
          <p:cNvPr id="5" name="Obrázek 4">
            <a:extLst>
              <a:ext uri="{FF2B5EF4-FFF2-40B4-BE49-F238E27FC236}">
                <a16:creationId xmlns:a16="http://schemas.microsoft.com/office/drawing/2014/main" id="{125B3763-D574-426A-A97F-DAB997B55305}"/>
              </a:ext>
            </a:extLst>
          </p:cNvPr>
          <p:cNvPicPr>
            <a:picLocks noChangeAspect="1"/>
          </p:cNvPicPr>
          <p:nvPr/>
        </p:nvPicPr>
        <p:blipFill>
          <a:blip r:embed="rId2"/>
          <a:stretch>
            <a:fillRect/>
          </a:stretch>
        </p:blipFill>
        <p:spPr>
          <a:xfrm>
            <a:off x="0" y="674578"/>
            <a:ext cx="6330462" cy="4947475"/>
          </a:xfrm>
          <a:prstGeom prst="rect">
            <a:avLst/>
          </a:prstGeom>
        </p:spPr>
      </p:pic>
      <p:pic>
        <p:nvPicPr>
          <p:cNvPr id="7" name="Obrázek 6">
            <a:extLst>
              <a:ext uri="{FF2B5EF4-FFF2-40B4-BE49-F238E27FC236}">
                <a16:creationId xmlns:a16="http://schemas.microsoft.com/office/drawing/2014/main" id="{A1928F64-AD7F-413F-84E3-81F01322705F}"/>
              </a:ext>
            </a:extLst>
          </p:cNvPr>
          <p:cNvPicPr>
            <a:picLocks noChangeAspect="1"/>
          </p:cNvPicPr>
          <p:nvPr/>
        </p:nvPicPr>
        <p:blipFill>
          <a:blip r:embed="rId3"/>
          <a:stretch>
            <a:fillRect/>
          </a:stretch>
        </p:blipFill>
        <p:spPr>
          <a:xfrm>
            <a:off x="6250075" y="2994973"/>
            <a:ext cx="5941925" cy="3863027"/>
          </a:xfrm>
          <a:prstGeom prst="rect">
            <a:avLst/>
          </a:prstGeom>
        </p:spPr>
      </p:pic>
    </p:spTree>
    <p:extLst>
      <p:ext uri="{BB962C8B-B14F-4D97-AF65-F5344CB8AC3E}">
        <p14:creationId xmlns:p14="http://schemas.microsoft.com/office/powerpoint/2010/main" val="34266049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DF967FF-8681-4D89-93FE-0582101406FE}"/>
              </a:ext>
            </a:extLst>
          </p:cNvPr>
          <p:cNvSpPr txBox="1"/>
          <p:nvPr/>
        </p:nvSpPr>
        <p:spPr>
          <a:xfrm>
            <a:off x="1057589" y="642703"/>
            <a:ext cx="4137408" cy="838948"/>
          </a:xfrm>
          <a:prstGeom prst="rect">
            <a:avLst/>
          </a:prstGeom>
          <a:noFill/>
        </p:spPr>
        <p:txBody>
          <a:bodyPr wrap="square">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Дополните недостающие реплики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Obrázek 4">
            <a:extLst>
              <a:ext uri="{FF2B5EF4-FFF2-40B4-BE49-F238E27FC236}">
                <a16:creationId xmlns:a16="http://schemas.microsoft.com/office/drawing/2014/main" id="{778E1B78-99AC-44FF-A0C1-4AC0694985EF}"/>
              </a:ext>
            </a:extLst>
          </p:cNvPr>
          <p:cNvPicPr>
            <a:picLocks noChangeAspect="1"/>
          </p:cNvPicPr>
          <p:nvPr/>
        </p:nvPicPr>
        <p:blipFill>
          <a:blip r:embed="rId2"/>
          <a:stretch>
            <a:fillRect/>
          </a:stretch>
        </p:blipFill>
        <p:spPr>
          <a:xfrm>
            <a:off x="1899975" y="1710627"/>
            <a:ext cx="9619622" cy="4876459"/>
          </a:xfrm>
          <a:prstGeom prst="rect">
            <a:avLst/>
          </a:prstGeom>
        </p:spPr>
      </p:pic>
    </p:spTree>
    <p:extLst>
      <p:ext uri="{BB962C8B-B14F-4D97-AF65-F5344CB8AC3E}">
        <p14:creationId xmlns:p14="http://schemas.microsoft.com/office/powerpoint/2010/main" val="16929966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363538AD-0F10-422B-A936-3905BC456FD9}"/>
              </a:ext>
            </a:extLst>
          </p:cNvPr>
          <p:cNvPicPr>
            <a:picLocks noChangeAspect="1"/>
          </p:cNvPicPr>
          <p:nvPr/>
        </p:nvPicPr>
        <p:blipFill rotWithShape="1">
          <a:blip r:embed="rId2"/>
          <a:srcRect b="50072"/>
          <a:stretch/>
        </p:blipFill>
        <p:spPr>
          <a:xfrm>
            <a:off x="75070" y="0"/>
            <a:ext cx="6365923" cy="4205710"/>
          </a:xfrm>
          <a:prstGeom prst="rect">
            <a:avLst/>
          </a:prstGeom>
        </p:spPr>
      </p:pic>
      <p:pic>
        <p:nvPicPr>
          <p:cNvPr id="5" name="Obrázek 4">
            <a:extLst>
              <a:ext uri="{FF2B5EF4-FFF2-40B4-BE49-F238E27FC236}">
                <a16:creationId xmlns:a16="http://schemas.microsoft.com/office/drawing/2014/main" id="{5EAA6C84-E3C0-40D1-8FAE-7133E9698916}"/>
              </a:ext>
            </a:extLst>
          </p:cNvPr>
          <p:cNvPicPr>
            <a:picLocks noChangeAspect="1"/>
          </p:cNvPicPr>
          <p:nvPr/>
        </p:nvPicPr>
        <p:blipFill rotWithShape="1">
          <a:blip r:embed="rId2"/>
          <a:srcRect t="50197"/>
          <a:stretch/>
        </p:blipFill>
        <p:spPr>
          <a:xfrm>
            <a:off x="6440993" y="3068051"/>
            <a:ext cx="5751007" cy="3789949"/>
          </a:xfrm>
          <a:prstGeom prst="rect">
            <a:avLst/>
          </a:prstGeom>
        </p:spPr>
      </p:pic>
    </p:spTree>
    <p:extLst>
      <p:ext uri="{BB962C8B-B14F-4D97-AF65-F5344CB8AC3E}">
        <p14:creationId xmlns:p14="http://schemas.microsoft.com/office/powerpoint/2010/main" val="2412346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42CFBB2-E58B-4270-B7E2-C057719A5655}"/>
              </a:ext>
            </a:extLst>
          </p:cNvPr>
          <p:cNvSpPr txBox="1"/>
          <p:nvPr/>
        </p:nvSpPr>
        <p:spPr>
          <a:xfrm>
            <a:off x="1942844" y="893947"/>
            <a:ext cx="8509214" cy="5070106"/>
          </a:xfrm>
          <a:prstGeom prst="rect">
            <a:avLst/>
          </a:prstGeom>
          <a:noFill/>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СКАЗКА</a:t>
            </a: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При работе со сказкой мы можем использовать весь спектр упражнений к учебным текстам.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Работа с лексическим и грамматическим материалом.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Чтение текста и ответы на вопросы о его событийной фабуле.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Работа с репродукциями и иллюстрациями, мультфильмами, фильмами, созданными по мотивам данного произведения.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Пересказ сказки близко к тексту.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Представление сказки по ролям.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Обсуждение героев сказки, ее смысла, морали, которую должен усвоить слушатель (читатель) этого произведения.</a:t>
            </a:r>
          </a:p>
          <a:p>
            <a:pPr marL="285750" indent="-285750">
              <a:buFont typeface="Arial" panose="020B0604020202020204" pitchFamily="34" charset="0"/>
              <a:buChar char="•"/>
            </a:pPr>
            <a:r>
              <a:rPr lang="ru-RU" sz="2000" b="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Лингвокультурологический</a:t>
            </a: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комментарий</a:t>
            </a:r>
          </a:p>
          <a:p>
            <a:endParaRPr lang="cs-CZ" sz="2000" dirty="0"/>
          </a:p>
        </p:txBody>
      </p:sp>
    </p:spTree>
    <p:extLst>
      <p:ext uri="{BB962C8B-B14F-4D97-AF65-F5344CB8AC3E}">
        <p14:creationId xmlns:p14="http://schemas.microsoft.com/office/powerpoint/2010/main" val="38577873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D91592B-A65D-47EE-8ECC-F5CADCFDA819}"/>
              </a:ext>
            </a:extLst>
          </p:cNvPr>
          <p:cNvSpPr txBox="1"/>
          <p:nvPr/>
        </p:nvSpPr>
        <p:spPr>
          <a:xfrm>
            <a:off x="686638" y="180870"/>
            <a:ext cx="4217795" cy="832023"/>
          </a:xfrm>
          <a:prstGeom prst="rect">
            <a:avLst/>
          </a:prstGeom>
          <a:noFill/>
        </p:spPr>
        <p:txBody>
          <a:bodyPr wrap="square">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Переведите комикс на русский язык</a:t>
            </a:r>
            <a:endParaRPr lang="cs-CZ" sz="2000" dirty="0"/>
          </a:p>
        </p:txBody>
      </p:sp>
      <p:pic>
        <p:nvPicPr>
          <p:cNvPr id="5" name="Obrázek 4">
            <a:extLst>
              <a:ext uri="{FF2B5EF4-FFF2-40B4-BE49-F238E27FC236}">
                <a16:creationId xmlns:a16="http://schemas.microsoft.com/office/drawing/2014/main" id="{36E7A790-4643-4BD8-8EA3-023334203DF6}"/>
              </a:ext>
            </a:extLst>
          </p:cNvPr>
          <p:cNvPicPr>
            <a:picLocks noChangeAspect="1"/>
          </p:cNvPicPr>
          <p:nvPr/>
        </p:nvPicPr>
        <p:blipFill>
          <a:blip r:embed="rId2"/>
          <a:stretch>
            <a:fillRect/>
          </a:stretch>
        </p:blipFill>
        <p:spPr>
          <a:xfrm>
            <a:off x="2661997" y="1205802"/>
            <a:ext cx="7506934" cy="5380463"/>
          </a:xfrm>
          <a:prstGeom prst="rect">
            <a:avLst/>
          </a:prstGeom>
        </p:spPr>
      </p:pic>
    </p:spTree>
    <p:extLst>
      <p:ext uri="{BB962C8B-B14F-4D97-AF65-F5344CB8AC3E}">
        <p14:creationId xmlns:p14="http://schemas.microsoft.com/office/powerpoint/2010/main" val="265586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87414C3D-80E8-4B35-B945-1A3BBBF07E83}"/>
              </a:ext>
            </a:extLst>
          </p:cNvPr>
          <p:cNvPicPr/>
          <p:nvPr/>
        </p:nvPicPr>
        <p:blipFill rotWithShape="1">
          <a:blip r:embed="rId2">
            <a:extLst>
              <a:ext uri="{28A0092B-C50C-407E-A947-70E740481C1C}">
                <a14:useLocalDpi xmlns:a14="http://schemas.microsoft.com/office/drawing/2010/main" val="0"/>
              </a:ext>
            </a:extLst>
          </a:blip>
          <a:srcRect t="53409"/>
          <a:stretch/>
        </p:blipFill>
        <p:spPr bwMode="auto">
          <a:xfrm>
            <a:off x="2121877" y="807636"/>
            <a:ext cx="8370275" cy="524272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45402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7080EA52-714B-43FC-8046-95393ED06253}"/>
              </a:ext>
            </a:extLst>
          </p:cNvPr>
          <p:cNvSpPr txBox="1"/>
          <p:nvPr/>
        </p:nvSpPr>
        <p:spPr>
          <a:xfrm>
            <a:off x="605413" y="2393659"/>
            <a:ext cx="3514411" cy="1497589"/>
          </a:xfrm>
          <a:prstGeom prst="rect">
            <a:avLst/>
          </a:prstGeom>
        </p:spPr>
        <p:txBody>
          <a:bodyPr wrap="square">
            <a:spAutoFit/>
          </a:bodyPr>
          <a:lstStyle/>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Расставьте фрагменты комикса в правильной последовательности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Obrázek 4">
            <a:extLst>
              <a:ext uri="{FF2B5EF4-FFF2-40B4-BE49-F238E27FC236}">
                <a16:creationId xmlns:a16="http://schemas.microsoft.com/office/drawing/2014/main" id="{87DC8CB7-C915-45D5-9B7D-2A2DE5C2CC32}"/>
              </a:ext>
            </a:extLst>
          </p:cNvPr>
          <p:cNvPicPr>
            <a:picLocks noChangeAspect="1"/>
          </p:cNvPicPr>
          <p:nvPr/>
        </p:nvPicPr>
        <p:blipFill rotWithShape="1">
          <a:blip r:embed="rId2"/>
          <a:srcRect l="22830" t="21938" r="36291" b="2672"/>
          <a:stretch/>
        </p:blipFill>
        <p:spPr>
          <a:xfrm>
            <a:off x="5255288" y="-32362"/>
            <a:ext cx="6936712" cy="6922724"/>
          </a:xfrm>
          <a:prstGeom prst="rect">
            <a:avLst/>
          </a:prstGeom>
        </p:spPr>
      </p:pic>
    </p:spTree>
    <p:extLst>
      <p:ext uri="{BB962C8B-B14F-4D97-AF65-F5344CB8AC3E}">
        <p14:creationId xmlns:p14="http://schemas.microsoft.com/office/powerpoint/2010/main" val="40459608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CF04E49-966C-42D5-9194-D91AC816E1AB}"/>
              </a:ext>
            </a:extLst>
          </p:cNvPr>
          <p:cNvSpPr txBox="1"/>
          <p:nvPr/>
        </p:nvSpPr>
        <p:spPr>
          <a:xfrm>
            <a:off x="2026417" y="1305218"/>
            <a:ext cx="8139165" cy="4008020"/>
          </a:xfrm>
          <a:prstGeom prst="rect">
            <a:avLst/>
          </a:prstGeom>
          <a:noFill/>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СТИХОТВОРЕНИЕ</a:t>
            </a: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solidFill>
                  <a:srgbClr val="002060"/>
                </a:solidFill>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Типы работы со стихотворным текстом чрезвычайно разнообразны: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Фонетические упражнения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Стихотворения как средство заучивания грамматических форм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Стихотворения как средство закрепления лексики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Работа с культурологическим комментарием, разбор реалий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Упражнение на запоминание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Стихотворения как средство упражнения монологической речи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Задания на понимание стихотворного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Расширение краеведческих знаний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18878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7C47F6F-A76C-49FF-8825-B5FB51B5B573}"/>
              </a:ext>
            </a:extLst>
          </p:cNvPr>
          <p:cNvSpPr txBox="1"/>
          <p:nvPr/>
        </p:nvSpPr>
        <p:spPr>
          <a:xfrm>
            <a:off x="1449475" y="734628"/>
            <a:ext cx="6094324" cy="1270861"/>
          </a:xfrm>
          <a:prstGeom prst="rect">
            <a:avLst/>
          </a:prstGeom>
          <a:noFill/>
        </p:spPr>
        <p:txBody>
          <a:bodyPr wrap="square">
            <a:spAutoFit/>
          </a:bodyPr>
          <a:lstStyle/>
          <a:p>
            <a:pPr>
              <a:lnSpc>
                <a:spcPct val="107000"/>
              </a:lnSpc>
              <a:spcAft>
                <a:spcPts val="800"/>
              </a:spcAft>
            </a:pPr>
            <a:r>
              <a:rPr lang="ru-RU"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Упражнение на произношение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Читайте стихи.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ovéPole 4">
            <a:extLst>
              <a:ext uri="{FF2B5EF4-FFF2-40B4-BE49-F238E27FC236}">
                <a16:creationId xmlns:a16="http://schemas.microsoft.com/office/drawing/2014/main" id="{1E76F7AF-A478-430E-99B3-022333BE60A0}"/>
              </a:ext>
            </a:extLst>
          </p:cNvPr>
          <p:cNvSpPr txBox="1"/>
          <p:nvPr/>
        </p:nvSpPr>
        <p:spPr>
          <a:xfrm>
            <a:off x="1278653" y="2576453"/>
            <a:ext cx="6094324" cy="2134687"/>
          </a:xfrm>
          <a:prstGeom prst="rect">
            <a:avLst/>
          </a:prstGeom>
          <a:noFill/>
        </p:spPr>
        <p:txBody>
          <a:bodyPr wrap="square">
            <a:spAutoFit/>
          </a:bodyPr>
          <a:lstStyle/>
          <a:p>
            <a:pPr>
              <a:lnSpc>
                <a:spcPct val="107000"/>
              </a:lnSpc>
              <a:spcAft>
                <a:spcPts val="800"/>
              </a:spcAft>
            </a:pPr>
            <a:r>
              <a:rPr lang="ru-RU" sz="2000" dirty="0" err="1">
                <a:effectLst/>
                <a:latin typeface="Calibri" panose="020F0502020204030204" pitchFamily="34" charset="0"/>
                <a:ea typeface="Calibri" panose="020F0502020204030204" pitchFamily="34" charset="0"/>
                <a:cs typeface="Times New Roman" panose="02020603050405020304" pitchFamily="18" charset="0"/>
              </a:rPr>
              <a:t>Ро́зы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err="1">
                <a:effectLst/>
                <a:latin typeface="Calibri" panose="020F0502020204030204" pitchFamily="34" charset="0"/>
                <a:ea typeface="Calibri" panose="020F0502020204030204" pitchFamily="34" charset="0"/>
                <a:cs typeface="Times New Roman" panose="02020603050405020304" pitchFamily="18" charset="0"/>
              </a:rPr>
              <a:t>Блиста́я</a:t>
            </a:r>
            <a:r>
              <a:rPr lang="ru-RU" sz="2000" dirty="0">
                <a:effectLst/>
                <a:latin typeface="Calibri" panose="020F0502020204030204" pitchFamily="34" charset="0"/>
                <a:ea typeface="Calibri" panose="020F0502020204030204" pitchFamily="34" charset="0"/>
                <a:cs typeface="Times New Roman" panose="02020603050405020304" pitchFamily="18" charset="0"/>
              </a:rPr>
              <a:t>, облака́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лепи́лись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В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лазу́ри</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пла́менного</a:t>
            </a:r>
            <a:r>
              <a:rPr lang="ru-RU" sz="2000" dirty="0">
                <a:effectLst/>
                <a:latin typeface="Calibri" panose="020F0502020204030204" pitchFamily="34" charset="0"/>
                <a:ea typeface="Calibri" panose="020F0502020204030204" pitchFamily="34" charset="0"/>
                <a:cs typeface="Times New Roman" panose="02020603050405020304" pitchFamily="18" charset="0"/>
              </a:rPr>
              <a:t> дня.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Две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ро́зы</a:t>
            </a:r>
            <a:r>
              <a:rPr lang="ru-RU" sz="2000" dirty="0">
                <a:effectLst/>
                <a:latin typeface="Calibri" panose="020F0502020204030204" pitchFamily="34" charset="0"/>
                <a:ea typeface="Calibri" panose="020F0502020204030204" pitchFamily="34" charset="0"/>
                <a:cs typeface="Times New Roman" panose="02020603050405020304" pitchFamily="18" charset="0"/>
              </a:rPr>
              <a:t> под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окно́м</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раскры́лись</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Две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ча́ши</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по́лные</a:t>
            </a:r>
            <a:r>
              <a:rPr lang="ru-RU" sz="2000" dirty="0">
                <a:effectLst/>
                <a:latin typeface="Calibri" panose="020F0502020204030204" pitchFamily="34" charset="0"/>
                <a:ea typeface="Calibri" panose="020F0502020204030204" pitchFamily="34" charset="0"/>
                <a:cs typeface="Times New Roman" panose="02020603050405020304" pitchFamily="18" charset="0"/>
              </a:rPr>
              <a:t> огня́.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ovéPole 6">
            <a:extLst>
              <a:ext uri="{FF2B5EF4-FFF2-40B4-BE49-F238E27FC236}">
                <a16:creationId xmlns:a16="http://schemas.microsoft.com/office/drawing/2014/main" id="{798C651B-B171-4918-B148-84CDE6585442}"/>
              </a:ext>
            </a:extLst>
          </p:cNvPr>
          <p:cNvSpPr txBox="1"/>
          <p:nvPr/>
        </p:nvSpPr>
        <p:spPr>
          <a:xfrm>
            <a:off x="6805246" y="2576453"/>
            <a:ext cx="6094324" cy="2867452"/>
          </a:xfrm>
          <a:prstGeom prst="rect">
            <a:avLst/>
          </a:prstGeom>
          <a:noFill/>
        </p:spPr>
        <p:txBody>
          <a:bodyPr wrap="square">
            <a:spAutoFit/>
          </a:bodyPr>
          <a:lstStyle/>
          <a:p>
            <a:pPr>
              <a:lnSpc>
                <a:spcPct val="107000"/>
              </a:lnSpc>
              <a:spcAft>
                <a:spcPts val="800"/>
              </a:spcAft>
            </a:pPr>
            <a:r>
              <a:rPr lang="ru-RU" sz="2000" dirty="0" err="1">
                <a:effectLst/>
                <a:latin typeface="Calibri" panose="020F0502020204030204" pitchFamily="34" charset="0"/>
                <a:ea typeface="Calibri" panose="020F0502020204030204" pitchFamily="34" charset="0"/>
                <a:cs typeface="Times New Roman" panose="02020603050405020304" pitchFamily="18" charset="0"/>
              </a:rPr>
              <a:t>Попуга́й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err="1">
                <a:effectLst/>
                <a:latin typeface="Calibri" panose="020F0502020204030204" pitchFamily="34" charset="0"/>
                <a:ea typeface="Calibri" panose="020F0502020204030204" pitchFamily="34" charset="0"/>
                <a:cs typeface="Times New Roman" panose="02020603050405020304" pitchFamily="18" charset="0"/>
              </a:rPr>
              <a:t>Говори́т</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попуга́й</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попуга́ю</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"Я тебя́,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попуга́й</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попуга́ю</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err="1">
                <a:effectLst/>
                <a:latin typeface="Calibri" panose="020F0502020204030204" pitchFamily="34" charset="0"/>
                <a:ea typeface="Calibri" panose="020F0502020204030204" pitchFamily="34" charset="0"/>
                <a:cs typeface="Times New Roman" panose="02020603050405020304" pitchFamily="18" charset="0"/>
              </a:rPr>
              <a:t>Отвеча́ет</a:t>
            </a:r>
            <a:r>
              <a:rPr lang="ru-RU" sz="2000" dirty="0">
                <a:effectLst/>
                <a:latin typeface="Calibri" panose="020F0502020204030204" pitchFamily="34" charset="0"/>
                <a:ea typeface="Calibri" panose="020F0502020204030204" pitchFamily="34" charset="0"/>
                <a:cs typeface="Times New Roman" panose="02020603050405020304" pitchFamily="18" charset="0"/>
              </a:rPr>
              <a:t> ему́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попуга́й</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Попуга́й</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попуга́й</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попуга́й</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r>
              <a:rPr lang="ru-RU" sz="20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br>
              <a:rPr lang="ru-RU" sz="2000" b="1" dirty="0">
                <a:effectLst/>
                <a:latin typeface="Calibri" panose="020F0502020204030204" pitchFamily="34" charset="0"/>
                <a:ea typeface="Calibri" panose="020F0502020204030204" pitchFamily="34" charset="0"/>
                <a:cs typeface="Times New Roman" panose="02020603050405020304" pitchFamily="18" charset="0"/>
              </a:rPr>
            </a:br>
            <a:endParaRPr lang="cs-CZ" sz="2000" dirty="0"/>
          </a:p>
        </p:txBody>
      </p:sp>
    </p:spTree>
    <p:extLst>
      <p:ext uri="{BB962C8B-B14F-4D97-AF65-F5344CB8AC3E}">
        <p14:creationId xmlns:p14="http://schemas.microsoft.com/office/powerpoint/2010/main" val="24893673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3C43C3B-81E9-4C7C-82E5-1A930405D512}"/>
              </a:ext>
            </a:extLst>
          </p:cNvPr>
          <p:cNvSpPr txBox="1"/>
          <p:nvPr/>
        </p:nvSpPr>
        <p:spPr>
          <a:xfrm>
            <a:off x="3047163" y="1351552"/>
            <a:ext cx="6094324" cy="4520981"/>
          </a:xfrm>
          <a:prstGeom prst="rect">
            <a:avLst/>
          </a:prstGeom>
          <a:noFill/>
        </p:spPr>
        <p:txBody>
          <a:bodyPr wrap="square">
            <a:spAutoFit/>
          </a:bodyPr>
          <a:lstStyle/>
          <a:p>
            <a:pPr>
              <a:lnSpc>
                <a:spcPct val="107000"/>
              </a:lnSpc>
              <a:spcAft>
                <a:spcPts val="800"/>
              </a:spcAft>
            </a:pPr>
            <a:r>
              <a:rPr lang="ru-RU"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Стихотворения как средство заучивания грамматических форм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На запоминание каких грамматических явлений ориентированы стихотворения?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Я пишу письмо Хуану,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Джону, Игорю, Степану,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Кате, Тане, Маше, Грете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И моей подруге - Свете.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Я пишу письмо - кому?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Васе, другу моему.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961356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7920D631-C794-4D42-BD5B-A0A7CF90F775}"/>
              </a:ext>
            </a:extLst>
          </p:cNvPr>
          <p:cNvGraphicFramePr>
            <a:graphicFrameLocks noChangeAspect="1"/>
          </p:cNvGraphicFramePr>
          <p:nvPr>
            <p:extLst>
              <p:ext uri="{D42A27DB-BD31-4B8C-83A1-F6EECF244321}">
                <p14:modId xmlns:p14="http://schemas.microsoft.com/office/powerpoint/2010/main" val="786178206"/>
              </p:ext>
            </p:extLst>
          </p:nvPr>
        </p:nvGraphicFramePr>
        <p:xfrm>
          <a:off x="1627832" y="15502"/>
          <a:ext cx="9586127" cy="7321709"/>
        </p:xfrm>
        <a:graphic>
          <a:graphicData uri="http://schemas.openxmlformats.org/presentationml/2006/ole">
            <mc:AlternateContent xmlns:mc="http://schemas.openxmlformats.org/markup-compatibility/2006">
              <mc:Choice xmlns:v="urn:schemas-microsoft-com:vml" Requires="v">
                <p:oleObj spid="_x0000_s2061" name="Document" r:id="rId3" imgW="5759285" imgH="4398284" progId="Word.Document.12">
                  <p:embed/>
                </p:oleObj>
              </mc:Choice>
              <mc:Fallback>
                <p:oleObj name="Document" r:id="rId3" imgW="5759285" imgH="4398284" progId="Word.Document.12">
                  <p:embed/>
                  <p:pic>
                    <p:nvPicPr>
                      <p:cNvPr id="0" name=""/>
                      <p:cNvPicPr/>
                      <p:nvPr/>
                    </p:nvPicPr>
                    <p:blipFill>
                      <a:blip r:embed="rId4"/>
                      <a:stretch>
                        <a:fillRect/>
                      </a:stretch>
                    </p:blipFill>
                    <p:spPr>
                      <a:xfrm>
                        <a:off x="1627832" y="15502"/>
                        <a:ext cx="9586127" cy="7321709"/>
                      </a:xfrm>
                      <a:prstGeom prst="rect">
                        <a:avLst/>
                      </a:prstGeom>
                      <a:noFill/>
                    </p:spPr>
                  </p:pic>
                </p:oleObj>
              </mc:Fallback>
            </mc:AlternateContent>
          </a:graphicData>
        </a:graphic>
      </p:graphicFrame>
    </p:spTree>
    <p:extLst>
      <p:ext uri="{BB962C8B-B14F-4D97-AF65-F5344CB8AC3E}">
        <p14:creationId xmlns:p14="http://schemas.microsoft.com/office/powerpoint/2010/main" val="23060872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652E893-6C78-43AC-A8E0-2FFC34965D9E}"/>
              </a:ext>
            </a:extLst>
          </p:cNvPr>
          <p:cNvSpPr txBox="1"/>
          <p:nvPr/>
        </p:nvSpPr>
        <p:spPr>
          <a:xfrm>
            <a:off x="2532185" y="901256"/>
            <a:ext cx="7767375" cy="5055487"/>
          </a:xfrm>
          <a:prstGeom prst="rect">
            <a:avLst/>
          </a:prstGeom>
          <a:noFill/>
        </p:spPr>
        <p:txBody>
          <a:bodyPr wrap="square">
            <a:spAutoFit/>
          </a:bodyPr>
          <a:lstStyle/>
          <a:p>
            <a:pPr>
              <a:lnSpc>
                <a:spcPct val="107000"/>
              </a:lnSpc>
              <a:spcAft>
                <a:spcPts val="800"/>
              </a:spcAft>
            </a:pPr>
            <a:r>
              <a:rPr lang="ru-RU"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Стихотворения как средство закрепления лексики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Слушайте начало предложения и добавляйте конец по смыслу, называя взрослое животное или его детеныша.</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Жил-был маленький щенок, он подрос, однако.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И теперь он не щенок, 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Жеребенок с каждым днем подрастал и стал….</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Бык, могучий великан в детстве был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Толстый увалень – баран тоненьким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Этот важный кот Пушок – маленьким ….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А отважный петушок – крохотным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844729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D1BCDC1-BEB5-4896-AC93-50CE0B474E80}"/>
              </a:ext>
            </a:extLst>
          </p:cNvPr>
          <p:cNvSpPr txBox="1"/>
          <p:nvPr/>
        </p:nvSpPr>
        <p:spPr>
          <a:xfrm>
            <a:off x="2776276" y="1840454"/>
            <a:ext cx="6639448" cy="3423501"/>
          </a:xfrm>
          <a:prstGeom prst="rect">
            <a:avLst/>
          </a:prstGeom>
          <a:noFill/>
        </p:spPr>
        <p:txBody>
          <a:bodyPr wrap="square">
            <a:spAutoFit/>
          </a:bodyPr>
          <a:lstStyle/>
          <a:p>
            <a:pPr>
              <a:lnSpc>
                <a:spcPct val="107000"/>
              </a:lnSpc>
              <a:spcAft>
                <a:spcPts val="800"/>
              </a:spcAft>
            </a:pPr>
            <a:r>
              <a:rPr lang="ru-RU" sz="20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Решение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Жил-был маленький щенок, он подрос, однако.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И теперь он не щенок, а …… (взрослая собака).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Жеребенок с каждым днем подрастал и стал…. (конем).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Бык, могучий великан в детстве был … (теленком).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Толстый увалень – баран тоненьким …(ягненком).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Этот важный кот Пушок – маленьким …. (котенком).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А отважный петушок – крохотным … (цыпленком).</a:t>
            </a:r>
            <a:endParaRPr lang="cs-CZ" sz="2000" dirty="0"/>
          </a:p>
        </p:txBody>
      </p:sp>
    </p:spTree>
    <p:extLst>
      <p:ext uri="{BB962C8B-B14F-4D97-AF65-F5344CB8AC3E}">
        <p14:creationId xmlns:p14="http://schemas.microsoft.com/office/powerpoint/2010/main" val="13364395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9CD51133-B6A1-4F1C-AF0B-2ABE9E963FCA}"/>
              </a:ext>
            </a:extLst>
          </p:cNvPr>
          <p:cNvSpPr txBox="1"/>
          <p:nvPr/>
        </p:nvSpPr>
        <p:spPr>
          <a:xfrm>
            <a:off x="180870" y="102161"/>
            <a:ext cx="12192000" cy="2581219"/>
          </a:xfrm>
          <a:prstGeom prst="rect">
            <a:avLst/>
          </a:prstGeom>
        </p:spPr>
        <p:txBody>
          <a:bodyPr wrap="square">
            <a:spAutoFit/>
          </a:bodyPr>
          <a:lstStyle/>
          <a:p>
            <a:pPr>
              <a:lnSpc>
                <a:spcPct val="107000"/>
              </a:lnSpc>
              <a:spcAft>
                <a:spcPts val="800"/>
              </a:spcAft>
            </a:pPr>
            <a:r>
              <a:rPr lang="ru-RU"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Задание на запоминание + культурологический комментарий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Учитель пишет на доске стихотворение, затем вместе со всем классом читает его вслух хором.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Дается комментарий к традиционным русским реалиям (тульский самовар, самоварная труба, пар, заварочный чайник, пить чай с чем-то, пряники, значение чаепития для русской культуры)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Учитель постепенно стирает по 1 / 2 / 3 слова и все ученики по очереди читают стихотворение, дополняя недостающее по памяти (начинать следует с самых слабых учеников).</a:t>
            </a:r>
          </a:p>
          <a:p>
            <a:pPr marL="342900" indent="-342900">
              <a:buFont typeface="Arial" panose="020B0604020202020204" pitchFamily="34" charset="0"/>
              <a:buChar char="•"/>
            </a:pPr>
            <a:r>
              <a:rPr lang="ru-RU" sz="20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Стихотворение стирается с доски и читается всеми вместе по памяти.</a:t>
            </a:r>
            <a:endParaRPr lang="cs-CZ" sz="2000" dirty="0"/>
          </a:p>
        </p:txBody>
      </p:sp>
      <p:sp>
        <p:nvSpPr>
          <p:cNvPr id="5" name="TextovéPole 4">
            <a:extLst>
              <a:ext uri="{FF2B5EF4-FFF2-40B4-BE49-F238E27FC236}">
                <a16:creationId xmlns:a16="http://schemas.microsoft.com/office/drawing/2014/main" id="{6B21CE0B-36B7-411E-A290-30658ADEC04B}"/>
              </a:ext>
            </a:extLst>
          </p:cNvPr>
          <p:cNvSpPr txBox="1"/>
          <p:nvPr/>
        </p:nvSpPr>
        <p:spPr>
          <a:xfrm>
            <a:off x="1326383" y="3000926"/>
            <a:ext cx="11465168" cy="4932248"/>
          </a:xfrm>
          <a:prstGeom prst="rect">
            <a:avLst/>
          </a:prstGeom>
          <a:noFill/>
        </p:spPr>
        <p:txBody>
          <a:bodyPr wrap="square" numCol="2">
            <a:spAutoFit/>
          </a:bodyPr>
          <a:lstStyle/>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А. С. Пушкин Евгений Онегин (глава III, строфа XXXVII)</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br>
              <a:rPr lang="ru-RU" sz="2000" i="1" dirty="0">
                <a:effectLst/>
                <a:latin typeface="Calibri" panose="020F0502020204030204" pitchFamily="34" charset="0"/>
                <a:ea typeface="Calibri" panose="020F0502020204030204" pitchFamily="34" charset="0"/>
                <a:cs typeface="Times New Roman" panose="02020603050405020304" pitchFamily="18" charset="0"/>
              </a:rPr>
            </a:br>
            <a:r>
              <a:rPr lang="ru-RU" sz="2000" i="1" dirty="0">
                <a:effectLst/>
                <a:latin typeface="Calibri" panose="020F0502020204030204" pitchFamily="34" charset="0"/>
                <a:ea typeface="Calibri" panose="020F0502020204030204" pitchFamily="34" charset="0"/>
                <a:cs typeface="Times New Roman" panose="02020603050405020304" pitchFamily="18" charset="0"/>
              </a:rPr>
              <a:t>Смеркалось; на столе, блистая,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Шипел вечерний самовар,</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Китайский чайник нагревая;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Под ним клубился легкий пар.</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2000"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20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2000"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20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2000"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20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2000"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Разлитый Ольгиной рукою,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По чашкам темною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струею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Уже душистый чай бежал,</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И сливки мальчик подавал</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br>
              <a:rPr lang="ru-RU" sz="2000" i="1" dirty="0">
                <a:effectLst/>
                <a:latin typeface="Calibri" panose="020F0502020204030204" pitchFamily="34" charset="0"/>
                <a:ea typeface="Calibri" panose="020F0502020204030204" pitchFamily="34" charset="0"/>
                <a:cs typeface="Times New Roman" panose="02020603050405020304" pitchFamily="18" charset="0"/>
              </a:rPr>
            </a:br>
            <a:endParaRPr lang="cs-CZ" sz="2000" dirty="0"/>
          </a:p>
        </p:txBody>
      </p:sp>
    </p:spTree>
    <p:extLst>
      <p:ext uri="{BB962C8B-B14F-4D97-AF65-F5344CB8AC3E}">
        <p14:creationId xmlns:p14="http://schemas.microsoft.com/office/powerpoint/2010/main" val="1812122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FE9EA88C-1189-4AC9-86EC-3C5672EC34B5}"/>
              </a:ext>
            </a:extLst>
          </p:cNvPr>
          <p:cNvSpPr txBox="1"/>
          <p:nvPr/>
        </p:nvSpPr>
        <p:spPr>
          <a:xfrm>
            <a:off x="2703005" y="2321169"/>
            <a:ext cx="7405635" cy="1323439"/>
          </a:xfrm>
          <a:prstGeom prst="rect">
            <a:avLst/>
          </a:prstGeom>
          <a:noFill/>
        </p:spPr>
        <p:txBody>
          <a:bodyPr wrap="square" rtlCol="0">
            <a:spAutoFit/>
          </a:bodyPr>
          <a:lstStyle/>
          <a:p>
            <a:r>
              <a:rPr lang="ru-RU" sz="2000" i="1" dirty="0"/>
              <a:t>Задание</a:t>
            </a:r>
          </a:p>
          <a:p>
            <a:endParaRPr lang="ru-RU" sz="2000" i="1" dirty="0"/>
          </a:p>
          <a:p>
            <a:r>
              <a:rPr lang="ru-RU" sz="2000" i="1" dirty="0"/>
              <a:t>Ознакомьтесь с двумя типовыми уроками на материале русской народной сказки и опишите различия подходов.</a:t>
            </a:r>
            <a:endParaRPr lang="cs-CZ" sz="2000" i="1" dirty="0"/>
          </a:p>
        </p:txBody>
      </p:sp>
    </p:spTree>
    <p:extLst>
      <p:ext uri="{BB962C8B-B14F-4D97-AF65-F5344CB8AC3E}">
        <p14:creationId xmlns:p14="http://schemas.microsoft.com/office/powerpoint/2010/main" val="35477134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2F5651E5-5886-4256-B8AB-A89C55025D66}"/>
              </a:ext>
            </a:extLst>
          </p:cNvPr>
          <p:cNvSpPr txBox="1"/>
          <p:nvPr/>
        </p:nvSpPr>
        <p:spPr>
          <a:xfrm>
            <a:off x="150725" y="0"/>
            <a:ext cx="8980713" cy="1270861"/>
          </a:xfrm>
          <a:prstGeom prst="rect">
            <a:avLst/>
          </a:prstGeom>
        </p:spPr>
        <p:txBody>
          <a:bodyPr wrap="square">
            <a:spAutoFit/>
          </a:bodyPr>
          <a:lstStyle/>
          <a:p>
            <a:pPr>
              <a:lnSpc>
                <a:spcPct val="107000"/>
              </a:lnSpc>
              <a:spcAft>
                <a:spcPts val="800"/>
              </a:spcAft>
            </a:pPr>
            <a:r>
              <a:rPr lang="ru-RU"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Стихотворения как средство упражнения монологической речи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Разверните стихотворный текст в связанный рассказ</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ulka 3">
            <a:extLst>
              <a:ext uri="{FF2B5EF4-FFF2-40B4-BE49-F238E27FC236}">
                <a16:creationId xmlns:a16="http://schemas.microsoft.com/office/drawing/2014/main" id="{70567C99-AA8F-47D9-B120-701302DE2DA5}"/>
              </a:ext>
            </a:extLst>
          </p:cNvPr>
          <p:cNvGraphicFramePr>
            <a:graphicFrameLocks noGrp="1"/>
          </p:cNvGraphicFramePr>
          <p:nvPr>
            <p:extLst>
              <p:ext uri="{D42A27DB-BD31-4B8C-83A1-F6EECF244321}">
                <p14:modId xmlns:p14="http://schemas.microsoft.com/office/powerpoint/2010/main" val="4071370625"/>
              </p:ext>
            </p:extLst>
          </p:nvPr>
        </p:nvGraphicFramePr>
        <p:xfrm>
          <a:off x="3397261" y="1185284"/>
          <a:ext cx="8644014" cy="5811457"/>
        </p:xfrm>
        <a:graphic>
          <a:graphicData uri="http://schemas.openxmlformats.org/drawingml/2006/table">
            <a:tbl>
              <a:tblPr firstRow="1" firstCol="1" bandRow="1">
                <a:tableStyleId>{5C22544A-7EE6-4342-B048-85BDC9FD1C3A}</a:tableStyleId>
              </a:tblPr>
              <a:tblGrid>
                <a:gridCol w="4322007">
                  <a:extLst>
                    <a:ext uri="{9D8B030D-6E8A-4147-A177-3AD203B41FA5}">
                      <a16:colId xmlns:a16="http://schemas.microsoft.com/office/drawing/2014/main" val="3199912597"/>
                    </a:ext>
                  </a:extLst>
                </a:gridCol>
                <a:gridCol w="4322007">
                  <a:extLst>
                    <a:ext uri="{9D8B030D-6E8A-4147-A177-3AD203B41FA5}">
                      <a16:colId xmlns:a16="http://schemas.microsoft.com/office/drawing/2014/main" val="1515064383"/>
                    </a:ext>
                  </a:extLst>
                </a:gridCol>
              </a:tblGrid>
              <a:tr h="3424237">
                <a:tc>
                  <a:txBody>
                    <a:bodyPr/>
                    <a:lstStyle/>
                    <a:p>
                      <a:pPr>
                        <a:lnSpc>
                          <a:spcPct val="107000"/>
                        </a:lnSpc>
                        <a:spcAft>
                          <a:spcPts val="800"/>
                        </a:spcAft>
                      </a:pPr>
                      <a:r>
                        <a:rPr lang="ru-RU" sz="1800" dirty="0">
                          <a:solidFill>
                            <a:schemeClr val="tx1"/>
                          </a:solidFill>
                          <a:effectLst/>
                        </a:rPr>
                        <a:t>1</a:t>
                      </a:r>
                      <a:endParaRPr lang="cs-CZ" sz="1800" dirty="0">
                        <a:solidFill>
                          <a:schemeClr val="tx1"/>
                        </a:solidFill>
                        <a:effectLst/>
                      </a:endParaRPr>
                    </a:p>
                    <a:p>
                      <a:pPr>
                        <a:lnSpc>
                          <a:spcPct val="107000"/>
                        </a:lnSpc>
                        <a:spcAft>
                          <a:spcPts val="800"/>
                        </a:spcAft>
                      </a:pPr>
                      <a:r>
                        <a:rPr lang="ru-RU" sz="1800" u="sng" dirty="0">
                          <a:solidFill>
                            <a:schemeClr val="tx1"/>
                          </a:solidFill>
                          <a:effectLst/>
                        </a:rPr>
                        <a:t>Гертруда Вакар. Дни нашей жизни</a:t>
                      </a:r>
                      <a:endParaRPr lang="cs-CZ" sz="1800" u="sng" dirty="0">
                        <a:solidFill>
                          <a:schemeClr val="tx1"/>
                        </a:solidFill>
                        <a:effectLst/>
                      </a:endParaRPr>
                    </a:p>
                    <a:p>
                      <a:pPr>
                        <a:lnSpc>
                          <a:spcPct val="107000"/>
                        </a:lnSpc>
                        <a:spcAft>
                          <a:spcPts val="800"/>
                        </a:spcAft>
                      </a:pPr>
                      <a:r>
                        <a:rPr lang="ru-RU" sz="1800" dirty="0">
                          <a:solidFill>
                            <a:schemeClr val="tx1"/>
                          </a:solidFill>
                          <a:effectLst/>
                        </a:rPr>
                        <a:t>Будильник. Туфли. Мыло. Бритва.</a:t>
                      </a:r>
                      <a:endParaRPr lang="cs-CZ" sz="1800" dirty="0">
                        <a:solidFill>
                          <a:schemeClr val="tx1"/>
                        </a:solidFill>
                        <a:effectLst/>
                      </a:endParaRPr>
                    </a:p>
                    <a:p>
                      <a:pPr>
                        <a:lnSpc>
                          <a:spcPct val="107000"/>
                        </a:lnSpc>
                        <a:spcAft>
                          <a:spcPts val="800"/>
                        </a:spcAft>
                      </a:pPr>
                      <a:r>
                        <a:rPr lang="ru-RU" sz="1800" dirty="0">
                          <a:solidFill>
                            <a:schemeClr val="tx1"/>
                          </a:solidFill>
                          <a:effectLst/>
                        </a:rPr>
                        <a:t>Зубная щётка. Душ. Молитва.</a:t>
                      </a:r>
                      <a:endParaRPr lang="cs-CZ" sz="1800" dirty="0">
                        <a:solidFill>
                          <a:schemeClr val="tx1"/>
                        </a:solidFill>
                        <a:effectLst/>
                      </a:endParaRPr>
                    </a:p>
                    <a:p>
                      <a:pPr>
                        <a:lnSpc>
                          <a:spcPct val="107000"/>
                        </a:lnSpc>
                        <a:spcAft>
                          <a:spcPts val="800"/>
                        </a:spcAft>
                      </a:pPr>
                      <a:r>
                        <a:rPr lang="ru-RU" sz="1800" dirty="0">
                          <a:solidFill>
                            <a:schemeClr val="tx1"/>
                          </a:solidFill>
                          <a:effectLst/>
                        </a:rPr>
                        <a:t>Газета. Почта. Булка. Чай.</a:t>
                      </a:r>
                      <a:endParaRPr lang="cs-CZ" sz="1800" dirty="0">
                        <a:solidFill>
                          <a:schemeClr val="tx1"/>
                        </a:solidFill>
                        <a:effectLst/>
                      </a:endParaRPr>
                    </a:p>
                    <a:p>
                      <a:pPr>
                        <a:lnSpc>
                          <a:spcPct val="107000"/>
                        </a:lnSpc>
                        <a:spcAft>
                          <a:spcPts val="800"/>
                        </a:spcAft>
                      </a:pPr>
                      <a:r>
                        <a:rPr lang="ru-RU" sz="1800" dirty="0">
                          <a:solidFill>
                            <a:schemeClr val="tx1"/>
                          </a:solidFill>
                          <a:effectLst/>
                        </a:rPr>
                        <a:t>Пальто. Галоши. Шарф. Трамвай.</a:t>
                      </a:r>
                      <a:endParaRPr lang="cs-CZ" sz="1800" dirty="0">
                        <a:solidFill>
                          <a:schemeClr val="tx1"/>
                        </a:solidFill>
                        <a:effectLst/>
                      </a:endParaRPr>
                    </a:p>
                    <a:p>
                      <a:pPr>
                        <a:lnSpc>
                          <a:spcPct val="107000"/>
                        </a:lnSpc>
                        <a:spcAft>
                          <a:spcPts val="800"/>
                        </a:spcAft>
                      </a:pPr>
                      <a:r>
                        <a:rPr lang="ru-RU" sz="1800" dirty="0">
                          <a:solidFill>
                            <a:schemeClr val="tx1"/>
                          </a:solidFill>
                          <a:effectLst/>
                        </a:rPr>
                        <a:t>Контора. Цифры. Документы.</a:t>
                      </a:r>
                      <a:endParaRPr lang="cs-CZ" sz="1800" dirty="0">
                        <a:solidFill>
                          <a:schemeClr val="tx1"/>
                        </a:solidFill>
                        <a:effectLst/>
                      </a:endParaRPr>
                    </a:p>
                    <a:p>
                      <a:pPr>
                        <a:lnSpc>
                          <a:spcPct val="107000"/>
                        </a:lnSpc>
                        <a:spcAft>
                          <a:spcPts val="800"/>
                        </a:spcAft>
                      </a:pPr>
                      <a:r>
                        <a:rPr lang="ru-RU" sz="1800" dirty="0">
                          <a:solidFill>
                            <a:schemeClr val="tx1"/>
                          </a:solidFill>
                          <a:effectLst/>
                        </a:rPr>
                        <a:t>Диктовка. Телефон. Клиенты.</a:t>
                      </a:r>
                      <a:endParaRPr lang="cs-CZ" sz="1800" dirty="0">
                        <a:solidFill>
                          <a:schemeClr val="tx1"/>
                        </a:solidFill>
                        <a:effectLst/>
                      </a:endParaRPr>
                    </a:p>
                    <a:p>
                      <a:pPr>
                        <a:lnSpc>
                          <a:spcPct val="107000"/>
                        </a:lnSpc>
                        <a:spcAft>
                          <a:spcPts val="800"/>
                        </a:spcAft>
                      </a:pPr>
                      <a:r>
                        <a:rPr lang="ru-RU" sz="1800" dirty="0">
                          <a:solidFill>
                            <a:schemeClr val="tx1"/>
                          </a:solidFill>
                          <a:effectLst/>
                        </a:rPr>
                        <a:t>Двенадцать. Завтрак. Автомат.</a:t>
                      </a:r>
                      <a:endParaRPr lang="cs-CZ" sz="1800" dirty="0">
                        <a:solidFill>
                          <a:schemeClr val="tx1"/>
                        </a:solidFill>
                        <a:effectLst/>
                      </a:endParaRPr>
                    </a:p>
                    <a:p>
                      <a:pPr>
                        <a:lnSpc>
                          <a:spcPct val="107000"/>
                        </a:lnSpc>
                        <a:spcAft>
                          <a:spcPts val="800"/>
                        </a:spcAft>
                      </a:pPr>
                      <a:r>
                        <a:rPr lang="ru-RU" sz="1800" dirty="0">
                          <a:solidFill>
                            <a:schemeClr val="tx1"/>
                          </a:solidFill>
                          <a:effectLst/>
                        </a:rPr>
                        <a:t>Табак. Скамейка. Парк. Назад.</a:t>
                      </a:r>
                      <a:endParaRPr lang="cs-CZ" sz="1800" dirty="0">
                        <a:solidFill>
                          <a:schemeClr val="tx1"/>
                        </a:solidFill>
                        <a:effectLst/>
                      </a:endParaRPr>
                    </a:p>
                    <a:p>
                      <a:pPr>
                        <a:lnSpc>
                          <a:spcPct val="107000"/>
                        </a:lnSpc>
                        <a:spcAft>
                          <a:spcPts val="800"/>
                        </a:spcAft>
                      </a:pPr>
                      <a:r>
                        <a:rPr lang="ru-RU" sz="1800" dirty="0">
                          <a:solidFill>
                            <a:schemeClr val="tx1"/>
                          </a:solidFill>
                          <a:effectLst/>
                        </a:rPr>
                        <a:t>Контора. То же… Пять. Трамвай.</a:t>
                      </a:r>
                      <a:endParaRPr lang="cs-CZ" sz="1800" dirty="0">
                        <a:solidFill>
                          <a:schemeClr val="tx1"/>
                        </a:solidFill>
                        <a:effectLst/>
                      </a:endParaRPr>
                    </a:p>
                    <a:p>
                      <a:pPr>
                        <a:lnSpc>
                          <a:spcPct val="107000"/>
                        </a:lnSpc>
                        <a:spcAft>
                          <a:spcPts val="800"/>
                        </a:spcAft>
                      </a:pPr>
                      <a:r>
                        <a:rPr lang="ru-RU" sz="1800" dirty="0">
                          <a:solidFill>
                            <a:schemeClr val="tx1"/>
                          </a:solidFill>
                          <a:effectLst/>
                        </a:rPr>
                        <a:t>Ключи. Жена. Жаркое. Чай.</a:t>
                      </a:r>
                      <a:endParaRPr lang="cs-CZ" sz="1800" dirty="0">
                        <a:solidFill>
                          <a:schemeClr val="tx1"/>
                        </a:solidFill>
                        <a:effectLst/>
                      </a:endParaRPr>
                    </a:p>
                    <a:p>
                      <a:pPr>
                        <a:lnSpc>
                          <a:spcPct val="107000"/>
                        </a:lnSpc>
                        <a:spcAft>
                          <a:spcPts val="800"/>
                        </a:spcAft>
                      </a:pPr>
                      <a:r>
                        <a:rPr lang="ru-RU" sz="1800" dirty="0">
                          <a:solidFill>
                            <a:schemeClr val="tx1"/>
                          </a:solidFill>
                          <a:effectLst/>
                        </a:rPr>
                        <a:t>Диван. Камин. </a:t>
                      </a:r>
                      <a:r>
                        <a:rPr lang="ru-RU" sz="1800" dirty="0" err="1">
                          <a:solidFill>
                            <a:schemeClr val="tx1"/>
                          </a:solidFill>
                          <a:effectLst/>
                        </a:rPr>
                        <a:t>Ти</a:t>
                      </a:r>
                      <a:r>
                        <a:rPr lang="ru-RU" sz="1800" dirty="0">
                          <a:solidFill>
                            <a:schemeClr val="tx1"/>
                          </a:solidFill>
                          <a:effectLst/>
                        </a:rPr>
                        <a:t>-Ви. Кровать.</a:t>
                      </a:r>
                      <a:endParaRPr lang="cs-CZ" sz="1800" dirty="0">
                        <a:solidFill>
                          <a:schemeClr val="tx1"/>
                        </a:solidFill>
                        <a:effectLst/>
                      </a:endParaRPr>
                    </a:p>
                    <a:p>
                      <a:pPr>
                        <a:lnSpc>
                          <a:spcPct val="107000"/>
                        </a:lnSpc>
                        <a:spcAft>
                          <a:spcPts val="800"/>
                        </a:spcAft>
                      </a:pPr>
                      <a:r>
                        <a:rPr lang="ru-RU" sz="1800" dirty="0">
                          <a:solidFill>
                            <a:schemeClr val="tx1"/>
                          </a:solidFill>
                          <a:effectLst/>
                        </a:rPr>
                        <a:t>Будильник. Грелка. Штепсель. Спать.</a:t>
                      </a:r>
                      <a:endParaRPr lang="cs-CZ" sz="1800" dirty="0">
                        <a:solidFill>
                          <a:schemeClr val="tx1"/>
                        </a:solidFill>
                        <a:effectLst/>
                      </a:endParaRPr>
                    </a:p>
                    <a:p>
                      <a:pPr>
                        <a:lnSpc>
                          <a:spcPct val="107000"/>
                        </a:lnSpc>
                        <a:spcAft>
                          <a:spcPts val="800"/>
                        </a:spcAft>
                      </a:pPr>
                      <a:r>
                        <a:rPr lang="ru-RU" sz="1800" dirty="0">
                          <a:solidFill>
                            <a:schemeClr val="tx1"/>
                          </a:solidFill>
                          <a:effectLst/>
                        </a:rPr>
                        <a:t> </a:t>
                      </a:r>
                      <a:endParaRPr lang="cs-CZ"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203" marR="57203" marT="0" marB="0">
                    <a:noFill/>
                  </a:tcPr>
                </a:tc>
                <a:tc>
                  <a:txBody>
                    <a:bodyPr/>
                    <a:lstStyle/>
                    <a:p>
                      <a:pPr>
                        <a:lnSpc>
                          <a:spcPct val="107000"/>
                        </a:lnSpc>
                        <a:spcAft>
                          <a:spcPts val="800"/>
                        </a:spcAft>
                      </a:pPr>
                      <a:r>
                        <a:rPr lang="ru-RU" sz="1800" dirty="0">
                          <a:solidFill>
                            <a:schemeClr val="tx1"/>
                          </a:solidFill>
                          <a:effectLst/>
                        </a:rPr>
                        <a:t>2</a:t>
                      </a:r>
                      <a:endParaRPr lang="cs-CZ" sz="1800" dirty="0">
                        <a:solidFill>
                          <a:schemeClr val="tx1"/>
                        </a:solidFill>
                        <a:effectLst/>
                      </a:endParaRPr>
                    </a:p>
                    <a:p>
                      <a:pPr>
                        <a:lnSpc>
                          <a:spcPct val="107000"/>
                        </a:lnSpc>
                        <a:spcAft>
                          <a:spcPts val="800"/>
                        </a:spcAft>
                      </a:pPr>
                      <a:r>
                        <a:rPr lang="ru-RU" sz="1800" u="sng" dirty="0">
                          <a:solidFill>
                            <a:schemeClr val="tx1"/>
                          </a:solidFill>
                          <a:effectLst/>
                        </a:rPr>
                        <a:t>Эдуард Шнейдерман. Петербург</a:t>
                      </a:r>
                      <a:endParaRPr lang="cs-CZ" sz="1800" u="sng" dirty="0">
                        <a:solidFill>
                          <a:schemeClr val="tx1"/>
                        </a:solidFill>
                        <a:effectLst/>
                      </a:endParaRPr>
                    </a:p>
                    <a:p>
                      <a:pPr>
                        <a:lnSpc>
                          <a:spcPct val="107000"/>
                        </a:lnSpc>
                        <a:spcAft>
                          <a:spcPts val="800"/>
                        </a:spcAft>
                      </a:pPr>
                      <a:r>
                        <a:rPr lang="ru-RU" sz="1800" dirty="0">
                          <a:solidFill>
                            <a:schemeClr val="tx1"/>
                          </a:solidFill>
                          <a:effectLst/>
                        </a:rPr>
                        <a:t>Рассвет… Закат… Бистро. Аптека.</a:t>
                      </a:r>
                      <a:endParaRPr lang="cs-CZ" sz="1800" dirty="0">
                        <a:solidFill>
                          <a:schemeClr val="tx1"/>
                        </a:solidFill>
                        <a:effectLst/>
                      </a:endParaRPr>
                    </a:p>
                    <a:p>
                      <a:pPr>
                        <a:lnSpc>
                          <a:spcPct val="107000"/>
                        </a:lnSpc>
                        <a:spcAft>
                          <a:spcPts val="800"/>
                        </a:spcAft>
                      </a:pPr>
                      <a:r>
                        <a:rPr lang="ru-RU" sz="1800" dirty="0">
                          <a:solidFill>
                            <a:schemeClr val="tx1"/>
                          </a:solidFill>
                          <a:effectLst/>
                        </a:rPr>
                        <a:t>Пивбар. Сантехника. Вино.</a:t>
                      </a:r>
                      <a:endParaRPr lang="cs-CZ" sz="1800" dirty="0">
                        <a:solidFill>
                          <a:schemeClr val="tx1"/>
                        </a:solidFill>
                        <a:effectLst/>
                      </a:endParaRPr>
                    </a:p>
                    <a:p>
                      <a:pPr>
                        <a:lnSpc>
                          <a:spcPct val="107000"/>
                        </a:lnSpc>
                        <a:spcAft>
                          <a:spcPts val="800"/>
                        </a:spcAft>
                      </a:pPr>
                      <a:r>
                        <a:rPr lang="ru-RU" sz="1800" dirty="0">
                          <a:solidFill>
                            <a:schemeClr val="tx1"/>
                          </a:solidFill>
                          <a:effectLst/>
                        </a:rPr>
                        <a:t>Бутик. Макдоналдс. Дискотека.</a:t>
                      </a:r>
                      <a:endParaRPr lang="cs-CZ" sz="1800" dirty="0">
                        <a:solidFill>
                          <a:schemeClr val="tx1"/>
                        </a:solidFill>
                        <a:effectLst/>
                      </a:endParaRPr>
                    </a:p>
                    <a:p>
                      <a:pPr>
                        <a:lnSpc>
                          <a:spcPct val="107000"/>
                        </a:lnSpc>
                        <a:spcAft>
                          <a:spcPts val="800"/>
                        </a:spcAft>
                      </a:pPr>
                      <a:r>
                        <a:rPr lang="ru-RU" sz="1800" dirty="0">
                          <a:solidFill>
                            <a:schemeClr val="tx1"/>
                          </a:solidFill>
                          <a:effectLst/>
                        </a:rPr>
                        <a:t>Обмен валюты. Казино.</a:t>
                      </a:r>
                      <a:endParaRPr lang="cs-CZ" sz="1800" dirty="0">
                        <a:solidFill>
                          <a:schemeClr val="tx1"/>
                        </a:solidFill>
                        <a:effectLst/>
                      </a:endParaRPr>
                    </a:p>
                    <a:p>
                      <a:pPr>
                        <a:lnSpc>
                          <a:spcPct val="107000"/>
                        </a:lnSpc>
                        <a:spcAft>
                          <a:spcPts val="800"/>
                        </a:spcAft>
                      </a:pPr>
                      <a:r>
                        <a:rPr lang="ru-RU" sz="1800" dirty="0">
                          <a:solidFill>
                            <a:schemeClr val="tx1"/>
                          </a:solidFill>
                          <a:effectLst/>
                        </a:rPr>
                        <a:t>Пежо. Фольксваген. Форд. Сузуки.</a:t>
                      </a:r>
                      <a:endParaRPr lang="cs-CZ" sz="1800" dirty="0">
                        <a:solidFill>
                          <a:schemeClr val="tx1"/>
                        </a:solidFill>
                        <a:effectLst/>
                      </a:endParaRPr>
                    </a:p>
                    <a:p>
                      <a:pPr>
                        <a:lnSpc>
                          <a:spcPct val="107000"/>
                        </a:lnSpc>
                        <a:spcAft>
                          <a:spcPts val="800"/>
                        </a:spcAft>
                      </a:pPr>
                      <a:r>
                        <a:rPr lang="ru-RU" sz="1800" dirty="0">
                          <a:solidFill>
                            <a:schemeClr val="tx1"/>
                          </a:solidFill>
                          <a:effectLst/>
                        </a:rPr>
                        <a:t>Тойота. Мерседес. Ниссан.</a:t>
                      </a:r>
                      <a:endParaRPr lang="cs-CZ" sz="1800" dirty="0">
                        <a:solidFill>
                          <a:schemeClr val="tx1"/>
                        </a:solidFill>
                        <a:effectLst/>
                      </a:endParaRPr>
                    </a:p>
                    <a:p>
                      <a:pPr>
                        <a:lnSpc>
                          <a:spcPct val="107000"/>
                        </a:lnSpc>
                        <a:spcAft>
                          <a:spcPts val="800"/>
                        </a:spcAft>
                      </a:pPr>
                      <a:r>
                        <a:rPr lang="ru-RU" sz="1800" dirty="0">
                          <a:solidFill>
                            <a:schemeClr val="tx1"/>
                          </a:solidFill>
                          <a:effectLst/>
                        </a:rPr>
                        <a:t>Банк. </a:t>
                      </a:r>
                      <a:r>
                        <a:rPr lang="ru-RU" sz="1800" dirty="0" err="1">
                          <a:solidFill>
                            <a:schemeClr val="tx1"/>
                          </a:solidFill>
                          <a:effectLst/>
                        </a:rPr>
                        <a:t>Ритульные</a:t>
                      </a:r>
                      <a:r>
                        <a:rPr lang="ru-RU" sz="1800" dirty="0">
                          <a:solidFill>
                            <a:schemeClr val="tx1"/>
                          </a:solidFill>
                          <a:effectLst/>
                        </a:rPr>
                        <a:t> услуги.</a:t>
                      </a:r>
                      <a:endParaRPr lang="cs-CZ" sz="1800" dirty="0">
                        <a:solidFill>
                          <a:schemeClr val="tx1"/>
                        </a:solidFill>
                        <a:effectLst/>
                      </a:endParaRPr>
                    </a:p>
                    <a:p>
                      <a:pPr>
                        <a:lnSpc>
                          <a:spcPct val="107000"/>
                        </a:lnSpc>
                        <a:spcAft>
                          <a:spcPts val="800"/>
                        </a:spcAft>
                      </a:pPr>
                      <a:r>
                        <a:rPr lang="ru-RU" sz="1800" dirty="0" err="1">
                          <a:solidFill>
                            <a:schemeClr val="tx1"/>
                          </a:solidFill>
                          <a:effectLst/>
                        </a:rPr>
                        <a:t>Стрипклуб</a:t>
                      </a:r>
                      <a:r>
                        <a:rPr lang="ru-RU" sz="1800" dirty="0">
                          <a:solidFill>
                            <a:schemeClr val="tx1"/>
                          </a:solidFill>
                          <a:effectLst/>
                        </a:rPr>
                        <a:t>. </a:t>
                      </a:r>
                      <a:r>
                        <a:rPr lang="ru-RU" sz="1800" dirty="0" err="1">
                          <a:solidFill>
                            <a:schemeClr val="tx1"/>
                          </a:solidFill>
                          <a:effectLst/>
                        </a:rPr>
                        <a:t>Сексшоу</a:t>
                      </a:r>
                      <a:r>
                        <a:rPr lang="ru-RU" sz="1800" dirty="0">
                          <a:solidFill>
                            <a:schemeClr val="tx1"/>
                          </a:solidFill>
                          <a:effectLst/>
                        </a:rPr>
                        <a:t>. Ресторан. &lt;…&gt;</a:t>
                      </a:r>
                      <a:endParaRPr lang="cs-CZ" sz="1800" dirty="0">
                        <a:solidFill>
                          <a:schemeClr val="tx1"/>
                        </a:solidFill>
                        <a:effectLst/>
                      </a:endParaRPr>
                    </a:p>
                    <a:p>
                      <a:pPr>
                        <a:lnSpc>
                          <a:spcPct val="107000"/>
                        </a:lnSpc>
                        <a:spcAft>
                          <a:spcPts val="800"/>
                        </a:spcAft>
                      </a:pPr>
                      <a:r>
                        <a:rPr lang="ru-RU" sz="1800" dirty="0">
                          <a:solidFill>
                            <a:schemeClr val="tx1"/>
                          </a:solidFill>
                          <a:effectLst/>
                        </a:rPr>
                        <a:t>Бар. </a:t>
                      </a:r>
                      <a:r>
                        <a:rPr lang="ru-RU" sz="1800" dirty="0" err="1">
                          <a:solidFill>
                            <a:schemeClr val="tx1"/>
                          </a:solidFill>
                          <a:effectLst/>
                        </a:rPr>
                        <a:t>Евродвери</a:t>
                      </a:r>
                      <a:r>
                        <a:rPr lang="ru-RU" sz="1800" dirty="0">
                          <a:solidFill>
                            <a:schemeClr val="tx1"/>
                          </a:solidFill>
                          <a:effectLst/>
                        </a:rPr>
                        <a:t>. Пиццерия.</a:t>
                      </a:r>
                      <a:endParaRPr lang="cs-CZ" sz="1800" dirty="0">
                        <a:solidFill>
                          <a:schemeClr val="tx1"/>
                        </a:solidFill>
                        <a:effectLst/>
                      </a:endParaRPr>
                    </a:p>
                    <a:p>
                      <a:pPr>
                        <a:lnSpc>
                          <a:spcPct val="107000"/>
                        </a:lnSpc>
                        <a:spcAft>
                          <a:spcPts val="800"/>
                        </a:spcAft>
                      </a:pPr>
                      <a:r>
                        <a:rPr lang="ru-RU" sz="1800" dirty="0" err="1">
                          <a:solidFill>
                            <a:schemeClr val="tx1"/>
                          </a:solidFill>
                          <a:effectLst/>
                        </a:rPr>
                        <a:t>Блиндоналдс</a:t>
                      </a:r>
                      <a:r>
                        <a:rPr lang="ru-RU" sz="1800" dirty="0">
                          <a:solidFill>
                            <a:schemeClr val="tx1"/>
                          </a:solidFill>
                          <a:effectLst/>
                        </a:rPr>
                        <a:t>. Биотуалет.</a:t>
                      </a:r>
                      <a:endParaRPr lang="cs-CZ" sz="1800" dirty="0">
                        <a:solidFill>
                          <a:schemeClr val="tx1"/>
                        </a:solidFill>
                        <a:effectLst/>
                      </a:endParaRPr>
                    </a:p>
                    <a:p>
                      <a:pPr>
                        <a:lnSpc>
                          <a:spcPct val="107000"/>
                        </a:lnSpc>
                        <a:spcAft>
                          <a:spcPts val="800"/>
                        </a:spcAft>
                      </a:pPr>
                      <a:r>
                        <a:rPr lang="ru-RU" sz="1800" dirty="0">
                          <a:solidFill>
                            <a:schemeClr val="tx1"/>
                          </a:solidFill>
                          <a:effectLst/>
                        </a:rPr>
                        <a:t>По Питеру – точно впервые,</a:t>
                      </a:r>
                      <a:endParaRPr lang="cs-CZ" sz="1800" dirty="0">
                        <a:solidFill>
                          <a:schemeClr val="tx1"/>
                        </a:solidFill>
                        <a:effectLst/>
                      </a:endParaRPr>
                    </a:p>
                    <a:p>
                      <a:pPr>
                        <a:lnSpc>
                          <a:spcPct val="107000"/>
                        </a:lnSpc>
                        <a:spcAft>
                          <a:spcPts val="800"/>
                        </a:spcAft>
                      </a:pPr>
                      <a:r>
                        <a:rPr lang="ru-RU" sz="1800" dirty="0">
                          <a:solidFill>
                            <a:schemeClr val="tx1"/>
                          </a:solidFill>
                          <a:effectLst/>
                        </a:rPr>
                        <a:t>Хотя живу здесь </a:t>
                      </a:r>
                      <a:r>
                        <a:rPr lang="ru-RU" sz="1800" dirty="0" err="1">
                          <a:solidFill>
                            <a:schemeClr val="tx1"/>
                          </a:solidFill>
                          <a:effectLst/>
                        </a:rPr>
                        <a:t>тыщу</a:t>
                      </a:r>
                      <a:r>
                        <a:rPr lang="ru-RU" sz="1800" dirty="0">
                          <a:solidFill>
                            <a:schemeClr val="tx1"/>
                          </a:solidFill>
                          <a:effectLst/>
                        </a:rPr>
                        <a:t> лет. &lt;….&gt;</a:t>
                      </a:r>
                      <a:endParaRPr lang="cs-CZ"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203" marR="57203" marT="0" marB="0">
                    <a:noFill/>
                  </a:tcPr>
                </a:tc>
                <a:extLst>
                  <a:ext uri="{0D108BD9-81ED-4DB2-BD59-A6C34878D82A}">
                    <a16:rowId xmlns:a16="http://schemas.microsoft.com/office/drawing/2014/main" val="1822980696"/>
                  </a:ext>
                </a:extLst>
              </a:tr>
            </a:tbl>
          </a:graphicData>
        </a:graphic>
      </p:graphicFrame>
    </p:spTree>
    <p:extLst>
      <p:ext uri="{BB962C8B-B14F-4D97-AF65-F5344CB8AC3E}">
        <p14:creationId xmlns:p14="http://schemas.microsoft.com/office/powerpoint/2010/main" val="28814087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457C7330-0575-4983-98ED-8FECF9AFD8A8}"/>
              </a:ext>
            </a:extLst>
          </p:cNvPr>
          <p:cNvSpPr txBox="1"/>
          <p:nvPr/>
        </p:nvSpPr>
        <p:spPr>
          <a:xfrm>
            <a:off x="0" y="81484"/>
            <a:ext cx="6528916" cy="1270861"/>
          </a:xfrm>
          <a:prstGeom prst="rect">
            <a:avLst/>
          </a:prstGeom>
        </p:spPr>
        <p:txBody>
          <a:bodyPr wrap="square">
            <a:spAutoFit/>
          </a:bodyPr>
          <a:lstStyle/>
          <a:p>
            <a:pPr>
              <a:lnSpc>
                <a:spcPct val="107000"/>
              </a:lnSpc>
              <a:spcAft>
                <a:spcPts val="800"/>
              </a:spcAft>
            </a:pPr>
            <a:r>
              <a:rPr lang="ru-RU"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Задания на понимание стихотворного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Прочитайте текст и выберете правильный вариант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Obrázek 6">
            <a:extLst>
              <a:ext uri="{FF2B5EF4-FFF2-40B4-BE49-F238E27FC236}">
                <a16:creationId xmlns:a16="http://schemas.microsoft.com/office/drawing/2014/main" id="{677D52A4-C9B3-43B3-8A56-9E68C58131CA}"/>
              </a:ext>
            </a:extLst>
          </p:cNvPr>
          <p:cNvPicPr>
            <a:picLocks noChangeAspect="1"/>
          </p:cNvPicPr>
          <p:nvPr/>
        </p:nvPicPr>
        <p:blipFill>
          <a:blip r:embed="rId2"/>
          <a:stretch>
            <a:fillRect/>
          </a:stretch>
        </p:blipFill>
        <p:spPr>
          <a:xfrm>
            <a:off x="2563169" y="1352345"/>
            <a:ext cx="9313982" cy="5553893"/>
          </a:xfrm>
          <a:prstGeom prst="rect">
            <a:avLst/>
          </a:prstGeom>
        </p:spPr>
      </p:pic>
    </p:spTree>
    <p:extLst>
      <p:ext uri="{BB962C8B-B14F-4D97-AF65-F5344CB8AC3E}">
        <p14:creationId xmlns:p14="http://schemas.microsoft.com/office/powerpoint/2010/main" val="39220911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0B0382F-483B-480C-85A7-C905148D5707}"/>
              </a:ext>
            </a:extLst>
          </p:cNvPr>
          <p:cNvSpPr txBox="1"/>
          <p:nvPr/>
        </p:nvSpPr>
        <p:spPr>
          <a:xfrm>
            <a:off x="3047163" y="-81565"/>
            <a:ext cx="6094324" cy="7026154"/>
          </a:xfrm>
          <a:prstGeom prst="rect">
            <a:avLst/>
          </a:prstGeom>
          <a:noFill/>
        </p:spPr>
        <p:txBody>
          <a:bodyPr wrap="square">
            <a:spAutoFit/>
          </a:bodyPr>
          <a:lstStyle/>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1. Это стихи … .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1800" dirty="0">
                <a:effectLst/>
                <a:latin typeface="Calibri" panose="020F0502020204030204" pitchFamily="34" charset="0"/>
                <a:ea typeface="Calibri" panose="020F0502020204030204" pitchFamily="34" charset="0"/>
                <a:cs typeface="Times New Roman" panose="02020603050405020304" pitchFamily="18" charset="0"/>
              </a:rPr>
              <a:t>А) о любви</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1800" dirty="0">
                <a:effectLst/>
                <a:latin typeface="Calibri" panose="020F0502020204030204" pitchFamily="34" charset="0"/>
                <a:ea typeface="Calibri" panose="020F0502020204030204" pitchFamily="34" charset="0"/>
                <a:cs typeface="Times New Roman" panose="02020603050405020304" pitchFamily="18" charset="0"/>
              </a:rPr>
              <a:t>Б) о маме</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1800" dirty="0">
                <a:effectLst/>
                <a:latin typeface="Calibri" panose="020F0502020204030204" pitchFamily="34" charset="0"/>
                <a:ea typeface="Calibri" panose="020F0502020204030204" pitchFamily="34" charset="0"/>
                <a:cs typeface="Times New Roman" panose="02020603050405020304" pitchFamily="18" charset="0"/>
              </a:rPr>
              <a:t>В) о весеннем месяце</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2. Строка 2 описывает … .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1800" dirty="0">
                <a:effectLst/>
                <a:latin typeface="Calibri" panose="020F0502020204030204" pitchFamily="34" charset="0"/>
                <a:ea typeface="Calibri" panose="020F0502020204030204" pitchFamily="34" charset="0"/>
                <a:cs typeface="Times New Roman" panose="02020603050405020304" pitchFamily="18" charset="0"/>
              </a:rPr>
              <a:t>А) настроение автора</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1800" dirty="0">
                <a:effectLst/>
                <a:latin typeface="Calibri" panose="020F0502020204030204" pitchFamily="34" charset="0"/>
                <a:ea typeface="Calibri" panose="020F0502020204030204" pitchFamily="34" charset="0"/>
                <a:cs typeface="Times New Roman" panose="02020603050405020304" pitchFamily="18" charset="0"/>
              </a:rPr>
              <a:t>Б) заботу о маме</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1800" dirty="0">
                <a:effectLst/>
                <a:latin typeface="Calibri" panose="020F0502020204030204" pitchFamily="34" charset="0"/>
                <a:ea typeface="Calibri" panose="020F0502020204030204" pitchFamily="34" charset="0"/>
                <a:cs typeface="Times New Roman" panose="02020603050405020304" pitchFamily="18" charset="0"/>
              </a:rPr>
              <a:t>В) волнение о сыне</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3. Автор использует слово «сыночек», чтобы …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1800" dirty="0">
                <a:effectLst/>
                <a:latin typeface="Calibri" panose="020F0502020204030204" pitchFamily="34" charset="0"/>
                <a:ea typeface="Calibri" panose="020F0502020204030204" pitchFamily="34" charset="0"/>
                <a:cs typeface="Times New Roman" panose="02020603050405020304" pitchFamily="18" charset="0"/>
              </a:rPr>
              <a:t>А) подчеркнуть, что сын ещё маленький</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1800" dirty="0">
                <a:effectLst/>
                <a:latin typeface="Calibri" panose="020F0502020204030204" pitchFamily="34" charset="0"/>
                <a:ea typeface="Calibri" panose="020F0502020204030204" pitchFamily="34" charset="0"/>
                <a:cs typeface="Times New Roman" panose="02020603050405020304" pitchFamily="18" charset="0"/>
              </a:rPr>
              <a:t>Б) показать ласку матери</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1800" dirty="0">
                <a:effectLst/>
                <a:latin typeface="Calibri" panose="020F0502020204030204" pitchFamily="34" charset="0"/>
                <a:ea typeface="Calibri" panose="020F0502020204030204" pitchFamily="34" charset="0"/>
                <a:cs typeface="Times New Roman" panose="02020603050405020304" pitchFamily="18" charset="0"/>
              </a:rPr>
              <a:t>В) показать богатство русского языка</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4. Слово «только» в строке 2 значит … .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1800" dirty="0">
                <a:effectLst/>
                <a:latin typeface="Calibri" panose="020F0502020204030204" pitchFamily="34" charset="0"/>
                <a:ea typeface="Calibri" panose="020F0502020204030204" pitchFamily="34" charset="0"/>
                <a:cs typeface="Times New Roman" panose="02020603050405020304" pitchFamily="18" charset="0"/>
              </a:rPr>
              <a:t>А) «всего»</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1800" dirty="0">
                <a:effectLst/>
                <a:latin typeface="Calibri" panose="020F0502020204030204" pitchFamily="34" charset="0"/>
                <a:ea typeface="Calibri" panose="020F0502020204030204" pitchFamily="34" charset="0"/>
                <a:cs typeface="Times New Roman" panose="02020603050405020304" pitchFamily="18" charset="0"/>
              </a:rPr>
              <a:t>Б) «ещё»</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1800" dirty="0">
                <a:effectLst/>
                <a:latin typeface="Calibri" panose="020F0502020204030204" pitchFamily="34" charset="0"/>
                <a:ea typeface="Calibri" panose="020F0502020204030204" pitchFamily="34" charset="0"/>
                <a:cs typeface="Times New Roman" panose="02020603050405020304" pitchFamily="18" charset="0"/>
              </a:rPr>
              <a:t>В) «но»</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5. Слова о звёздах «круглее и добрее» значат …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1800" dirty="0">
                <a:effectLst/>
                <a:latin typeface="Calibri" panose="020F0502020204030204" pitchFamily="34" charset="0"/>
                <a:ea typeface="Calibri" panose="020F0502020204030204" pitchFamily="34" charset="0"/>
                <a:cs typeface="Times New Roman" panose="02020603050405020304" pitchFamily="18" charset="0"/>
              </a:rPr>
              <a:t>А) «приятные, милые»</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1800" dirty="0">
                <a:effectLst/>
                <a:latin typeface="Calibri" panose="020F0502020204030204" pitchFamily="34" charset="0"/>
                <a:ea typeface="Calibri" panose="020F0502020204030204" pitchFamily="34" charset="0"/>
                <a:cs typeface="Times New Roman" panose="02020603050405020304" pitchFamily="18" charset="0"/>
              </a:rPr>
              <a:t>Б) «странные»</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ru-RU" sz="1800" dirty="0">
                <a:effectLst/>
                <a:latin typeface="Calibri" panose="020F0502020204030204" pitchFamily="34" charset="0"/>
                <a:ea typeface="Calibri" panose="020F0502020204030204" pitchFamily="34" charset="0"/>
                <a:cs typeface="Times New Roman" panose="02020603050405020304" pitchFamily="18" charset="0"/>
              </a:rPr>
              <a:t>В) «глупые»</a:t>
            </a:r>
            <a:endParaRPr lang="cs-CZ" dirty="0"/>
          </a:p>
        </p:txBody>
      </p:sp>
    </p:spTree>
    <p:extLst>
      <p:ext uri="{BB962C8B-B14F-4D97-AF65-F5344CB8AC3E}">
        <p14:creationId xmlns:p14="http://schemas.microsoft.com/office/powerpoint/2010/main" val="10754329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ED33A0A-B028-476E-B641-6B2646F24A8C}"/>
              </a:ext>
            </a:extLst>
          </p:cNvPr>
          <p:cNvSpPr txBox="1"/>
          <p:nvPr/>
        </p:nvSpPr>
        <p:spPr>
          <a:xfrm>
            <a:off x="324059" y="1637676"/>
            <a:ext cx="3383783" cy="4244239"/>
          </a:xfrm>
          <a:prstGeom prst="rect">
            <a:avLst/>
          </a:prstGeom>
          <a:noFill/>
        </p:spPr>
        <p:txBody>
          <a:bodyPr wrap="square">
            <a:spAutoFit/>
          </a:bodyPr>
          <a:lstStyle/>
          <a:p>
            <a:pPr>
              <a:lnSpc>
                <a:spcPct val="107000"/>
              </a:lnSpc>
              <a:spcAft>
                <a:spcPts val="800"/>
              </a:spcAft>
            </a:pPr>
            <a:r>
              <a:rPr lang="ru-RU"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Упражнения на восстановление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О чём первое стихотворение, а о чём второе? Озаглавьте каждое.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Попробуйте восстановить недостающие слова. Сверьте с оригинальными текстом.</a:t>
            </a:r>
            <a:endParaRPr lang="cs-CZ" sz="2000" dirty="0"/>
          </a:p>
        </p:txBody>
      </p:sp>
      <p:sp>
        <p:nvSpPr>
          <p:cNvPr id="6" name="TextovéPole 5">
            <a:extLst>
              <a:ext uri="{FF2B5EF4-FFF2-40B4-BE49-F238E27FC236}">
                <a16:creationId xmlns:a16="http://schemas.microsoft.com/office/drawing/2014/main" id="{3CAB941A-6140-452F-9211-01A2A90A05D7}"/>
              </a:ext>
            </a:extLst>
          </p:cNvPr>
          <p:cNvSpPr txBox="1"/>
          <p:nvPr/>
        </p:nvSpPr>
        <p:spPr>
          <a:xfrm>
            <a:off x="4102658" y="17810"/>
            <a:ext cx="3986683" cy="6822380"/>
          </a:xfrm>
          <a:prstGeom prst="rect">
            <a:avLst/>
          </a:prstGeom>
          <a:noFill/>
        </p:spPr>
        <p:txBody>
          <a:bodyPr wrap="square">
            <a:spAutoFit/>
          </a:bodyPr>
          <a:lstStyle/>
          <a:p>
            <a:pPr>
              <a:spcAft>
                <a:spcPts val="800"/>
              </a:spcAft>
            </a:pPr>
            <a:r>
              <a:rPr lang="ru-RU" dirty="0">
                <a:latin typeface="Calibri" panose="020F0502020204030204" pitchFamily="34" charset="0"/>
                <a:ea typeface="Calibri" panose="020F0502020204030204" pitchFamily="34" charset="0"/>
                <a:cs typeface="Times New Roman" panose="02020603050405020304" pitchFamily="18" charset="0"/>
              </a:rPr>
              <a:t>К. Бальмонт</a:t>
            </a:r>
            <a:endParaRPr lang="cs-CZ" dirty="0">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Вечер. Взморье. Вздохи ветра.</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ru-RU" sz="1800" dirty="0" err="1">
                <a:effectLst/>
                <a:latin typeface="Calibri" panose="020F0502020204030204" pitchFamily="34" charset="0"/>
                <a:ea typeface="Calibri" panose="020F0502020204030204" pitchFamily="34" charset="0"/>
                <a:cs typeface="Times New Roman" panose="02020603050405020304" pitchFamily="18" charset="0"/>
              </a:rPr>
              <a:t>прилаг</a:t>
            </a:r>
            <a:r>
              <a:rPr lang="ru-RU" sz="1800" dirty="0">
                <a:effectLst/>
                <a:latin typeface="Calibri" panose="020F0502020204030204" pitchFamily="34" charset="0"/>
                <a:ea typeface="Calibri" panose="020F0502020204030204" pitchFamily="34" charset="0"/>
                <a:cs typeface="Times New Roman" panose="02020603050405020304" pitchFamily="18" charset="0"/>
              </a:rPr>
              <a:t>. .....возглас волн</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наречие....буря. В берег ....глагол</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ru-RU" sz="1800" dirty="0" err="1">
                <a:effectLst/>
                <a:latin typeface="Calibri" panose="020F0502020204030204" pitchFamily="34" charset="0"/>
                <a:ea typeface="Calibri" panose="020F0502020204030204" pitchFamily="34" charset="0"/>
                <a:cs typeface="Times New Roman" panose="02020603050405020304" pitchFamily="18" charset="0"/>
              </a:rPr>
              <a:t>прилаг</a:t>
            </a:r>
            <a:r>
              <a:rPr lang="ru-RU" sz="1800" dirty="0">
                <a:effectLst/>
                <a:latin typeface="Calibri" panose="020F0502020204030204" pitchFamily="34" charset="0"/>
                <a:ea typeface="Calibri" panose="020F0502020204030204" pitchFamily="34" charset="0"/>
                <a:cs typeface="Times New Roman" panose="02020603050405020304" pitchFamily="18" charset="0"/>
              </a:rPr>
              <a:t>...... чарам ..... </a:t>
            </a:r>
            <a:r>
              <a:rPr lang="ru-RU" sz="1800" dirty="0" err="1">
                <a:effectLst/>
                <a:latin typeface="Calibri" panose="020F0502020204030204" pitchFamily="34" charset="0"/>
                <a:ea typeface="Calibri" panose="020F0502020204030204" pitchFamily="34" charset="0"/>
                <a:cs typeface="Times New Roman" panose="02020603050405020304" pitchFamily="18" charset="0"/>
              </a:rPr>
              <a:t>прилаг</a:t>
            </a:r>
            <a:r>
              <a:rPr lang="ru-RU" sz="1800" dirty="0">
                <a:effectLst/>
                <a:latin typeface="Calibri" panose="020F0502020204030204" pitchFamily="34" charset="0"/>
                <a:ea typeface="Calibri" panose="020F0502020204030204" pitchFamily="34" charset="0"/>
                <a:cs typeface="Times New Roman" panose="02020603050405020304" pitchFamily="18" charset="0"/>
              </a:rPr>
              <a:t>. .... чёлн.</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глагол .... вечер. Ночь ....глагол</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глагол .... м оре. Мрак ....глагол</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Чёлн томленья тьмой ..</a:t>
            </a:r>
            <a:r>
              <a:rPr lang="ru-RU" sz="1800" dirty="0" err="1">
                <a:effectLst/>
                <a:latin typeface="Calibri" panose="020F0502020204030204" pitchFamily="34" charset="0"/>
                <a:ea typeface="Calibri" panose="020F0502020204030204" pitchFamily="34" charset="0"/>
                <a:cs typeface="Times New Roman" panose="02020603050405020304" pitchFamily="18" charset="0"/>
              </a:rPr>
              <a:t>кр</a:t>
            </a:r>
            <a:r>
              <a:rPr lang="ru-RU" sz="1800" dirty="0">
                <a:effectLst/>
                <a:latin typeface="Calibri" panose="020F0502020204030204" pitchFamily="34" charset="0"/>
                <a:ea typeface="Calibri" panose="020F0502020204030204" pitchFamily="34" charset="0"/>
                <a:cs typeface="Times New Roman" panose="02020603050405020304" pitchFamily="18" charset="0"/>
              </a:rPr>
              <a:t>. прич.</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Буря ....глагол .... в бездне вод.</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389228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3F02A388-FDEA-46AE-9D4E-1A60629A614B}"/>
              </a:ext>
            </a:extLst>
          </p:cNvPr>
          <p:cNvSpPr txBox="1"/>
          <p:nvPr/>
        </p:nvSpPr>
        <p:spPr>
          <a:xfrm>
            <a:off x="7076552" y="1449035"/>
            <a:ext cx="4187650" cy="3567195"/>
          </a:xfrm>
          <a:prstGeom prst="rect">
            <a:avLst/>
          </a:prstGeom>
          <a:noFill/>
        </p:spPr>
        <p:txBody>
          <a:bodyPr wrap="square">
            <a:spAutoFit/>
          </a:bodyPr>
          <a:lstStyle/>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И на пустынном, на великом</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сущ.</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сущ. .... мировой</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Кружится ...сущ.</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 в ...сущ. .... диком</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И развевает ...сущ. .... свой!</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ovéPole 6">
            <a:extLst>
              <a:ext uri="{FF2B5EF4-FFF2-40B4-BE49-F238E27FC236}">
                <a16:creationId xmlns:a16="http://schemas.microsoft.com/office/drawing/2014/main" id="{CD1A6E71-03FD-4A96-81C6-3F21DD52C1FD}"/>
              </a:ext>
            </a:extLst>
          </p:cNvPr>
          <p:cNvSpPr txBox="1"/>
          <p:nvPr/>
        </p:nvSpPr>
        <p:spPr>
          <a:xfrm>
            <a:off x="2754925" y="572756"/>
            <a:ext cx="4550227" cy="5163016"/>
          </a:xfrm>
          <a:prstGeom prst="rect">
            <a:avLst/>
          </a:prstGeom>
          <a:noFill/>
        </p:spPr>
        <p:txBody>
          <a:bodyPr wrap="square">
            <a:spAutoFit/>
          </a:bodyPr>
          <a:lstStyle/>
          <a:p>
            <a:pPr>
              <a:lnSpc>
                <a:spcPct val="107000"/>
              </a:lnSpc>
              <a:spcAft>
                <a:spcPts val="800"/>
              </a:spcAft>
            </a:pPr>
            <a:r>
              <a:rPr lang="ru-RU" dirty="0">
                <a:latin typeface="Calibri" panose="020F0502020204030204" pitchFamily="34" charset="0"/>
                <a:ea typeface="Calibri" panose="020F0502020204030204" pitchFamily="34" charset="0"/>
                <a:cs typeface="Times New Roman" panose="02020603050405020304" pitchFamily="18" charset="0"/>
              </a:rPr>
              <a:t>И. Бунин</a:t>
            </a:r>
            <a:endParaRPr lang="cs-CZ" dirty="0"/>
          </a:p>
          <a:p>
            <a:pPr>
              <a:lnSpc>
                <a:spcPct val="107000"/>
              </a:lnSpc>
              <a:spcAft>
                <a:spcPts val="800"/>
              </a:spcAft>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сущ.... опустел…...сущ. .... остыла…</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А ..сущ.</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сущ. ... замела,</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И ...сущ.</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сущ. .... загасила,</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И бьёт во ...сущ.</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сущ.</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130731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E3AA7CA7-BCD4-4BCC-A3B9-F1215DE4A352}"/>
              </a:ext>
            </a:extLst>
          </p:cNvPr>
          <p:cNvGraphicFramePr>
            <a:graphicFrameLocks noGrp="1"/>
          </p:cNvGraphicFramePr>
          <p:nvPr>
            <p:extLst>
              <p:ext uri="{D42A27DB-BD31-4B8C-83A1-F6EECF244321}">
                <p14:modId xmlns:p14="http://schemas.microsoft.com/office/powerpoint/2010/main" val="453623240"/>
              </p:ext>
            </p:extLst>
          </p:nvPr>
        </p:nvGraphicFramePr>
        <p:xfrm>
          <a:off x="914400" y="1647931"/>
          <a:ext cx="10363200" cy="4160901"/>
        </p:xfrm>
        <a:graphic>
          <a:graphicData uri="http://schemas.openxmlformats.org/drawingml/2006/table">
            <a:tbl>
              <a:tblPr firstRow="1" firstCol="1" bandRow="1">
                <a:tableStyleId>{5C22544A-7EE6-4342-B048-85BDC9FD1C3A}</a:tableStyleId>
              </a:tblPr>
              <a:tblGrid>
                <a:gridCol w="5181600">
                  <a:extLst>
                    <a:ext uri="{9D8B030D-6E8A-4147-A177-3AD203B41FA5}">
                      <a16:colId xmlns:a16="http://schemas.microsoft.com/office/drawing/2014/main" val="2578472267"/>
                    </a:ext>
                  </a:extLst>
                </a:gridCol>
                <a:gridCol w="5181600">
                  <a:extLst>
                    <a:ext uri="{9D8B030D-6E8A-4147-A177-3AD203B41FA5}">
                      <a16:colId xmlns:a16="http://schemas.microsoft.com/office/drawing/2014/main" val="1884326909"/>
                    </a:ext>
                  </a:extLst>
                </a:gridCol>
              </a:tblGrid>
              <a:tr h="0">
                <a:tc>
                  <a:txBody>
                    <a:bodyPr/>
                    <a:lstStyle/>
                    <a:p>
                      <a:pPr>
                        <a:lnSpc>
                          <a:spcPct val="107000"/>
                        </a:lnSpc>
                        <a:spcAft>
                          <a:spcPts val="800"/>
                        </a:spcAft>
                      </a:pPr>
                      <a:r>
                        <a:rPr lang="ru-RU" sz="2000" dirty="0">
                          <a:solidFill>
                            <a:schemeClr val="tx1"/>
                          </a:solidFill>
                          <a:effectLst/>
                        </a:rPr>
                        <a:t>Вечер. Взморье. Вздохи ветра.</a:t>
                      </a:r>
                      <a:endParaRPr lang="cs-CZ" sz="2000" dirty="0">
                        <a:solidFill>
                          <a:schemeClr val="tx1"/>
                        </a:solidFill>
                        <a:effectLst/>
                      </a:endParaRPr>
                    </a:p>
                    <a:p>
                      <a:pPr>
                        <a:lnSpc>
                          <a:spcPct val="107000"/>
                        </a:lnSpc>
                        <a:spcAft>
                          <a:spcPts val="800"/>
                        </a:spcAft>
                      </a:pPr>
                      <a:r>
                        <a:rPr lang="ru-RU" sz="2000" dirty="0">
                          <a:solidFill>
                            <a:schemeClr val="tx1"/>
                          </a:solidFill>
                          <a:effectLst/>
                        </a:rPr>
                        <a:t>Величавый возглас волн.</a:t>
                      </a:r>
                      <a:endParaRPr lang="cs-CZ" sz="2000" dirty="0">
                        <a:solidFill>
                          <a:schemeClr val="tx1"/>
                        </a:solidFill>
                        <a:effectLst/>
                      </a:endParaRPr>
                    </a:p>
                    <a:p>
                      <a:pPr>
                        <a:lnSpc>
                          <a:spcPct val="107000"/>
                        </a:lnSpc>
                        <a:spcAft>
                          <a:spcPts val="800"/>
                        </a:spcAft>
                      </a:pPr>
                      <a:r>
                        <a:rPr lang="ru-RU" sz="2000" dirty="0">
                          <a:solidFill>
                            <a:schemeClr val="tx1"/>
                          </a:solidFill>
                          <a:effectLst/>
                        </a:rPr>
                        <a:t>Близко буря. В берег бьется</a:t>
                      </a:r>
                      <a:endParaRPr lang="cs-CZ" sz="2000" dirty="0">
                        <a:solidFill>
                          <a:schemeClr val="tx1"/>
                        </a:solidFill>
                        <a:effectLst/>
                      </a:endParaRPr>
                    </a:p>
                    <a:p>
                      <a:pPr>
                        <a:lnSpc>
                          <a:spcPct val="107000"/>
                        </a:lnSpc>
                        <a:spcAft>
                          <a:spcPts val="800"/>
                        </a:spcAft>
                      </a:pPr>
                      <a:r>
                        <a:rPr lang="ru-RU" sz="2000" dirty="0">
                          <a:solidFill>
                            <a:schemeClr val="tx1"/>
                          </a:solidFill>
                          <a:effectLst/>
                        </a:rPr>
                        <a:t>Чуждый чарам черный челн.</a:t>
                      </a:r>
                      <a:endParaRPr lang="cs-CZ" sz="2000" dirty="0">
                        <a:solidFill>
                          <a:schemeClr val="tx1"/>
                        </a:solidFill>
                        <a:effectLst/>
                      </a:endParaRPr>
                    </a:p>
                    <a:p>
                      <a:pPr>
                        <a:lnSpc>
                          <a:spcPct val="107000"/>
                        </a:lnSpc>
                        <a:spcAft>
                          <a:spcPts val="800"/>
                        </a:spcAft>
                      </a:pPr>
                      <a:r>
                        <a:rPr lang="ru-RU" sz="2000" dirty="0">
                          <a:solidFill>
                            <a:schemeClr val="tx1"/>
                          </a:solidFill>
                          <a:effectLst/>
                        </a:rPr>
                        <a:t>Умер вечер. Ночь чернеет.</a:t>
                      </a:r>
                      <a:endParaRPr lang="cs-CZ" sz="2000" dirty="0">
                        <a:solidFill>
                          <a:schemeClr val="tx1"/>
                        </a:solidFill>
                        <a:effectLst/>
                      </a:endParaRPr>
                    </a:p>
                    <a:p>
                      <a:pPr>
                        <a:lnSpc>
                          <a:spcPct val="107000"/>
                        </a:lnSpc>
                        <a:spcAft>
                          <a:spcPts val="800"/>
                        </a:spcAft>
                      </a:pPr>
                      <a:r>
                        <a:rPr lang="ru-RU" sz="2000" dirty="0">
                          <a:solidFill>
                            <a:schemeClr val="tx1"/>
                          </a:solidFill>
                          <a:effectLst/>
                        </a:rPr>
                        <a:t>Ропщет море. Мрак растет.</a:t>
                      </a:r>
                      <a:endParaRPr lang="cs-CZ" sz="2000" dirty="0">
                        <a:solidFill>
                          <a:schemeClr val="tx1"/>
                        </a:solidFill>
                        <a:effectLst/>
                      </a:endParaRPr>
                    </a:p>
                    <a:p>
                      <a:pPr>
                        <a:lnSpc>
                          <a:spcPct val="107000"/>
                        </a:lnSpc>
                        <a:spcAft>
                          <a:spcPts val="800"/>
                        </a:spcAft>
                      </a:pPr>
                      <a:r>
                        <a:rPr lang="ru-RU" sz="2000" dirty="0">
                          <a:solidFill>
                            <a:schemeClr val="tx1"/>
                          </a:solidFill>
                          <a:effectLst/>
                        </a:rPr>
                        <a:t>Челн томленья тьмой охвачен.</a:t>
                      </a:r>
                      <a:endParaRPr lang="cs-CZ" sz="2000" dirty="0">
                        <a:solidFill>
                          <a:schemeClr val="tx1"/>
                        </a:solidFill>
                        <a:effectLst/>
                      </a:endParaRPr>
                    </a:p>
                    <a:p>
                      <a:pPr>
                        <a:lnSpc>
                          <a:spcPct val="107000"/>
                        </a:lnSpc>
                        <a:spcAft>
                          <a:spcPts val="800"/>
                        </a:spcAft>
                      </a:pPr>
                      <a:r>
                        <a:rPr lang="ru-RU" sz="2000" dirty="0">
                          <a:solidFill>
                            <a:schemeClr val="tx1"/>
                          </a:solidFill>
                          <a:effectLst/>
                        </a:rPr>
                        <a:t>Буря воет в бездне вод.</a:t>
                      </a:r>
                      <a:endParaRPr lang="cs-CZ" sz="2000" dirty="0">
                        <a:solidFill>
                          <a:schemeClr val="tx1"/>
                        </a:solidFill>
                        <a:effectLst/>
                      </a:endParaRPr>
                    </a:p>
                    <a:p>
                      <a:pPr>
                        <a:lnSpc>
                          <a:spcPct val="107000"/>
                        </a:lnSpc>
                        <a:spcAft>
                          <a:spcPts val="800"/>
                        </a:spcAft>
                      </a:pPr>
                      <a:r>
                        <a:rPr lang="ru-RU" sz="2000" dirty="0">
                          <a:solidFill>
                            <a:schemeClr val="tx1"/>
                          </a:solidFill>
                          <a:effectLst/>
                        </a:rPr>
                        <a:t> </a:t>
                      </a:r>
                      <a:endParaRPr lang="cs-CZ" sz="2000" dirty="0">
                        <a:solidFill>
                          <a:schemeClr val="tx1"/>
                        </a:solidFill>
                        <a:effectLst/>
                      </a:endParaRPr>
                    </a:p>
                    <a:p>
                      <a:pPr>
                        <a:lnSpc>
                          <a:spcPct val="107000"/>
                        </a:lnSpc>
                        <a:spcAft>
                          <a:spcPts val="800"/>
                        </a:spcAft>
                      </a:pPr>
                      <a:r>
                        <a:rPr lang="ru-RU" sz="2000" dirty="0">
                          <a:solidFill>
                            <a:schemeClr val="tx1"/>
                          </a:solidFill>
                          <a:effectLst/>
                        </a:rPr>
                        <a:t>К. Бальмонт</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nSpc>
                          <a:spcPct val="107000"/>
                        </a:lnSpc>
                        <a:spcAft>
                          <a:spcPts val="800"/>
                        </a:spcAft>
                      </a:pPr>
                      <a:r>
                        <a:rPr lang="ru-RU" sz="2000" dirty="0">
                          <a:solidFill>
                            <a:schemeClr val="tx1"/>
                          </a:solidFill>
                          <a:effectLst/>
                        </a:rPr>
                        <a:t>Мир опустел... Земля остыла...</a:t>
                      </a:r>
                      <a:endParaRPr lang="cs-CZ" sz="2000" dirty="0">
                        <a:solidFill>
                          <a:schemeClr val="tx1"/>
                        </a:solidFill>
                        <a:effectLst/>
                      </a:endParaRPr>
                    </a:p>
                    <a:p>
                      <a:pPr>
                        <a:lnSpc>
                          <a:spcPct val="107000"/>
                        </a:lnSpc>
                        <a:spcAft>
                          <a:spcPts val="800"/>
                        </a:spcAft>
                      </a:pPr>
                      <a:r>
                        <a:rPr lang="ru-RU" sz="2000" dirty="0">
                          <a:solidFill>
                            <a:schemeClr val="tx1"/>
                          </a:solidFill>
                          <a:effectLst/>
                        </a:rPr>
                        <a:t>А вьюга трупы замела,</a:t>
                      </a:r>
                      <a:endParaRPr lang="cs-CZ" sz="2000" dirty="0">
                        <a:solidFill>
                          <a:schemeClr val="tx1"/>
                        </a:solidFill>
                        <a:effectLst/>
                      </a:endParaRPr>
                    </a:p>
                    <a:p>
                      <a:pPr>
                        <a:lnSpc>
                          <a:spcPct val="107000"/>
                        </a:lnSpc>
                        <a:spcAft>
                          <a:spcPts val="800"/>
                        </a:spcAft>
                      </a:pPr>
                      <a:r>
                        <a:rPr lang="ru-RU" sz="2000" dirty="0">
                          <a:solidFill>
                            <a:schemeClr val="tx1"/>
                          </a:solidFill>
                          <a:effectLst/>
                        </a:rPr>
                        <a:t>И ветром звезды загасила,</a:t>
                      </a:r>
                      <a:endParaRPr lang="cs-CZ" sz="2000" dirty="0">
                        <a:solidFill>
                          <a:schemeClr val="tx1"/>
                        </a:solidFill>
                        <a:effectLst/>
                      </a:endParaRPr>
                    </a:p>
                    <a:p>
                      <a:pPr>
                        <a:lnSpc>
                          <a:spcPct val="107000"/>
                        </a:lnSpc>
                        <a:spcAft>
                          <a:spcPts val="800"/>
                        </a:spcAft>
                      </a:pPr>
                      <a:r>
                        <a:rPr lang="ru-RU" sz="2000" dirty="0">
                          <a:solidFill>
                            <a:schemeClr val="tx1"/>
                          </a:solidFill>
                          <a:effectLst/>
                        </a:rPr>
                        <a:t>И бьет во тьме в колокола.</a:t>
                      </a:r>
                      <a:endParaRPr lang="cs-CZ" sz="2000" dirty="0">
                        <a:solidFill>
                          <a:schemeClr val="tx1"/>
                        </a:solidFill>
                        <a:effectLst/>
                      </a:endParaRPr>
                    </a:p>
                    <a:p>
                      <a:pPr>
                        <a:lnSpc>
                          <a:spcPct val="107000"/>
                        </a:lnSpc>
                        <a:spcAft>
                          <a:spcPts val="800"/>
                        </a:spcAft>
                      </a:pPr>
                      <a:r>
                        <a:rPr lang="ru-RU" sz="2000" dirty="0">
                          <a:solidFill>
                            <a:schemeClr val="tx1"/>
                          </a:solidFill>
                          <a:effectLst/>
                        </a:rPr>
                        <a:t>И на пустынном, на великом</a:t>
                      </a:r>
                      <a:endParaRPr lang="cs-CZ" sz="2000" dirty="0">
                        <a:solidFill>
                          <a:schemeClr val="tx1"/>
                        </a:solidFill>
                        <a:effectLst/>
                      </a:endParaRPr>
                    </a:p>
                    <a:p>
                      <a:pPr>
                        <a:lnSpc>
                          <a:spcPct val="107000"/>
                        </a:lnSpc>
                        <a:spcAft>
                          <a:spcPts val="800"/>
                        </a:spcAft>
                      </a:pPr>
                      <a:r>
                        <a:rPr lang="ru-RU" sz="2000" dirty="0">
                          <a:solidFill>
                            <a:schemeClr val="tx1"/>
                          </a:solidFill>
                          <a:effectLst/>
                        </a:rPr>
                        <a:t>Погосте жизни мировой</a:t>
                      </a:r>
                      <a:endParaRPr lang="cs-CZ" sz="2000" dirty="0">
                        <a:solidFill>
                          <a:schemeClr val="tx1"/>
                        </a:solidFill>
                        <a:effectLst/>
                      </a:endParaRPr>
                    </a:p>
                    <a:p>
                      <a:pPr>
                        <a:lnSpc>
                          <a:spcPct val="107000"/>
                        </a:lnSpc>
                        <a:spcAft>
                          <a:spcPts val="800"/>
                        </a:spcAft>
                      </a:pPr>
                      <a:r>
                        <a:rPr lang="ru-RU" sz="2000" dirty="0">
                          <a:solidFill>
                            <a:schemeClr val="tx1"/>
                          </a:solidFill>
                          <a:effectLst/>
                        </a:rPr>
                        <a:t>Кружится Смерть в веселье диком</a:t>
                      </a:r>
                      <a:endParaRPr lang="cs-CZ" sz="2000" dirty="0">
                        <a:solidFill>
                          <a:schemeClr val="tx1"/>
                        </a:solidFill>
                        <a:effectLst/>
                      </a:endParaRPr>
                    </a:p>
                    <a:p>
                      <a:pPr>
                        <a:lnSpc>
                          <a:spcPct val="107000"/>
                        </a:lnSpc>
                        <a:spcAft>
                          <a:spcPts val="800"/>
                        </a:spcAft>
                      </a:pPr>
                      <a:r>
                        <a:rPr lang="ru-RU" sz="2000" dirty="0">
                          <a:solidFill>
                            <a:schemeClr val="tx1"/>
                          </a:solidFill>
                          <a:effectLst/>
                        </a:rPr>
                        <a:t>И развевает саван свой!</a:t>
                      </a:r>
                      <a:endParaRPr lang="cs-CZ" sz="2000" dirty="0">
                        <a:solidFill>
                          <a:schemeClr val="tx1"/>
                        </a:solidFill>
                        <a:effectLst/>
                      </a:endParaRPr>
                    </a:p>
                    <a:p>
                      <a:pPr>
                        <a:lnSpc>
                          <a:spcPct val="107000"/>
                        </a:lnSpc>
                        <a:spcAft>
                          <a:spcPts val="800"/>
                        </a:spcAft>
                      </a:pPr>
                      <a:r>
                        <a:rPr lang="ru-RU" sz="2000" dirty="0">
                          <a:solidFill>
                            <a:schemeClr val="tx1"/>
                          </a:solidFill>
                          <a:effectLst/>
                        </a:rPr>
                        <a:t> </a:t>
                      </a:r>
                      <a:endParaRPr lang="cs-CZ" sz="2000" dirty="0">
                        <a:solidFill>
                          <a:schemeClr val="tx1"/>
                        </a:solidFill>
                        <a:effectLst/>
                      </a:endParaRPr>
                    </a:p>
                    <a:p>
                      <a:pPr>
                        <a:lnSpc>
                          <a:spcPct val="107000"/>
                        </a:lnSpc>
                        <a:spcAft>
                          <a:spcPts val="800"/>
                        </a:spcAft>
                      </a:pPr>
                      <a:r>
                        <a:rPr lang="ru-RU" sz="2000" dirty="0">
                          <a:solidFill>
                            <a:schemeClr val="tx1"/>
                          </a:solidFill>
                          <a:effectLst/>
                        </a:rPr>
                        <a:t>И. Бунин</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1214998406"/>
                  </a:ext>
                </a:extLst>
              </a:tr>
            </a:tbl>
          </a:graphicData>
        </a:graphic>
      </p:graphicFrame>
      <p:sp>
        <p:nvSpPr>
          <p:cNvPr id="3" name="Rectangle 1">
            <a:extLst>
              <a:ext uri="{FF2B5EF4-FFF2-40B4-BE49-F238E27FC236}">
                <a16:creationId xmlns:a16="http://schemas.microsoft.com/office/drawing/2014/main" id="{3B596B62-AD1B-46C4-BD09-159F17A43E98}"/>
              </a:ext>
            </a:extLst>
          </p:cNvPr>
          <p:cNvSpPr>
            <a:spLocks noChangeArrowheads="1"/>
          </p:cNvSpPr>
          <p:nvPr/>
        </p:nvSpPr>
        <p:spPr bwMode="auto">
          <a:xfrm>
            <a:off x="1245996" y="677449"/>
            <a:ext cx="114492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cs-CZ" sz="2000" b="0" i="1" u="none" strike="noStrike" cap="none" normalizeH="0" baseline="0" dirty="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Решение</a:t>
            </a:r>
            <a:endParaRPr kumimoji="0" lang="ru-RU" altLang="cs-CZ"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511743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6623BAE-2195-434F-A43C-CCED687C1756}"/>
              </a:ext>
            </a:extLst>
          </p:cNvPr>
          <p:cNvSpPr txBox="1"/>
          <p:nvPr/>
        </p:nvSpPr>
        <p:spPr>
          <a:xfrm>
            <a:off x="384349" y="256849"/>
            <a:ext cx="6094324" cy="6344301"/>
          </a:xfrm>
          <a:prstGeom prst="rect">
            <a:avLst/>
          </a:prstGeom>
          <a:noFill/>
        </p:spPr>
        <p:txBody>
          <a:bodyPr wrap="square">
            <a:spAutoFit/>
          </a:bodyPr>
          <a:lstStyle/>
          <a:p>
            <a:pPr>
              <a:lnSpc>
                <a:spcPct val="107000"/>
              </a:lnSpc>
              <a:spcAft>
                <a:spcPts val="800"/>
              </a:spcAft>
            </a:pPr>
            <a:r>
              <a:rPr lang="ru-RU"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Краеведческий текст в стихах</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Л. Лейкин «Почему мне мой город так дорог».</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br>
              <a:rPr lang="ru-RU" sz="2000" i="1" dirty="0">
                <a:effectLst/>
                <a:latin typeface="Calibri" panose="020F0502020204030204" pitchFamily="34" charset="0"/>
                <a:ea typeface="Calibri" panose="020F0502020204030204" pitchFamily="34" charset="0"/>
                <a:cs typeface="Times New Roman" panose="02020603050405020304" pitchFamily="18" charset="0"/>
              </a:rPr>
            </a:br>
            <a:r>
              <a:rPr lang="ru-RU" sz="2000" i="1" dirty="0">
                <a:effectLst/>
                <a:latin typeface="Calibri" panose="020F0502020204030204" pitchFamily="34" charset="0"/>
                <a:ea typeface="Calibri" panose="020F0502020204030204" pitchFamily="34" charset="0"/>
                <a:cs typeface="Times New Roman" panose="02020603050405020304" pitchFamily="18" charset="0"/>
              </a:rPr>
              <a:t>(1) Почему мне мой город так дорог?</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Переулков и улочек ворох,</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Площадей небольших и проспектов,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Для истории нашей конспекты.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(2) Почему мне мой город так близок?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Не высок он, но и не низок,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Не широкий, но и не длинный,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Моложав, хоть годами старинный.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(3) К Томску – граду – особая нежность,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Потому, что зимою заснежен,</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Потому, что весною в цветочек,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Ну, а осенью весь позолочен.</a:t>
            </a:r>
            <a:endParaRPr lang="cs-CZ" sz="2000" dirty="0"/>
          </a:p>
        </p:txBody>
      </p:sp>
      <p:sp>
        <p:nvSpPr>
          <p:cNvPr id="5" name="TextovéPole 4">
            <a:extLst>
              <a:ext uri="{FF2B5EF4-FFF2-40B4-BE49-F238E27FC236}">
                <a16:creationId xmlns:a16="http://schemas.microsoft.com/office/drawing/2014/main" id="{8D6E6205-072F-40A3-B4C0-FCA96585C3F9}"/>
              </a:ext>
            </a:extLst>
          </p:cNvPr>
          <p:cNvSpPr txBox="1"/>
          <p:nvPr/>
        </p:nvSpPr>
        <p:spPr>
          <a:xfrm>
            <a:off x="6097676" y="1394236"/>
            <a:ext cx="6094324" cy="5151154"/>
          </a:xfrm>
          <a:prstGeom prst="rect">
            <a:avLst/>
          </a:prstGeom>
          <a:noFill/>
        </p:spPr>
        <p:txBody>
          <a:bodyPr wrap="square">
            <a:spAutoFit/>
          </a:bodyPr>
          <a:lstStyle/>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(4) Почему этот город так ласков?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Потому, что дома здесь из сказки,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Терема из легенд и былины,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Где на крыше гнездятся павлины.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(5) Почему мне мой город так нужен?</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Потому, что мы с детства с ним дружим,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Потому, что здесь все мне знакомо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От окраин до отчего дома.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(6) Почему всем мой Томск так приятен?</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Ранним утром – умыт и опрятен.</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Если все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томичи</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улыбнутся,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Ты не сможешь сюда не вернуться</a:t>
            </a:r>
            <a:endParaRPr lang="cs-CZ" sz="2000" dirty="0"/>
          </a:p>
        </p:txBody>
      </p:sp>
    </p:spTree>
    <p:extLst>
      <p:ext uri="{BB962C8B-B14F-4D97-AF65-F5344CB8AC3E}">
        <p14:creationId xmlns:p14="http://schemas.microsoft.com/office/powerpoint/2010/main" val="33422866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66F3C696-D6D3-4ABE-A4F3-BB316E680515}"/>
              </a:ext>
            </a:extLst>
          </p:cNvPr>
          <p:cNvSpPr txBox="1"/>
          <p:nvPr/>
        </p:nvSpPr>
        <p:spPr>
          <a:xfrm>
            <a:off x="142352" y="472806"/>
            <a:ext cx="11907296" cy="5912388"/>
          </a:xfrm>
          <a:prstGeom prst="rect">
            <a:avLst/>
          </a:prstGeom>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Задания для лингвистического анализа.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 Внимательно прочитайте стихотворение и скажите, о чём оно? Определите тему стихотворения.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2. Выпишите из текста стихотворения все причастия и прилагательные, стоящие в краткой форме. Напишите рядом полные формы.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3. Как называется художественный приём, используемый автором в (2) строфе. Для чего он используется?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4. Перечитайте (3) строфу. На что указывает старославянская форма слова город – град?</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5. Перечитайте (4) строфу. Что имеет в виду автор под словами «терема из легенд и былины»?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6. Рассмотрите иллюстрации некоторых зданий Томска, являющихся памятниками деревянного зодчества. Подберите прилагательные, которыми можно описать эти дома.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7. Перечитайте стихотворение и скажите, слова каких частей речи преобладают? О чём это свидетельствует?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8. Какова роль частотного употребления конструкции потому, что?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9. Какие предложения преобладают в тексте: простые или сложные? Вопросительные, восклицательные или повествовательные? О чём это свидетельствует?</a:t>
            </a:r>
            <a:endParaRPr lang="cs-CZ" sz="2000" dirty="0"/>
          </a:p>
        </p:txBody>
      </p:sp>
    </p:spTree>
    <p:extLst>
      <p:ext uri="{BB962C8B-B14F-4D97-AF65-F5344CB8AC3E}">
        <p14:creationId xmlns:p14="http://schemas.microsoft.com/office/powerpoint/2010/main" val="18909079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9640A1D-6DB2-497E-ABE6-F93F749DCD27}"/>
              </a:ext>
            </a:extLst>
          </p:cNvPr>
          <p:cNvSpPr txBox="1"/>
          <p:nvPr/>
        </p:nvSpPr>
        <p:spPr>
          <a:xfrm>
            <a:off x="1651360" y="1069730"/>
            <a:ext cx="8889280" cy="4564070"/>
          </a:xfrm>
          <a:prstGeom prst="rect">
            <a:avLst/>
          </a:prstGeom>
          <a:noFill/>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ПЕСНЯ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Работая над текстом песни, мы уделяем внимание: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фонетике (формируются </a:t>
            </a:r>
            <a:r>
              <a:rPr lang="ru-RU" sz="2000" b="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слухопроизносительные</a:t>
            </a: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навыки, отрабатываются сложные звуки),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лексике (расширяется словарный запас),</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грамматике (в песне могут повторяться определенные предложно-падежные формы и другие синтаксические структуры),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формированию </a:t>
            </a:r>
            <a:r>
              <a:rPr lang="ru-RU" sz="2000" b="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лингвокультурологической</a:t>
            </a: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компетенции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В процессе работы затрагиваются и </a:t>
            </a:r>
            <a:r>
              <a:rPr lang="ru-RU" sz="2000" b="1" dirty="0">
                <a:solidFill>
                  <a:srgbClr val="002060"/>
                </a:solidFill>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все виды речевой деятельности</a:t>
            </a: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ru-RU" sz="2000" b="1" u="sng"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аудирование, чтение, говорение</a:t>
            </a: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(обсуждение содержания песни, её сюжета, чувств, которые она вызвала у слушателей) и </a:t>
            </a:r>
            <a:r>
              <a:rPr lang="ru-RU" sz="2000" b="1" u="sng"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письмо</a:t>
            </a: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(коротко записать, о чём эта песня).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109620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BC0F32-635E-4F3C-B2C6-03D07643346B}"/>
              </a:ext>
            </a:extLst>
          </p:cNvPr>
          <p:cNvSpPr>
            <a:spLocks noGrp="1"/>
          </p:cNvSpPr>
          <p:nvPr>
            <p:ph type="title"/>
          </p:nvPr>
        </p:nvSpPr>
        <p:spPr/>
        <p:txBody>
          <a:bodyPr>
            <a:normAutofit/>
          </a:bodyPr>
          <a:lstStyle/>
          <a:p>
            <a:pPr algn="l"/>
            <a:r>
              <a:rPr lang="ru-RU" sz="2000" b="1" cap="none" dirty="0">
                <a:solidFill>
                  <a:srgbClr val="00B050"/>
                </a:solidFill>
              </a:rPr>
              <a:t>Модель занятия по РКИ на основе песни (автор разработки Толстова Н.Н.)</a:t>
            </a:r>
            <a:br>
              <a:rPr lang="ru-RU" sz="2000" b="1" cap="none" dirty="0"/>
            </a:br>
            <a:r>
              <a:rPr lang="ru-RU" sz="2000" b="1" cap="none" dirty="0"/>
              <a:t>Текст песни «Так же как все» </a:t>
            </a:r>
            <a:endParaRPr lang="cs-CZ" sz="2000" b="1" cap="none" dirty="0"/>
          </a:p>
        </p:txBody>
      </p:sp>
      <p:sp>
        <p:nvSpPr>
          <p:cNvPr id="3" name="Zástupný obsah 2">
            <a:extLst>
              <a:ext uri="{FF2B5EF4-FFF2-40B4-BE49-F238E27FC236}">
                <a16:creationId xmlns:a16="http://schemas.microsoft.com/office/drawing/2014/main" id="{A64CFE01-D7F4-48AE-AD08-7D74AE628294}"/>
              </a:ext>
            </a:extLst>
          </p:cNvPr>
          <p:cNvSpPr>
            <a:spLocks noGrp="1"/>
          </p:cNvSpPr>
          <p:nvPr>
            <p:ph sz="quarter" idx="13"/>
          </p:nvPr>
        </p:nvSpPr>
        <p:spPr>
          <a:xfrm>
            <a:off x="121426" y="1848939"/>
            <a:ext cx="5106026" cy="3424107"/>
          </a:xfrm>
        </p:spPr>
        <p:txBody>
          <a:bodyPr>
            <a:normAutofit fontScale="25000" lnSpcReduction="20000"/>
          </a:bodyPr>
          <a:lstStyle/>
          <a:p>
            <a:pPr marL="0" indent="0">
              <a:buNone/>
            </a:pPr>
            <a:r>
              <a:rPr lang="ru-RU" sz="8000" cap="none" dirty="0"/>
              <a:t>Кто, не знаю, распускает слухи зря,</a:t>
            </a:r>
          </a:p>
          <a:p>
            <a:pPr marL="0" indent="0">
              <a:buNone/>
            </a:pPr>
            <a:r>
              <a:rPr lang="ru-RU" sz="8000" cap="none" dirty="0"/>
              <a:t>Что живу я без печали и забот.</a:t>
            </a:r>
          </a:p>
          <a:p>
            <a:pPr marL="0" indent="0">
              <a:buNone/>
            </a:pPr>
            <a:r>
              <a:rPr lang="ru-RU" sz="8000" cap="none" dirty="0"/>
              <a:t>Что на свете всех удачливее я,</a:t>
            </a:r>
          </a:p>
          <a:p>
            <a:pPr marL="0" indent="0">
              <a:buNone/>
            </a:pPr>
            <a:r>
              <a:rPr lang="ru-RU" sz="8000" cap="none" dirty="0"/>
              <a:t>И всегда, и во всем мне везет.</a:t>
            </a:r>
          </a:p>
          <a:p>
            <a:pPr marL="0" indent="0">
              <a:buNone/>
            </a:pPr>
            <a:r>
              <a:rPr lang="ru-RU" sz="8000" cap="none" dirty="0"/>
              <a:t>Так же как все, как все, как все,</a:t>
            </a:r>
          </a:p>
          <a:p>
            <a:pPr marL="0" indent="0">
              <a:buNone/>
            </a:pPr>
            <a:r>
              <a:rPr lang="ru-RU" sz="8000" cap="none" dirty="0"/>
              <a:t>Я по земле хожу, хожу.</a:t>
            </a:r>
          </a:p>
          <a:p>
            <a:pPr marL="0" indent="0">
              <a:buNone/>
            </a:pPr>
            <a:r>
              <a:rPr lang="ru-RU" sz="8000" cap="none" dirty="0"/>
              <a:t>И у судьбы как все, как все,</a:t>
            </a:r>
          </a:p>
          <a:p>
            <a:pPr marL="0" indent="0">
              <a:buNone/>
            </a:pPr>
            <a:r>
              <a:rPr lang="ru-RU" sz="8000" cap="none" dirty="0"/>
              <a:t>Счастья себе прошу.</a:t>
            </a:r>
          </a:p>
          <a:p>
            <a:pPr marL="0" indent="0">
              <a:buNone/>
            </a:pPr>
            <a:r>
              <a:rPr lang="ru-RU" sz="8000" cap="none" dirty="0"/>
              <a:t>На-на, на-на, на-на, на-на,</a:t>
            </a:r>
          </a:p>
          <a:p>
            <a:pPr marL="0" indent="0">
              <a:buNone/>
            </a:pPr>
            <a:r>
              <a:rPr lang="ru-RU" sz="8000" cap="none" dirty="0"/>
              <a:t>На-на, на-на, на-на, на-на,</a:t>
            </a:r>
            <a:endParaRPr lang="cs-CZ" sz="8000" cap="none" dirty="0"/>
          </a:p>
          <a:p>
            <a:pPr marL="0" indent="0">
              <a:buNone/>
            </a:pPr>
            <a:r>
              <a:rPr lang="ru-RU" sz="8000" cap="none" dirty="0"/>
              <a:t>На-на, на-на, на-на, на-на,</a:t>
            </a:r>
          </a:p>
          <a:p>
            <a:pPr marL="0" indent="0">
              <a:buNone/>
            </a:pPr>
            <a:endParaRPr lang="ru-RU" sz="8000" cap="none" dirty="0"/>
          </a:p>
          <a:p>
            <a:endParaRPr lang="cs-CZ" dirty="0"/>
          </a:p>
        </p:txBody>
      </p:sp>
      <p:sp>
        <p:nvSpPr>
          <p:cNvPr id="4" name="Zástupný obsah 3">
            <a:extLst>
              <a:ext uri="{FF2B5EF4-FFF2-40B4-BE49-F238E27FC236}">
                <a16:creationId xmlns:a16="http://schemas.microsoft.com/office/drawing/2014/main" id="{726FDF19-1007-49BF-BEB5-6AA25BCE6AB0}"/>
              </a:ext>
            </a:extLst>
          </p:cNvPr>
          <p:cNvSpPr>
            <a:spLocks noGrp="1"/>
          </p:cNvSpPr>
          <p:nvPr>
            <p:ph sz="quarter" idx="14"/>
          </p:nvPr>
        </p:nvSpPr>
        <p:spPr>
          <a:xfrm>
            <a:off x="4334807" y="2031817"/>
            <a:ext cx="5105400" cy="3424107"/>
          </a:xfrm>
        </p:spPr>
        <p:txBody>
          <a:bodyPr>
            <a:noAutofit/>
          </a:bodyPr>
          <a:lstStyle/>
          <a:p>
            <a:pPr marL="0" indent="0">
              <a:buNone/>
            </a:pPr>
            <a:r>
              <a:rPr lang="ru-RU" cap="none" dirty="0"/>
              <a:t>Счастья себе прошу.</a:t>
            </a:r>
          </a:p>
          <a:p>
            <a:pPr marL="0" indent="0">
              <a:buNone/>
            </a:pPr>
            <a:r>
              <a:rPr lang="ru-RU" cap="none" dirty="0"/>
              <a:t>Вы не верьте, что живу я как в раю,</a:t>
            </a:r>
          </a:p>
          <a:p>
            <a:pPr marL="0" indent="0">
              <a:buNone/>
            </a:pPr>
            <a:r>
              <a:rPr lang="ru-RU" cap="none" dirty="0"/>
              <a:t>И обходит стороной меня беда,</a:t>
            </a:r>
          </a:p>
          <a:p>
            <a:pPr marL="0" indent="0">
              <a:buNone/>
            </a:pPr>
            <a:r>
              <a:rPr lang="ru-RU" cap="none" dirty="0"/>
              <a:t>Точно так же я под вечер устаю,</a:t>
            </a:r>
          </a:p>
          <a:p>
            <a:pPr marL="0" indent="0">
              <a:buNone/>
            </a:pPr>
            <a:r>
              <a:rPr lang="ru-RU" cap="none" dirty="0"/>
              <a:t>И грущу и реву иногда.</a:t>
            </a:r>
          </a:p>
          <a:p>
            <a:pPr marL="0" indent="0">
              <a:buNone/>
            </a:pPr>
            <a:r>
              <a:rPr lang="ru-RU" cap="none" dirty="0"/>
              <a:t>Жизнь меня порой колотит и трясет,</a:t>
            </a:r>
          </a:p>
          <a:p>
            <a:pPr marL="0" indent="0">
              <a:buNone/>
            </a:pPr>
            <a:r>
              <a:rPr lang="ru-RU" cap="none" dirty="0" err="1"/>
              <a:t>Hо</a:t>
            </a:r>
            <a:r>
              <a:rPr lang="ru-RU" cap="none" dirty="0"/>
              <a:t> от бед известно средство мне одно,</a:t>
            </a:r>
          </a:p>
          <a:p>
            <a:pPr marL="0" indent="0">
              <a:buNone/>
            </a:pPr>
            <a:r>
              <a:rPr lang="ru-RU" cap="none" dirty="0"/>
              <a:t>В горький час, когда смертельно не везет,</a:t>
            </a:r>
          </a:p>
          <a:p>
            <a:pPr marL="0" indent="0">
              <a:buNone/>
            </a:pPr>
            <a:r>
              <a:rPr lang="ru-RU" cap="none" dirty="0"/>
              <a:t>Говорю, что везет все равно</a:t>
            </a:r>
            <a:endParaRPr lang="cs-CZ" cap="none" dirty="0"/>
          </a:p>
        </p:txBody>
      </p:sp>
      <p:pic>
        <p:nvPicPr>
          <p:cNvPr id="6" name="Obrázek 5">
            <a:extLst>
              <a:ext uri="{FF2B5EF4-FFF2-40B4-BE49-F238E27FC236}">
                <a16:creationId xmlns:a16="http://schemas.microsoft.com/office/drawing/2014/main" id="{D244A830-1C46-448C-910E-BDFEE74D8B61}"/>
              </a:ext>
            </a:extLst>
          </p:cNvPr>
          <p:cNvPicPr>
            <a:picLocks noChangeAspect="1"/>
          </p:cNvPicPr>
          <p:nvPr/>
        </p:nvPicPr>
        <p:blipFill>
          <a:blip r:embed="rId4"/>
          <a:stretch>
            <a:fillRect/>
          </a:stretch>
        </p:blipFill>
        <p:spPr>
          <a:xfrm>
            <a:off x="8736321" y="1514139"/>
            <a:ext cx="3455680" cy="2766459"/>
          </a:xfrm>
          <a:prstGeom prst="rect">
            <a:avLst/>
          </a:prstGeom>
        </p:spPr>
      </p:pic>
      <p:pic>
        <p:nvPicPr>
          <p:cNvPr id="5" name="alla-pugacheva-tak-zhe-kak-vse">
            <a:hlinkClick r:id="" action="ppaction://media"/>
            <a:extLst>
              <a:ext uri="{FF2B5EF4-FFF2-40B4-BE49-F238E27FC236}">
                <a16:creationId xmlns:a16="http://schemas.microsoft.com/office/drawing/2014/main" id="{B241EEDF-4ECA-4AE8-840A-4B55E6AE819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075" y="92075"/>
            <a:ext cx="487363" cy="487363"/>
          </a:xfrm>
          <a:prstGeom prst="rect">
            <a:avLst/>
          </a:prstGeom>
        </p:spPr>
      </p:pic>
    </p:spTree>
    <p:extLst>
      <p:ext uri="{BB962C8B-B14F-4D97-AF65-F5344CB8AC3E}">
        <p14:creationId xmlns:p14="http://schemas.microsoft.com/office/powerpoint/2010/main" val="450119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254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00F9FECB-ED2D-4CEC-AD63-C34AF9E96CC4}"/>
              </a:ext>
            </a:extLst>
          </p:cNvPr>
          <p:cNvSpPr txBox="1"/>
          <p:nvPr/>
        </p:nvSpPr>
        <p:spPr>
          <a:xfrm>
            <a:off x="0" y="486385"/>
            <a:ext cx="12192000" cy="6189130"/>
          </a:xfrm>
          <a:prstGeom prst="rect">
            <a:avLst/>
          </a:prstGeom>
        </p:spPr>
        <p:txBody>
          <a:bodyPr wrap="square">
            <a:spAutoFit/>
          </a:bodyPr>
          <a:lstStyle/>
          <a:p>
            <a:pPr>
              <a:lnSpc>
                <a:spcPct val="107000"/>
              </a:lnSpc>
              <a:spcAft>
                <a:spcPts val="800"/>
              </a:spcAft>
            </a:pPr>
            <a:r>
              <a:rPr lang="ru-RU"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Комплекс упражнений для урока на основе русской народной сказки (автор: </a:t>
            </a:r>
            <a:r>
              <a:rPr lang="ru-RU" sz="2000" b="1"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Alena</a:t>
            </a:r>
            <a:r>
              <a:rPr lang="ru-RU"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r>
              <a:rPr lang="ru-RU" sz="2000" b="1"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Slavíková</a:t>
            </a:r>
            <a:r>
              <a:rPr lang="ru-RU"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Русская народная сказка «Гуси-лебеди»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Жили-были муж и жена. У них были дочка и маленький сын. „Доченька, мы пойдём на работу, береги брата! Не ходи на улицу, будь умницей – мы купим тебе платок в подарок,“ говорила мать. Отец с матерью ушли, а дочка забыла, о чём ей наказывали: посадила брата на травке под окно и сама побежала на улицу, заигралась с друзьями. Прилетели гуси-лебеди, схватили и унесли мальчика. Вернулась девочка, смотрит, а брата нету! Стала она везде его искать, звать, но найти не смогла. Выбежала она в поле и увидела вдали гусей-лебедей. Тут она догадалась, что они и унесли её брата.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Стала девочка догонять их. Бежала, бежала, увидела — стоит печь. „Печка, печка, скажи, куда гуси-лебеди полетели?“ Печка ей отвечает: „Съешь моего ржаного пирожка — скажу.“ „Не хочу я ржаной пирог есть!“ - говорит девочка. Печка ей не сказала. Побежала девочка дальше и увидела, что недалеко стоит яблоня.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„Яблоня, яблоня, скажи, куда гуси-лебеди полетели?“ „Поешь моего лесного яблока — скажу.“ – „Не хочу я лесное яблоко есть!“,- отказывается девочка. Яблоня ей не сказала. Побежала девочка дальше. Недалеко течёт молочная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рекa</a:t>
            </a:r>
            <a:r>
              <a:rPr lang="ru-RU"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„Молочная река, куда гуси-лебеди полетели?“-„Попей моего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молокa</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скажу.“ Но девочка отвечает: „Не хочу я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молокa</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пить!“ Река ей не сказала.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10803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0E3EB0E-EAD1-4580-B38C-40AE9C413DF5}"/>
              </a:ext>
            </a:extLst>
          </p:cNvPr>
          <p:cNvSpPr txBox="1"/>
          <p:nvPr/>
        </p:nvSpPr>
        <p:spPr>
          <a:xfrm>
            <a:off x="1420426" y="682319"/>
            <a:ext cx="9161755" cy="5757474"/>
          </a:xfrm>
          <a:prstGeom prst="rect">
            <a:avLst/>
          </a:prstGeom>
          <a:noFill/>
        </p:spPr>
        <p:txBody>
          <a:bodyPr wrap="square">
            <a:spAutoFit/>
          </a:bodyPr>
          <a:lstStyle/>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ГРАММАТИЧЕСКИЙ КОММЕНТАРИЙ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1.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а) Вспомните образование форм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компаратива</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прилагательных и наречий.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б) Образуйте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компаратив</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от следующих прилагательных и наречий: талантливый, умный, светлый, удачливый, быстро, медленно, правильный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 Вспомните исключения.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хороший/хорошо, плохой/плохо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2.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Заполните таблицу и сформулируйте правило.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s-CZ" sz="2000" i="1" dirty="0" err="1">
                <a:solidFill>
                  <a:srgbClr val="333333"/>
                </a:solidFill>
                <a:effectLst/>
                <a:latin typeface="Calibri" panose="020F0502020204030204" pitchFamily="34" charset="0"/>
                <a:ea typeface="Calibri" panose="020F0502020204030204" pitchFamily="34" charset="0"/>
                <a:cs typeface="Calibri" panose="020F0502020204030204" pitchFamily="34" charset="0"/>
              </a:rPr>
              <a:t>легкий</a:t>
            </a:r>
            <a:r>
              <a:rPr lang="cs-CZ" sz="20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 </a:t>
            </a:r>
            <a:r>
              <a:rPr lang="cs-CZ" sz="2000" i="1" dirty="0" err="1">
                <a:solidFill>
                  <a:srgbClr val="333333"/>
                </a:solidFill>
                <a:effectLst/>
                <a:latin typeface="Calibri" panose="020F0502020204030204" pitchFamily="34" charset="0"/>
                <a:ea typeface="Calibri" panose="020F0502020204030204" pitchFamily="34" charset="0"/>
                <a:cs typeface="Calibri" panose="020F0502020204030204" pitchFamily="34" charset="0"/>
              </a:rPr>
              <a:t>легче</a:t>
            </a:r>
            <a:r>
              <a:rPr lang="ru-RU" sz="20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t>
            </a:r>
            <a:r>
              <a:rPr lang="cs-CZ" sz="20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rgbClr val="333333"/>
                </a:solidFill>
                <a:effectLst/>
                <a:latin typeface="Calibri" panose="020F0502020204030204" pitchFamily="34" charset="0"/>
                <a:ea typeface="Calibri" panose="020F0502020204030204" pitchFamily="34" charset="0"/>
                <a:cs typeface="Calibri" panose="020F0502020204030204" pitchFamily="34" charset="0"/>
              </a:rPr>
              <a:t>мягкий</a:t>
            </a:r>
            <a:r>
              <a:rPr lang="cs-CZ" sz="20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r>
              <a:rPr lang="ru-RU" sz="20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rgbClr val="333333"/>
                </a:solidFill>
                <a:effectLst/>
                <a:latin typeface="Calibri" panose="020F0502020204030204" pitchFamily="34" charset="0"/>
                <a:ea typeface="Calibri" panose="020F0502020204030204" pitchFamily="34" charset="0"/>
                <a:cs typeface="Calibri" panose="020F0502020204030204" pitchFamily="34" charset="0"/>
              </a:rPr>
              <a:t>жаркий</a:t>
            </a:r>
            <a:r>
              <a:rPr lang="cs-CZ" sz="20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s-CZ" sz="2000" i="1" dirty="0" err="1">
                <a:solidFill>
                  <a:srgbClr val="333333"/>
                </a:solidFill>
                <a:effectLst/>
                <a:latin typeface="Calibri" panose="020F0502020204030204" pitchFamily="34" charset="0"/>
                <a:ea typeface="Calibri" panose="020F0502020204030204" pitchFamily="34" charset="0"/>
                <a:cs typeface="Calibri" panose="020F0502020204030204" pitchFamily="34" charset="0"/>
              </a:rPr>
              <a:t>простой</a:t>
            </a:r>
            <a:r>
              <a:rPr lang="cs-CZ" sz="20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 </a:t>
            </a:r>
            <a:r>
              <a:rPr lang="cs-CZ" sz="2000" i="1" dirty="0" err="1">
                <a:solidFill>
                  <a:srgbClr val="333333"/>
                </a:solidFill>
                <a:effectLst/>
                <a:latin typeface="Calibri" panose="020F0502020204030204" pitchFamily="34" charset="0"/>
                <a:ea typeface="Calibri" panose="020F0502020204030204" pitchFamily="34" charset="0"/>
                <a:cs typeface="Calibri" panose="020F0502020204030204" pitchFamily="34" charset="0"/>
              </a:rPr>
              <a:t>проще</a:t>
            </a:r>
            <a:r>
              <a:rPr lang="ru-RU" sz="20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t>
            </a:r>
            <a:r>
              <a:rPr lang="cs-CZ" sz="20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rgbClr val="333333"/>
                </a:solidFill>
                <a:effectLst/>
                <a:latin typeface="Calibri" panose="020F0502020204030204" pitchFamily="34" charset="0"/>
                <a:ea typeface="Calibri" panose="020F0502020204030204" pitchFamily="34" charset="0"/>
                <a:cs typeface="Calibri" panose="020F0502020204030204" pitchFamily="34" charset="0"/>
              </a:rPr>
              <a:t>чистый</a:t>
            </a:r>
            <a:r>
              <a:rPr lang="cs-CZ" sz="20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r>
              <a:rPr lang="ru-RU" sz="20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rgbClr val="333333"/>
                </a:solidFill>
                <a:effectLst/>
                <a:latin typeface="Calibri" panose="020F0502020204030204" pitchFamily="34" charset="0"/>
                <a:ea typeface="Calibri" panose="020F0502020204030204" pitchFamily="34" charset="0"/>
                <a:cs typeface="Calibri" panose="020F0502020204030204" pitchFamily="34" charset="0"/>
              </a:rPr>
              <a:t>толстый</a:t>
            </a:r>
            <a:r>
              <a:rPr lang="cs-CZ" sz="20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r>
              <a:rPr lang="ru-RU" sz="20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rgbClr val="333333"/>
                </a:solidFill>
                <a:effectLst/>
                <a:latin typeface="Calibri" panose="020F0502020204030204" pitchFamily="34" charset="0"/>
                <a:ea typeface="Calibri" panose="020F0502020204030204" pitchFamily="34" charset="0"/>
                <a:cs typeface="Calibri" panose="020F0502020204030204" pitchFamily="34" charset="0"/>
              </a:rPr>
              <a:t>сладкий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s-CZ" sz="2000" i="1" dirty="0" err="1">
                <a:solidFill>
                  <a:srgbClr val="333333"/>
                </a:solidFill>
                <a:effectLst/>
                <a:latin typeface="Calibri" panose="020F0502020204030204" pitchFamily="34" charset="0"/>
                <a:ea typeface="Calibri" panose="020F0502020204030204" pitchFamily="34" charset="0"/>
                <a:cs typeface="Calibri" panose="020F0502020204030204" pitchFamily="34" charset="0"/>
              </a:rPr>
              <a:t>тих</a:t>
            </a:r>
            <a:r>
              <a:rPr lang="ru-RU" sz="2000" i="1" dirty="0" err="1">
                <a:solidFill>
                  <a:srgbClr val="333333"/>
                </a:solidFill>
                <a:effectLst/>
                <a:latin typeface="Calibri" panose="020F0502020204030204" pitchFamily="34" charset="0"/>
                <a:ea typeface="Calibri" panose="020F0502020204030204" pitchFamily="34" charset="0"/>
                <a:cs typeface="Calibri" panose="020F0502020204030204" pitchFamily="34" charset="0"/>
              </a:rPr>
              <a:t>ий</a:t>
            </a:r>
            <a:r>
              <a:rPr lang="ru-RU" sz="20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rgbClr val="333333"/>
                </a:solidFill>
                <a:effectLst/>
                <a:latin typeface="Calibri" panose="020F0502020204030204" pitchFamily="34" charset="0"/>
                <a:ea typeface="Calibri" panose="020F0502020204030204" pitchFamily="34" charset="0"/>
                <a:cs typeface="Calibri" panose="020F0502020204030204" pitchFamily="34" charset="0"/>
              </a:rPr>
              <a:t>тише</a:t>
            </a:r>
            <a:r>
              <a:rPr lang="ru-RU" sz="20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t>
            </a:r>
            <a:r>
              <a:rPr lang="cs-CZ" sz="20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r>
              <a:rPr lang="cs-CZ" sz="2000" i="1" dirty="0" err="1">
                <a:solidFill>
                  <a:srgbClr val="333333"/>
                </a:solidFill>
                <a:effectLst/>
                <a:latin typeface="Calibri" panose="020F0502020204030204" pitchFamily="34" charset="0"/>
                <a:ea typeface="Calibri" panose="020F0502020204030204" pitchFamily="34" charset="0"/>
                <a:cs typeface="Calibri" panose="020F0502020204030204" pitchFamily="34" charset="0"/>
              </a:rPr>
              <a:t>сухой</a:t>
            </a:r>
            <a:r>
              <a:rPr lang="cs-CZ" sz="20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cs-CZ" sz="2000" i="1" dirty="0" err="1">
                <a:solidFill>
                  <a:srgbClr val="333333"/>
                </a:solidFill>
                <a:effectLst/>
                <a:latin typeface="Calibri" panose="020F0502020204030204" pitchFamily="34" charset="0"/>
                <a:ea typeface="Calibri" panose="020F0502020204030204" pitchFamily="34" charset="0"/>
              </a:rPr>
              <a:t>дорогой</a:t>
            </a:r>
            <a:r>
              <a:rPr lang="cs-CZ" sz="2000" i="1" dirty="0">
                <a:solidFill>
                  <a:srgbClr val="333333"/>
                </a:solidFill>
                <a:effectLst/>
                <a:latin typeface="Calibri" panose="020F0502020204030204" pitchFamily="34" charset="0"/>
                <a:ea typeface="Calibri" panose="020F0502020204030204" pitchFamily="34" charset="0"/>
              </a:rPr>
              <a:t> → </a:t>
            </a:r>
            <a:r>
              <a:rPr lang="cs-CZ" sz="2000" i="1" dirty="0" err="1">
                <a:solidFill>
                  <a:srgbClr val="333333"/>
                </a:solidFill>
                <a:effectLst/>
                <a:latin typeface="Calibri" panose="020F0502020204030204" pitchFamily="34" charset="0"/>
                <a:ea typeface="Calibri" panose="020F0502020204030204" pitchFamily="34" charset="0"/>
              </a:rPr>
              <a:t>дороже</a:t>
            </a:r>
            <a:r>
              <a:rPr lang="ru-RU" sz="2000" i="1" dirty="0">
                <a:solidFill>
                  <a:srgbClr val="333333"/>
                </a:solidFill>
                <a:effectLst/>
                <a:latin typeface="Calibri" panose="020F0502020204030204" pitchFamily="34" charset="0"/>
                <a:ea typeface="Calibri" panose="020F0502020204030204" pitchFamily="34" charset="0"/>
              </a:rPr>
              <a:t>,</a:t>
            </a:r>
            <a:r>
              <a:rPr lang="cs-CZ" sz="2000" i="1" dirty="0">
                <a:solidFill>
                  <a:srgbClr val="333333"/>
                </a:solidFill>
                <a:effectLst/>
                <a:latin typeface="Calibri" panose="020F0502020204030204" pitchFamily="34" charset="0"/>
                <a:ea typeface="Calibri" panose="020F0502020204030204" pitchFamily="34" charset="0"/>
              </a:rPr>
              <a:t> </a:t>
            </a:r>
            <a:r>
              <a:rPr lang="cs-CZ" sz="2000" i="1" dirty="0" err="1">
                <a:solidFill>
                  <a:srgbClr val="333333"/>
                </a:solidFill>
                <a:effectLst/>
                <a:latin typeface="Calibri" panose="020F0502020204030204" pitchFamily="34" charset="0"/>
                <a:ea typeface="Calibri" panose="020F0502020204030204" pitchFamily="34" charset="0"/>
              </a:rPr>
              <a:t>строгий</a:t>
            </a:r>
            <a:r>
              <a:rPr lang="cs-CZ" sz="2000" i="1" dirty="0">
                <a:solidFill>
                  <a:srgbClr val="333333"/>
                </a:solidFill>
                <a:effectLst/>
                <a:latin typeface="Calibri" panose="020F0502020204030204" pitchFamily="34" charset="0"/>
                <a:ea typeface="Calibri" panose="020F0502020204030204" pitchFamily="34" charset="0"/>
              </a:rPr>
              <a:t> →</a:t>
            </a:r>
            <a:r>
              <a:rPr lang="ru-RU" sz="2000" i="1" dirty="0">
                <a:solidFill>
                  <a:srgbClr val="333333"/>
                </a:solidFill>
                <a:effectLst/>
                <a:latin typeface="Calibri" panose="020F0502020204030204" pitchFamily="34" charset="0"/>
                <a:ea typeface="Calibri" panose="020F0502020204030204" pitchFamily="34" charset="0"/>
              </a:rPr>
              <a:t> ,</a:t>
            </a:r>
            <a:r>
              <a:rPr lang="cs-CZ" sz="2000" i="1" dirty="0">
                <a:solidFill>
                  <a:srgbClr val="333333"/>
                </a:solidFill>
                <a:effectLst/>
                <a:latin typeface="Calibri" panose="020F0502020204030204" pitchFamily="34" charset="0"/>
                <a:ea typeface="Calibri" panose="020F0502020204030204" pitchFamily="34" charset="0"/>
              </a:rPr>
              <a:t> </a:t>
            </a:r>
            <a:r>
              <a:rPr lang="cs-CZ" sz="2000" i="1" dirty="0" err="1">
                <a:solidFill>
                  <a:srgbClr val="333333"/>
                </a:solidFill>
                <a:effectLst/>
                <a:latin typeface="Calibri" panose="020F0502020204030204" pitchFamily="34" charset="0"/>
                <a:ea typeface="Calibri" panose="020F0502020204030204" pitchFamily="34" charset="0"/>
              </a:rPr>
              <a:t>низкий</a:t>
            </a:r>
            <a:r>
              <a:rPr lang="cs-CZ" sz="2000" i="1" dirty="0">
                <a:solidFill>
                  <a:srgbClr val="333333"/>
                </a:solidFill>
                <a:effectLst/>
                <a:latin typeface="Calibri" panose="020F0502020204030204" pitchFamily="34" charset="0"/>
                <a:ea typeface="Calibri" panose="020F0502020204030204" pitchFamily="34" charset="0"/>
              </a:rPr>
              <a:t> → </a:t>
            </a:r>
            <a:r>
              <a:rPr lang="cs-CZ" sz="2000" i="1" dirty="0" err="1">
                <a:solidFill>
                  <a:srgbClr val="333333"/>
                </a:solidFill>
                <a:effectLst/>
                <a:latin typeface="Calibri" panose="020F0502020204030204" pitchFamily="34" charset="0"/>
                <a:ea typeface="Calibri" panose="020F0502020204030204" pitchFamily="34" charset="0"/>
              </a:rPr>
              <a:t>редкий</a:t>
            </a:r>
            <a:r>
              <a:rPr lang="cs-CZ" sz="2000" i="1" dirty="0">
                <a:solidFill>
                  <a:srgbClr val="333333"/>
                </a:solidFill>
                <a:effectLst/>
                <a:latin typeface="Calibri" panose="020F0502020204030204" pitchFamily="34" charset="0"/>
                <a:ea typeface="Calibri" panose="020F0502020204030204" pitchFamily="34" charset="0"/>
              </a:rPr>
              <a:t> →</a:t>
            </a:r>
            <a:br>
              <a:rPr lang="cs-CZ" sz="2400" dirty="0">
                <a:solidFill>
                  <a:srgbClr val="333333"/>
                </a:solidFill>
                <a:effectLst/>
                <a:latin typeface="Arial" panose="020B0604020202020204" pitchFamily="34" charset="0"/>
                <a:ea typeface="Calibri" panose="020F0502020204030204" pitchFamily="34" charset="0"/>
              </a:rPr>
            </a:br>
            <a:endParaRPr lang="cs-CZ" dirty="0"/>
          </a:p>
        </p:txBody>
      </p:sp>
    </p:spTree>
    <p:extLst>
      <p:ext uri="{BB962C8B-B14F-4D97-AF65-F5344CB8AC3E}">
        <p14:creationId xmlns:p14="http://schemas.microsoft.com/office/powerpoint/2010/main" val="23234687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ovéPole 7">
            <a:extLst>
              <a:ext uri="{FF2B5EF4-FFF2-40B4-BE49-F238E27FC236}">
                <a16:creationId xmlns:a16="http://schemas.microsoft.com/office/drawing/2014/main" id="{B04E9121-71CD-443B-ABCA-83273B106B6D}"/>
              </a:ext>
            </a:extLst>
          </p:cNvPr>
          <p:cNvSpPr txBox="1"/>
          <p:nvPr/>
        </p:nvSpPr>
        <p:spPr>
          <a:xfrm>
            <a:off x="1455807" y="231112"/>
            <a:ext cx="9481352" cy="6118278"/>
          </a:xfrm>
          <a:prstGeom prst="rect">
            <a:avLst/>
          </a:prstGeom>
          <a:noFill/>
        </p:spPr>
        <p:txBody>
          <a:bodyPr wrap="square">
            <a:spAutoFit/>
          </a:bodyPr>
          <a:lstStyle/>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3.</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Образование превосходной степени </a:t>
            </a: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компаратив</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всех =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компаратив</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чем все/другие люди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Когда используется всего, а когда всех?</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ru-RU" sz="2000" i="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latin typeface="Calibri" panose="020F0502020204030204" pitchFamily="34" charset="0"/>
                <a:ea typeface="Calibri" panose="020F0502020204030204" pitchFamily="34" charset="0"/>
                <a:cs typeface="Times New Roman" panose="02020603050405020304" pitchFamily="18" charset="0"/>
              </a:rPr>
              <a:t>Антон (высокий) всех классе. Борис бегает (быстро) всех. Она (красивая) всех в мире. Она готовит (хорошо) всех. Кто играет в футбол (хорошо) всех? Кого вы любите (много) всех?</a:t>
            </a:r>
            <a:endParaRPr lang="cs-CZ" sz="2000" i="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Я ль на свете всех милее, Всех румяней и белее? (Пушкин А. С.)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cs-CZ"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cs-CZ" sz="18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cs-CZ"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Obrázek 8">
            <a:extLst>
              <a:ext uri="{FF2B5EF4-FFF2-40B4-BE49-F238E27FC236}">
                <a16:creationId xmlns:a16="http://schemas.microsoft.com/office/drawing/2014/main" id="{35CC2091-3B38-4C24-AC6F-A0BBC599811F}"/>
              </a:ext>
            </a:extLst>
          </p:cNvPr>
          <p:cNvPicPr>
            <a:picLocks noChangeAspect="1"/>
          </p:cNvPicPr>
          <p:nvPr/>
        </p:nvPicPr>
        <p:blipFill>
          <a:blip r:embed="rId2"/>
          <a:stretch>
            <a:fillRect/>
          </a:stretch>
        </p:blipFill>
        <p:spPr>
          <a:xfrm>
            <a:off x="3841228" y="4299425"/>
            <a:ext cx="3902246" cy="2480575"/>
          </a:xfrm>
          <a:prstGeom prst="rect">
            <a:avLst/>
          </a:prstGeom>
          <a:ln>
            <a:solidFill>
              <a:srgbClr val="002060"/>
            </a:solidFill>
          </a:ln>
        </p:spPr>
      </p:pic>
    </p:spTree>
    <p:extLst>
      <p:ext uri="{BB962C8B-B14F-4D97-AF65-F5344CB8AC3E}">
        <p14:creationId xmlns:p14="http://schemas.microsoft.com/office/powerpoint/2010/main" val="21321944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C3C00AD-D67D-4548-A4BC-7CCCF9B33DEA}"/>
              </a:ext>
            </a:extLst>
          </p:cNvPr>
          <p:cNvSpPr txBox="1"/>
          <p:nvPr/>
        </p:nvSpPr>
        <p:spPr>
          <a:xfrm>
            <a:off x="1550633" y="937083"/>
            <a:ext cx="9090734" cy="5201167"/>
          </a:xfrm>
          <a:prstGeom prst="rect">
            <a:avLst/>
          </a:prstGeom>
          <a:noFill/>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4.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ТАКОЙ/ ТАКАЯ/ ТАКОЕ/ ТАКИЕ ЖЕ…., КАК (И) — прилагательные ТАК ЖЕ…., КАК — наречия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Его новый фильм такой же хороший, как и старый. Он говорит по-русски так же хорошо, как по-английски.              Мой брат говорит по-немецки ____________ хорошо, ______ я.              Они купили ______________ машину, _____ и мы.              Он играет в футбол _____________ хорошо, ________ и его брат.              У тебя ______________ чемодан, _________ у меня.              Это платье ____________ красивое, __________ то.              Этот ресторан ______________ дорогой, ________ тот.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5.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Песня, которую вы будете слушать, называется «Так же, как все». Как вы думаете, о чём будет эта песня?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18547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A0A1BBA0-1A58-40E7-A567-C8CFF6FF3D80}"/>
              </a:ext>
            </a:extLst>
          </p:cNvPr>
          <p:cNvSpPr txBox="1"/>
          <p:nvPr/>
        </p:nvSpPr>
        <p:spPr>
          <a:xfrm>
            <a:off x="0" y="0"/>
            <a:ext cx="12192000" cy="6971524"/>
          </a:xfrm>
          <a:prstGeom prst="rect">
            <a:avLst/>
          </a:prstGeom>
        </p:spPr>
        <p:txBody>
          <a:bodyPr wrap="square">
            <a:spAutoFit/>
          </a:bodyPr>
          <a:lstStyle/>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ЛЕКСИКА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1.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Прочитайте слова из песни и их значения. В случае затруднений обратитесь к словарю.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распускать слухи</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говорить что-либо неверное, ложное; говорить неправду о ком-либо, о чём-либо.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Если человек сделал что-то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зря</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это значит, что это дело не дало нужный результат или что этого не надо было делать. Я зря купил эту книгу, она мне не нужна.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печаль</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чувство грусти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забота</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неприятное чувство, тревога, беспокойство. жить без забот = жить легко, жить без проблем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под вечер</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вечером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реветь</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громко плакать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беда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несчастный случай, горе.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обходить стороной</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(кого?/что?) — избегать, не иметь ничего общего с кем/чем — либо. Этот район опасный, поэтому мы обходим его стороной. Он мне не нравится, я всегда обхожу его стороной.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(по)просить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(у кого?/что?) Если вы просить у кого-либо что-либо, значит, вы хотите, чтобы этот человек вам помог, дал совет, оказал услугу Он попросил у меня ручку.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(кому?)</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 везёт</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Если вам везёт, значит у вас всё получается, всё хорошо, благоприятно, нет проблем. Удача всегда с вами, вы — удачливый человек. Он всегда опаздывает на работу, но никто этого не видит. Ему везёт!</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судьба</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 ход жизненных событий, фатум, фортуна</a:t>
            </a:r>
            <a:endParaRPr lang="cs-CZ" sz="2000" dirty="0"/>
          </a:p>
        </p:txBody>
      </p:sp>
    </p:spTree>
    <p:extLst>
      <p:ext uri="{BB962C8B-B14F-4D97-AF65-F5344CB8AC3E}">
        <p14:creationId xmlns:p14="http://schemas.microsoft.com/office/powerpoint/2010/main" val="7953503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9429B5D-4ABD-4224-A42D-174C77446807}"/>
              </a:ext>
            </a:extLst>
          </p:cNvPr>
          <p:cNvSpPr txBox="1"/>
          <p:nvPr/>
        </p:nvSpPr>
        <p:spPr>
          <a:xfrm>
            <a:off x="1282840" y="1056501"/>
            <a:ext cx="9626320" cy="5255798"/>
          </a:xfrm>
          <a:prstGeom prst="rect">
            <a:avLst/>
          </a:prstGeom>
          <a:noFill/>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2.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Слушайте песню. Постарайтесь найти конструкции, которые мы рассмотрели в части «Грамматический комментарий».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 3. Слушайте песню с опорой на текст. Впишите пропущенные слова.</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cs-CZ" sz="2000" i="1" dirty="0">
              <a:latin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 Кто, не знаю, распускает ________ зря,              Что живу я без __________ и _________,              Что на свете всех _________________ я,              И всегда и во всём _______________________.              Так же, как _______, как _______, как ________,              Я по земле ________, __________.              И у судьбы как _______, как _________,              ____________ себе прошу.              На, на, на, на, на, на, на, на,         __________ себе прошу.         Вы не верьте, что живу я, как __________,         И обходит стороной меня _______,         Точно так же я под вечер __________,         И грущу, и реву иногда.         Так же, как _______, как _______, как ________,         Я по земле ________, __________.         И у судьбы как _______, как _________,         ____________ себе прошу.         На, на, на, на, на, на, на, на,         __________ себе прошу.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Tree>
    <p:extLst>
      <p:ext uri="{BB962C8B-B14F-4D97-AF65-F5344CB8AC3E}">
        <p14:creationId xmlns:p14="http://schemas.microsoft.com/office/powerpoint/2010/main" val="28444502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D457DE1-1D11-48BE-887E-DED5F9AC99CE}"/>
              </a:ext>
            </a:extLst>
          </p:cNvPr>
          <p:cNvSpPr txBox="1"/>
          <p:nvPr/>
        </p:nvSpPr>
        <p:spPr>
          <a:xfrm>
            <a:off x="1195754" y="479950"/>
            <a:ext cx="10801978" cy="3327834"/>
          </a:xfrm>
          <a:prstGeom prst="rect">
            <a:avLst/>
          </a:prstGeom>
          <a:noFill/>
        </p:spPr>
        <p:txBody>
          <a:bodyPr wrap="square">
            <a:spAutoFit/>
          </a:bodyPr>
          <a:lstStyle/>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4.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Прочитайте вслух восстановленный текст.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 5.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 чём эта песня?     </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ХОЧУ ЗНАТЬ БОЛЬШЕ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1. а) В песне мы встретили слово «зря». Помните, что оно значит? б) Составьте предложения, соединив левую и правую части.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ulka 3">
            <a:extLst>
              <a:ext uri="{FF2B5EF4-FFF2-40B4-BE49-F238E27FC236}">
                <a16:creationId xmlns:a16="http://schemas.microsoft.com/office/drawing/2014/main" id="{0E692F43-ED85-4E88-B563-B6496003943A}"/>
              </a:ext>
            </a:extLst>
          </p:cNvPr>
          <p:cNvGraphicFramePr>
            <a:graphicFrameLocks noGrp="1"/>
          </p:cNvGraphicFramePr>
          <p:nvPr>
            <p:extLst>
              <p:ext uri="{D42A27DB-BD31-4B8C-83A1-F6EECF244321}">
                <p14:modId xmlns:p14="http://schemas.microsoft.com/office/powerpoint/2010/main" val="1114789690"/>
              </p:ext>
            </p:extLst>
          </p:nvPr>
        </p:nvGraphicFramePr>
        <p:xfrm>
          <a:off x="1195754" y="4064427"/>
          <a:ext cx="10570866" cy="2022221"/>
        </p:xfrm>
        <a:graphic>
          <a:graphicData uri="http://schemas.openxmlformats.org/drawingml/2006/table">
            <a:tbl>
              <a:tblPr firstRow="1" firstCol="1" bandRow="1">
                <a:tableStyleId>{5C22544A-7EE6-4342-B048-85BDC9FD1C3A}</a:tableStyleId>
              </a:tblPr>
              <a:tblGrid>
                <a:gridCol w="5275163">
                  <a:extLst>
                    <a:ext uri="{9D8B030D-6E8A-4147-A177-3AD203B41FA5}">
                      <a16:colId xmlns:a16="http://schemas.microsoft.com/office/drawing/2014/main" val="389709845"/>
                    </a:ext>
                  </a:extLst>
                </a:gridCol>
                <a:gridCol w="5295703">
                  <a:extLst>
                    <a:ext uri="{9D8B030D-6E8A-4147-A177-3AD203B41FA5}">
                      <a16:colId xmlns:a16="http://schemas.microsoft.com/office/drawing/2014/main" val="1871409113"/>
                    </a:ext>
                  </a:extLst>
                </a:gridCol>
              </a:tblGrid>
              <a:tr h="0">
                <a:tc>
                  <a:txBody>
                    <a:bodyPr/>
                    <a:lstStyle/>
                    <a:p>
                      <a:pPr>
                        <a:lnSpc>
                          <a:spcPct val="107000"/>
                        </a:lnSpc>
                        <a:spcAft>
                          <a:spcPts val="800"/>
                        </a:spcAft>
                      </a:pPr>
                      <a:r>
                        <a:rPr lang="ru-RU" sz="2000" b="0" dirty="0">
                          <a:solidFill>
                            <a:schemeClr val="tx1"/>
                          </a:solidFill>
                          <a:effectLst/>
                        </a:rPr>
                        <a:t>Ты зря тратишь время на разговоры со мной… Зря ты не хочешь попробовать суп… </a:t>
                      </a:r>
                      <a:endParaRPr lang="cs-CZ" sz="2000" b="0" dirty="0">
                        <a:solidFill>
                          <a:schemeClr val="tx1"/>
                        </a:solidFill>
                        <a:effectLst/>
                      </a:endParaRPr>
                    </a:p>
                    <a:p>
                      <a:pPr>
                        <a:lnSpc>
                          <a:spcPct val="107000"/>
                        </a:lnSpc>
                        <a:spcAft>
                          <a:spcPts val="800"/>
                        </a:spcAft>
                      </a:pPr>
                      <a:r>
                        <a:rPr lang="ru-RU" sz="2000" b="0" dirty="0">
                          <a:solidFill>
                            <a:schemeClr val="tx1"/>
                          </a:solidFill>
                          <a:effectLst/>
                        </a:rPr>
                        <a:t>Зря ты ей всё рассказал… </a:t>
                      </a:r>
                      <a:endParaRPr lang="cs-CZ" sz="2000" b="0" dirty="0">
                        <a:solidFill>
                          <a:schemeClr val="tx1"/>
                        </a:solidFill>
                        <a:effectLst/>
                      </a:endParaRPr>
                    </a:p>
                    <a:p>
                      <a:pPr>
                        <a:lnSpc>
                          <a:spcPct val="107000"/>
                        </a:lnSpc>
                        <a:spcAft>
                          <a:spcPts val="800"/>
                        </a:spcAft>
                      </a:pPr>
                      <a:r>
                        <a:rPr lang="ru-RU" sz="2000" b="0" dirty="0">
                          <a:solidFill>
                            <a:schemeClr val="tx1"/>
                          </a:solidFill>
                          <a:effectLst/>
                        </a:rPr>
                        <a:t>Зря посмотрел этот фильм… </a:t>
                      </a:r>
                      <a:endParaRPr lang="cs-CZ" sz="2000" b="0" dirty="0">
                        <a:solidFill>
                          <a:schemeClr val="tx1"/>
                        </a:solidFill>
                        <a:effectLst/>
                      </a:endParaRPr>
                    </a:p>
                    <a:p>
                      <a:pPr>
                        <a:lnSpc>
                          <a:spcPct val="107000"/>
                        </a:lnSpc>
                        <a:spcAft>
                          <a:spcPts val="800"/>
                        </a:spcAft>
                      </a:pPr>
                      <a:r>
                        <a:rPr lang="ru-RU" sz="2000" b="0" dirty="0">
                          <a:solidFill>
                            <a:schemeClr val="tx1"/>
                          </a:solidFill>
                          <a:effectLst/>
                        </a:rPr>
                        <a:t>Зря ты пригласил Катю на вечеринку</a:t>
                      </a:r>
                      <a:endParaRPr lang="cs-CZ"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nSpc>
                          <a:spcPct val="107000"/>
                        </a:lnSpc>
                        <a:spcAft>
                          <a:spcPts val="800"/>
                        </a:spcAft>
                      </a:pPr>
                      <a:r>
                        <a:rPr lang="ru-RU" sz="2000" b="0" dirty="0">
                          <a:solidFill>
                            <a:schemeClr val="tx1"/>
                          </a:solidFill>
                          <a:effectLst/>
                        </a:rPr>
                        <a:t>…он очень вкусный </a:t>
                      </a:r>
                      <a:endParaRPr lang="cs-CZ" sz="2000" b="0" dirty="0">
                        <a:solidFill>
                          <a:schemeClr val="tx1"/>
                        </a:solidFill>
                        <a:effectLst/>
                      </a:endParaRPr>
                    </a:p>
                    <a:p>
                      <a:pPr>
                        <a:lnSpc>
                          <a:spcPct val="107000"/>
                        </a:lnSpc>
                        <a:spcAft>
                          <a:spcPts val="800"/>
                        </a:spcAft>
                      </a:pPr>
                      <a:r>
                        <a:rPr lang="ru-RU" sz="2000" b="0" dirty="0">
                          <a:solidFill>
                            <a:schemeClr val="tx1"/>
                          </a:solidFill>
                          <a:effectLst/>
                        </a:rPr>
                        <a:t>…она зануда. </a:t>
                      </a:r>
                      <a:endParaRPr lang="cs-CZ" sz="2000" b="0" dirty="0">
                        <a:solidFill>
                          <a:schemeClr val="tx1"/>
                        </a:solidFill>
                        <a:effectLst/>
                      </a:endParaRPr>
                    </a:p>
                    <a:p>
                      <a:pPr>
                        <a:lnSpc>
                          <a:spcPct val="107000"/>
                        </a:lnSpc>
                        <a:spcAft>
                          <a:spcPts val="800"/>
                        </a:spcAft>
                      </a:pPr>
                      <a:r>
                        <a:rPr lang="ru-RU" sz="2000" b="0" dirty="0">
                          <a:solidFill>
                            <a:schemeClr val="tx1"/>
                          </a:solidFill>
                          <a:effectLst/>
                        </a:rPr>
                        <a:t>… он такой скучный! </a:t>
                      </a:r>
                      <a:endParaRPr lang="cs-CZ" sz="2000" b="0" dirty="0">
                        <a:solidFill>
                          <a:schemeClr val="tx1"/>
                        </a:solidFill>
                        <a:effectLst/>
                      </a:endParaRPr>
                    </a:p>
                    <a:p>
                      <a:pPr>
                        <a:lnSpc>
                          <a:spcPct val="107000"/>
                        </a:lnSpc>
                        <a:spcAft>
                          <a:spcPts val="800"/>
                        </a:spcAft>
                      </a:pPr>
                      <a:r>
                        <a:rPr lang="ru-RU" sz="2000" b="0" dirty="0">
                          <a:solidFill>
                            <a:schemeClr val="tx1"/>
                          </a:solidFill>
                          <a:effectLst/>
                        </a:rPr>
                        <a:t>… я тебе ничего не скажу! </a:t>
                      </a:r>
                      <a:endParaRPr lang="cs-CZ" sz="2000" b="0" dirty="0">
                        <a:solidFill>
                          <a:schemeClr val="tx1"/>
                        </a:solidFill>
                        <a:effectLst/>
                      </a:endParaRPr>
                    </a:p>
                    <a:p>
                      <a:pPr>
                        <a:lnSpc>
                          <a:spcPct val="107000"/>
                        </a:lnSpc>
                        <a:spcAft>
                          <a:spcPts val="800"/>
                        </a:spcAft>
                      </a:pPr>
                      <a:r>
                        <a:rPr lang="ru-RU" sz="2000" b="0" dirty="0">
                          <a:solidFill>
                            <a:schemeClr val="tx1"/>
                          </a:solidFill>
                          <a:effectLst/>
                        </a:rPr>
                        <a:t>… она всем разболтает=расскажет   </a:t>
                      </a:r>
                      <a:endParaRPr lang="cs-CZ"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1060094586"/>
                  </a:ext>
                </a:extLst>
              </a:tr>
            </a:tbl>
          </a:graphicData>
        </a:graphic>
      </p:graphicFrame>
    </p:spTree>
    <p:extLst>
      <p:ext uri="{BB962C8B-B14F-4D97-AF65-F5344CB8AC3E}">
        <p14:creationId xmlns:p14="http://schemas.microsoft.com/office/powerpoint/2010/main" val="18280166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513D87A-3665-481C-B067-92A08A883E52}"/>
              </a:ext>
            </a:extLst>
          </p:cNvPr>
          <p:cNvSpPr txBox="1"/>
          <p:nvPr/>
        </p:nvSpPr>
        <p:spPr>
          <a:xfrm>
            <a:off x="2009671" y="1445925"/>
            <a:ext cx="7857811" cy="4726166"/>
          </a:xfrm>
          <a:prstGeom prst="rect">
            <a:avLst/>
          </a:prstGeom>
          <a:noFill/>
        </p:spPr>
        <p:txBody>
          <a:bodyPr wrap="square">
            <a:spAutoFit/>
          </a:bodyPr>
          <a:lstStyle/>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 Прочитайте реплики.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Как тебе новый фильм?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Только зря время потратил.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Как вы думаете, этот фильм был интересный или скучный? </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г) Разыграйте диалоги, употребив реплики данные ниже.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Тебе понравился спектакль?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Как тебе вчерашний концерт?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Ты, кажется, вчера был в театре. Что смотрел?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Балет.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Ну и как?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028732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16FB7F8-FBD8-41DC-B1D5-EAAB0132D8D7}"/>
              </a:ext>
            </a:extLst>
          </p:cNvPr>
          <p:cNvSpPr txBox="1"/>
          <p:nvPr/>
        </p:nvSpPr>
        <p:spPr>
          <a:xfrm>
            <a:off x="1061775" y="509867"/>
            <a:ext cx="10410093" cy="5838265"/>
          </a:xfrm>
          <a:prstGeom prst="rect">
            <a:avLst/>
          </a:prstGeom>
          <a:noFill/>
        </p:spPr>
        <p:txBody>
          <a:bodyPr wrap="square">
            <a:spAutoFit/>
          </a:bodyPr>
          <a:lstStyle/>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2.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а) Сравните два глагола: спрашивать-спросить VS просить — попросить.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Я попросил меня помочь ему. Он спросил, где метро. Он спрашивал меня о тебе.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ПРОСИТЬ — ПОПРОСИТЬ кого? что (с)делать? о чём? СПРАШИВАТЬ — СПРОСИТЬ кого? о чём?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б) Вставьте правильную форму глаголов СПРАШИВАТЬ-СПРОСИТЬ, ПРОСИТЬ-ПОПРОСИТЬ              Коллеги ______________ меня об отпуске.              Он ______________ меня дать её номер телефона.              Он _____________, знаю ли я её адрес.              Можно _______________? Я не понимаю это задание.              Можно ____________ вас подвинуться?              Учитель часто _____________ меня на уроке.              — Я не могу выбрать платье! — Давай ______________ консультанта помочь.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О чём вас спрашивают ваши друзья?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О чём вас просят ваши друзья?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просить прощения (у кого?) = извиняться Я прошу у вас прощения за всё.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просить руки (девушки) — получить согласие родителей девушки на брак. Он попросил её руки.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214788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00547F4-B3FA-40B2-997D-E5962FD3F7F6}"/>
              </a:ext>
            </a:extLst>
          </p:cNvPr>
          <p:cNvSpPr txBox="1"/>
          <p:nvPr/>
        </p:nvSpPr>
        <p:spPr>
          <a:xfrm>
            <a:off x="1215849" y="1544175"/>
            <a:ext cx="9576079" cy="4110612"/>
          </a:xfrm>
          <a:prstGeom prst="rect">
            <a:avLst/>
          </a:prstGeom>
          <a:noFill/>
        </p:spPr>
        <p:txBody>
          <a:bodyPr wrap="square">
            <a:spAutoFit/>
          </a:bodyPr>
          <a:lstStyle/>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3.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Что значит «мне везёт»? (кому?) ПОВЕЗЛО — ВЕЗЁТ — ПОВЕЗЁТ              Вчера я опоздал на работу и встретил директора! Опоздал первый раз в жизни, и так не ____________!              Мой коллега каждый день опаздывает на работу, но этого никто не видит. Ему _________!              Вчера сестра нашла на улице 5000 рублей. Ей ____________!              Завтра у меня экзамен. Надеюсь, что мне ____________!              Представляешь, Борис выиграл «Мерседес». Ему очень _____________!              Мы опоздали на самолёт. Нам не _______________!              Вам часто _____________?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Расскажите/ напишите историю о том, как вам (не) повезло.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5.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Спойте песню.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890644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B6FE8C6-8C0D-413B-A738-3D53C9DF110B}"/>
              </a:ext>
            </a:extLst>
          </p:cNvPr>
          <p:cNvSpPr txBox="1"/>
          <p:nvPr/>
        </p:nvSpPr>
        <p:spPr>
          <a:xfrm>
            <a:off x="1657978" y="0"/>
            <a:ext cx="9063614" cy="407035"/>
          </a:xfrm>
          <a:prstGeom prst="rect">
            <a:avLst/>
          </a:prstGeom>
          <a:noFill/>
        </p:spPr>
        <p:txBody>
          <a:bodyPr wrap="square">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Создайте </a:t>
            </a:r>
            <a:r>
              <a:rPr lang="ru-RU" sz="2000" i="1"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лингвокультурологический</a:t>
            </a: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комментарий к следующим двум песням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Obrázek 5">
            <a:extLst>
              <a:ext uri="{FF2B5EF4-FFF2-40B4-BE49-F238E27FC236}">
                <a16:creationId xmlns:a16="http://schemas.microsoft.com/office/drawing/2014/main" id="{98EECBBB-C164-4037-8041-A745809EA88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407035"/>
            <a:ext cx="12192000" cy="6450965"/>
          </a:xfrm>
          <a:prstGeom prst="rect">
            <a:avLst/>
          </a:prstGeom>
          <a:noFill/>
        </p:spPr>
      </p:pic>
    </p:spTree>
    <p:extLst>
      <p:ext uri="{BB962C8B-B14F-4D97-AF65-F5344CB8AC3E}">
        <p14:creationId xmlns:p14="http://schemas.microsoft.com/office/powerpoint/2010/main" val="1214322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2D0F7472-8351-4629-B322-AECFC98CDD55}"/>
              </a:ext>
            </a:extLst>
          </p:cNvPr>
          <p:cNvSpPr txBox="1"/>
          <p:nvPr/>
        </p:nvSpPr>
        <p:spPr>
          <a:xfrm>
            <a:off x="187569" y="582550"/>
            <a:ext cx="11816862" cy="6086538"/>
          </a:xfrm>
          <a:prstGeom prst="rect">
            <a:avLst/>
          </a:prstGeom>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Долго она бегала по полям, по лесам. День клонился к вечеру, делать нечего — надо идти домой. Вдруг видит — стоит избушка на курьих ножках. В избушке старая Баба-Яга сидит. А на лавочке сидит брат, играет золотыми яблочками.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Увидела его сестра, подкралась, схватила и унесла. Баба-Яга закричала: „Гуси-лебеди! Летите в погоню! Сестра брата унесла!“ Сестра с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братoм</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добежала до молочной реки. Видит - летят за ней гуси-лебеди.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„Речка, милая, спрячь меня!“ - „Попей моего молока!“ Девочка попила и спасибо сказала. Река укрыла её под берегом. Гуси-лебеди не увидали её, пролетели мимо.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Девочка с братом опять побежала. А гуси-лебеди вернулись, летят навстречу, вот-вот увидят. Что делать? Недалеко стоит яблоня... „Яблоня, милая, спрячь меня!“ - „Поешь моего лесного яблочка!“ Девочка съела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яблочкo</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и спасибо сказала. Яблоня укрыла её ветвями. Гуси-лебеди не увидали, пролетели мимо.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Девочка опять побежала. Бежит, бежит, уже недалеко осталось. Тут гуси-лебеди увидели её и стали быстро приближаться. Добежала девочка до печки: „Печка, милая, спрячь меня!“ – „Поешь моего ржаного пирожка!“ Девочка быстро пирожок в рот, а сама с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братoм</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в печь села. Гуси-лебеди полетали, покричали и ни с чем улетели к Бабе-Яге. Девочка сказала печи спасибо и вместе с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братoм</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прибежала домой. А тут и отец с матерью пришли.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498537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D4A000F2-7EA0-4A07-9867-6436019679A0}"/>
              </a:ext>
            </a:extLst>
          </p:cNvPr>
          <p:cNvPicPr>
            <a:picLocks noChangeAspect="1"/>
          </p:cNvPicPr>
          <p:nvPr/>
        </p:nvPicPr>
        <p:blipFill rotWithShape="1">
          <a:blip r:embed="rId2"/>
          <a:srcRect l="13366"/>
          <a:stretch/>
        </p:blipFill>
        <p:spPr>
          <a:xfrm>
            <a:off x="1055077" y="-1"/>
            <a:ext cx="10590831" cy="6882067"/>
          </a:xfrm>
          <a:prstGeom prst="rect">
            <a:avLst/>
          </a:prstGeom>
        </p:spPr>
      </p:pic>
    </p:spTree>
    <p:extLst>
      <p:ext uri="{BB962C8B-B14F-4D97-AF65-F5344CB8AC3E}">
        <p14:creationId xmlns:p14="http://schemas.microsoft.com/office/powerpoint/2010/main" val="23962763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2B5EA44-5DF4-484A-BF4A-7D727B9F157E}"/>
              </a:ext>
            </a:extLst>
          </p:cNvPr>
          <p:cNvSpPr txBox="1"/>
          <p:nvPr/>
        </p:nvSpPr>
        <p:spPr>
          <a:xfrm>
            <a:off x="3298371" y="1135759"/>
            <a:ext cx="6094324" cy="4008020"/>
          </a:xfrm>
          <a:prstGeom prst="rect">
            <a:avLst/>
          </a:prstGeom>
          <a:noFill/>
        </p:spPr>
        <p:txBody>
          <a:bodyPr wrap="square">
            <a:spAutoFit/>
          </a:bodyPr>
          <a:lstStyle/>
          <a:p>
            <a:pPr>
              <a:lnSpc>
                <a:spcPct val="107000"/>
              </a:lnSpc>
              <a:spcAft>
                <a:spcPts val="800"/>
              </a:spcAft>
            </a:pPr>
            <a:r>
              <a:rPr lang="ru-RU" sz="2000" b="1"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КРАТКИЕ ТЕКСТЫ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Работа с краткими текстами позволяет улучшить концентрацию учащихся.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u="sng"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Типы текстов: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Газетные заголовки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Результаты опроса общественного мнения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Рекламные объявления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Вывески и объявления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Таблицы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Аннотация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Названия и наименования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29543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AAA717A-6FBF-4C26-A1D6-C58C27989A19}"/>
              </a:ext>
            </a:extLst>
          </p:cNvPr>
          <p:cNvSpPr txBox="1"/>
          <p:nvPr/>
        </p:nvSpPr>
        <p:spPr>
          <a:xfrm>
            <a:off x="1902069" y="673240"/>
            <a:ext cx="8387861" cy="1270861"/>
          </a:xfrm>
          <a:prstGeom prst="rect">
            <a:avLst/>
          </a:prstGeom>
          <a:noFill/>
        </p:spPr>
        <p:txBody>
          <a:bodyPr wrap="square">
            <a:spAutoFit/>
          </a:bodyPr>
          <a:lstStyle/>
          <a:p>
            <a:pPr>
              <a:lnSpc>
                <a:spcPct val="107000"/>
              </a:lnSpc>
              <a:spcAft>
                <a:spcPts val="800"/>
              </a:spcAft>
            </a:pPr>
            <a:r>
              <a:rPr lang="ru-RU"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Вывески и объявления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Прочитайте объявления или вывески. Найдите соответствия.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ulka 3">
            <a:extLst>
              <a:ext uri="{FF2B5EF4-FFF2-40B4-BE49-F238E27FC236}">
                <a16:creationId xmlns:a16="http://schemas.microsoft.com/office/drawing/2014/main" id="{12ED0738-CDD9-432A-AA8A-B219A43890CF}"/>
              </a:ext>
            </a:extLst>
          </p:cNvPr>
          <p:cNvGraphicFramePr>
            <a:graphicFrameLocks noGrp="1"/>
          </p:cNvGraphicFramePr>
          <p:nvPr>
            <p:extLst>
              <p:ext uri="{D42A27DB-BD31-4B8C-83A1-F6EECF244321}">
                <p14:modId xmlns:p14="http://schemas.microsoft.com/office/powerpoint/2010/main" val="1278654877"/>
              </p:ext>
            </p:extLst>
          </p:nvPr>
        </p:nvGraphicFramePr>
        <p:xfrm>
          <a:off x="1607736" y="2227059"/>
          <a:ext cx="9154048" cy="3957701"/>
        </p:xfrm>
        <a:graphic>
          <a:graphicData uri="http://schemas.openxmlformats.org/drawingml/2006/table">
            <a:tbl>
              <a:tblPr firstRow="1" firstCol="1" bandRow="1">
                <a:tableStyleId>{5C22544A-7EE6-4342-B048-85BDC9FD1C3A}</a:tableStyleId>
              </a:tblPr>
              <a:tblGrid>
                <a:gridCol w="4577024">
                  <a:extLst>
                    <a:ext uri="{9D8B030D-6E8A-4147-A177-3AD203B41FA5}">
                      <a16:colId xmlns:a16="http://schemas.microsoft.com/office/drawing/2014/main" val="90261173"/>
                    </a:ext>
                  </a:extLst>
                </a:gridCol>
                <a:gridCol w="4577024">
                  <a:extLst>
                    <a:ext uri="{9D8B030D-6E8A-4147-A177-3AD203B41FA5}">
                      <a16:colId xmlns:a16="http://schemas.microsoft.com/office/drawing/2014/main" val="3344433663"/>
                    </a:ext>
                  </a:extLst>
                </a:gridCol>
              </a:tblGrid>
              <a:tr h="3396343">
                <a:tc>
                  <a:txBody>
                    <a:bodyPr/>
                    <a:lstStyle/>
                    <a:p>
                      <a:pPr>
                        <a:lnSpc>
                          <a:spcPct val="107000"/>
                        </a:lnSpc>
                        <a:spcAft>
                          <a:spcPts val="800"/>
                        </a:spcAft>
                      </a:pPr>
                      <a:r>
                        <a:rPr lang="ru-RU" sz="2000">
                          <a:solidFill>
                            <a:schemeClr val="tx1"/>
                          </a:solidFill>
                          <a:effectLst/>
                        </a:rPr>
                        <a:t>2. Банкомат 1. Прием платежей</a:t>
                      </a:r>
                      <a:endParaRPr lang="cs-CZ" sz="2000">
                        <a:solidFill>
                          <a:schemeClr val="tx1"/>
                        </a:solidFill>
                        <a:effectLst/>
                      </a:endParaRPr>
                    </a:p>
                    <a:p>
                      <a:pPr>
                        <a:lnSpc>
                          <a:spcPct val="107000"/>
                        </a:lnSpc>
                        <a:spcAft>
                          <a:spcPts val="800"/>
                        </a:spcAft>
                      </a:pPr>
                      <a:r>
                        <a:rPr lang="ru-RU" sz="2000">
                          <a:solidFill>
                            <a:schemeClr val="tx1"/>
                          </a:solidFill>
                          <a:effectLst/>
                        </a:rPr>
                        <a:t>3. справок не даем 4. Срочное фото</a:t>
                      </a:r>
                      <a:endParaRPr lang="cs-CZ" sz="2000">
                        <a:solidFill>
                          <a:schemeClr val="tx1"/>
                        </a:solidFill>
                        <a:effectLst/>
                      </a:endParaRPr>
                    </a:p>
                    <a:p>
                      <a:pPr>
                        <a:lnSpc>
                          <a:spcPct val="107000"/>
                        </a:lnSpc>
                        <a:spcAft>
                          <a:spcPts val="800"/>
                        </a:spcAft>
                      </a:pPr>
                      <a:r>
                        <a:rPr lang="ru-RU" sz="2000">
                          <a:solidFill>
                            <a:schemeClr val="tx1"/>
                          </a:solidFill>
                          <a:effectLst/>
                        </a:rPr>
                        <a:t>6. Ремонт обуви 8. Крошка-картошка</a:t>
                      </a:r>
                      <a:endParaRPr lang="cs-CZ" sz="2000">
                        <a:solidFill>
                          <a:schemeClr val="tx1"/>
                        </a:solidFill>
                        <a:effectLst/>
                      </a:endParaRPr>
                    </a:p>
                    <a:p>
                      <a:pPr>
                        <a:lnSpc>
                          <a:spcPct val="107000"/>
                        </a:lnSpc>
                        <a:spcAft>
                          <a:spcPts val="800"/>
                        </a:spcAft>
                      </a:pPr>
                      <a:r>
                        <a:rPr lang="ru-RU" sz="2000">
                          <a:solidFill>
                            <a:schemeClr val="tx1"/>
                          </a:solidFill>
                          <a:effectLst/>
                        </a:rPr>
                        <a:t>5. Остановка перенесена на 50 м прямо</a:t>
                      </a:r>
                      <a:endParaRPr lang="cs-CZ" sz="2000">
                        <a:solidFill>
                          <a:schemeClr val="tx1"/>
                        </a:solidFill>
                        <a:effectLst/>
                      </a:endParaRPr>
                    </a:p>
                    <a:p>
                      <a:pPr>
                        <a:lnSpc>
                          <a:spcPct val="107000"/>
                        </a:lnSpc>
                        <a:spcAft>
                          <a:spcPts val="800"/>
                        </a:spcAft>
                      </a:pPr>
                      <a:r>
                        <a:rPr lang="ru-RU" sz="2000">
                          <a:solidFill>
                            <a:schemeClr val="tx1"/>
                          </a:solidFill>
                          <a:effectLst/>
                        </a:rPr>
                        <a:t>7. Билет можно приобрести у водителя </a:t>
                      </a:r>
                      <a:endParaRPr lang="cs-CZ" sz="2000">
                        <a:solidFill>
                          <a:schemeClr val="tx1"/>
                        </a:solidFill>
                        <a:effectLst/>
                      </a:endParaRPr>
                    </a:p>
                    <a:p>
                      <a:pPr>
                        <a:lnSpc>
                          <a:spcPct val="107000"/>
                        </a:lnSpc>
                        <a:spcAft>
                          <a:spcPts val="800"/>
                        </a:spcAft>
                      </a:pPr>
                      <a:r>
                        <a:rPr lang="ru-RU" sz="2000">
                          <a:solidFill>
                            <a:schemeClr val="tx1"/>
                          </a:solidFill>
                          <a:effectLst/>
                        </a:rPr>
                        <a:t> </a:t>
                      </a:r>
                      <a:endParaRPr lang="cs-CZ"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nSpc>
                          <a:spcPct val="107000"/>
                        </a:lnSpc>
                        <a:spcAft>
                          <a:spcPts val="800"/>
                        </a:spcAft>
                      </a:pPr>
                      <a:r>
                        <a:rPr lang="ru-RU" sz="2000" dirty="0">
                          <a:solidFill>
                            <a:schemeClr val="tx1"/>
                          </a:solidFill>
                          <a:effectLst/>
                        </a:rPr>
                        <a:t>А) Здесь нельзя сесть на троллейбус.</a:t>
                      </a:r>
                      <a:endParaRPr lang="cs-CZ" sz="2000" dirty="0">
                        <a:solidFill>
                          <a:schemeClr val="tx1"/>
                        </a:solidFill>
                        <a:effectLst/>
                      </a:endParaRPr>
                    </a:p>
                    <a:p>
                      <a:pPr>
                        <a:lnSpc>
                          <a:spcPct val="107000"/>
                        </a:lnSpc>
                        <a:spcAft>
                          <a:spcPts val="800"/>
                        </a:spcAft>
                      </a:pPr>
                      <a:r>
                        <a:rPr lang="ru-RU" sz="2000" dirty="0">
                          <a:solidFill>
                            <a:schemeClr val="tx1"/>
                          </a:solidFill>
                          <a:effectLst/>
                        </a:rPr>
                        <a:t>Б) Здесь продается еда.</a:t>
                      </a:r>
                      <a:endParaRPr lang="cs-CZ" sz="2000" dirty="0">
                        <a:solidFill>
                          <a:schemeClr val="tx1"/>
                        </a:solidFill>
                        <a:effectLst/>
                      </a:endParaRPr>
                    </a:p>
                    <a:p>
                      <a:pPr>
                        <a:lnSpc>
                          <a:spcPct val="107000"/>
                        </a:lnSpc>
                        <a:spcAft>
                          <a:spcPts val="800"/>
                        </a:spcAft>
                      </a:pPr>
                      <a:r>
                        <a:rPr lang="ru-RU" sz="2000" dirty="0">
                          <a:solidFill>
                            <a:schemeClr val="tx1"/>
                          </a:solidFill>
                          <a:effectLst/>
                        </a:rPr>
                        <a:t>В) Здесь можно оплатить мобильную связь.</a:t>
                      </a:r>
                      <a:endParaRPr lang="cs-CZ" sz="2000" dirty="0">
                        <a:solidFill>
                          <a:schemeClr val="tx1"/>
                        </a:solidFill>
                        <a:effectLst/>
                      </a:endParaRPr>
                    </a:p>
                    <a:p>
                      <a:pPr>
                        <a:lnSpc>
                          <a:spcPct val="107000"/>
                        </a:lnSpc>
                        <a:spcAft>
                          <a:spcPts val="800"/>
                        </a:spcAft>
                      </a:pPr>
                      <a:r>
                        <a:rPr lang="ru-RU" sz="2000" dirty="0">
                          <a:solidFill>
                            <a:schemeClr val="tx1"/>
                          </a:solidFill>
                          <a:effectLst/>
                        </a:rPr>
                        <a:t>Г) Водитель продаст вам билет.</a:t>
                      </a:r>
                      <a:endParaRPr lang="cs-CZ" sz="2000" dirty="0">
                        <a:solidFill>
                          <a:schemeClr val="tx1"/>
                        </a:solidFill>
                        <a:effectLst/>
                      </a:endParaRPr>
                    </a:p>
                    <a:p>
                      <a:pPr>
                        <a:lnSpc>
                          <a:spcPct val="107000"/>
                        </a:lnSpc>
                        <a:spcAft>
                          <a:spcPts val="800"/>
                        </a:spcAft>
                      </a:pPr>
                      <a:r>
                        <a:rPr lang="ru-RU" sz="2000" dirty="0">
                          <a:solidFill>
                            <a:schemeClr val="tx1"/>
                          </a:solidFill>
                          <a:effectLst/>
                        </a:rPr>
                        <a:t>Д) Обращайтесь в другое место.</a:t>
                      </a:r>
                      <a:endParaRPr lang="cs-CZ" sz="2000" dirty="0">
                        <a:solidFill>
                          <a:schemeClr val="tx1"/>
                        </a:solidFill>
                        <a:effectLst/>
                      </a:endParaRPr>
                    </a:p>
                    <a:p>
                      <a:pPr>
                        <a:lnSpc>
                          <a:spcPct val="107000"/>
                        </a:lnSpc>
                        <a:spcAft>
                          <a:spcPts val="800"/>
                        </a:spcAft>
                      </a:pPr>
                      <a:r>
                        <a:rPr lang="ru-RU" sz="2000" dirty="0">
                          <a:solidFill>
                            <a:schemeClr val="tx1"/>
                          </a:solidFill>
                          <a:effectLst/>
                        </a:rPr>
                        <a:t>Е) Нужна фотография уже сегодня? Это здесь.</a:t>
                      </a:r>
                      <a:endParaRPr lang="cs-CZ" sz="2000" dirty="0">
                        <a:solidFill>
                          <a:schemeClr val="tx1"/>
                        </a:solidFill>
                        <a:effectLst/>
                      </a:endParaRPr>
                    </a:p>
                    <a:p>
                      <a:pPr>
                        <a:lnSpc>
                          <a:spcPct val="107000"/>
                        </a:lnSpc>
                        <a:spcAft>
                          <a:spcPts val="800"/>
                        </a:spcAft>
                      </a:pPr>
                      <a:r>
                        <a:rPr lang="ru-RU" sz="2000" dirty="0">
                          <a:solidFill>
                            <a:schemeClr val="tx1"/>
                          </a:solidFill>
                          <a:effectLst/>
                        </a:rPr>
                        <a:t>Ж) Здесь можно снять деньги со счёта.</a:t>
                      </a:r>
                      <a:endParaRPr lang="cs-CZ" sz="2000" dirty="0">
                        <a:solidFill>
                          <a:schemeClr val="tx1"/>
                        </a:solidFill>
                        <a:effectLst/>
                      </a:endParaRPr>
                    </a:p>
                    <a:p>
                      <a:pPr>
                        <a:lnSpc>
                          <a:spcPct val="107000"/>
                        </a:lnSpc>
                        <a:spcAft>
                          <a:spcPts val="800"/>
                        </a:spcAft>
                      </a:pPr>
                      <a:r>
                        <a:rPr lang="ru-RU" sz="2000" dirty="0">
                          <a:solidFill>
                            <a:schemeClr val="tx1"/>
                          </a:solidFill>
                          <a:effectLst/>
                        </a:rPr>
                        <a:t>З) Проблемы с ботинками? Вам сюда.</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2148699159"/>
                  </a:ext>
                </a:extLst>
              </a:tr>
            </a:tbl>
          </a:graphicData>
        </a:graphic>
      </p:graphicFrame>
    </p:spTree>
    <p:extLst>
      <p:ext uri="{BB962C8B-B14F-4D97-AF65-F5344CB8AC3E}">
        <p14:creationId xmlns:p14="http://schemas.microsoft.com/office/powerpoint/2010/main" val="33029738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C3478DC-3905-4197-ADBF-4334982FDA70}"/>
              </a:ext>
            </a:extLst>
          </p:cNvPr>
          <p:cNvSpPr txBox="1"/>
          <p:nvPr/>
        </p:nvSpPr>
        <p:spPr>
          <a:xfrm>
            <a:off x="2301072" y="1171737"/>
            <a:ext cx="9194241" cy="4191660"/>
          </a:xfrm>
          <a:prstGeom prst="rect">
            <a:avLst/>
          </a:prstGeom>
          <a:noFill/>
        </p:spPr>
        <p:txBody>
          <a:bodyPr wrap="square">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Создайте упражнение с выбором правильных ответов. К каждому вопросу дополните 1 правильный вопрос и два </a:t>
            </a:r>
            <a:r>
              <a:rPr lang="ru-RU" sz="2000" i="1"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дистрактора</a:t>
            </a: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t>
            </a:r>
            <a:endParaRPr lang="cs-CZ"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Например:</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1. </a:t>
            </a: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После третьего звонка вход в зрительный зал воспрещён</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Для кого это объявление?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А) для артиста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Б) для режиссёра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В) для зрителя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382935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a:extLst>
              <a:ext uri="{FF2B5EF4-FFF2-40B4-BE49-F238E27FC236}">
                <a16:creationId xmlns:a16="http://schemas.microsoft.com/office/drawing/2014/main" id="{86886F8D-30E1-4726-BD58-2D9EF67AB7D8}"/>
              </a:ext>
            </a:extLst>
          </p:cNvPr>
          <p:cNvGraphicFramePr>
            <a:graphicFrameLocks noGrp="1"/>
          </p:cNvGraphicFramePr>
          <p:nvPr>
            <p:extLst>
              <p:ext uri="{D42A27DB-BD31-4B8C-83A1-F6EECF244321}">
                <p14:modId xmlns:p14="http://schemas.microsoft.com/office/powerpoint/2010/main" val="1707619626"/>
              </p:ext>
            </p:extLst>
          </p:nvPr>
        </p:nvGraphicFramePr>
        <p:xfrm>
          <a:off x="0" y="432079"/>
          <a:ext cx="12192000" cy="5812790"/>
        </p:xfrm>
        <a:graphic>
          <a:graphicData uri="http://schemas.openxmlformats.org/drawingml/2006/table">
            <a:tbl>
              <a:tblPr firstRow="1" firstCol="1" bandRow="1"/>
              <a:tblGrid>
                <a:gridCol w="6096000">
                  <a:extLst>
                    <a:ext uri="{9D8B030D-6E8A-4147-A177-3AD203B41FA5}">
                      <a16:colId xmlns:a16="http://schemas.microsoft.com/office/drawing/2014/main" val="1629499261"/>
                    </a:ext>
                  </a:extLst>
                </a:gridCol>
                <a:gridCol w="6096000">
                  <a:extLst>
                    <a:ext uri="{9D8B030D-6E8A-4147-A177-3AD203B41FA5}">
                      <a16:colId xmlns:a16="http://schemas.microsoft.com/office/drawing/2014/main" val="3181117244"/>
                    </a:ext>
                  </a:extLst>
                </a:gridCol>
              </a:tblGrid>
              <a:tr h="0">
                <a:tc>
                  <a:txBody>
                    <a:bodyPr/>
                    <a:lstStyle/>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2. </a:t>
                      </a: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ПРОСЬБА УБИРАТЬ ЗА СОБОЙ ПОСУДУ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tint val="40000"/>
                      </a:schemeClr>
                    </a:solidFill>
                  </a:tcPr>
                </a:tc>
                <a:tc>
                  <a:txBody>
                    <a:bodyPr/>
                    <a:lstStyle/>
                    <a:p>
                      <a:pPr>
                        <a:lnSpc>
                          <a:spcPct val="107000"/>
                        </a:lnSpc>
                        <a:spcAft>
                          <a:spcPts val="800"/>
                        </a:spcAft>
                      </a:pPr>
                      <a:r>
                        <a:rPr lang="ru-RU" sz="2000">
                          <a:effectLst/>
                          <a:latin typeface="Calibri" panose="020F0502020204030204" pitchFamily="34" charset="0"/>
                          <a:ea typeface="Calibri" panose="020F0502020204030204" pitchFamily="34" charset="0"/>
                          <a:cs typeface="Times New Roman" panose="02020603050405020304" pitchFamily="18" charset="0"/>
                        </a:rPr>
                        <a:t>Где можно увидеть это объявление?</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tint val="40000"/>
                      </a:schemeClr>
                    </a:solidFill>
                  </a:tcPr>
                </a:tc>
                <a:extLst>
                  <a:ext uri="{0D108BD9-81ED-4DB2-BD59-A6C34878D82A}">
                    <a16:rowId xmlns:a16="http://schemas.microsoft.com/office/drawing/2014/main" val="760769911"/>
                  </a:ext>
                </a:extLst>
              </a:tr>
              <a:tr h="0">
                <a:tc>
                  <a:txBody>
                    <a:bodyPr/>
                    <a:lstStyle/>
                    <a:p>
                      <a:pPr>
                        <a:lnSpc>
                          <a:spcPct val="107000"/>
                        </a:lnSpc>
                        <a:spcAft>
                          <a:spcPts val="800"/>
                        </a:spcAft>
                      </a:pPr>
                      <a:r>
                        <a:rPr lang="ru-RU" sz="2000">
                          <a:effectLst/>
                          <a:latin typeface="Calibri" panose="020F0502020204030204" pitchFamily="34" charset="0"/>
                          <a:ea typeface="Calibri" panose="020F0502020204030204" pitchFamily="34" charset="0"/>
                          <a:cs typeface="Times New Roman" panose="02020603050405020304" pitchFamily="18" charset="0"/>
                        </a:rPr>
                        <a:t>3. </a:t>
                      </a:r>
                      <a:r>
                        <a:rPr lang="ru-RU" sz="2000" b="1">
                          <a:effectLst/>
                          <a:latin typeface="Calibri" panose="020F0502020204030204" pitchFamily="34" charset="0"/>
                          <a:ea typeface="Calibri" panose="020F0502020204030204" pitchFamily="34" charset="0"/>
                          <a:cs typeface="Times New Roman" panose="02020603050405020304" pitchFamily="18" charset="0"/>
                        </a:rPr>
                        <a:t>Сохраняйте билеты до конца поездки</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tint val="40000"/>
                      </a:schemeClr>
                    </a:solidFill>
                  </a:tcPr>
                </a:tc>
                <a:tc>
                  <a:txBody>
                    <a:bodyPr/>
                    <a:lstStyle/>
                    <a:p>
                      <a:pPr>
                        <a:lnSpc>
                          <a:spcPct val="107000"/>
                        </a:lnSpc>
                        <a:spcAft>
                          <a:spcPts val="800"/>
                        </a:spcAft>
                      </a:pPr>
                      <a:r>
                        <a:rPr lang="ru-RU" sz="2000">
                          <a:effectLst/>
                          <a:latin typeface="Calibri" panose="020F0502020204030204" pitchFamily="34" charset="0"/>
                          <a:ea typeface="Calibri" panose="020F0502020204030204" pitchFamily="34" charset="0"/>
                          <a:cs typeface="Times New Roman" panose="02020603050405020304" pitchFamily="18" charset="0"/>
                        </a:rPr>
                        <a:t>Где можно увидеть это объявление?</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tint val="40000"/>
                      </a:schemeClr>
                    </a:solidFill>
                  </a:tcPr>
                </a:tc>
                <a:extLst>
                  <a:ext uri="{0D108BD9-81ED-4DB2-BD59-A6C34878D82A}">
                    <a16:rowId xmlns:a16="http://schemas.microsoft.com/office/drawing/2014/main" val="3345939482"/>
                  </a:ext>
                </a:extLst>
              </a:tr>
              <a:tr h="0">
                <a:tc>
                  <a:txBody>
                    <a:bodyPr/>
                    <a:lstStyle/>
                    <a:p>
                      <a:pPr>
                        <a:lnSpc>
                          <a:spcPct val="107000"/>
                        </a:lnSpc>
                        <a:spcAft>
                          <a:spcPts val="800"/>
                        </a:spcAft>
                      </a:pPr>
                      <a:r>
                        <a:rPr lang="ru-RU" sz="2000">
                          <a:effectLst/>
                          <a:latin typeface="Calibri" panose="020F0502020204030204" pitchFamily="34" charset="0"/>
                          <a:ea typeface="Calibri" panose="020F0502020204030204" pitchFamily="34" charset="0"/>
                          <a:cs typeface="Times New Roman" panose="02020603050405020304" pitchFamily="18" charset="0"/>
                        </a:rPr>
                        <a:t>4. </a:t>
                      </a:r>
                      <a:r>
                        <a:rPr lang="ru-RU" sz="2000" b="1">
                          <a:effectLst/>
                          <a:latin typeface="Calibri" panose="020F0502020204030204" pitchFamily="34" charset="0"/>
                          <a:ea typeface="Calibri" panose="020F0502020204030204" pitchFamily="34" charset="0"/>
                          <a:cs typeface="Times New Roman" panose="02020603050405020304" pitchFamily="18" charset="0"/>
                        </a:rPr>
                        <a:t>Печатные издания вносить в зал запрещается!</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tint val="40000"/>
                      </a:schemeClr>
                    </a:solidFill>
                  </a:tcPr>
                </a:tc>
                <a:tc>
                  <a:txBody>
                    <a:bodyPr/>
                    <a:lstStyle/>
                    <a:p>
                      <a:pPr>
                        <a:lnSpc>
                          <a:spcPct val="107000"/>
                        </a:lnSpc>
                        <a:spcAft>
                          <a:spcPts val="800"/>
                        </a:spcAft>
                      </a:pPr>
                      <a:r>
                        <a:rPr lang="ru-RU" sz="2000">
                          <a:effectLst/>
                          <a:latin typeface="Calibri" panose="020F0502020204030204" pitchFamily="34" charset="0"/>
                          <a:ea typeface="Calibri" panose="020F0502020204030204" pitchFamily="34" charset="0"/>
                          <a:cs typeface="Times New Roman" panose="02020603050405020304" pitchFamily="18" charset="0"/>
                        </a:rPr>
                        <a:t>Где можно увидеть это объявление?</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tint val="40000"/>
                      </a:schemeClr>
                    </a:solidFill>
                  </a:tcPr>
                </a:tc>
                <a:extLst>
                  <a:ext uri="{0D108BD9-81ED-4DB2-BD59-A6C34878D82A}">
                    <a16:rowId xmlns:a16="http://schemas.microsoft.com/office/drawing/2014/main" val="971894723"/>
                  </a:ext>
                </a:extLst>
              </a:tr>
              <a:tr h="0">
                <a:tc>
                  <a:txBody>
                    <a:bodyPr/>
                    <a:lstStyle/>
                    <a:p>
                      <a:pPr>
                        <a:lnSpc>
                          <a:spcPct val="107000"/>
                        </a:lnSpc>
                        <a:spcAft>
                          <a:spcPts val="800"/>
                        </a:spcAft>
                      </a:pPr>
                      <a:r>
                        <a:rPr lang="ru-RU" sz="2000">
                          <a:effectLst/>
                          <a:latin typeface="Calibri" panose="020F0502020204030204" pitchFamily="34" charset="0"/>
                          <a:ea typeface="Calibri" panose="020F0502020204030204" pitchFamily="34" charset="0"/>
                          <a:cs typeface="Times New Roman" panose="02020603050405020304" pitchFamily="18" charset="0"/>
                        </a:rPr>
                        <a:t>5. </a:t>
                      </a:r>
                      <a:r>
                        <a:rPr lang="ru-RU" sz="2000" b="1">
                          <a:effectLst/>
                          <a:latin typeface="Calibri" panose="020F0502020204030204" pitchFamily="34" charset="0"/>
                          <a:ea typeface="Calibri" panose="020F0502020204030204" pitchFamily="34" charset="0"/>
                          <a:cs typeface="Times New Roman" panose="02020603050405020304" pitchFamily="18" charset="0"/>
                        </a:rPr>
                        <a:t>Все операции по вкладам осуществляются по предъявлении паспорта</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tint val="40000"/>
                      </a:schemeClr>
                    </a:solidFill>
                  </a:tcPr>
                </a:tc>
                <a:tc>
                  <a:txBody>
                    <a:bodyPr/>
                    <a:lstStyle/>
                    <a:p>
                      <a:pPr>
                        <a:lnSpc>
                          <a:spcPct val="107000"/>
                        </a:lnSpc>
                        <a:spcAft>
                          <a:spcPts val="800"/>
                        </a:spcAft>
                      </a:pPr>
                      <a:r>
                        <a:rPr lang="ru-RU" sz="2000">
                          <a:effectLst/>
                          <a:latin typeface="Calibri" panose="020F0502020204030204" pitchFamily="34" charset="0"/>
                          <a:ea typeface="Calibri" panose="020F0502020204030204" pitchFamily="34" charset="0"/>
                          <a:cs typeface="Times New Roman" panose="02020603050405020304" pitchFamily="18" charset="0"/>
                        </a:rPr>
                        <a:t>Где можно увидеть это объявление?</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tint val="40000"/>
                      </a:schemeClr>
                    </a:solidFill>
                  </a:tcPr>
                </a:tc>
                <a:extLst>
                  <a:ext uri="{0D108BD9-81ED-4DB2-BD59-A6C34878D82A}">
                    <a16:rowId xmlns:a16="http://schemas.microsoft.com/office/drawing/2014/main" val="1098837146"/>
                  </a:ext>
                </a:extLst>
              </a:tr>
              <a:tr h="0">
                <a:tc>
                  <a:txBody>
                    <a:bodyPr/>
                    <a:lstStyle/>
                    <a:p>
                      <a:pPr>
                        <a:lnSpc>
                          <a:spcPct val="107000"/>
                        </a:lnSpc>
                        <a:spcAft>
                          <a:spcPts val="800"/>
                        </a:spcAft>
                      </a:pPr>
                      <a:r>
                        <a:rPr lang="ru-RU" sz="2000">
                          <a:effectLst/>
                          <a:latin typeface="Calibri" panose="020F0502020204030204" pitchFamily="34" charset="0"/>
                          <a:ea typeface="Calibri" panose="020F0502020204030204" pitchFamily="34" charset="0"/>
                          <a:cs typeface="Times New Roman" panose="02020603050405020304" pitchFamily="18" charset="0"/>
                        </a:rPr>
                        <a:t>6. </a:t>
                      </a:r>
                      <a:r>
                        <a:rPr lang="ru-RU" sz="2000" b="1">
                          <a:effectLst/>
                          <a:latin typeface="Calibri" panose="020F0502020204030204" pitchFamily="34" charset="0"/>
                          <a:ea typeface="Calibri" panose="020F0502020204030204" pitchFamily="34" charset="0"/>
                          <a:cs typeface="Times New Roman" panose="02020603050405020304" pitchFamily="18" charset="0"/>
                        </a:rPr>
                        <a:t>Проездные билеты можно приобрести у водителя</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tint val="40000"/>
                      </a:schemeClr>
                    </a:solidFill>
                  </a:tcPr>
                </a:tc>
                <a:tc>
                  <a:txBody>
                    <a:bodyPr/>
                    <a:lstStyle/>
                    <a:p>
                      <a:pPr>
                        <a:lnSpc>
                          <a:spcPct val="107000"/>
                        </a:lnSpc>
                        <a:spcAft>
                          <a:spcPts val="800"/>
                        </a:spcAft>
                      </a:pPr>
                      <a:r>
                        <a:rPr lang="ru-RU" sz="2000">
                          <a:effectLst/>
                          <a:latin typeface="Calibri" panose="020F0502020204030204" pitchFamily="34" charset="0"/>
                          <a:ea typeface="Calibri" panose="020F0502020204030204" pitchFamily="34" charset="0"/>
                          <a:cs typeface="Times New Roman" panose="02020603050405020304" pitchFamily="18" charset="0"/>
                        </a:rPr>
                        <a:t>Где можно увидеть это объявление?</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tint val="40000"/>
                      </a:schemeClr>
                    </a:solidFill>
                  </a:tcPr>
                </a:tc>
                <a:extLst>
                  <a:ext uri="{0D108BD9-81ED-4DB2-BD59-A6C34878D82A}">
                    <a16:rowId xmlns:a16="http://schemas.microsoft.com/office/drawing/2014/main" val="3948683431"/>
                  </a:ext>
                </a:extLst>
              </a:tr>
              <a:tr h="0">
                <a:tc>
                  <a:txBody>
                    <a:bodyPr/>
                    <a:lstStyle/>
                    <a:p>
                      <a:pPr>
                        <a:lnSpc>
                          <a:spcPct val="107000"/>
                        </a:lnSpc>
                        <a:spcAft>
                          <a:spcPts val="800"/>
                        </a:spcAft>
                      </a:pPr>
                      <a:r>
                        <a:rPr lang="ru-RU" sz="2000">
                          <a:effectLst/>
                          <a:latin typeface="Calibri" panose="020F0502020204030204" pitchFamily="34" charset="0"/>
                          <a:ea typeface="Calibri" panose="020F0502020204030204" pitchFamily="34" charset="0"/>
                          <a:cs typeface="Times New Roman" panose="02020603050405020304" pitchFamily="18" charset="0"/>
                        </a:rPr>
                        <a:t>7. </a:t>
                      </a:r>
                      <a:r>
                        <a:rPr lang="ru-RU" sz="2000" b="1">
                          <a:effectLst/>
                          <a:latin typeface="Calibri" panose="020F0502020204030204" pitchFamily="34" charset="0"/>
                          <a:ea typeface="Calibri" panose="020F0502020204030204" pitchFamily="34" charset="0"/>
                          <a:cs typeface="Times New Roman" panose="02020603050405020304" pitchFamily="18" charset="0"/>
                        </a:rPr>
                        <a:t>Уважаемые покупатели, камера хранения временно не работает</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tint val="40000"/>
                      </a:schemeClr>
                    </a:solidFill>
                  </a:tcPr>
                </a:tc>
                <a:tc>
                  <a:txBody>
                    <a:bodyPr/>
                    <a:lstStyle/>
                    <a:p>
                      <a:pPr>
                        <a:lnSpc>
                          <a:spcPct val="107000"/>
                        </a:lnSpc>
                        <a:spcAft>
                          <a:spcPts val="800"/>
                        </a:spcAft>
                      </a:pPr>
                      <a:r>
                        <a:rPr lang="ru-RU" sz="2000">
                          <a:effectLst/>
                          <a:latin typeface="Calibri" panose="020F0502020204030204" pitchFamily="34" charset="0"/>
                          <a:ea typeface="Calibri" panose="020F0502020204030204" pitchFamily="34" charset="0"/>
                          <a:cs typeface="Times New Roman" panose="02020603050405020304" pitchFamily="18" charset="0"/>
                        </a:rPr>
                        <a:t>Где можно увидеть это объявление?</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tint val="40000"/>
                      </a:schemeClr>
                    </a:solidFill>
                  </a:tcPr>
                </a:tc>
                <a:extLst>
                  <a:ext uri="{0D108BD9-81ED-4DB2-BD59-A6C34878D82A}">
                    <a16:rowId xmlns:a16="http://schemas.microsoft.com/office/drawing/2014/main" val="2143266938"/>
                  </a:ext>
                </a:extLst>
              </a:tr>
              <a:tr h="0">
                <a:tc>
                  <a:txBody>
                    <a:bodyPr/>
                    <a:lstStyle/>
                    <a:p>
                      <a:pPr>
                        <a:lnSpc>
                          <a:spcPct val="107000"/>
                        </a:lnSpc>
                        <a:spcAft>
                          <a:spcPts val="800"/>
                        </a:spcAft>
                      </a:pPr>
                      <a:r>
                        <a:rPr lang="ru-RU" sz="2000">
                          <a:effectLst/>
                          <a:latin typeface="Calibri" panose="020F0502020204030204" pitchFamily="34" charset="0"/>
                          <a:ea typeface="Calibri" panose="020F0502020204030204" pitchFamily="34" charset="0"/>
                          <a:cs typeface="Times New Roman" panose="02020603050405020304" pitchFamily="18" charset="0"/>
                        </a:rPr>
                        <a:t>8. </a:t>
                      </a:r>
                      <a:r>
                        <a:rPr lang="ru-RU" sz="2000" b="1">
                          <a:effectLst/>
                          <a:latin typeface="Calibri" panose="020F0502020204030204" pitchFamily="34" charset="0"/>
                          <a:ea typeface="Calibri" panose="020F0502020204030204" pitchFamily="34" charset="0"/>
                          <a:cs typeface="Times New Roman" panose="02020603050405020304" pitchFamily="18" charset="0"/>
                        </a:rPr>
                        <a:t>Концерт рок-группы «Георгин» переносится на вторник, 20 октября. Приносим свои извинения!</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tint val="40000"/>
                      </a:schemeClr>
                    </a:solidFill>
                  </a:tcPr>
                </a:tc>
                <a:tc>
                  <a:txBody>
                    <a:bodyPr/>
                    <a:lstStyle/>
                    <a:p>
                      <a:pPr>
                        <a:lnSpc>
                          <a:spcPct val="107000"/>
                        </a:lnSpc>
                        <a:spcAft>
                          <a:spcPts val="800"/>
                        </a:spcAft>
                      </a:pPr>
                      <a:r>
                        <a:rPr lang="ru-RU" sz="2000">
                          <a:effectLst/>
                          <a:latin typeface="Calibri" panose="020F0502020204030204" pitchFamily="34" charset="0"/>
                          <a:ea typeface="Calibri" panose="020F0502020204030204" pitchFamily="34" charset="0"/>
                          <a:cs typeface="Times New Roman" panose="02020603050405020304" pitchFamily="18" charset="0"/>
                        </a:rPr>
                        <a:t>Где можно увидеть это объявление?</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tint val="40000"/>
                      </a:schemeClr>
                    </a:solidFill>
                  </a:tcPr>
                </a:tc>
                <a:extLst>
                  <a:ext uri="{0D108BD9-81ED-4DB2-BD59-A6C34878D82A}">
                    <a16:rowId xmlns:a16="http://schemas.microsoft.com/office/drawing/2014/main" val="3022325073"/>
                  </a:ext>
                </a:extLst>
              </a:tr>
              <a:tr h="0">
                <a:tc>
                  <a:txBody>
                    <a:bodyPr/>
                    <a:lstStyle/>
                    <a:p>
                      <a:pPr>
                        <a:lnSpc>
                          <a:spcPct val="107000"/>
                        </a:lnSpc>
                        <a:spcAft>
                          <a:spcPts val="800"/>
                        </a:spcAft>
                      </a:pPr>
                      <a:r>
                        <a:rPr lang="ru-RU" sz="2000">
                          <a:effectLst/>
                          <a:latin typeface="Calibri" panose="020F0502020204030204" pitchFamily="34" charset="0"/>
                          <a:ea typeface="Calibri" panose="020F0502020204030204" pitchFamily="34" charset="0"/>
                          <a:cs typeface="Times New Roman" panose="02020603050405020304" pitchFamily="18" charset="0"/>
                        </a:rPr>
                        <a:t>9. </a:t>
                      </a:r>
                      <a:r>
                        <a:rPr lang="ru-RU" sz="2000" b="1">
                          <a:effectLst/>
                          <a:latin typeface="Calibri" panose="020F0502020204030204" pitchFamily="34" charset="0"/>
                          <a:ea typeface="Calibri" panose="020F0502020204030204" pitchFamily="34" charset="0"/>
                          <a:cs typeface="Times New Roman" panose="02020603050405020304" pitchFamily="18" charset="0"/>
                        </a:rPr>
                        <a:t>Детям до 18 лет спиртные напитки не отпускаются!</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tint val="40000"/>
                      </a:schemeClr>
                    </a:solidFill>
                  </a:tcPr>
                </a:tc>
                <a:tc>
                  <a:txBody>
                    <a:bodyPr/>
                    <a:lstStyle/>
                    <a:p>
                      <a:pPr>
                        <a:lnSpc>
                          <a:spcPct val="107000"/>
                        </a:lnSpc>
                        <a:spcAft>
                          <a:spcPts val="800"/>
                        </a:spcAft>
                      </a:pPr>
                      <a:r>
                        <a:rPr lang="ru-RU" sz="2000">
                          <a:effectLst/>
                          <a:latin typeface="Calibri" panose="020F0502020204030204" pitchFamily="34" charset="0"/>
                          <a:ea typeface="Calibri" panose="020F0502020204030204" pitchFamily="34" charset="0"/>
                          <a:cs typeface="Times New Roman" panose="02020603050405020304" pitchFamily="18" charset="0"/>
                        </a:rPr>
                        <a:t>Для кого это объявление?</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tint val="40000"/>
                      </a:schemeClr>
                    </a:solidFill>
                  </a:tcPr>
                </a:tc>
                <a:extLst>
                  <a:ext uri="{0D108BD9-81ED-4DB2-BD59-A6C34878D82A}">
                    <a16:rowId xmlns:a16="http://schemas.microsoft.com/office/drawing/2014/main" val="2708448328"/>
                  </a:ext>
                </a:extLst>
              </a:tr>
              <a:tr h="0">
                <a:tc>
                  <a:txBody>
                    <a:bodyPr/>
                    <a:lstStyle/>
                    <a:p>
                      <a:pPr>
                        <a:lnSpc>
                          <a:spcPct val="107000"/>
                        </a:lnSpc>
                        <a:spcAft>
                          <a:spcPts val="800"/>
                        </a:spcAft>
                      </a:pPr>
                      <a:r>
                        <a:rPr lang="ru-RU" sz="2000">
                          <a:effectLst/>
                          <a:latin typeface="Calibri" panose="020F0502020204030204" pitchFamily="34" charset="0"/>
                          <a:ea typeface="Calibri" panose="020F0502020204030204" pitchFamily="34" charset="0"/>
                          <a:cs typeface="Times New Roman" panose="02020603050405020304" pitchFamily="18" charset="0"/>
                        </a:rPr>
                        <a:t>10. </a:t>
                      </a:r>
                      <a:r>
                        <a:rPr lang="ru-RU" sz="2000" b="1">
                          <a:effectLst/>
                          <a:latin typeface="Calibri" panose="020F0502020204030204" pitchFamily="34" charset="0"/>
                          <a:ea typeface="Calibri" panose="020F0502020204030204" pitchFamily="34" charset="0"/>
                          <a:cs typeface="Times New Roman" panose="02020603050405020304" pitchFamily="18" charset="0"/>
                        </a:rPr>
                        <a:t>Уважаемые дамы и господа! На втором этаже нашего торгового центра к вашим услугам банкомат.</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tint val="40000"/>
                      </a:schemeClr>
                    </a:solidFill>
                  </a:tcPr>
                </a:tc>
                <a:tc>
                  <a:txBody>
                    <a:bodyPr/>
                    <a:lstStyle/>
                    <a:p>
                      <a:pPr>
                        <a:lnSpc>
                          <a:spcPct val="107000"/>
                        </a:lnSpc>
                        <a:spcAft>
                          <a:spcPts val="800"/>
                        </a:spcAft>
                      </a:pPr>
                      <a:r>
                        <a:rPr lang="ru-RU" sz="2000">
                          <a:effectLst/>
                          <a:latin typeface="Calibri" panose="020F0502020204030204" pitchFamily="34" charset="0"/>
                          <a:ea typeface="Calibri" panose="020F0502020204030204" pitchFamily="34" charset="0"/>
                          <a:cs typeface="Times New Roman" panose="02020603050405020304" pitchFamily="18" charset="0"/>
                        </a:rPr>
                        <a:t>Для кого это объявление?</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tint val="40000"/>
                      </a:schemeClr>
                    </a:solidFill>
                  </a:tcPr>
                </a:tc>
                <a:extLst>
                  <a:ext uri="{0D108BD9-81ED-4DB2-BD59-A6C34878D82A}">
                    <a16:rowId xmlns:a16="http://schemas.microsoft.com/office/drawing/2014/main" val="999530739"/>
                  </a:ext>
                </a:extLst>
              </a:tr>
              <a:tr h="0">
                <a:tc>
                  <a:txBody>
                    <a:bodyPr/>
                    <a:lstStyle/>
                    <a:p>
                      <a:pPr>
                        <a:lnSpc>
                          <a:spcPct val="107000"/>
                        </a:lnSpc>
                        <a:spcAft>
                          <a:spcPts val="800"/>
                        </a:spcAft>
                      </a:pPr>
                      <a:r>
                        <a:rPr lang="ru-RU" sz="2000">
                          <a:effectLst/>
                          <a:latin typeface="Calibri" panose="020F0502020204030204" pitchFamily="34" charset="0"/>
                          <a:ea typeface="Calibri" panose="020F0502020204030204" pitchFamily="34" charset="0"/>
                          <a:cs typeface="Times New Roman" panose="02020603050405020304" pitchFamily="18" charset="0"/>
                        </a:rPr>
                        <a:t>11. </a:t>
                      </a:r>
                      <a:r>
                        <a:rPr lang="ru-RU" sz="2000" b="1">
                          <a:effectLst/>
                          <a:latin typeface="Calibri" panose="020F0502020204030204" pitchFamily="34" charset="0"/>
                          <a:ea typeface="Calibri" panose="020F0502020204030204" pitchFamily="34" charset="0"/>
                          <a:cs typeface="Times New Roman" panose="02020603050405020304" pitchFamily="18" charset="0"/>
                        </a:rPr>
                        <a:t>Посетите стоматологический кабинет эконом-класса</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tint val="40000"/>
                      </a:schemeClr>
                    </a:solidFill>
                  </a:tcPr>
                </a:tc>
                <a:tc>
                  <a:txBody>
                    <a:bodyPr/>
                    <a:lstStyle/>
                    <a:p>
                      <a:pPr>
                        <a:lnSpc>
                          <a:spcPct val="107000"/>
                        </a:lnSpc>
                        <a:spcAft>
                          <a:spcPts val="800"/>
                        </a:spcAft>
                      </a:pPr>
                      <a:r>
                        <a:rPr lang="ru-RU" sz="2000">
                          <a:effectLst/>
                          <a:latin typeface="Calibri" panose="020F0502020204030204" pitchFamily="34" charset="0"/>
                          <a:ea typeface="Calibri" panose="020F0502020204030204" pitchFamily="34" charset="0"/>
                          <a:cs typeface="Times New Roman" panose="02020603050405020304" pitchFamily="18" charset="0"/>
                        </a:rPr>
                        <a:t>Для кого это объявление?</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tint val="40000"/>
                      </a:schemeClr>
                    </a:solidFill>
                  </a:tcPr>
                </a:tc>
                <a:extLst>
                  <a:ext uri="{0D108BD9-81ED-4DB2-BD59-A6C34878D82A}">
                    <a16:rowId xmlns:a16="http://schemas.microsoft.com/office/drawing/2014/main" val="3769597962"/>
                  </a:ext>
                </a:extLst>
              </a:tr>
              <a:tr h="0">
                <a:tc>
                  <a:txBody>
                    <a:bodyPr/>
                    <a:lstStyle/>
                    <a:p>
                      <a:pPr>
                        <a:lnSpc>
                          <a:spcPct val="107000"/>
                        </a:lnSpc>
                        <a:spcAft>
                          <a:spcPts val="800"/>
                        </a:spcAft>
                      </a:pPr>
                      <a:r>
                        <a:rPr lang="ru-RU" sz="2000">
                          <a:effectLst/>
                          <a:latin typeface="Calibri" panose="020F0502020204030204" pitchFamily="34" charset="0"/>
                          <a:ea typeface="Calibri" panose="020F0502020204030204" pitchFamily="34" charset="0"/>
                          <a:cs typeface="Times New Roman" panose="02020603050405020304" pitchFamily="18" charset="0"/>
                        </a:rPr>
                        <a:t>12. </a:t>
                      </a:r>
                      <a:r>
                        <a:rPr lang="ru-RU" sz="2000" b="1">
                          <a:effectLst/>
                          <a:latin typeface="Calibri" panose="020F0502020204030204" pitchFamily="34" charset="0"/>
                          <a:ea typeface="Calibri" panose="020F0502020204030204" pitchFamily="34" charset="0"/>
                          <a:cs typeface="Times New Roman" panose="02020603050405020304" pitchFamily="18" charset="0"/>
                        </a:rPr>
                        <a:t>Вытирайте ноги, пожалуйста. У нас не хватает уборщиц!</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tint val="40000"/>
                      </a:schemeClr>
                    </a:solidFill>
                  </a:tcPr>
                </a:tc>
                <a:tc>
                  <a:txBody>
                    <a:bodyPr/>
                    <a:lstStyle/>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Где можно увидеть это объявление?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tint val="40000"/>
                      </a:schemeClr>
                    </a:solidFill>
                  </a:tcPr>
                </a:tc>
                <a:extLst>
                  <a:ext uri="{0D108BD9-81ED-4DB2-BD59-A6C34878D82A}">
                    <a16:rowId xmlns:a16="http://schemas.microsoft.com/office/drawing/2014/main" val="1119226745"/>
                  </a:ext>
                </a:extLst>
              </a:tr>
            </a:tbl>
          </a:graphicData>
        </a:graphic>
      </p:graphicFrame>
    </p:spTree>
    <p:extLst>
      <p:ext uri="{BB962C8B-B14F-4D97-AF65-F5344CB8AC3E}">
        <p14:creationId xmlns:p14="http://schemas.microsoft.com/office/powerpoint/2010/main" val="28020156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5918E00E-CEB4-4C23-B91D-83B7D9C21607}"/>
              </a:ext>
            </a:extLst>
          </p:cNvPr>
          <p:cNvSpPr>
            <a:spLocks noGrp="1"/>
          </p:cNvSpPr>
          <p:nvPr>
            <p:ph sz="quarter" idx="13"/>
          </p:nvPr>
        </p:nvSpPr>
        <p:spPr>
          <a:xfrm>
            <a:off x="989974" y="76067"/>
            <a:ext cx="5106026" cy="3424107"/>
          </a:xfrm>
        </p:spPr>
        <p:txBody>
          <a:bodyPr>
            <a:noAutofit/>
          </a:bodyPr>
          <a:lstStyle/>
          <a:p>
            <a:pPr marL="0" indent="0">
              <a:buNone/>
            </a:pPr>
            <a:r>
              <a:rPr lang="ru-RU" sz="1600" i="1" cap="none" dirty="0">
                <a:solidFill>
                  <a:srgbClr val="FF0000"/>
                </a:solidFill>
              </a:rPr>
              <a:t>Возможное решение</a:t>
            </a:r>
          </a:p>
          <a:p>
            <a:pPr marL="0" indent="0">
              <a:buNone/>
            </a:pPr>
            <a:r>
              <a:rPr lang="ru-RU" sz="1600" cap="none" dirty="0"/>
              <a:t> </a:t>
            </a:r>
          </a:p>
          <a:p>
            <a:pPr marL="0" indent="0">
              <a:buNone/>
            </a:pPr>
            <a:r>
              <a:rPr lang="ru-RU" sz="1800" cap="none" dirty="0"/>
              <a:t>6. Где можно увидеть это объявление?</a:t>
            </a:r>
          </a:p>
          <a:p>
            <a:pPr marL="0" indent="0">
              <a:buNone/>
            </a:pPr>
            <a:r>
              <a:rPr lang="ru-RU" sz="1800" cap="none" dirty="0"/>
              <a:t> А) в троллейбусе</a:t>
            </a:r>
          </a:p>
          <a:p>
            <a:pPr marL="0" indent="0">
              <a:buNone/>
            </a:pPr>
            <a:r>
              <a:rPr lang="ru-RU" sz="1800" cap="none" dirty="0"/>
              <a:t> Б) на вокзале</a:t>
            </a:r>
          </a:p>
          <a:p>
            <a:pPr marL="0" indent="0">
              <a:buNone/>
            </a:pPr>
            <a:r>
              <a:rPr lang="ru-RU" sz="1800" cap="none" dirty="0"/>
              <a:t> В) в аэропорту</a:t>
            </a:r>
          </a:p>
          <a:p>
            <a:pPr marL="0" indent="0">
              <a:buNone/>
            </a:pPr>
            <a:r>
              <a:rPr lang="ru-RU" sz="1800" cap="none" dirty="0"/>
              <a:t>7. Где можно увидеть это объявление?</a:t>
            </a:r>
          </a:p>
          <a:p>
            <a:pPr marL="0" indent="0">
              <a:buNone/>
            </a:pPr>
            <a:r>
              <a:rPr lang="ru-RU" sz="1800" cap="none" dirty="0"/>
              <a:t> А) на вокзале</a:t>
            </a:r>
          </a:p>
          <a:p>
            <a:pPr marL="0" indent="0">
              <a:buNone/>
            </a:pPr>
            <a:r>
              <a:rPr lang="ru-RU" sz="1800" cap="none" dirty="0"/>
              <a:t> Б) в магазине</a:t>
            </a:r>
          </a:p>
          <a:p>
            <a:pPr marL="0" indent="0">
              <a:buNone/>
            </a:pPr>
            <a:r>
              <a:rPr lang="ru-RU" sz="1800" cap="none" dirty="0"/>
              <a:t> В) на почте</a:t>
            </a:r>
          </a:p>
          <a:p>
            <a:pPr marL="0" indent="0">
              <a:buNone/>
            </a:pPr>
            <a:r>
              <a:rPr lang="ru-RU" sz="1800" cap="none" dirty="0"/>
              <a:t>8. Где можно увидеть это объявление?</a:t>
            </a:r>
          </a:p>
          <a:p>
            <a:pPr marL="0" indent="0">
              <a:buNone/>
            </a:pPr>
            <a:r>
              <a:rPr lang="ru-RU" sz="1800" cap="none" dirty="0"/>
              <a:t> А) в клубе</a:t>
            </a:r>
          </a:p>
          <a:p>
            <a:pPr marL="0" indent="0">
              <a:buNone/>
            </a:pPr>
            <a:r>
              <a:rPr lang="ru-RU" sz="1800" cap="none" dirty="0"/>
              <a:t> Б) в библиотеке</a:t>
            </a:r>
          </a:p>
          <a:p>
            <a:pPr marL="0" indent="0">
              <a:buNone/>
            </a:pPr>
            <a:r>
              <a:rPr lang="ru-RU" sz="1800" cap="none" dirty="0"/>
              <a:t> В) в консерватории</a:t>
            </a:r>
          </a:p>
          <a:p>
            <a:pPr marL="0" indent="0">
              <a:buNone/>
            </a:pPr>
            <a:endParaRPr lang="cs-CZ" sz="1600" cap="none" dirty="0"/>
          </a:p>
        </p:txBody>
      </p:sp>
      <p:sp>
        <p:nvSpPr>
          <p:cNvPr id="4" name="Zástupný obsah 3">
            <a:extLst>
              <a:ext uri="{FF2B5EF4-FFF2-40B4-BE49-F238E27FC236}">
                <a16:creationId xmlns:a16="http://schemas.microsoft.com/office/drawing/2014/main" id="{B8DDCFCD-11A6-4643-866D-CCF17497D8A8}"/>
              </a:ext>
            </a:extLst>
          </p:cNvPr>
          <p:cNvSpPr>
            <a:spLocks noGrp="1"/>
          </p:cNvSpPr>
          <p:nvPr>
            <p:ph sz="quarter" idx="14"/>
          </p:nvPr>
        </p:nvSpPr>
        <p:spPr>
          <a:xfrm>
            <a:off x="6282732" y="0"/>
            <a:ext cx="5105400" cy="3424107"/>
          </a:xfrm>
        </p:spPr>
        <p:txBody>
          <a:bodyPr>
            <a:noAutofit/>
          </a:bodyPr>
          <a:lstStyle/>
          <a:p>
            <a:pPr marL="0" indent="0">
              <a:buNone/>
            </a:pPr>
            <a:r>
              <a:rPr lang="ru-RU" sz="1800" cap="none" dirty="0"/>
              <a:t>9. Для кого это объявление?</a:t>
            </a:r>
          </a:p>
          <a:p>
            <a:pPr marL="0" indent="0">
              <a:buNone/>
            </a:pPr>
            <a:r>
              <a:rPr lang="ru-RU" sz="1800" cap="none" dirty="0"/>
              <a:t> А) для покупателей</a:t>
            </a:r>
          </a:p>
          <a:p>
            <a:pPr marL="0" indent="0">
              <a:buNone/>
            </a:pPr>
            <a:r>
              <a:rPr lang="ru-RU" sz="1800" cap="none" dirty="0"/>
              <a:t> Б) для водителей</a:t>
            </a:r>
          </a:p>
          <a:p>
            <a:pPr marL="0" indent="0">
              <a:buNone/>
            </a:pPr>
            <a:r>
              <a:rPr lang="ru-RU" sz="1800" cap="none" dirty="0"/>
              <a:t> В) для продавцов</a:t>
            </a:r>
          </a:p>
          <a:p>
            <a:pPr marL="0" indent="0">
              <a:buNone/>
            </a:pPr>
            <a:r>
              <a:rPr lang="ru-RU" sz="1800" cap="none" dirty="0"/>
              <a:t>10. Для кого это объявление?</a:t>
            </a:r>
          </a:p>
          <a:p>
            <a:pPr marL="0" indent="0">
              <a:buNone/>
            </a:pPr>
            <a:r>
              <a:rPr lang="ru-RU" sz="1800" cap="none" dirty="0"/>
              <a:t> А) для служащих банка</a:t>
            </a:r>
          </a:p>
          <a:p>
            <a:pPr marL="0" indent="0">
              <a:buNone/>
            </a:pPr>
            <a:r>
              <a:rPr lang="ru-RU" sz="1800" cap="none" dirty="0"/>
              <a:t> Б) для покупателей</a:t>
            </a:r>
          </a:p>
          <a:p>
            <a:pPr marL="0" indent="0">
              <a:buNone/>
            </a:pPr>
            <a:r>
              <a:rPr lang="ru-RU" sz="1800" cap="none" dirty="0"/>
              <a:t> В) для рабочих</a:t>
            </a:r>
          </a:p>
          <a:p>
            <a:pPr marL="0" indent="0">
              <a:buNone/>
            </a:pPr>
            <a:r>
              <a:rPr lang="ru-RU" sz="1800" cap="none" dirty="0"/>
              <a:t>11. Для кого это объявление?</a:t>
            </a:r>
          </a:p>
          <a:p>
            <a:pPr marL="0" indent="0">
              <a:buNone/>
            </a:pPr>
            <a:r>
              <a:rPr lang="ru-RU" sz="1800" cap="none" dirty="0"/>
              <a:t> А) для пациентов</a:t>
            </a:r>
          </a:p>
          <a:p>
            <a:pPr marL="0" indent="0">
              <a:buNone/>
            </a:pPr>
            <a:r>
              <a:rPr lang="ru-RU" sz="1800" cap="none" dirty="0"/>
              <a:t> Б) для врачей</a:t>
            </a:r>
          </a:p>
          <a:p>
            <a:pPr marL="0" indent="0">
              <a:buNone/>
            </a:pPr>
            <a:r>
              <a:rPr lang="ru-RU" sz="1800" cap="none" dirty="0"/>
              <a:t> В) для покупателей</a:t>
            </a:r>
          </a:p>
          <a:p>
            <a:pPr marL="0" indent="0">
              <a:buNone/>
            </a:pPr>
            <a:r>
              <a:rPr lang="ru-RU" sz="1800" cap="none" dirty="0"/>
              <a:t>12. Где можно увидеть это объявление?</a:t>
            </a:r>
          </a:p>
          <a:p>
            <a:pPr marL="0" indent="0">
              <a:buNone/>
            </a:pPr>
            <a:r>
              <a:rPr lang="ru-RU" sz="1800" cap="none" dirty="0"/>
              <a:t> А) в метро</a:t>
            </a:r>
          </a:p>
          <a:p>
            <a:pPr marL="0" indent="0">
              <a:buNone/>
            </a:pPr>
            <a:r>
              <a:rPr lang="ru-RU" sz="1800" cap="none" dirty="0"/>
              <a:t> Б) в школе</a:t>
            </a:r>
            <a:r>
              <a:rPr lang="cs-CZ" sz="1800" cap="none" dirty="0"/>
              <a:t> </a:t>
            </a:r>
            <a:r>
              <a:rPr lang="ru-RU" sz="1800" cap="none" dirty="0"/>
              <a:t> В) на вокзале </a:t>
            </a:r>
            <a:endParaRPr lang="cs-CZ" sz="1800" cap="none" dirty="0"/>
          </a:p>
        </p:txBody>
      </p:sp>
    </p:spTree>
    <p:extLst>
      <p:ext uri="{BB962C8B-B14F-4D97-AF65-F5344CB8AC3E}">
        <p14:creationId xmlns:p14="http://schemas.microsoft.com/office/powerpoint/2010/main" val="28402337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48705241-8D1B-45B9-8CAF-D304F660C847}"/>
              </a:ext>
            </a:extLst>
          </p:cNvPr>
          <p:cNvSpPr txBox="1"/>
          <p:nvPr/>
        </p:nvSpPr>
        <p:spPr>
          <a:xfrm>
            <a:off x="0" y="0"/>
            <a:ext cx="12192000" cy="7085016"/>
          </a:xfrm>
          <a:prstGeom prst="rect">
            <a:avLst/>
          </a:prstGeom>
        </p:spPr>
        <p:txBody>
          <a:bodyPr wrap="square">
            <a:spAutoFit/>
          </a:bodyPr>
          <a:lstStyle/>
          <a:p>
            <a:pPr algn="just">
              <a:lnSpc>
                <a:spcPct val="107000"/>
              </a:lnSpc>
              <a:spcAft>
                <a:spcPts val="800"/>
              </a:spcAft>
            </a:pPr>
            <a:r>
              <a:rPr lang="ru-RU"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Результаты опроса общественного мнения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Посмотрите на таблицу. Данные сайта www.knigoboz.ru, на котором размещается информация для любителей чтения, говорят о том, как изменились вкусы читающей публики. Заполните пропуски в тексте, комментирующем таблицу.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700" b="1" dirty="0">
                <a:effectLst/>
                <a:latin typeface="Calibri" panose="020F0502020204030204" pitchFamily="34" charset="0"/>
                <a:ea typeface="Calibri" panose="020F0502020204030204" pitchFamily="34" charset="0"/>
                <a:cs typeface="Times New Roman" panose="02020603050405020304" pitchFamily="18" charset="0"/>
              </a:rPr>
              <a:t>ЧТО ВЫ ЧАЩЕ ВСЕГО ЧИТАЕТЕ?</a:t>
            </a:r>
            <a:endParaRPr lang="cs-CZ" sz="17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700" b="1" dirty="0">
                <a:effectLst/>
                <a:latin typeface="Calibri" panose="020F0502020204030204" pitchFamily="34" charset="0"/>
                <a:ea typeface="Calibri" panose="020F0502020204030204" pitchFamily="34" charset="0"/>
                <a:cs typeface="Times New Roman" panose="02020603050405020304" pitchFamily="18" charset="0"/>
              </a:rPr>
              <a:t>ДЕТЕКТИВЫ 3 %</a:t>
            </a:r>
            <a:endParaRPr lang="cs-CZ" sz="17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700" b="1" dirty="0">
                <a:effectLst/>
                <a:latin typeface="Calibri" panose="020F0502020204030204" pitchFamily="34" charset="0"/>
                <a:ea typeface="Calibri" panose="020F0502020204030204" pitchFamily="34" charset="0"/>
                <a:cs typeface="Times New Roman" panose="02020603050405020304" pitchFamily="18" charset="0"/>
              </a:rPr>
              <a:t>ЛЮБОВНЫЕ РОМАНЫ 1 %</a:t>
            </a:r>
            <a:endParaRPr lang="cs-CZ" sz="17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700" b="1" dirty="0">
                <a:effectLst/>
                <a:latin typeface="Calibri" panose="020F0502020204030204" pitchFamily="34" charset="0"/>
                <a:ea typeface="Calibri" panose="020F0502020204030204" pitchFamily="34" charset="0"/>
                <a:cs typeface="Times New Roman" panose="02020603050405020304" pitchFamily="18" charset="0"/>
              </a:rPr>
              <a:t>ФАНТАСТИКА 17 %</a:t>
            </a:r>
            <a:endParaRPr lang="cs-CZ" sz="17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700" b="1" dirty="0">
                <a:effectLst/>
                <a:latin typeface="Calibri" panose="020F0502020204030204" pitchFamily="34" charset="0"/>
                <a:ea typeface="Calibri" panose="020F0502020204030204" pitchFamily="34" charset="0"/>
                <a:cs typeface="Times New Roman" panose="02020603050405020304" pitchFamily="18" charset="0"/>
              </a:rPr>
              <a:t>«АКТУАЛЬНАЯ ПРОЗА» 49 %</a:t>
            </a:r>
            <a:endParaRPr lang="cs-CZ" sz="17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700" b="1" dirty="0">
                <a:effectLst/>
                <a:latin typeface="Calibri" panose="020F0502020204030204" pitchFamily="34" charset="0"/>
                <a:ea typeface="Calibri" panose="020F0502020204030204" pitchFamily="34" charset="0"/>
                <a:cs typeface="Times New Roman" panose="02020603050405020304" pitchFamily="18" charset="0"/>
              </a:rPr>
              <a:t>СЕМЕЙНАЯ САГА 4 %</a:t>
            </a:r>
            <a:endParaRPr lang="cs-CZ" sz="17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700" b="1" dirty="0">
                <a:effectLst/>
                <a:latin typeface="Calibri" panose="020F0502020204030204" pitchFamily="34" charset="0"/>
                <a:ea typeface="Calibri" panose="020F0502020204030204" pitchFamily="34" charset="0"/>
                <a:cs typeface="Times New Roman" panose="02020603050405020304" pitchFamily="18" charset="0"/>
              </a:rPr>
              <a:t>ДЕТСКАЯ КНИГА 10 %</a:t>
            </a:r>
            <a:endParaRPr lang="cs-CZ" sz="17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700" b="1" dirty="0">
                <a:effectLst/>
                <a:latin typeface="Calibri" panose="020F0502020204030204" pitchFamily="34" charset="0"/>
                <a:ea typeface="Calibri" panose="020F0502020204030204" pitchFamily="34" charset="0"/>
                <a:cs typeface="Times New Roman" panose="02020603050405020304" pitchFamily="18" charset="0"/>
              </a:rPr>
              <a:t>ВСЁ ПОДРЯД 16 % </a:t>
            </a:r>
            <a:endParaRPr lang="cs-CZ" sz="17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Цифры в таблице свидетельствуют о том, что «актуальная проза» — наиболее любимый жанр литературы. Около половины « 1 ». Второе место поделили между собой позиции « 2 » и « 3 »: 17 % и 16 % соответственно. Последняя цифра может говорить о том, что для многих россиян литературный жанр их любимых книг не очень важен: это может быть как фантастика, так и, например, фэнтези. Среди читателей много детей. Судя по данным таблицы, каждый десятый « 4 ». На последнем месте « 5 » . Видимо, произведения о любви уже не так популярны, как раньше.</a:t>
            </a:r>
            <a:endParaRPr lang="cs-CZ" sz="2000" dirty="0"/>
          </a:p>
        </p:txBody>
      </p:sp>
    </p:spTree>
    <p:extLst>
      <p:ext uri="{BB962C8B-B14F-4D97-AF65-F5344CB8AC3E}">
        <p14:creationId xmlns:p14="http://schemas.microsoft.com/office/powerpoint/2010/main" val="141835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988F565-D491-485B-8B42-6E46A1197F3F}"/>
              </a:ext>
            </a:extLst>
          </p:cNvPr>
          <p:cNvPicPr>
            <a:picLocks noChangeAspect="1"/>
          </p:cNvPicPr>
          <p:nvPr/>
        </p:nvPicPr>
        <p:blipFill>
          <a:blip r:embed="rId2"/>
          <a:stretch>
            <a:fillRect/>
          </a:stretch>
        </p:blipFill>
        <p:spPr>
          <a:xfrm>
            <a:off x="1597688" y="1617785"/>
            <a:ext cx="8480809" cy="5037913"/>
          </a:xfrm>
          <a:prstGeom prst="rect">
            <a:avLst/>
          </a:prstGeom>
        </p:spPr>
      </p:pic>
      <p:sp>
        <p:nvSpPr>
          <p:cNvPr id="6" name="TextovéPole 5">
            <a:extLst>
              <a:ext uri="{FF2B5EF4-FFF2-40B4-BE49-F238E27FC236}">
                <a16:creationId xmlns:a16="http://schemas.microsoft.com/office/drawing/2014/main" id="{3F25EC5E-2F60-442B-9154-73910001D460}"/>
              </a:ext>
            </a:extLst>
          </p:cNvPr>
          <p:cNvSpPr txBox="1"/>
          <p:nvPr/>
        </p:nvSpPr>
        <p:spPr>
          <a:xfrm>
            <a:off x="1256043" y="361740"/>
            <a:ext cx="10440237" cy="1168269"/>
          </a:xfrm>
          <a:prstGeom prst="rect">
            <a:avLst/>
          </a:prstGeom>
          <a:noFill/>
        </p:spPr>
        <p:txBody>
          <a:bodyPr wrap="square" rtlCol="0">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Прокомментируйте результаты опроса, что имели в виду респонденты, отвечая подобным образом?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0430915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4CD82D5A-9219-4F44-A871-0274D1BCBBE9}"/>
              </a:ext>
            </a:extLst>
          </p:cNvPr>
          <p:cNvPicPr>
            <a:picLocks noChangeAspect="1"/>
          </p:cNvPicPr>
          <p:nvPr/>
        </p:nvPicPr>
        <p:blipFill>
          <a:blip r:embed="rId2"/>
          <a:stretch>
            <a:fillRect/>
          </a:stretch>
        </p:blipFill>
        <p:spPr>
          <a:xfrm>
            <a:off x="1544494" y="1533393"/>
            <a:ext cx="9103011" cy="5148761"/>
          </a:xfrm>
          <a:prstGeom prst="rect">
            <a:avLst/>
          </a:prstGeom>
        </p:spPr>
      </p:pic>
      <p:sp>
        <p:nvSpPr>
          <p:cNvPr id="5" name="TextovéPole 4">
            <a:extLst>
              <a:ext uri="{FF2B5EF4-FFF2-40B4-BE49-F238E27FC236}">
                <a16:creationId xmlns:a16="http://schemas.microsoft.com/office/drawing/2014/main" id="{5D7E4BFE-A2E3-4283-87BF-9128895324DA}"/>
              </a:ext>
            </a:extLst>
          </p:cNvPr>
          <p:cNvSpPr txBox="1"/>
          <p:nvPr/>
        </p:nvSpPr>
        <p:spPr>
          <a:xfrm>
            <a:off x="1256043" y="361740"/>
            <a:ext cx="10440237" cy="1168269"/>
          </a:xfrm>
          <a:prstGeom prst="rect">
            <a:avLst/>
          </a:prstGeom>
          <a:noFill/>
        </p:spPr>
        <p:txBody>
          <a:bodyPr wrap="square" rtlCol="0">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Прокомментируйте результаты опроса, что имели в виду респонденты, отвечая подобным образом?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8150835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6F37184D-C958-4A1F-BF33-097774C512FB}"/>
              </a:ext>
            </a:extLst>
          </p:cNvPr>
          <p:cNvPicPr>
            <a:picLocks noChangeAspect="1"/>
          </p:cNvPicPr>
          <p:nvPr/>
        </p:nvPicPr>
        <p:blipFill>
          <a:blip r:embed="rId2"/>
          <a:stretch>
            <a:fillRect/>
          </a:stretch>
        </p:blipFill>
        <p:spPr>
          <a:xfrm>
            <a:off x="100484" y="675505"/>
            <a:ext cx="12091516" cy="5553140"/>
          </a:xfrm>
          <a:prstGeom prst="rect">
            <a:avLst/>
          </a:prstGeom>
        </p:spPr>
      </p:pic>
    </p:spTree>
    <p:extLst>
      <p:ext uri="{BB962C8B-B14F-4D97-AF65-F5344CB8AC3E}">
        <p14:creationId xmlns:p14="http://schemas.microsoft.com/office/powerpoint/2010/main" val="2538859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3C8EA10E-80C7-49A7-A38E-EA99AD419B7C}"/>
              </a:ext>
            </a:extLst>
          </p:cNvPr>
          <p:cNvSpPr txBox="1"/>
          <p:nvPr/>
        </p:nvSpPr>
        <p:spPr>
          <a:xfrm>
            <a:off x="1426866" y="0"/>
            <a:ext cx="9967965" cy="1394997"/>
          </a:xfrm>
          <a:prstGeom prst="rect">
            <a:avLst/>
          </a:prstGeom>
        </p:spPr>
        <p:txBody>
          <a:bodyPr wrap="square">
            <a:spAutoFit/>
          </a:bodyPr>
          <a:lstStyle/>
          <a:p>
            <a:pPr marL="342900" lvl="0" indent="-342900" algn="just">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Послушайте текст сказки и попробуйте составить картинки по порядку так, чтобы их порядок соответствовал тексту. Работайте в парах.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Poslouchejte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text</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pohádky</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zkuste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sestavit</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obrázky</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tak</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aby</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jejich</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pořadí</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odpovídalo</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textu</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Pracujte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ve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dvojicích</a:t>
            </a:r>
            <a:r>
              <a:rPr lang="ru-RU" sz="2000" i="1" dirty="0">
                <a:effectLst/>
                <a:latin typeface="Calibri" panose="020F0502020204030204" pitchFamily="34" charset="0"/>
                <a:ea typeface="Calibri" panose="020F0502020204030204" pitchFamily="34" charset="0"/>
                <a:cs typeface="Times New Roman" panose="02020603050405020304" pitchFamily="18" charset="0"/>
              </a:rPr>
              <a:t>.</a:t>
            </a:r>
            <a:endParaRPr lang="ru-RU" sz="2000" i="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9" name="Obrázek 8">
            <a:extLst>
              <a:ext uri="{FF2B5EF4-FFF2-40B4-BE49-F238E27FC236}">
                <a16:creationId xmlns:a16="http://schemas.microsoft.com/office/drawing/2014/main" id="{1FEC3C5A-FF6D-4D05-B696-970A972104C6}"/>
              </a:ext>
            </a:extLst>
          </p:cNvPr>
          <p:cNvPicPr>
            <a:picLocks noChangeAspect="1"/>
          </p:cNvPicPr>
          <p:nvPr/>
        </p:nvPicPr>
        <p:blipFill rotWithShape="1">
          <a:blip r:embed="rId2"/>
          <a:srcRect l="12445" t="21025" r="7692" b="7546"/>
          <a:stretch/>
        </p:blipFill>
        <p:spPr>
          <a:xfrm>
            <a:off x="653142" y="1415807"/>
            <a:ext cx="11244105" cy="5442193"/>
          </a:xfrm>
          <a:prstGeom prst="rect">
            <a:avLst/>
          </a:prstGeom>
        </p:spPr>
      </p:pic>
    </p:spTree>
    <p:extLst>
      <p:ext uri="{BB962C8B-B14F-4D97-AF65-F5344CB8AC3E}">
        <p14:creationId xmlns:p14="http://schemas.microsoft.com/office/powerpoint/2010/main" val="30243764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94329DB-C979-44BF-9A89-06960654D1F3}"/>
              </a:ext>
            </a:extLst>
          </p:cNvPr>
          <p:cNvSpPr txBox="1"/>
          <p:nvPr/>
        </p:nvSpPr>
        <p:spPr>
          <a:xfrm>
            <a:off x="3278276" y="2481942"/>
            <a:ext cx="8518490" cy="1270861"/>
          </a:xfrm>
          <a:prstGeom prst="rect">
            <a:avLst/>
          </a:prstGeom>
          <a:noFill/>
        </p:spPr>
        <p:txBody>
          <a:bodyPr wrap="square">
            <a:spAutoFit/>
          </a:bodyPr>
          <a:lstStyle/>
          <a:p>
            <a:pPr algn="just">
              <a:lnSpc>
                <a:spcPct val="107000"/>
              </a:lnSpc>
              <a:spcAft>
                <a:spcPts val="800"/>
              </a:spcAft>
            </a:pPr>
            <a:r>
              <a:rPr lang="ru-RU"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Аннотация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Прочитайте аннотации к лекарствам. Какое выбрать?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9239913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3B95E4F5-F4D6-4425-853F-3B8DA484AEEF}"/>
              </a:ext>
            </a:extLst>
          </p:cNvPr>
          <p:cNvGraphicFramePr>
            <a:graphicFrameLocks noGrp="1"/>
          </p:cNvGraphicFramePr>
          <p:nvPr>
            <p:extLst>
              <p:ext uri="{D42A27DB-BD31-4B8C-83A1-F6EECF244321}">
                <p14:modId xmlns:p14="http://schemas.microsoft.com/office/powerpoint/2010/main" val="253771385"/>
              </p:ext>
            </p:extLst>
          </p:nvPr>
        </p:nvGraphicFramePr>
        <p:xfrm>
          <a:off x="0" y="1"/>
          <a:ext cx="12192000" cy="6806306"/>
        </p:xfrm>
        <a:graphic>
          <a:graphicData uri="http://schemas.openxmlformats.org/drawingml/2006/table">
            <a:tbl>
              <a:tblPr firstRow="1" firstCol="1" bandRow="1">
                <a:tableStyleId>{5C22544A-7EE6-4342-B048-85BDC9FD1C3A}</a:tableStyleId>
              </a:tblPr>
              <a:tblGrid>
                <a:gridCol w="5891564">
                  <a:extLst>
                    <a:ext uri="{9D8B030D-6E8A-4147-A177-3AD203B41FA5}">
                      <a16:colId xmlns:a16="http://schemas.microsoft.com/office/drawing/2014/main" val="3468188617"/>
                    </a:ext>
                  </a:extLst>
                </a:gridCol>
                <a:gridCol w="6300436">
                  <a:extLst>
                    <a:ext uri="{9D8B030D-6E8A-4147-A177-3AD203B41FA5}">
                      <a16:colId xmlns:a16="http://schemas.microsoft.com/office/drawing/2014/main" val="798169555"/>
                    </a:ext>
                  </a:extLst>
                </a:gridCol>
              </a:tblGrid>
              <a:tr h="6806306">
                <a:tc>
                  <a:txBody>
                    <a:bodyPr/>
                    <a:lstStyle/>
                    <a:p>
                      <a:pPr algn="just">
                        <a:lnSpc>
                          <a:spcPct val="107000"/>
                        </a:lnSpc>
                        <a:spcAft>
                          <a:spcPts val="800"/>
                        </a:spcAft>
                      </a:pPr>
                      <a:r>
                        <a:rPr lang="ru-RU" sz="2000" dirty="0">
                          <a:solidFill>
                            <a:schemeClr val="tx1"/>
                          </a:solidFill>
                          <a:effectLst/>
                        </a:rPr>
                        <a:t>1 Источник растительных ферментов и антиоксидантов — эффективное средство для улучшения пищеварения и контроля веса.</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 </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2 Эффективное противопростудное,</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иммуностимулирующее,</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противовоспалительное средство.</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 </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3 Эффективное противовоспалительное,</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спазмолитическое, успокаивающее средство.</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 </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4 Природный источник </a:t>
                      </a:r>
                      <a:r>
                        <a:rPr lang="ru-RU" sz="2000" dirty="0" err="1">
                          <a:solidFill>
                            <a:schemeClr val="tx1"/>
                          </a:solidFill>
                          <a:effectLst/>
                        </a:rPr>
                        <a:t>нутрицевтиков</a:t>
                      </a:r>
                      <a:r>
                        <a:rPr lang="ru-RU" sz="2000" dirty="0">
                          <a:solidFill>
                            <a:schemeClr val="tx1"/>
                          </a:solidFill>
                          <a:effectLst/>
                        </a:rPr>
                        <a:t>, антиоксидантов. Средство повышения</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работоспособности и укрепления зрения.</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4727" marR="54727" marT="0" marB="0">
                    <a:gradFill>
                      <a:gsLst>
                        <a:gs pos="0">
                          <a:schemeClr val="bg1">
                            <a:tint val="90000"/>
                            <a:lumMod val="110000"/>
                          </a:schemeClr>
                        </a:gs>
                        <a:gs pos="100000">
                          <a:schemeClr val="bg1">
                            <a:shade val="64000"/>
                            <a:lumMod val="88000"/>
                          </a:schemeClr>
                        </a:gs>
                      </a:gsLst>
                      <a:lin ang="5400000" scaled="0"/>
                    </a:gradFill>
                  </a:tcPr>
                </a:tc>
                <a:tc>
                  <a:txBody>
                    <a:bodyPr/>
                    <a:lstStyle/>
                    <a:p>
                      <a:pPr algn="just">
                        <a:lnSpc>
                          <a:spcPct val="107000"/>
                        </a:lnSpc>
                        <a:spcAft>
                          <a:spcPts val="800"/>
                        </a:spcAft>
                      </a:pPr>
                      <a:r>
                        <a:rPr lang="ru-RU" sz="2000" dirty="0">
                          <a:solidFill>
                            <a:schemeClr val="tx1"/>
                          </a:solidFill>
                          <a:effectLst/>
                        </a:rPr>
                        <a:t>А) Ваш десятилетний племянник уже в течение трёх дней кашляет, у него температура и насморк. Его мама, ваша сестра, очень не хочет давать ему лекарства.</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 </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Б) У вашего брата часто болит живот, особенно после того, как он пообедает в институтской столовой. В последнее время он поправился на 3 кг. Что вы порекомендуете?</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 </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В) У мальчика десяти лет, школьника, часто</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болит живот. Питается он только дома, аппетит хороший. Может быть, надо пить какое-нибудь растительное лекарство?</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 </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Г) Вы много работали, читали, писали. Компьютер и книги — вот то, с чем вы работали. Вы чувствуете, что очень устали, хуже видите. Пить ли лекарство?</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4727" marR="54727" marT="0" marB="0">
                    <a:gradFill>
                      <a:gsLst>
                        <a:gs pos="0">
                          <a:schemeClr val="bg1">
                            <a:tint val="90000"/>
                            <a:lumMod val="110000"/>
                          </a:schemeClr>
                        </a:gs>
                        <a:gs pos="100000">
                          <a:schemeClr val="bg1">
                            <a:shade val="64000"/>
                            <a:lumMod val="88000"/>
                          </a:schemeClr>
                        </a:gs>
                      </a:gsLst>
                      <a:lin ang="5400000" scaled="0"/>
                    </a:gradFill>
                  </a:tcPr>
                </a:tc>
                <a:extLst>
                  <a:ext uri="{0D108BD9-81ED-4DB2-BD59-A6C34878D82A}">
                    <a16:rowId xmlns:a16="http://schemas.microsoft.com/office/drawing/2014/main" val="3927666927"/>
                  </a:ext>
                </a:extLst>
              </a:tr>
            </a:tbl>
          </a:graphicData>
        </a:graphic>
      </p:graphicFrame>
    </p:spTree>
    <p:extLst>
      <p:ext uri="{BB962C8B-B14F-4D97-AF65-F5344CB8AC3E}">
        <p14:creationId xmlns:p14="http://schemas.microsoft.com/office/powerpoint/2010/main" val="28434675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F1315FB-5F87-413A-9F17-50BE420090BE}"/>
              </a:ext>
            </a:extLst>
          </p:cNvPr>
          <p:cNvSpPr txBox="1"/>
          <p:nvPr/>
        </p:nvSpPr>
        <p:spPr>
          <a:xfrm>
            <a:off x="3077308" y="2483040"/>
            <a:ext cx="8287378" cy="1270861"/>
          </a:xfrm>
          <a:prstGeom prst="rect">
            <a:avLst/>
          </a:prstGeom>
          <a:noFill/>
        </p:spPr>
        <p:txBody>
          <a:bodyPr wrap="square">
            <a:spAutoFit/>
          </a:bodyPr>
          <a:lstStyle/>
          <a:p>
            <a:pPr algn="just">
              <a:lnSpc>
                <a:spcPct val="107000"/>
              </a:lnSpc>
              <a:spcAft>
                <a:spcPts val="800"/>
              </a:spcAft>
            </a:pPr>
            <a:r>
              <a:rPr lang="ru-RU"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Названия и наименования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Найдите соответствия. (Буквы могут повторяться.)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537700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0FDE404B-0667-4317-B2B4-B20B63003750}"/>
              </a:ext>
            </a:extLst>
          </p:cNvPr>
          <p:cNvGraphicFramePr>
            <a:graphicFrameLocks noGrp="1"/>
          </p:cNvGraphicFramePr>
          <p:nvPr>
            <p:extLst>
              <p:ext uri="{D42A27DB-BD31-4B8C-83A1-F6EECF244321}">
                <p14:modId xmlns:p14="http://schemas.microsoft.com/office/powerpoint/2010/main" val="300192434"/>
              </p:ext>
            </p:extLst>
          </p:nvPr>
        </p:nvGraphicFramePr>
        <p:xfrm>
          <a:off x="1969055" y="0"/>
          <a:ext cx="9194664" cy="6727317"/>
        </p:xfrm>
        <a:graphic>
          <a:graphicData uri="http://schemas.openxmlformats.org/drawingml/2006/table">
            <a:tbl>
              <a:tblPr firstRow="1" firstCol="1" bandRow="1">
                <a:tableStyleId>{5C22544A-7EE6-4342-B048-85BDC9FD1C3A}</a:tableStyleId>
              </a:tblPr>
              <a:tblGrid>
                <a:gridCol w="4597332">
                  <a:extLst>
                    <a:ext uri="{9D8B030D-6E8A-4147-A177-3AD203B41FA5}">
                      <a16:colId xmlns:a16="http://schemas.microsoft.com/office/drawing/2014/main" val="1154353784"/>
                    </a:ext>
                  </a:extLst>
                </a:gridCol>
                <a:gridCol w="4597332">
                  <a:extLst>
                    <a:ext uri="{9D8B030D-6E8A-4147-A177-3AD203B41FA5}">
                      <a16:colId xmlns:a16="http://schemas.microsoft.com/office/drawing/2014/main" val="2213753168"/>
                    </a:ext>
                  </a:extLst>
                </a:gridCol>
              </a:tblGrid>
              <a:tr h="3424237">
                <a:tc>
                  <a:txBody>
                    <a:bodyPr/>
                    <a:lstStyle/>
                    <a:p>
                      <a:pPr algn="just">
                        <a:lnSpc>
                          <a:spcPct val="107000"/>
                        </a:lnSpc>
                        <a:spcAft>
                          <a:spcPts val="800"/>
                        </a:spcAft>
                      </a:pPr>
                      <a:r>
                        <a:rPr lang="ru-RU" sz="2000" dirty="0">
                          <a:solidFill>
                            <a:schemeClr val="tx1"/>
                          </a:solidFill>
                          <a:effectLst/>
                        </a:rPr>
                        <a:t>Название фирмы</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 </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1. Планета Фитнес</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2. Евросеть</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3. Бетховен</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4. Ароматный мир</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5. ФАРМАРКЕТ</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6. </a:t>
                      </a:r>
                      <a:r>
                        <a:rPr lang="ru-RU" sz="2000" dirty="0" err="1">
                          <a:solidFill>
                            <a:schemeClr val="tx1"/>
                          </a:solidFill>
                          <a:effectLst/>
                        </a:rPr>
                        <a:t>Language</a:t>
                      </a:r>
                      <a:r>
                        <a:rPr lang="ru-RU" sz="2000" dirty="0">
                          <a:solidFill>
                            <a:schemeClr val="tx1"/>
                          </a:solidFill>
                          <a:effectLst/>
                        </a:rPr>
                        <a:t> </a:t>
                      </a:r>
                      <a:r>
                        <a:rPr lang="ru-RU" sz="2000" dirty="0" err="1">
                          <a:solidFill>
                            <a:schemeClr val="tx1"/>
                          </a:solidFill>
                          <a:effectLst/>
                        </a:rPr>
                        <a:t>link</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7. 36,6</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8. Сладкая жизнь</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9. МЕГАФОН</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10. ЧЕТЫРЕ ЛАПЫ</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11. Три толстяка</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12. МИР ВАНН</a:t>
                      </a:r>
                    </a:p>
                    <a:p>
                      <a:pPr algn="just">
                        <a:lnSpc>
                          <a:spcPct val="107000"/>
                        </a:lnSpc>
                        <a:spcAft>
                          <a:spcPts val="800"/>
                        </a:spcAft>
                      </a:pPr>
                      <a:r>
                        <a:rPr lang="ru-RU" sz="2000" dirty="0">
                          <a:solidFill>
                            <a:schemeClr val="tx1"/>
                          </a:solidFill>
                          <a:effectLst/>
                        </a:rPr>
                        <a:t>13. Буква</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14. Сердечко</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oFill/>
                  </a:tcPr>
                </a:tc>
                <a:tc>
                  <a:txBody>
                    <a:bodyPr/>
                    <a:lstStyle/>
                    <a:p>
                      <a:pPr algn="just">
                        <a:lnSpc>
                          <a:spcPct val="107000"/>
                        </a:lnSpc>
                        <a:spcAft>
                          <a:spcPts val="800"/>
                        </a:spcAft>
                      </a:pPr>
                      <a:r>
                        <a:rPr lang="ru-RU" sz="2000" dirty="0">
                          <a:solidFill>
                            <a:schemeClr val="tx1"/>
                          </a:solidFill>
                          <a:effectLst/>
                        </a:rPr>
                        <a:t>Что предлагает</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 </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А) конфеты, торты</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Б) музыку, диски</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В) вино</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Г) изучение иностранных языков</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Д) мобильную связь</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Е) одежду для крупных людей</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Ж) лекарства</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З) сантехнику</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И) книги</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К) спортивные занятия</a:t>
                      </a:r>
                      <a:endParaRPr lang="cs-CZ" sz="2000" dirty="0">
                        <a:solidFill>
                          <a:schemeClr val="tx1"/>
                        </a:solidFill>
                        <a:effectLst/>
                      </a:endParaRPr>
                    </a:p>
                    <a:p>
                      <a:pPr algn="just">
                        <a:lnSpc>
                          <a:spcPct val="107000"/>
                        </a:lnSpc>
                        <a:spcAft>
                          <a:spcPts val="800"/>
                        </a:spcAft>
                      </a:pPr>
                      <a:r>
                        <a:rPr lang="ru-RU" sz="2000" dirty="0">
                          <a:solidFill>
                            <a:schemeClr val="tx1"/>
                          </a:solidFill>
                          <a:effectLst/>
                        </a:rPr>
                        <a:t>Л) товары для животных</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oFill/>
                  </a:tcPr>
                </a:tc>
                <a:extLst>
                  <a:ext uri="{0D108BD9-81ED-4DB2-BD59-A6C34878D82A}">
                    <a16:rowId xmlns:a16="http://schemas.microsoft.com/office/drawing/2014/main" val="3969061752"/>
                  </a:ext>
                </a:extLst>
              </a:tr>
            </a:tbl>
          </a:graphicData>
        </a:graphic>
      </p:graphicFrame>
    </p:spTree>
    <p:extLst>
      <p:ext uri="{BB962C8B-B14F-4D97-AF65-F5344CB8AC3E}">
        <p14:creationId xmlns:p14="http://schemas.microsoft.com/office/powerpoint/2010/main" val="6678300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A1E25E3-F82C-45E0-8427-5A3922FA9110}"/>
              </a:ext>
            </a:extLst>
          </p:cNvPr>
          <p:cNvSpPr txBox="1"/>
          <p:nvPr/>
        </p:nvSpPr>
        <p:spPr>
          <a:xfrm>
            <a:off x="1637882" y="663756"/>
            <a:ext cx="9344967" cy="5530488"/>
          </a:xfrm>
          <a:prstGeom prst="rect">
            <a:avLst/>
          </a:prstGeom>
          <a:noFill/>
        </p:spPr>
        <p:txBody>
          <a:bodyPr wrap="square">
            <a:spAutoFit/>
          </a:bodyPr>
          <a:lstStyle/>
          <a:p>
            <a:pPr>
              <a:lnSpc>
                <a:spcPct val="107000"/>
              </a:lnSpc>
              <a:spcAft>
                <a:spcPts val="800"/>
              </a:spcAft>
            </a:pPr>
            <a:r>
              <a:rPr lang="ru-RU"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Рекламные объявления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Прочитайте рекламу. Что она означает? (1 опция лишняя.)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tabLst>
                <a:tab pos="457200" algn="l"/>
              </a:tabLs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Ходите в наши магазины с мужем. Будет кому нести покупки!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tabLst>
                <a:tab pos="457200" algn="l"/>
              </a:tabLs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Если вещи твои сны…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tabLst>
                <a:tab pos="457200" algn="l"/>
              </a:tabLs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Стереотипы – это не к нам!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tabLst>
                <a:tab pos="457200" algn="l"/>
              </a:tabLs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Машинист справок не дает, все вопросы к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яндексу</a:t>
            </a:r>
            <a:r>
              <a:rPr lang="ru-RU"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tabLst>
                <a:tab pos="457200" algn="l"/>
              </a:tabLs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Только до 31 октября при покупке двух электрочайников вы платите за ОДИН!</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А) Наш товар очень необычный.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Б) В этом году у нас всё по-прежнему.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 Ответы на все вопросы ищите в Интернете.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Г) Вам так понравятся наши товары, что вы купите очень много.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 Вы сможете получить что-то бесплатно.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Е) Покупай у нас! Именно о такой одежде ты мечтал!</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34703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6B1912A-3AC6-47C2-BA3D-0677157F265D}"/>
              </a:ext>
            </a:extLst>
          </p:cNvPr>
          <p:cNvSpPr txBox="1"/>
          <p:nvPr/>
        </p:nvSpPr>
        <p:spPr>
          <a:xfrm>
            <a:off x="653143" y="0"/>
            <a:ext cx="11917345" cy="1168269"/>
          </a:xfrm>
          <a:prstGeom prst="rect">
            <a:avLst/>
          </a:prstGeom>
          <a:noFill/>
        </p:spPr>
        <p:txBody>
          <a:bodyPr wrap="square">
            <a:spAutoFit/>
          </a:bodyPr>
          <a:lstStyle/>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Дополните слоганы, рекламные фразы, с целью создать упражнение на поиск соответствий.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Вы можете придумать другой тип упражнения с данными рекламными текстами?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ulka 3">
            <a:extLst>
              <a:ext uri="{FF2B5EF4-FFF2-40B4-BE49-F238E27FC236}">
                <a16:creationId xmlns:a16="http://schemas.microsoft.com/office/drawing/2014/main" id="{96811874-89C2-4B63-A11E-7E2835EA9B6C}"/>
              </a:ext>
            </a:extLst>
          </p:cNvPr>
          <p:cNvGraphicFramePr>
            <a:graphicFrameLocks noGrp="1"/>
          </p:cNvGraphicFramePr>
          <p:nvPr>
            <p:extLst>
              <p:ext uri="{D42A27DB-BD31-4B8C-83A1-F6EECF244321}">
                <p14:modId xmlns:p14="http://schemas.microsoft.com/office/powerpoint/2010/main" val="3915924143"/>
              </p:ext>
            </p:extLst>
          </p:nvPr>
        </p:nvGraphicFramePr>
        <p:xfrm>
          <a:off x="343319" y="1809173"/>
          <a:ext cx="11505362" cy="4472178"/>
        </p:xfrm>
        <a:graphic>
          <a:graphicData uri="http://schemas.openxmlformats.org/drawingml/2006/table">
            <a:tbl>
              <a:tblPr firstRow="1" firstCol="1" bandRow="1">
                <a:tableStyleId>{5C22544A-7EE6-4342-B048-85BDC9FD1C3A}</a:tableStyleId>
              </a:tblPr>
              <a:tblGrid>
                <a:gridCol w="5752681">
                  <a:extLst>
                    <a:ext uri="{9D8B030D-6E8A-4147-A177-3AD203B41FA5}">
                      <a16:colId xmlns:a16="http://schemas.microsoft.com/office/drawing/2014/main" val="408893178"/>
                    </a:ext>
                  </a:extLst>
                </a:gridCol>
                <a:gridCol w="5752681">
                  <a:extLst>
                    <a:ext uri="{9D8B030D-6E8A-4147-A177-3AD203B41FA5}">
                      <a16:colId xmlns:a16="http://schemas.microsoft.com/office/drawing/2014/main" val="1731339674"/>
                    </a:ext>
                  </a:extLst>
                </a:gridCol>
              </a:tblGrid>
              <a:tr h="0">
                <a:tc>
                  <a:txBody>
                    <a:bodyPr/>
                    <a:lstStyle/>
                    <a:p>
                      <a:pPr>
                        <a:lnSpc>
                          <a:spcPct val="107000"/>
                        </a:lnSpc>
                        <a:spcAft>
                          <a:spcPts val="800"/>
                        </a:spcAft>
                      </a:pPr>
                      <a:r>
                        <a:rPr lang="ru-RU" sz="2000">
                          <a:solidFill>
                            <a:schemeClr val="tx1"/>
                          </a:solidFill>
                          <a:effectLst/>
                        </a:rPr>
                        <a:t>Слоганы (рекламные фразы)</a:t>
                      </a:r>
                      <a:endParaRPr lang="cs-CZ" sz="2000">
                        <a:solidFill>
                          <a:schemeClr val="tx1"/>
                        </a:solidFill>
                        <a:effectLst/>
                      </a:endParaRPr>
                    </a:p>
                    <a:p>
                      <a:pPr>
                        <a:lnSpc>
                          <a:spcPct val="107000"/>
                        </a:lnSpc>
                        <a:spcAft>
                          <a:spcPts val="800"/>
                        </a:spcAft>
                      </a:pPr>
                      <a:r>
                        <a:rPr lang="ru-RU" sz="2000">
                          <a:solidFill>
                            <a:schemeClr val="tx1"/>
                          </a:solidFill>
                          <a:effectLst/>
                        </a:rPr>
                        <a:t> </a:t>
                      </a:r>
                      <a:endParaRPr lang="cs-CZ"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nSpc>
                          <a:spcPct val="107000"/>
                        </a:lnSpc>
                        <a:spcAft>
                          <a:spcPts val="800"/>
                        </a:spcAft>
                      </a:pPr>
                      <a:r>
                        <a:rPr lang="ru-RU" sz="2000">
                          <a:solidFill>
                            <a:schemeClr val="tx1"/>
                          </a:solidFill>
                          <a:effectLst/>
                        </a:rPr>
                        <a:t>К чему призывают слоганы</a:t>
                      </a:r>
                      <a:endParaRPr lang="cs-CZ" sz="2000">
                        <a:solidFill>
                          <a:schemeClr val="tx1"/>
                        </a:solidFill>
                        <a:effectLst/>
                      </a:endParaRPr>
                    </a:p>
                    <a:p>
                      <a:pPr>
                        <a:lnSpc>
                          <a:spcPct val="107000"/>
                        </a:lnSpc>
                        <a:spcAft>
                          <a:spcPts val="800"/>
                        </a:spcAft>
                      </a:pPr>
                      <a:r>
                        <a:rPr lang="ru-RU" sz="2000">
                          <a:solidFill>
                            <a:schemeClr val="tx1"/>
                          </a:solidFill>
                          <a:effectLst/>
                        </a:rPr>
                        <a:t> </a:t>
                      </a:r>
                      <a:endParaRPr lang="cs-CZ"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1801444877"/>
                  </a:ext>
                </a:extLst>
              </a:tr>
              <a:tr h="0">
                <a:tc>
                  <a:txBody>
                    <a:bodyPr/>
                    <a:lstStyle/>
                    <a:p>
                      <a:pPr>
                        <a:lnSpc>
                          <a:spcPct val="107000"/>
                        </a:lnSpc>
                        <a:spcAft>
                          <a:spcPts val="800"/>
                        </a:spcAft>
                      </a:pPr>
                      <a:r>
                        <a:rPr lang="ru-RU" sz="2000">
                          <a:solidFill>
                            <a:schemeClr val="tx1"/>
                          </a:solidFill>
                          <a:effectLst/>
                        </a:rPr>
                        <a:t> </a:t>
                      </a:r>
                      <a:endParaRPr lang="cs-CZ"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nSpc>
                          <a:spcPct val="107000"/>
                        </a:lnSpc>
                        <a:spcAft>
                          <a:spcPts val="800"/>
                        </a:spcAft>
                      </a:pPr>
                      <a:r>
                        <a:rPr lang="ru-RU" sz="2000" dirty="0">
                          <a:solidFill>
                            <a:schemeClr val="tx1"/>
                          </a:solidFill>
                          <a:effectLst/>
                        </a:rPr>
                        <a:t>А) пользоваться стиральным порошком</a:t>
                      </a:r>
                      <a:endParaRPr lang="cs-CZ" sz="2000" dirty="0">
                        <a:solidFill>
                          <a:schemeClr val="tx1"/>
                        </a:solidFill>
                        <a:effectLst/>
                      </a:endParaRPr>
                    </a:p>
                    <a:p>
                      <a:pPr>
                        <a:lnSpc>
                          <a:spcPct val="107000"/>
                        </a:lnSpc>
                        <a:spcAft>
                          <a:spcPts val="800"/>
                        </a:spcAft>
                      </a:pPr>
                      <a:r>
                        <a:rPr lang="ru-RU" sz="2000" dirty="0">
                          <a:solidFill>
                            <a:schemeClr val="tx1"/>
                          </a:solidFill>
                          <a:effectLst/>
                        </a:rPr>
                        <a:t>Б) покупать замороженные продукты</a:t>
                      </a:r>
                      <a:endParaRPr lang="cs-CZ" sz="2000" dirty="0">
                        <a:solidFill>
                          <a:schemeClr val="tx1"/>
                        </a:solidFill>
                        <a:effectLst/>
                      </a:endParaRPr>
                    </a:p>
                    <a:p>
                      <a:pPr>
                        <a:lnSpc>
                          <a:spcPct val="107000"/>
                        </a:lnSpc>
                        <a:spcAft>
                          <a:spcPts val="800"/>
                        </a:spcAft>
                      </a:pPr>
                      <a:r>
                        <a:rPr lang="ru-RU" sz="2000" dirty="0">
                          <a:solidFill>
                            <a:schemeClr val="tx1"/>
                          </a:solidFill>
                          <a:effectLst/>
                        </a:rPr>
                        <a:t>В) не продавать сигареты детям</a:t>
                      </a:r>
                      <a:endParaRPr lang="cs-CZ" sz="2000" dirty="0">
                        <a:solidFill>
                          <a:schemeClr val="tx1"/>
                        </a:solidFill>
                        <a:effectLst/>
                      </a:endParaRPr>
                    </a:p>
                    <a:p>
                      <a:pPr>
                        <a:lnSpc>
                          <a:spcPct val="107000"/>
                        </a:lnSpc>
                        <a:spcAft>
                          <a:spcPts val="800"/>
                        </a:spcAft>
                      </a:pPr>
                      <a:r>
                        <a:rPr lang="ru-RU" sz="2000" dirty="0">
                          <a:solidFill>
                            <a:schemeClr val="tx1"/>
                          </a:solidFill>
                          <a:effectLst/>
                        </a:rPr>
                        <a:t>Г) покупать любые полуфабрикаты</a:t>
                      </a:r>
                      <a:endParaRPr lang="cs-CZ" sz="2000" dirty="0">
                        <a:solidFill>
                          <a:schemeClr val="tx1"/>
                        </a:solidFill>
                        <a:effectLst/>
                      </a:endParaRPr>
                    </a:p>
                    <a:p>
                      <a:pPr>
                        <a:lnSpc>
                          <a:spcPct val="107000"/>
                        </a:lnSpc>
                        <a:spcAft>
                          <a:spcPts val="800"/>
                        </a:spcAft>
                      </a:pPr>
                      <a:r>
                        <a:rPr lang="ru-RU" sz="2000" dirty="0">
                          <a:solidFill>
                            <a:schemeClr val="tx1"/>
                          </a:solidFill>
                          <a:effectLst/>
                        </a:rPr>
                        <a:t>Д) посетить клинику глазных болезней</a:t>
                      </a:r>
                      <a:endParaRPr lang="cs-CZ" sz="2000" dirty="0">
                        <a:solidFill>
                          <a:schemeClr val="tx1"/>
                        </a:solidFill>
                        <a:effectLst/>
                      </a:endParaRPr>
                    </a:p>
                    <a:p>
                      <a:pPr>
                        <a:lnSpc>
                          <a:spcPct val="107000"/>
                        </a:lnSpc>
                        <a:spcAft>
                          <a:spcPts val="800"/>
                        </a:spcAft>
                      </a:pPr>
                      <a:r>
                        <a:rPr lang="ru-RU" sz="2000" dirty="0">
                          <a:solidFill>
                            <a:schemeClr val="tx1"/>
                          </a:solidFill>
                          <a:effectLst/>
                        </a:rPr>
                        <a:t>Е) покупать стереосистемы</a:t>
                      </a:r>
                      <a:endParaRPr lang="cs-CZ" sz="2000" dirty="0">
                        <a:solidFill>
                          <a:schemeClr val="tx1"/>
                        </a:solidFill>
                        <a:effectLst/>
                      </a:endParaRPr>
                    </a:p>
                    <a:p>
                      <a:pPr>
                        <a:lnSpc>
                          <a:spcPct val="107000"/>
                        </a:lnSpc>
                        <a:spcAft>
                          <a:spcPts val="800"/>
                        </a:spcAft>
                      </a:pPr>
                      <a:r>
                        <a:rPr lang="ru-RU" sz="2000" dirty="0">
                          <a:solidFill>
                            <a:schemeClr val="tx1"/>
                          </a:solidFill>
                          <a:effectLst/>
                        </a:rPr>
                        <a:t>Ж) посетить магазин светильников</a:t>
                      </a:r>
                      <a:endParaRPr lang="cs-CZ" sz="2000" dirty="0">
                        <a:solidFill>
                          <a:schemeClr val="tx1"/>
                        </a:solidFill>
                        <a:effectLst/>
                      </a:endParaRPr>
                    </a:p>
                    <a:p>
                      <a:pPr>
                        <a:lnSpc>
                          <a:spcPct val="107000"/>
                        </a:lnSpc>
                        <a:spcAft>
                          <a:spcPts val="800"/>
                        </a:spcAft>
                      </a:pPr>
                      <a:r>
                        <a:rPr lang="ru-RU" sz="2000" dirty="0">
                          <a:solidFill>
                            <a:schemeClr val="tx1"/>
                          </a:solidFill>
                          <a:effectLst/>
                        </a:rPr>
                        <a:t>З) купить новый телефон</a:t>
                      </a:r>
                      <a:endParaRPr lang="cs-CZ" sz="2000" dirty="0">
                        <a:solidFill>
                          <a:schemeClr val="tx1"/>
                        </a:solidFill>
                        <a:effectLst/>
                      </a:endParaRPr>
                    </a:p>
                    <a:p>
                      <a:pPr>
                        <a:lnSpc>
                          <a:spcPct val="107000"/>
                        </a:lnSpc>
                        <a:spcAft>
                          <a:spcPts val="800"/>
                        </a:spcAft>
                      </a:pPr>
                      <a:r>
                        <a:rPr lang="ru-RU" sz="2000" dirty="0">
                          <a:solidFill>
                            <a:schemeClr val="tx1"/>
                          </a:solidFill>
                          <a:effectLst/>
                        </a:rPr>
                        <a:t> </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2975333168"/>
                  </a:ext>
                </a:extLst>
              </a:tr>
            </a:tbl>
          </a:graphicData>
        </a:graphic>
      </p:graphicFrame>
    </p:spTree>
    <p:extLst>
      <p:ext uri="{BB962C8B-B14F-4D97-AF65-F5344CB8AC3E}">
        <p14:creationId xmlns:p14="http://schemas.microsoft.com/office/powerpoint/2010/main" val="34233132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56624CD8-EB0C-4E15-85C8-62DB962A9003}"/>
              </a:ext>
            </a:extLst>
          </p:cNvPr>
          <p:cNvGraphicFramePr>
            <a:graphicFrameLocks noGrp="1"/>
          </p:cNvGraphicFramePr>
          <p:nvPr>
            <p:extLst>
              <p:ext uri="{D42A27DB-BD31-4B8C-83A1-F6EECF244321}">
                <p14:modId xmlns:p14="http://schemas.microsoft.com/office/powerpoint/2010/main" val="3984280402"/>
              </p:ext>
            </p:extLst>
          </p:nvPr>
        </p:nvGraphicFramePr>
        <p:xfrm>
          <a:off x="80387" y="1529302"/>
          <a:ext cx="12192000" cy="4472178"/>
        </p:xfrm>
        <a:graphic>
          <a:graphicData uri="http://schemas.openxmlformats.org/drawingml/2006/table">
            <a:tbl>
              <a:tblPr firstRow="1" firstCol="1" bandRow="1">
                <a:tableStyleId>{5C22544A-7EE6-4342-B048-85BDC9FD1C3A}</a:tableStyleId>
              </a:tblPr>
              <a:tblGrid>
                <a:gridCol w="6096000">
                  <a:extLst>
                    <a:ext uri="{9D8B030D-6E8A-4147-A177-3AD203B41FA5}">
                      <a16:colId xmlns:a16="http://schemas.microsoft.com/office/drawing/2014/main" val="1297115227"/>
                    </a:ext>
                  </a:extLst>
                </a:gridCol>
                <a:gridCol w="6096000">
                  <a:extLst>
                    <a:ext uri="{9D8B030D-6E8A-4147-A177-3AD203B41FA5}">
                      <a16:colId xmlns:a16="http://schemas.microsoft.com/office/drawing/2014/main" val="623265517"/>
                    </a:ext>
                  </a:extLst>
                </a:gridCol>
              </a:tblGrid>
              <a:tr h="0">
                <a:tc>
                  <a:txBody>
                    <a:bodyPr/>
                    <a:lstStyle/>
                    <a:p>
                      <a:pPr>
                        <a:lnSpc>
                          <a:spcPct val="107000"/>
                        </a:lnSpc>
                        <a:spcAft>
                          <a:spcPts val="800"/>
                        </a:spcAft>
                      </a:pPr>
                      <a:r>
                        <a:rPr lang="ru-RU" sz="2000" dirty="0">
                          <a:solidFill>
                            <a:schemeClr val="tx1"/>
                          </a:solidFill>
                          <a:effectLst/>
                        </a:rPr>
                        <a:t>К чему призывают слоганы</a:t>
                      </a:r>
                      <a:endParaRPr lang="cs-CZ" sz="2000" dirty="0">
                        <a:solidFill>
                          <a:schemeClr val="tx1"/>
                        </a:solidFill>
                        <a:effectLst/>
                      </a:endParaRPr>
                    </a:p>
                    <a:p>
                      <a:pPr>
                        <a:lnSpc>
                          <a:spcPct val="107000"/>
                        </a:lnSpc>
                        <a:spcAft>
                          <a:spcPts val="800"/>
                        </a:spcAft>
                      </a:pPr>
                      <a:r>
                        <a:rPr lang="ru-RU" sz="2000" dirty="0">
                          <a:solidFill>
                            <a:schemeClr val="tx1"/>
                          </a:solidFill>
                          <a:effectLst/>
                        </a:rPr>
                        <a:t> </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nSpc>
                          <a:spcPct val="107000"/>
                        </a:lnSpc>
                        <a:spcAft>
                          <a:spcPts val="800"/>
                        </a:spcAft>
                      </a:pPr>
                      <a:r>
                        <a:rPr lang="ru-RU" sz="2000">
                          <a:solidFill>
                            <a:schemeClr val="tx1"/>
                          </a:solidFill>
                          <a:effectLst/>
                        </a:rPr>
                        <a:t>Слоганы (рекламные фразы)</a:t>
                      </a:r>
                      <a:endParaRPr lang="cs-CZ" sz="2000">
                        <a:solidFill>
                          <a:schemeClr val="tx1"/>
                        </a:solidFill>
                        <a:effectLst/>
                      </a:endParaRPr>
                    </a:p>
                    <a:p>
                      <a:pPr>
                        <a:lnSpc>
                          <a:spcPct val="107000"/>
                        </a:lnSpc>
                        <a:spcAft>
                          <a:spcPts val="800"/>
                        </a:spcAft>
                      </a:pPr>
                      <a:r>
                        <a:rPr lang="ru-RU" sz="2000">
                          <a:solidFill>
                            <a:schemeClr val="tx1"/>
                          </a:solidFill>
                          <a:effectLst/>
                        </a:rPr>
                        <a:t> </a:t>
                      </a:r>
                      <a:endParaRPr lang="cs-CZ"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3993617978"/>
                  </a:ext>
                </a:extLst>
              </a:tr>
              <a:tr h="0">
                <a:tc>
                  <a:txBody>
                    <a:bodyPr/>
                    <a:lstStyle/>
                    <a:p>
                      <a:pPr>
                        <a:lnSpc>
                          <a:spcPct val="107000"/>
                        </a:lnSpc>
                        <a:spcAft>
                          <a:spcPts val="800"/>
                        </a:spcAft>
                      </a:pPr>
                      <a:r>
                        <a:rPr lang="ru-RU" sz="2000">
                          <a:solidFill>
                            <a:schemeClr val="tx1"/>
                          </a:solidFill>
                          <a:effectLst/>
                        </a:rPr>
                        <a:t>1. «Страна восходящего звука» </a:t>
                      </a:r>
                      <a:endParaRPr lang="cs-CZ" sz="2000">
                        <a:solidFill>
                          <a:schemeClr val="tx1"/>
                        </a:solidFill>
                        <a:effectLst/>
                      </a:endParaRPr>
                    </a:p>
                    <a:p>
                      <a:pPr>
                        <a:lnSpc>
                          <a:spcPct val="107000"/>
                        </a:lnSpc>
                        <a:spcAft>
                          <a:spcPts val="800"/>
                        </a:spcAft>
                      </a:pPr>
                      <a:r>
                        <a:rPr lang="ru-RU" sz="2000">
                          <a:solidFill>
                            <a:schemeClr val="tx1"/>
                          </a:solidFill>
                          <a:effectLst/>
                        </a:rPr>
                        <a:t>2. «Мы изменим ваш взгляд на мир» </a:t>
                      </a:r>
                      <a:endParaRPr lang="cs-CZ" sz="2000">
                        <a:solidFill>
                          <a:schemeClr val="tx1"/>
                        </a:solidFill>
                        <a:effectLst/>
                      </a:endParaRPr>
                    </a:p>
                    <a:p>
                      <a:pPr>
                        <a:lnSpc>
                          <a:spcPct val="107000"/>
                        </a:lnSpc>
                        <a:spcAft>
                          <a:spcPts val="800"/>
                        </a:spcAft>
                      </a:pPr>
                      <a:r>
                        <a:rPr lang="ru-RU" sz="2000">
                          <a:solidFill>
                            <a:schemeClr val="tx1"/>
                          </a:solidFill>
                          <a:effectLst/>
                        </a:rPr>
                        <a:t>3. «Топ-модели доступны» </a:t>
                      </a:r>
                      <a:endParaRPr lang="cs-CZ" sz="2000">
                        <a:solidFill>
                          <a:schemeClr val="tx1"/>
                        </a:solidFill>
                        <a:effectLst/>
                      </a:endParaRPr>
                    </a:p>
                    <a:p>
                      <a:pPr>
                        <a:lnSpc>
                          <a:spcPct val="107000"/>
                        </a:lnSpc>
                        <a:spcAft>
                          <a:spcPts val="800"/>
                        </a:spcAft>
                      </a:pPr>
                      <a:r>
                        <a:rPr lang="ru-RU" sz="2000">
                          <a:solidFill>
                            <a:schemeClr val="tx1"/>
                          </a:solidFill>
                          <a:effectLst/>
                        </a:rPr>
                        <a:t>4. «Ослепительная распродажа» </a:t>
                      </a:r>
                      <a:endParaRPr lang="cs-CZ" sz="2000">
                        <a:solidFill>
                          <a:schemeClr val="tx1"/>
                        </a:solidFill>
                        <a:effectLst/>
                      </a:endParaRPr>
                    </a:p>
                    <a:p>
                      <a:pPr>
                        <a:lnSpc>
                          <a:spcPct val="107000"/>
                        </a:lnSpc>
                        <a:spcAft>
                          <a:spcPts val="800"/>
                        </a:spcAft>
                      </a:pPr>
                      <a:r>
                        <a:rPr lang="ru-RU" sz="2000">
                          <a:solidFill>
                            <a:schemeClr val="tx1"/>
                          </a:solidFill>
                          <a:effectLst/>
                        </a:rPr>
                        <a:t>5. «Мы замораживаем вкус» </a:t>
                      </a:r>
                      <a:endParaRPr lang="cs-CZ" sz="2000">
                        <a:solidFill>
                          <a:schemeClr val="tx1"/>
                        </a:solidFill>
                        <a:effectLst/>
                      </a:endParaRPr>
                    </a:p>
                    <a:p>
                      <a:pPr>
                        <a:lnSpc>
                          <a:spcPct val="107000"/>
                        </a:lnSpc>
                        <a:spcAft>
                          <a:spcPts val="800"/>
                        </a:spcAft>
                      </a:pPr>
                      <a:r>
                        <a:rPr lang="ru-RU" sz="2000">
                          <a:solidFill>
                            <a:schemeClr val="tx1"/>
                          </a:solidFill>
                          <a:effectLst/>
                        </a:rPr>
                        <a:t>6. «Вам больше не нужно крутиться на кухне»</a:t>
                      </a:r>
                      <a:endParaRPr lang="cs-CZ" sz="2000">
                        <a:solidFill>
                          <a:schemeClr val="tx1"/>
                        </a:solidFill>
                        <a:effectLst/>
                      </a:endParaRPr>
                    </a:p>
                    <a:p>
                      <a:pPr>
                        <a:lnSpc>
                          <a:spcPct val="107000"/>
                        </a:lnSpc>
                        <a:spcAft>
                          <a:spcPts val="800"/>
                        </a:spcAft>
                      </a:pPr>
                      <a:r>
                        <a:rPr lang="ru-RU" sz="2000">
                          <a:solidFill>
                            <a:schemeClr val="tx1"/>
                          </a:solidFill>
                          <a:effectLst/>
                        </a:rPr>
                        <a:t>7. «Пятизвёздный путь к совершенной чистоте»</a:t>
                      </a:r>
                      <a:endParaRPr lang="cs-CZ" sz="2000">
                        <a:solidFill>
                          <a:schemeClr val="tx1"/>
                        </a:solidFill>
                        <a:effectLst/>
                      </a:endParaRPr>
                    </a:p>
                    <a:p>
                      <a:pPr>
                        <a:lnSpc>
                          <a:spcPct val="107000"/>
                        </a:lnSpc>
                        <a:spcAft>
                          <a:spcPts val="800"/>
                        </a:spcAft>
                      </a:pPr>
                      <a:r>
                        <a:rPr lang="ru-RU" sz="2000">
                          <a:solidFill>
                            <a:schemeClr val="tx1"/>
                          </a:solidFill>
                          <a:effectLst/>
                        </a:rPr>
                        <a:t>8. «Большие, но не взрослые» </a:t>
                      </a:r>
                      <a:endParaRPr lang="cs-CZ" sz="2000">
                        <a:solidFill>
                          <a:schemeClr val="tx1"/>
                        </a:solidFill>
                        <a:effectLst/>
                      </a:endParaRPr>
                    </a:p>
                    <a:p>
                      <a:pPr>
                        <a:lnSpc>
                          <a:spcPct val="107000"/>
                        </a:lnSpc>
                        <a:spcAft>
                          <a:spcPts val="800"/>
                        </a:spcAft>
                      </a:pPr>
                      <a:r>
                        <a:rPr lang="ru-RU" sz="2000">
                          <a:solidFill>
                            <a:schemeClr val="tx1"/>
                          </a:solidFill>
                          <a:effectLst/>
                        </a:rPr>
                        <a:t> </a:t>
                      </a:r>
                      <a:endParaRPr lang="cs-CZ"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nSpc>
                          <a:spcPct val="107000"/>
                        </a:lnSpc>
                        <a:spcAft>
                          <a:spcPts val="800"/>
                        </a:spcAft>
                      </a:pPr>
                      <a:r>
                        <a:rPr lang="ru-RU" sz="2000" dirty="0">
                          <a:solidFill>
                            <a:schemeClr val="tx1"/>
                          </a:solidFill>
                          <a:effectLst/>
                        </a:rPr>
                        <a:t>А) пользоваться стиральным порошком</a:t>
                      </a:r>
                      <a:endParaRPr lang="cs-CZ" sz="2000" dirty="0">
                        <a:solidFill>
                          <a:schemeClr val="tx1"/>
                        </a:solidFill>
                        <a:effectLst/>
                      </a:endParaRPr>
                    </a:p>
                    <a:p>
                      <a:pPr>
                        <a:lnSpc>
                          <a:spcPct val="107000"/>
                        </a:lnSpc>
                        <a:spcAft>
                          <a:spcPts val="800"/>
                        </a:spcAft>
                      </a:pPr>
                      <a:r>
                        <a:rPr lang="ru-RU" sz="2000" dirty="0">
                          <a:solidFill>
                            <a:schemeClr val="tx1"/>
                          </a:solidFill>
                          <a:effectLst/>
                        </a:rPr>
                        <a:t>Б) покупать замороженные продукты</a:t>
                      </a:r>
                      <a:endParaRPr lang="cs-CZ" sz="2000" dirty="0">
                        <a:solidFill>
                          <a:schemeClr val="tx1"/>
                        </a:solidFill>
                        <a:effectLst/>
                      </a:endParaRPr>
                    </a:p>
                    <a:p>
                      <a:pPr>
                        <a:lnSpc>
                          <a:spcPct val="107000"/>
                        </a:lnSpc>
                        <a:spcAft>
                          <a:spcPts val="800"/>
                        </a:spcAft>
                      </a:pPr>
                      <a:r>
                        <a:rPr lang="ru-RU" sz="2000" dirty="0">
                          <a:solidFill>
                            <a:schemeClr val="tx1"/>
                          </a:solidFill>
                          <a:effectLst/>
                        </a:rPr>
                        <a:t>В) не продавать сигареты детям</a:t>
                      </a:r>
                      <a:endParaRPr lang="cs-CZ" sz="2000" dirty="0">
                        <a:solidFill>
                          <a:schemeClr val="tx1"/>
                        </a:solidFill>
                        <a:effectLst/>
                      </a:endParaRPr>
                    </a:p>
                    <a:p>
                      <a:pPr>
                        <a:lnSpc>
                          <a:spcPct val="107000"/>
                        </a:lnSpc>
                        <a:spcAft>
                          <a:spcPts val="800"/>
                        </a:spcAft>
                      </a:pPr>
                      <a:r>
                        <a:rPr lang="ru-RU" sz="2000" dirty="0">
                          <a:solidFill>
                            <a:schemeClr val="tx1"/>
                          </a:solidFill>
                          <a:effectLst/>
                        </a:rPr>
                        <a:t>Г) покупать любые полуфабрикаты</a:t>
                      </a:r>
                      <a:endParaRPr lang="cs-CZ" sz="2000" dirty="0">
                        <a:solidFill>
                          <a:schemeClr val="tx1"/>
                        </a:solidFill>
                        <a:effectLst/>
                      </a:endParaRPr>
                    </a:p>
                    <a:p>
                      <a:pPr>
                        <a:lnSpc>
                          <a:spcPct val="107000"/>
                        </a:lnSpc>
                        <a:spcAft>
                          <a:spcPts val="800"/>
                        </a:spcAft>
                      </a:pPr>
                      <a:r>
                        <a:rPr lang="ru-RU" sz="2000" dirty="0">
                          <a:solidFill>
                            <a:schemeClr val="tx1"/>
                          </a:solidFill>
                          <a:effectLst/>
                        </a:rPr>
                        <a:t>Д) посетить клинику глазных болезней</a:t>
                      </a:r>
                      <a:endParaRPr lang="cs-CZ" sz="2000" dirty="0">
                        <a:solidFill>
                          <a:schemeClr val="tx1"/>
                        </a:solidFill>
                        <a:effectLst/>
                      </a:endParaRPr>
                    </a:p>
                    <a:p>
                      <a:pPr>
                        <a:lnSpc>
                          <a:spcPct val="107000"/>
                        </a:lnSpc>
                        <a:spcAft>
                          <a:spcPts val="800"/>
                        </a:spcAft>
                      </a:pPr>
                      <a:r>
                        <a:rPr lang="ru-RU" sz="2000" dirty="0">
                          <a:solidFill>
                            <a:schemeClr val="tx1"/>
                          </a:solidFill>
                          <a:effectLst/>
                        </a:rPr>
                        <a:t>Е) покупать стереосистемы</a:t>
                      </a:r>
                      <a:endParaRPr lang="cs-CZ" sz="2000" dirty="0">
                        <a:solidFill>
                          <a:schemeClr val="tx1"/>
                        </a:solidFill>
                        <a:effectLst/>
                      </a:endParaRPr>
                    </a:p>
                    <a:p>
                      <a:pPr>
                        <a:lnSpc>
                          <a:spcPct val="107000"/>
                        </a:lnSpc>
                        <a:spcAft>
                          <a:spcPts val="800"/>
                        </a:spcAft>
                      </a:pPr>
                      <a:r>
                        <a:rPr lang="ru-RU" sz="2000" dirty="0">
                          <a:solidFill>
                            <a:schemeClr val="tx1"/>
                          </a:solidFill>
                          <a:effectLst/>
                        </a:rPr>
                        <a:t>Ж) посетить магазин светильников</a:t>
                      </a:r>
                      <a:endParaRPr lang="cs-CZ" sz="2000" dirty="0">
                        <a:solidFill>
                          <a:schemeClr val="tx1"/>
                        </a:solidFill>
                        <a:effectLst/>
                      </a:endParaRPr>
                    </a:p>
                    <a:p>
                      <a:pPr>
                        <a:lnSpc>
                          <a:spcPct val="107000"/>
                        </a:lnSpc>
                        <a:spcAft>
                          <a:spcPts val="800"/>
                        </a:spcAft>
                      </a:pPr>
                      <a:r>
                        <a:rPr lang="ru-RU" sz="2000" dirty="0">
                          <a:solidFill>
                            <a:schemeClr val="tx1"/>
                          </a:solidFill>
                          <a:effectLst/>
                        </a:rPr>
                        <a:t>З) купить новый телефон</a:t>
                      </a:r>
                      <a:endParaRPr lang="cs-CZ" sz="2000" dirty="0">
                        <a:solidFill>
                          <a:schemeClr val="tx1"/>
                        </a:solidFill>
                        <a:effectLst/>
                      </a:endParaRPr>
                    </a:p>
                    <a:p>
                      <a:pPr>
                        <a:lnSpc>
                          <a:spcPct val="107000"/>
                        </a:lnSpc>
                        <a:spcAft>
                          <a:spcPts val="800"/>
                        </a:spcAft>
                      </a:pPr>
                      <a:r>
                        <a:rPr lang="ru-RU" sz="2000" dirty="0">
                          <a:solidFill>
                            <a:schemeClr val="tx1"/>
                          </a:solidFill>
                          <a:effectLst/>
                        </a:rPr>
                        <a:t> </a:t>
                      </a:r>
                      <a:endParaRPr lang="cs-C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2950629127"/>
                  </a:ext>
                </a:extLst>
              </a:tr>
            </a:tbl>
          </a:graphicData>
        </a:graphic>
      </p:graphicFrame>
      <p:sp>
        <p:nvSpPr>
          <p:cNvPr id="4" name="TextovéPole 3">
            <a:extLst>
              <a:ext uri="{FF2B5EF4-FFF2-40B4-BE49-F238E27FC236}">
                <a16:creationId xmlns:a16="http://schemas.microsoft.com/office/drawing/2014/main" id="{DBAAEE64-8EC6-4713-83E2-69CDB8677097}"/>
              </a:ext>
            </a:extLst>
          </p:cNvPr>
          <p:cNvSpPr txBox="1"/>
          <p:nvPr/>
        </p:nvSpPr>
        <p:spPr>
          <a:xfrm>
            <a:off x="1369088" y="611068"/>
            <a:ext cx="6114422" cy="407035"/>
          </a:xfrm>
          <a:prstGeom prst="rect">
            <a:avLst/>
          </a:prstGeom>
          <a:noFill/>
        </p:spPr>
        <p:txBody>
          <a:bodyPr wrap="square">
            <a:spAutoFit/>
          </a:bodyPr>
          <a:lstStyle/>
          <a:p>
            <a:pPr>
              <a:lnSpc>
                <a:spcPct val="107000"/>
              </a:lnSpc>
              <a:spcAft>
                <a:spcPts val="800"/>
              </a:spcAft>
            </a:pPr>
            <a:r>
              <a:rPr lang="ru-RU" sz="20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Решение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465091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32E8303-E2C3-41B8-8B21-27643B45CCE1}"/>
              </a:ext>
            </a:extLst>
          </p:cNvPr>
          <p:cNvSpPr txBox="1"/>
          <p:nvPr/>
        </p:nvSpPr>
        <p:spPr>
          <a:xfrm>
            <a:off x="2311121" y="1678075"/>
            <a:ext cx="8541099" cy="3122650"/>
          </a:xfrm>
          <a:prstGeom prst="rect">
            <a:avLst/>
          </a:prstGeom>
          <a:noFill/>
        </p:spPr>
        <p:txBody>
          <a:bodyPr wrap="square">
            <a:spAutoFit/>
          </a:bodyPr>
          <a:lstStyle/>
          <a:p>
            <a:pPr>
              <a:lnSpc>
                <a:spcPct val="107000"/>
              </a:lnSpc>
              <a:spcAft>
                <a:spcPts val="800"/>
              </a:spcAft>
            </a:pPr>
            <a:r>
              <a:rPr lang="ru-RU"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Таблицы</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Изучите таблицу. Ответьте на вопросы.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КРУГЛЕНЬКАЯ СЛАВА. Карьера «по полочкам»: с кого брать пример? Биографии людей, которые оставили в истории внушительный след. Кем они были в 20, 30, 40 и 50 лет?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Объясните само задание и попробуйте объяснить реалии, встречающиеся в таблице.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1450068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A1D32B22-60CD-4458-864A-6F85A994B82B}"/>
              </a:ext>
            </a:extLst>
          </p:cNvPr>
          <p:cNvGraphicFramePr>
            <a:graphicFrameLocks noGrp="1"/>
          </p:cNvGraphicFramePr>
          <p:nvPr>
            <p:extLst>
              <p:ext uri="{D42A27DB-BD31-4B8C-83A1-F6EECF244321}">
                <p14:modId xmlns:p14="http://schemas.microsoft.com/office/powerpoint/2010/main" val="875903671"/>
              </p:ext>
            </p:extLst>
          </p:nvPr>
        </p:nvGraphicFramePr>
        <p:xfrm>
          <a:off x="0" y="183110"/>
          <a:ext cx="12192000" cy="6491780"/>
        </p:xfrm>
        <a:graphic>
          <a:graphicData uri="http://schemas.openxmlformats.org/drawingml/2006/table">
            <a:tbl>
              <a:tblPr firstRow="1" firstCol="1" bandRow="1">
                <a:tableStyleId>{5C22544A-7EE6-4342-B048-85BDC9FD1C3A}</a:tableStyleId>
              </a:tblPr>
              <a:tblGrid>
                <a:gridCol w="914400">
                  <a:extLst>
                    <a:ext uri="{9D8B030D-6E8A-4147-A177-3AD203B41FA5}">
                      <a16:colId xmlns:a16="http://schemas.microsoft.com/office/drawing/2014/main" val="4291474405"/>
                    </a:ext>
                  </a:extLst>
                </a:gridCol>
                <a:gridCol w="2592475">
                  <a:extLst>
                    <a:ext uri="{9D8B030D-6E8A-4147-A177-3AD203B41FA5}">
                      <a16:colId xmlns:a16="http://schemas.microsoft.com/office/drawing/2014/main" val="2268256325"/>
                    </a:ext>
                  </a:extLst>
                </a:gridCol>
                <a:gridCol w="3024554">
                  <a:extLst>
                    <a:ext uri="{9D8B030D-6E8A-4147-A177-3AD203B41FA5}">
                      <a16:colId xmlns:a16="http://schemas.microsoft.com/office/drawing/2014/main" val="3889409016"/>
                    </a:ext>
                  </a:extLst>
                </a:gridCol>
                <a:gridCol w="2602523">
                  <a:extLst>
                    <a:ext uri="{9D8B030D-6E8A-4147-A177-3AD203B41FA5}">
                      <a16:colId xmlns:a16="http://schemas.microsoft.com/office/drawing/2014/main" val="1814435105"/>
                    </a:ext>
                  </a:extLst>
                </a:gridCol>
                <a:gridCol w="3058048">
                  <a:extLst>
                    <a:ext uri="{9D8B030D-6E8A-4147-A177-3AD203B41FA5}">
                      <a16:colId xmlns:a16="http://schemas.microsoft.com/office/drawing/2014/main" val="1037031620"/>
                    </a:ext>
                  </a:extLst>
                </a:gridCol>
              </a:tblGrid>
              <a:tr h="67403">
                <a:tc>
                  <a:txBody>
                    <a:bodyPr/>
                    <a:lstStyle/>
                    <a:p>
                      <a:pPr>
                        <a:lnSpc>
                          <a:spcPct val="107000"/>
                        </a:lnSpc>
                        <a:spcAft>
                          <a:spcPts val="800"/>
                        </a:spcAft>
                      </a:pPr>
                      <a:r>
                        <a:rPr lang="cs-CZ" sz="1500">
                          <a:effectLst/>
                        </a:rPr>
                        <a:t> </a:t>
                      </a:r>
                      <a:endParaRPr lang="cs-CZ" sz="150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cs-CZ" sz="1500">
                          <a:effectLst/>
                        </a:rPr>
                        <a:t>20 лет </a:t>
                      </a:r>
                      <a:endParaRPr lang="cs-CZ" sz="150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cs-CZ" sz="1500">
                          <a:effectLst/>
                        </a:rPr>
                        <a:t>30 лет </a:t>
                      </a:r>
                      <a:endParaRPr lang="cs-CZ" sz="150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cs-CZ" sz="1500">
                          <a:effectLst/>
                        </a:rPr>
                        <a:t>40 лет </a:t>
                      </a:r>
                      <a:endParaRPr lang="cs-CZ" sz="150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cs-CZ" sz="1500">
                          <a:effectLst/>
                        </a:rPr>
                        <a:t>50 лет</a:t>
                      </a:r>
                      <a:endParaRPr lang="cs-CZ" sz="150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extLst>
                  <a:ext uri="{0D108BD9-81ED-4DB2-BD59-A6C34878D82A}">
                    <a16:rowId xmlns:a16="http://schemas.microsoft.com/office/drawing/2014/main" val="3783096320"/>
                  </a:ext>
                </a:extLst>
              </a:tr>
              <a:tr h="660446">
                <a:tc>
                  <a:txBody>
                    <a:bodyPr/>
                    <a:lstStyle/>
                    <a:p>
                      <a:pPr>
                        <a:lnSpc>
                          <a:spcPct val="107000"/>
                        </a:lnSpc>
                        <a:spcAft>
                          <a:spcPts val="800"/>
                        </a:spcAft>
                      </a:pPr>
                      <a:r>
                        <a:rPr lang="ru-RU" sz="1500" dirty="0">
                          <a:effectLst/>
                        </a:rPr>
                        <a:t>Владимир</a:t>
                      </a:r>
                    </a:p>
                    <a:p>
                      <a:pPr>
                        <a:lnSpc>
                          <a:spcPct val="107000"/>
                        </a:lnSpc>
                        <a:spcAft>
                          <a:spcPts val="800"/>
                        </a:spcAft>
                      </a:pPr>
                      <a:r>
                        <a:rPr lang="ru-RU" sz="1500" dirty="0">
                          <a:effectLst/>
                        </a:rPr>
                        <a:t>ПУТИН</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cs-CZ" sz="1500">
                          <a:effectLst/>
                        </a:rPr>
                        <a:t>студент юрфака</a:t>
                      </a:r>
                      <a:endParaRPr lang="cs-CZ" sz="150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Сотрудник Первого главного управления КГБ (внешняя разведка)</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глава Комитета по внешним связям мэрии </a:t>
                      </a:r>
                      <a:r>
                        <a:rPr lang="ru-RU" sz="1500" dirty="0" err="1">
                          <a:effectLst/>
                        </a:rPr>
                        <a:t>СанктПетербурга</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Президент России</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extLst>
                  <a:ext uri="{0D108BD9-81ED-4DB2-BD59-A6C34878D82A}">
                    <a16:rowId xmlns:a16="http://schemas.microsoft.com/office/drawing/2014/main" val="234198506"/>
                  </a:ext>
                </a:extLst>
              </a:tr>
              <a:tr h="461007">
                <a:tc>
                  <a:txBody>
                    <a:bodyPr/>
                    <a:lstStyle/>
                    <a:p>
                      <a:pPr>
                        <a:lnSpc>
                          <a:spcPct val="107000"/>
                        </a:lnSpc>
                        <a:spcAft>
                          <a:spcPts val="800"/>
                        </a:spcAft>
                      </a:pPr>
                      <a:r>
                        <a:rPr lang="ru-RU" sz="1500" dirty="0">
                          <a:effectLst/>
                        </a:rPr>
                        <a:t>Владимир</a:t>
                      </a:r>
                    </a:p>
                    <a:p>
                      <a:pPr>
                        <a:lnSpc>
                          <a:spcPct val="107000"/>
                        </a:lnSpc>
                        <a:spcAft>
                          <a:spcPts val="800"/>
                        </a:spcAft>
                      </a:pPr>
                      <a:r>
                        <a:rPr lang="ru-RU" sz="1500" dirty="0">
                          <a:effectLst/>
                        </a:rPr>
                        <a:t>ЛЕНИН</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без определённого рода занятий (исключён из Казанского университета)</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эмигрант, издатель газеты «Искра»</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эмигрант, глава партии большевиков</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Председатель Совета народных комиссаров</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extLst>
                  <a:ext uri="{0D108BD9-81ED-4DB2-BD59-A6C34878D82A}">
                    <a16:rowId xmlns:a16="http://schemas.microsoft.com/office/drawing/2014/main" val="3306165205"/>
                  </a:ext>
                </a:extLst>
              </a:tr>
              <a:tr h="461007">
                <a:tc>
                  <a:txBody>
                    <a:bodyPr/>
                    <a:lstStyle/>
                    <a:p>
                      <a:pPr>
                        <a:lnSpc>
                          <a:spcPct val="107000"/>
                        </a:lnSpc>
                        <a:spcAft>
                          <a:spcPts val="800"/>
                        </a:spcAft>
                      </a:pPr>
                      <a:r>
                        <a:rPr lang="ru-RU" sz="1500" dirty="0">
                          <a:effectLst/>
                        </a:rPr>
                        <a:t>Иосиф</a:t>
                      </a:r>
                    </a:p>
                    <a:p>
                      <a:pPr>
                        <a:lnSpc>
                          <a:spcPct val="107000"/>
                        </a:lnSpc>
                        <a:spcAft>
                          <a:spcPts val="800"/>
                        </a:spcAft>
                      </a:pPr>
                      <a:r>
                        <a:rPr lang="ru-RU" sz="1500" dirty="0">
                          <a:effectLst/>
                        </a:rPr>
                        <a:t>СТАЛИН</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социал-демократ, пропагандист в рабочих кружках</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a:effectLst/>
                        </a:rPr>
                        <a:t>Революционер-нелегал</a:t>
                      </a:r>
                      <a:endParaRPr lang="cs-CZ" sz="150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нарком по дела национальностей</a:t>
                      </a:r>
                      <a:endParaRPr lang="cs-CZ" sz="1500" dirty="0">
                        <a:effectLst/>
                      </a:endParaRPr>
                    </a:p>
                    <a:p>
                      <a:pPr>
                        <a:lnSpc>
                          <a:spcPct val="107000"/>
                        </a:lnSpc>
                        <a:spcAft>
                          <a:spcPts val="800"/>
                        </a:spcAft>
                      </a:pPr>
                      <a:r>
                        <a:rPr lang="ru-RU" sz="1500" dirty="0">
                          <a:effectLst/>
                        </a:rPr>
                        <a:t> </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Генеральный секретарь ЦК партии</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extLst>
                  <a:ext uri="{0D108BD9-81ED-4DB2-BD59-A6C34878D82A}">
                    <a16:rowId xmlns:a16="http://schemas.microsoft.com/office/drawing/2014/main" val="1735330139"/>
                  </a:ext>
                </a:extLst>
              </a:tr>
              <a:tr h="461007">
                <a:tc>
                  <a:txBody>
                    <a:bodyPr/>
                    <a:lstStyle/>
                    <a:p>
                      <a:pPr>
                        <a:lnSpc>
                          <a:spcPct val="107000"/>
                        </a:lnSpc>
                        <a:spcAft>
                          <a:spcPts val="800"/>
                        </a:spcAft>
                      </a:pPr>
                      <a:r>
                        <a:rPr lang="ru-RU" sz="1500" dirty="0">
                          <a:effectLst/>
                        </a:rPr>
                        <a:t>Леонид</a:t>
                      </a:r>
                    </a:p>
                    <a:p>
                      <a:pPr>
                        <a:lnSpc>
                          <a:spcPct val="107000"/>
                        </a:lnSpc>
                        <a:spcAft>
                          <a:spcPts val="800"/>
                        </a:spcAft>
                      </a:pPr>
                      <a:r>
                        <a:rPr lang="ru-RU" sz="1500" dirty="0">
                          <a:effectLst/>
                        </a:rPr>
                        <a:t>БРЕЖНЕВ</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студент Курского земле </a:t>
                      </a:r>
                      <a:r>
                        <a:rPr lang="ru-RU" sz="1500" dirty="0" err="1">
                          <a:effectLst/>
                        </a:rPr>
                        <a:t>устроительно</a:t>
                      </a:r>
                      <a:r>
                        <a:rPr lang="ru-RU" sz="1500" dirty="0">
                          <a:effectLst/>
                        </a:rPr>
                        <a:t>- мелиоративного техникума</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директор техникума</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первый секретарь Запорожского обкома КП(б) Украины</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секретарь ЦК КПСС</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extLst>
                  <a:ext uri="{0D108BD9-81ED-4DB2-BD59-A6C34878D82A}">
                    <a16:rowId xmlns:a16="http://schemas.microsoft.com/office/drawing/2014/main" val="2617221681"/>
                  </a:ext>
                </a:extLst>
              </a:tr>
              <a:tr h="660446">
                <a:tc>
                  <a:txBody>
                    <a:bodyPr/>
                    <a:lstStyle/>
                    <a:p>
                      <a:pPr>
                        <a:lnSpc>
                          <a:spcPct val="107000"/>
                        </a:lnSpc>
                        <a:spcAft>
                          <a:spcPts val="800"/>
                        </a:spcAft>
                      </a:pPr>
                      <a:r>
                        <a:rPr lang="ru-RU" sz="1500" dirty="0">
                          <a:effectLst/>
                        </a:rPr>
                        <a:t>Никита</a:t>
                      </a:r>
                    </a:p>
                    <a:p>
                      <a:pPr>
                        <a:lnSpc>
                          <a:spcPct val="107000"/>
                        </a:lnSpc>
                        <a:spcAft>
                          <a:spcPts val="800"/>
                        </a:spcAft>
                      </a:pPr>
                      <a:r>
                        <a:rPr lang="ru-RU" sz="1500" dirty="0">
                          <a:effectLst/>
                        </a:rPr>
                        <a:t>ХРУЩЁВ</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Донбасский шахтёр </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мелкий партработник в Донбассе</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первый секретарь Московского горкома партии</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Председатель Совмина Украины</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extLst>
                  <a:ext uri="{0D108BD9-81ED-4DB2-BD59-A6C34878D82A}">
                    <a16:rowId xmlns:a16="http://schemas.microsoft.com/office/drawing/2014/main" val="692703951"/>
                  </a:ext>
                </a:extLst>
              </a:tr>
              <a:tr h="460924">
                <a:tc>
                  <a:txBody>
                    <a:bodyPr/>
                    <a:lstStyle/>
                    <a:p>
                      <a:pPr>
                        <a:lnSpc>
                          <a:spcPct val="107000"/>
                        </a:lnSpc>
                        <a:spcAft>
                          <a:spcPts val="800"/>
                        </a:spcAft>
                      </a:pPr>
                      <a:r>
                        <a:rPr lang="ru-RU" sz="1500" dirty="0">
                          <a:effectLst/>
                        </a:rPr>
                        <a:t>Михаил</a:t>
                      </a:r>
                    </a:p>
                    <a:p>
                      <a:pPr>
                        <a:lnSpc>
                          <a:spcPct val="107000"/>
                        </a:lnSpc>
                        <a:spcAft>
                          <a:spcPts val="800"/>
                        </a:spcAft>
                      </a:pPr>
                      <a:r>
                        <a:rPr lang="ru-RU" sz="1500" dirty="0">
                          <a:effectLst/>
                        </a:rPr>
                        <a:t>ГОРБАЧЁВ</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студент юрфака МГУ</a:t>
                      </a:r>
                      <a:endParaRPr lang="cs-CZ" sz="1500" dirty="0">
                        <a:effectLst/>
                      </a:endParaRPr>
                    </a:p>
                    <a:p>
                      <a:pPr>
                        <a:lnSpc>
                          <a:spcPct val="107000"/>
                        </a:lnSpc>
                        <a:spcAft>
                          <a:spcPts val="800"/>
                        </a:spcAft>
                      </a:pPr>
                      <a:r>
                        <a:rPr lang="ru-RU" sz="1500" dirty="0">
                          <a:effectLst/>
                        </a:rPr>
                        <a:t> </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первый секретарь Ставропольского крайкома ВЛКСМ</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первый секретарь Ставропольского крайкома КПСС, член ЦК партии</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член политбюро ЦК КПСС</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extLst>
                  <a:ext uri="{0D108BD9-81ED-4DB2-BD59-A6C34878D82A}">
                    <a16:rowId xmlns:a16="http://schemas.microsoft.com/office/drawing/2014/main" val="3147127782"/>
                  </a:ext>
                </a:extLst>
              </a:tr>
              <a:tr h="460924">
                <a:tc>
                  <a:txBody>
                    <a:bodyPr/>
                    <a:lstStyle/>
                    <a:p>
                      <a:pPr>
                        <a:lnSpc>
                          <a:spcPct val="107000"/>
                        </a:lnSpc>
                        <a:spcAft>
                          <a:spcPts val="800"/>
                        </a:spcAft>
                      </a:pPr>
                      <a:r>
                        <a:rPr lang="ru-RU" sz="1500" dirty="0">
                          <a:effectLst/>
                        </a:rPr>
                        <a:t>Борис</a:t>
                      </a:r>
                    </a:p>
                    <a:p>
                      <a:pPr>
                        <a:lnSpc>
                          <a:spcPct val="107000"/>
                        </a:lnSpc>
                        <a:spcAft>
                          <a:spcPts val="800"/>
                        </a:spcAft>
                      </a:pPr>
                      <a:r>
                        <a:rPr lang="ru-RU" sz="1500" dirty="0">
                          <a:effectLst/>
                        </a:rPr>
                        <a:t>ЕЛЬЦИН</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a:effectLst/>
                        </a:rPr>
                        <a:t>студент Уральского политеха</a:t>
                      </a:r>
                      <a:endParaRPr lang="cs-CZ" sz="1500">
                        <a:effectLst/>
                      </a:endParaRPr>
                    </a:p>
                    <a:p>
                      <a:pPr>
                        <a:lnSpc>
                          <a:spcPct val="107000"/>
                        </a:lnSpc>
                        <a:spcAft>
                          <a:spcPts val="800"/>
                        </a:spcAft>
                      </a:pPr>
                      <a:r>
                        <a:rPr lang="ru-RU" sz="1500">
                          <a:effectLst/>
                        </a:rPr>
                        <a:t> </a:t>
                      </a:r>
                      <a:endParaRPr lang="cs-CZ" sz="150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глава стройуправления треста «</a:t>
                      </a:r>
                      <a:r>
                        <a:rPr lang="ru-RU" sz="1500" dirty="0" err="1">
                          <a:effectLst/>
                        </a:rPr>
                        <a:t>Южгорстрой</a:t>
                      </a:r>
                      <a:r>
                        <a:rPr lang="ru-RU" sz="1500" dirty="0">
                          <a:effectLst/>
                        </a:rPr>
                        <a:t>»</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начальник отдела строительства Свердловского обкома</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a:effectLst/>
                        </a:rPr>
                        <a:t>член ЦК КПСС</a:t>
                      </a:r>
                      <a:endParaRPr lang="cs-CZ" sz="150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extLst>
                  <a:ext uri="{0D108BD9-81ED-4DB2-BD59-A6C34878D82A}">
                    <a16:rowId xmlns:a16="http://schemas.microsoft.com/office/drawing/2014/main" val="2760334436"/>
                  </a:ext>
                </a:extLst>
              </a:tr>
              <a:tr h="461007">
                <a:tc>
                  <a:txBody>
                    <a:bodyPr/>
                    <a:lstStyle/>
                    <a:p>
                      <a:pPr>
                        <a:lnSpc>
                          <a:spcPct val="107000"/>
                        </a:lnSpc>
                        <a:spcAft>
                          <a:spcPts val="800"/>
                        </a:spcAft>
                      </a:pPr>
                      <a:r>
                        <a:rPr lang="ru-RU" sz="1500" dirty="0">
                          <a:effectLst/>
                        </a:rPr>
                        <a:t>МАО</a:t>
                      </a:r>
                    </a:p>
                    <a:p>
                      <a:pPr>
                        <a:lnSpc>
                          <a:spcPct val="107000"/>
                        </a:lnSpc>
                        <a:spcAft>
                          <a:spcPts val="800"/>
                        </a:spcAft>
                      </a:pPr>
                      <a:r>
                        <a:rPr lang="ru-RU" sz="1500" dirty="0">
                          <a:effectLst/>
                        </a:rPr>
                        <a:t>ЦЗЭДУН</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Студент педучилища</a:t>
                      </a:r>
                      <a:endParaRPr lang="cs-CZ" sz="1500" dirty="0">
                        <a:effectLst/>
                      </a:endParaRPr>
                    </a:p>
                    <a:p>
                      <a:pPr>
                        <a:lnSpc>
                          <a:spcPct val="107000"/>
                        </a:lnSpc>
                        <a:spcAft>
                          <a:spcPts val="800"/>
                        </a:spcAft>
                      </a:pPr>
                      <a:r>
                        <a:rPr lang="ru-RU" sz="1500" dirty="0">
                          <a:effectLst/>
                        </a:rPr>
                        <a:t> </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член ЦК компартии Китая</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a:effectLst/>
                        </a:rPr>
                        <a:t>член ЦК компартии Китая</a:t>
                      </a:r>
                      <a:endParaRPr lang="cs-CZ" sz="1500">
                        <a:effectLst/>
                      </a:endParaRPr>
                    </a:p>
                    <a:p>
                      <a:pPr>
                        <a:lnSpc>
                          <a:spcPct val="107000"/>
                        </a:lnSpc>
                        <a:spcAft>
                          <a:spcPts val="800"/>
                        </a:spcAft>
                      </a:pPr>
                      <a:r>
                        <a:rPr lang="ru-RU" sz="1500">
                          <a:effectLst/>
                        </a:rPr>
                        <a:t> </a:t>
                      </a:r>
                      <a:endParaRPr lang="cs-CZ" sz="150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глава компартии</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extLst>
                  <a:ext uri="{0D108BD9-81ED-4DB2-BD59-A6C34878D82A}">
                    <a16:rowId xmlns:a16="http://schemas.microsoft.com/office/drawing/2014/main" val="531528317"/>
                  </a:ext>
                </a:extLst>
              </a:tr>
              <a:tr h="261484">
                <a:tc>
                  <a:txBody>
                    <a:bodyPr/>
                    <a:lstStyle/>
                    <a:p>
                      <a:pPr>
                        <a:lnSpc>
                          <a:spcPct val="107000"/>
                        </a:lnSpc>
                        <a:spcAft>
                          <a:spcPts val="800"/>
                        </a:spcAft>
                      </a:pPr>
                      <a:r>
                        <a:rPr lang="ru-RU" sz="1500" dirty="0">
                          <a:effectLst/>
                        </a:rPr>
                        <a:t>КИМ </a:t>
                      </a:r>
                    </a:p>
                    <a:p>
                      <a:pPr>
                        <a:lnSpc>
                          <a:spcPct val="107000"/>
                        </a:lnSpc>
                        <a:spcAft>
                          <a:spcPts val="800"/>
                        </a:spcAft>
                      </a:pPr>
                      <a:r>
                        <a:rPr lang="ru-RU" sz="1500" dirty="0">
                          <a:effectLst/>
                        </a:rPr>
                        <a:t>ИР СЕН</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a:effectLst/>
                        </a:rPr>
                        <a:t>партизан </a:t>
                      </a:r>
                      <a:endParaRPr lang="cs-CZ" sz="150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слушатель курсов при Хабаровском пехотном училище</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a:effectLst/>
                        </a:rPr>
                        <a:t>глава КНДР</a:t>
                      </a:r>
                      <a:endParaRPr lang="cs-CZ" sz="150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tc>
                  <a:txBody>
                    <a:bodyPr/>
                    <a:lstStyle/>
                    <a:p>
                      <a:pPr>
                        <a:lnSpc>
                          <a:spcPct val="107000"/>
                        </a:lnSpc>
                        <a:spcAft>
                          <a:spcPts val="800"/>
                        </a:spcAft>
                      </a:pPr>
                      <a:r>
                        <a:rPr lang="ru-RU" sz="1500" dirty="0">
                          <a:effectLst/>
                        </a:rPr>
                        <a:t>глава КНДР</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20336" marR="20336" marT="0" marB="0"/>
                </a:tc>
                <a:extLst>
                  <a:ext uri="{0D108BD9-81ED-4DB2-BD59-A6C34878D82A}">
                    <a16:rowId xmlns:a16="http://schemas.microsoft.com/office/drawing/2014/main" val="3339420505"/>
                  </a:ext>
                </a:extLst>
              </a:tr>
            </a:tbl>
          </a:graphicData>
        </a:graphic>
      </p:graphicFrame>
    </p:spTree>
    <p:extLst>
      <p:ext uri="{BB962C8B-B14F-4D97-AF65-F5344CB8AC3E}">
        <p14:creationId xmlns:p14="http://schemas.microsoft.com/office/powerpoint/2010/main" val="295156955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14078425-44A8-4B1C-981E-1B6023F7D238}"/>
              </a:ext>
            </a:extLst>
          </p:cNvPr>
          <p:cNvGraphicFramePr>
            <a:graphicFrameLocks noGrp="1"/>
          </p:cNvGraphicFramePr>
          <p:nvPr>
            <p:extLst>
              <p:ext uri="{D42A27DB-BD31-4B8C-83A1-F6EECF244321}">
                <p14:modId xmlns:p14="http://schemas.microsoft.com/office/powerpoint/2010/main" val="4116315480"/>
              </p:ext>
            </p:extLst>
          </p:nvPr>
        </p:nvGraphicFramePr>
        <p:xfrm>
          <a:off x="0" y="0"/>
          <a:ext cx="12192000" cy="4190530"/>
        </p:xfrm>
        <a:graphic>
          <a:graphicData uri="http://schemas.openxmlformats.org/drawingml/2006/table">
            <a:tbl>
              <a:tblPr firstRow="1" firstCol="1" bandRow="1">
                <a:tableStyleId>{5C22544A-7EE6-4342-B048-85BDC9FD1C3A}</a:tableStyleId>
              </a:tblPr>
              <a:tblGrid>
                <a:gridCol w="1105492">
                  <a:extLst>
                    <a:ext uri="{9D8B030D-6E8A-4147-A177-3AD203B41FA5}">
                      <a16:colId xmlns:a16="http://schemas.microsoft.com/office/drawing/2014/main" val="964433774"/>
                    </a:ext>
                  </a:extLst>
                </a:gridCol>
                <a:gridCol w="1895130">
                  <a:extLst>
                    <a:ext uri="{9D8B030D-6E8A-4147-A177-3AD203B41FA5}">
                      <a16:colId xmlns:a16="http://schemas.microsoft.com/office/drawing/2014/main" val="750800601"/>
                    </a:ext>
                  </a:extLst>
                </a:gridCol>
                <a:gridCol w="3316477">
                  <a:extLst>
                    <a:ext uri="{9D8B030D-6E8A-4147-A177-3AD203B41FA5}">
                      <a16:colId xmlns:a16="http://schemas.microsoft.com/office/drawing/2014/main" val="3311036539"/>
                    </a:ext>
                  </a:extLst>
                </a:gridCol>
                <a:gridCol w="3436501">
                  <a:extLst>
                    <a:ext uri="{9D8B030D-6E8A-4147-A177-3AD203B41FA5}">
                      <a16:colId xmlns:a16="http://schemas.microsoft.com/office/drawing/2014/main" val="3802438637"/>
                    </a:ext>
                  </a:extLst>
                </a:gridCol>
                <a:gridCol w="2438400">
                  <a:extLst>
                    <a:ext uri="{9D8B030D-6E8A-4147-A177-3AD203B41FA5}">
                      <a16:colId xmlns:a16="http://schemas.microsoft.com/office/drawing/2014/main" val="247963064"/>
                    </a:ext>
                  </a:extLst>
                </a:gridCol>
              </a:tblGrid>
              <a:tr h="855263">
                <a:tc>
                  <a:txBody>
                    <a:bodyPr/>
                    <a:lstStyle/>
                    <a:p>
                      <a:pPr>
                        <a:lnSpc>
                          <a:spcPct val="107000"/>
                        </a:lnSpc>
                        <a:spcAft>
                          <a:spcPts val="800"/>
                        </a:spcAft>
                      </a:pPr>
                      <a:r>
                        <a:rPr lang="ru-RU" sz="1500" dirty="0">
                          <a:effectLst/>
                        </a:rPr>
                        <a:t>Уинстон</a:t>
                      </a:r>
                    </a:p>
                    <a:p>
                      <a:pPr>
                        <a:lnSpc>
                          <a:spcPct val="107000"/>
                        </a:lnSpc>
                        <a:spcAft>
                          <a:spcPts val="800"/>
                        </a:spcAft>
                      </a:pPr>
                      <a:r>
                        <a:rPr lang="ru-RU" sz="1500" dirty="0">
                          <a:effectLst/>
                        </a:rPr>
                        <a:t>ЧЕРЧИЛЛЬ</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2180" marR="62180" marT="0" marB="0"/>
                </a:tc>
                <a:tc>
                  <a:txBody>
                    <a:bodyPr/>
                    <a:lstStyle/>
                    <a:p>
                      <a:pPr>
                        <a:lnSpc>
                          <a:spcPct val="107000"/>
                        </a:lnSpc>
                        <a:spcAft>
                          <a:spcPts val="800"/>
                        </a:spcAft>
                      </a:pPr>
                      <a:r>
                        <a:rPr lang="ru-RU" sz="1500">
                          <a:effectLst/>
                        </a:rPr>
                        <a:t>курсант кавалерийского</a:t>
                      </a:r>
                      <a:endParaRPr lang="cs-CZ" sz="1500">
                        <a:effectLst/>
                      </a:endParaRPr>
                    </a:p>
                    <a:p>
                      <a:pPr>
                        <a:lnSpc>
                          <a:spcPct val="107000"/>
                        </a:lnSpc>
                        <a:spcAft>
                          <a:spcPts val="800"/>
                        </a:spcAft>
                      </a:pPr>
                      <a:r>
                        <a:rPr lang="ru-RU" sz="1500">
                          <a:effectLst/>
                        </a:rPr>
                        <a:t>училища</a:t>
                      </a:r>
                      <a:endParaRPr lang="cs-CZ" sz="1500">
                        <a:effectLst/>
                      </a:endParaRPr>
                    </a:p>
                    <a:p>
                      <a:pPr>
                        <a:lnSpc>
                          <a:spcPct val="107000"/>
                        </a:lnSpc>
                        <a:spcAft>
                          <a:spcPts val="800"/>
                        </a:spcAft>
                      </a:pPr>
                      <a:r>
                        <a:rPr lang="ru-RU" sz="1500">
                          <a:effectLst/>
                        </a:rPr>
                        <a:t> </a:t>
                      </a:r>
                      <a:endParaRPr lang="cs-CZ" sz="1500">
                        <a:effectLst/>
                        <a:latin typeface="Calibri" panose="020F0502020204030204" pitchFamily="34" charset="0"/>
                        <a:ea typeface="Calibri" panose="020F0502020204030204" pitchFamily="34" charset="0"/>
                        <a:cs typeface="Times New Roman" panose="02020603050405020304" pitchFamily="18" charset="0"/>
                      </a:endParaRPr>
                    </a:p>
                  </a:txBody>
                  <a:tcPr marL="62180" marR="62180" marT="0" marB="0"/>
                </a:tc>
                <a:tc>
                  <a:txBody>
                    <a:bodyPr/>
                    <a:lstStyle/>
                    <a:p>
                      <a:pPr>
                        <a:lnSpc>
                          <a:spcPct val="107000"/>
                        </a:lnSpc>
                        <a:spcAft>
                          <a:spcPts val="800"/>
                        </a:spcAft>
                      </a:pPr>
                      <a:r>
                        <a:rPr lang="ru-RU" sz="1500">
                          <a:effectLst/>
                        </a:rPr>
                        <a:t>член парламента</a:t>
                      </a:r>
                      <a:endParaRPr lang="cs-CZ" sz="1500">
                        <a:effectLst/>
                        <a:latin typeface="Calibri" panose="020F0502020204030204" pitchFamily="34" charset="0"/>
                        <a:ea typeface="Calibri" panose="020F0502020204030204" pitchFamily="34" charset="0"/>
                        <a:cs typeface="Times New Roman" panose="02020603050405020304" pitchFamily="18" charset="0"/>
                      </a:endParaRPr>
                    </a:p>
                  </a:txBody>
                  <a:tcPr marL="62180" marR="62180" marT="0" marB="0"/>
                </a:tc>
                <a:tc>
                  <a:txBody>
                    <a:bodyPr/>
                    <a:lstStyle/>
                    <a:p>
                      <a:pPr>
                        <a:lnSpc>
                          <a:spcPct val="107000"/>
                        </a:lnSpc>
                        <a:spcAft>
                          <a:spcPts val="800"/>
                        </a:spcAft>
                      </a:pPr>
                      <a:r>
                        <a:rPr lang="ru-RU" sz="1500">
                          <a:effectLst/>
                        </a:rPr>
                        <a:t>военно-морской</a:t>
                      </a:r>
                      <a:endParaRPr lang="cs-CZ" sz="1500">
                        <a:effectLst/>
                      </a:endParaRPr>
                    </a:p>
                    <a:p>
                      <a:pPr>
                        <a:lnSpc>
                          <a:spcPct val="107000"/>
                        </a:lnSpc>
                        <a:spcAft>
                          <a:spcPts val="800"/>
                        </a:spcAft>
                      </a:pPr>
                      <a:r>
                        <a:rPr lang="ru-RU" sz="1500">
                          <a:effectLst/>
                        </a:rPr>
                        <a:t>министр</a:t>
                      </a:r>
                      <a:endParaRPr lang="cs-CZ" sz="1500">
                        <a:effectLst/>
                      </a:endParaRPr>
                    </a:p>
                    <a:p>
                      <a:pPr>
                        <a:lnSpc>
                          <a:spcPct val="107000"/>
                        </a:lnSpc>
                        <a:spcAft>
                          <a:spcPts val="800"/>
                        </a:spcAft>
                      </a:pPr>
                      <a:r>
                        <a:rPr lang="ru-RU" sz="1500">
                          <a:effectLst/>
                        </a:rPr>
                        <a:t> </a:t>
                      </a:r>
                      <a:endParaRPr lang="cs-CZ" sz="1500">
                        <a:effectLst/>
                        <a:latin typeface="Calibri" panose="020F0502020204030204" pitchFamily="34" charset="0"/>
                        <a:ea typeface="Calibri" panose="020F0502020204030204" pitchFamily="34" charset="0"/>
                        <a:cs typeface="Times New Roman" panose="02020603050405020304" pitchFamily="18" charset="0"/>
                      </a:endParaRPr>
                    </a:p>
                  </a:txBody>
                  <a:tcPr marL="62180" marR="62180" marT="0" marB="0"/>
                </a:tc>
                <a:tc>
                  <a:txBody>
                    <a:bodyPr/>
                    <a:lstStyle/>
                    <a:p>
                      <a:pPr>
                        <a:lnSpc>
                          <a:spcPct val="107000"/>
                        </a:lnSpc>
                        <a:spcAft>
                          <a:spcPts val="800"/>
                        </a:spcAft>
                      </a:pPr>
                      <a:r>
                        <a:rPr lang="ru-RU" sz="1500">
                          <a:effectLst/>
                        </a:rPr>
                        <a:t>министр</a:t>
                      </a:r>
                      <a:endParaRPr lang="cs-CZ" sz="1500">
                        <a:effectLst/>
                      </a:endParaRPr>
                    </a:p>
                    <a:p>
                      <a:pPr>
                        <a:lnSpc>
                          <a:spcPct val="107000"/>
                        </a:lnSpc>
                        <a:spcAft>
                          <a:spcPts val="800"/>
                        </a:spcAft>
                      </a:pPr>
                      <a:r>
                        <a:rPr lang="ru-RU" sz="1500">
                          <a:effectLst/>
                        </a:rPr>
                        <a:t>финансов</a:t>
                      </a:r>
                      <a:endParaRPr lang="cs-CZ" sz="1500">
                        <a:effectLst/>
                        <a:latin typeface="Calibri" panose="020F0502020204030204" pitchFamily="34" charset="0"/>
                        <a:ea typeface="Calibri" panose="020F0502020204030204" pitchFamily="34" charset="0"/>
                        <a:cs typeface="Times New Roman" panose="02020603050405020304" pitchFamily="18" charset="0"/>
                      </a:endParaRPr>
                    </a:p>
                  </a:txBody>
                  <a:tcPr marL="62180" marR="62180" marT="0" marB="0"/>
                </a:tc>
                <a:extLst>
                  <a:ext uri="{0D108BD9-81ED-4DB2-BD59-A6C34878D82A}">
                    <a16:rowId xmlns:a16="http://schemas.microsoft.com/office/drawing/2014/main" val="4036144436"/>
                  </a:ext>
                </a:extLst>
              </a:tr>
              <a:tr h="664984">
                <a:tc>
                  <a:txBody>
                    <a:bodyPr/>
                    <a:lstStyle/>
                    <a:p>
                      <a:pPr>
                        <a:lnSpc>
                          <a:spcPct val="107000"/>
                        </a:lnSpc>
                        <a:spcAft>
                          <a:spcPts val="800"/>
                        </a:spcAft>
                      </a:pPr>
                      <a:r>
                        <a:rPr lang="ru-RU" sz="1500" dirty="0">
                          <a:effectLst/>
                        </a:rPr>
                        <a:t>Франклин</a:t>
                      </a:r>
                    </a:p>
                    <a:p>
                      <a:pPr>
                        <a:lnSpc>
                          <a:spcPct val="107000"/>
                        </a:lnSpc>
                        <a:spcAft>
                          <a:spcPts val="800"/>
                        </a:spcAft>
                      </a:pPr>
                      <a:r>
                        <a:rPr lang="ru-RU" sz="1500" dirty="0">
                          <a:effectLst/>
                        </a:rPr>
                        <a:t>РУЗВЕЛЬТ</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2180" marR="62180" marT="0" marB="0"/>
                </a:tc>
                <a:tc>
                  <a:txBody>
                    <a:bodyPr/>
                    <a:lstStyle/>
                    <a:p>
                      <a:pPr>
                        <a:lnSpc>
                          <a:spcPct val="107000"/>
                        </a:lnSpc>
                        <a:spcAft>
                          <a:spcPts val="800"/>
                        </a:spcAft>
                      </a:pPr>
                      <a:r>
                        <a:rPr lang="ru-RU" sz="1500">
                          <a:effectLst/>
                        </a:rPr>
                        <a:t>студент Гарварда </a:t>
                      </a:r>
                      <a:endParaRPr lang="cs-CZ" sz="1500">
                        <a:effectLst/>
                        <a:latin typeface="Calibri" panose="020F0502020204030204" pitchFamily="34" charset="0"/>
                        <a:ea typeface="Calibri" panose="020F0502020204030204" pitchFamily="34" charset="0"/>
                        <a:cs typeface="Times New Roman" panose="02020603050405020304" pitchFamily="18" charset="0"/>
                      </a:endParaRPr>
                    </a:p>
                  </a:txBody>
                  <a:tcPr marL="62180" marR="62180" marT="0" marB="0"/>
                </a:tc>
                <a:tc>
                  <a:txBody>
                    <a:bodyPr/>
                    <a:lstStyle/>
                    <a:p>
                      <a:pPr>
                        <a:lnSpc>
                          <a:spcPct val="107000"/>
                        </a:lnSpc>
                        <a:spcAft>
                          <a:spcPts val="800"/>
                        </a:spcAft>
                      </a:pPr>
                      <a:r>
                        <a:rPr lang="ru-RU" sz="1500">
                          <a:effectLst/>
                        </a:rPr>
                        <a:t>сенатор штата</a:t>
                      </a:r>
                      <a:endParaRPr lang="cs-CZ" sz="1500">
                        <a:effectLst/>
                      </a:endParaRPr>
                    </a:p>
                    <a:p>
                      <a:pPr>
                        <a:lnSpc>
                          <a:spcPct val="107000"/>
                        </a:lnSpc>
                        <a:spcAft>
                          <a:spcPts val="800"/>
                        </a:spcAft>
                      </a:pPr>
                      <a:r>
                        <a:rPr lang="ru-RU" sz="1500">
                          <a:effectLst/>
                        </a:rPr>
                        <a:t>Нью-Йорк</a:t>
                      </a:r>
                      <a:endParaRPr lang="cs-CZ" sz="1500">
                        <a:effectLst/>
                      </a:endParaRPr>
                    </a:p>
                    <a:p>
                      <a:pPr>
                        <a:lnSpc>
                          <a:spcPct val="107000"/>
                        </a:lnSpc>
                        <a:spcAft>
                          <a:spcPts val="800"/>
                        </a:spcAft>
                      </a:pPr>
                      <a:r>
                        <a:rPr lang="ru-RU" sz="1500">
                          <a:effectLst/>
                        </a:rPr>
                        <a:t> </a:t>
                      </a:r>
                      <a:endParaRPr lang="cs-CZ" sz="1500">
                        <a:effectLst/>
                        <a:latin typeface="Calibri" panose="020F0502020204030204" pitchFamily="34" charset="0"/>
                        <a:ea typeface="Calibri" panose="020F0502020204030204" pitchFamily="34" charset="0"/>
                        <a:cs typeface="Times New Roman" panose="02020603050405020304" pitchFamily="18" charset="0"/>
                      </a:endParaRPr>
                    </a:p>
                  </a:txBody>
                  <a:tcPr marL="62180" marR="62180" marT="0" marB="0"/>
                </a:tc>
                <a:tc>
                  <a:txBody>
                    <a:bodyPr/>
                    <a:lstStyle/>
                    <a:p>
                      <a:pPr>
                        <a:lnSpc>
                          <a:spcPct val="107000"/>
                        </a:lnSpc>
                        <a:spcAft>
                          <a:spcPts val="800"/>
                        </a:spcAft>
                      </a:pPr>
                      <a:r>
                        <a:rPr lang="ru-RU" sz="1500" dirty="0">
                          <a:effectLst/>
                        </a:rPr>
                        <a:t>юрист, предприниматель</a:t>
                      </a:r>
                      <a:endParaRPr lang="cs-CZ" sz="1500" dirty="0">
                        <a:effectLst/>
                      </a:endParaRPr>
                    </a:p>
                    <a:p>
                      <a:pPr>
                        <a:lnSpc>
                          <a:spcPct val="107000"/>
                        </a:lnSpc>
                        <a:spcAft>
                          <a:spcPts val="800"/>
                        </a:spcAft>
                      </a:pPr>
                      <a:r>
                        <a:rPr lang="ru-RU" sz="1500" dirty="0">
                          <a:effectLst/>
                        </a:rPr>
                        <a:t> </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2180" marR="62180" marT="0" marB="0"/>
                </a:tc>
                <a:tc>
                  <a:txBody>
                    <a:bodyPr/>
                    <a:lstStyle/>
                    <a:p>
                      <a:pPr>
                        <a:lnSpc>
                          <a:spcPct val="107000"/>
                        </a:lnSpc>
                        <a:spcAft>
                          <a:spcPts val="800"/>
                        </a:spcAft>
                      </a:pPr>
                      <a:r>
                        <a:rPr lang="ru-RU" sz="1500">
                          <a:effectLst/>
                        </a:rPr>
                        <a:t>президент США</a:t>
                      </a:r>
                      <a:endParaRPr lang="cs-CZ" sz="1500">
                        <a:effectLst/>
                        <a:latin typeface="Calibri" panose="020F0502020204030204" pitchFamily="34" charset="0"/>
                        <a:ea typeface="Calibri" panose="020F0502020204030204" pitchFamily="34" charset="0"/>
                        <a:cs typeface="Times New Roman" panose="02020603050405020304" pitchFamily="18" charset="0"/>
                      </a:endParaRPr>
                    </a:p>
                  </a:txBody>
                  <a:tcPr marL="62180" marR="62180" marT="0" marB="0"/>
                </a:tc>
                <a:extLst>
                  <a:ext uri="{0D108BD9-81ED-4DB2-BD59-A6C34878D82A}">
                    <a16:rowId xmlns:a16="http://schemas.microsoft.com/office/drawing/2014/main" val="1312702401"/>
                  </a:ext>
                </a:extLst>
              </a:tr>
              <a:tr h="1174517">
                <a:tc>
                  <a:txBody>
                    <a:bodyPr/>
                    <a:lstStyle/>
                    <a:p>
                      <a:pPr>
                        <a:lnSpc>
                          <a:spcPct val="107000"/>
                        </a:lnSpc>
                        <a:spcAft>
                          <a:spcPts val="800"/>
                        </a:spcAft>
                      </a:pPr>
                      <a:r>
                        <a:rPr lang="ru-RU" sz="1500" dirty="0">
                          <a:effectLst/>
                        </a:rPr>
                        <a:t>Маргарет</a:t>
                      </a:r>
                    </a:p>
                    <a:p>
                      <a:pPr>
                        <a:lnSpc>
                          <a:spcPct val="107000"/>
                        </a:lnSpc>
                        <a:spcAft>
                          <a:spcPts val="800"/>
                        </a:spcAft>
                      </a:pPr>
                      <a:r>
                        <a:rPr lang="ru-RU" sz="1500" dirty="0">
                          <a:effectLst/>
                        </a:rPr>
                        <a:t>ТЭТЧЕР</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2180" marR="62180" marT="0" marB="0"/>
                </a:tc>
                <a:tc>
                  <a:txBody>
                    <a:bodyPr/>
                    <a:lstStyle/>
                    <a:p>
                      <a:pPr>
                        <a:lnSpc>
                          <a:spcPct val="107000"/>
                        </a:lnSpc>
                        <a:spcAft>
                          <a:spcPts val="800"/>
                        </a:spcAft>
                      </a:pPr>
                      <a:r>
                        <a:rPr lang="ru-RU" sz="1500" dirty="0">
                          <a:effectLst/>
                        </a:rPr>
                        <a:t>Студентка Оксфорда</a:t>
                      </a:r>
                      <a:endParaRPr lang="cs-CZ" sz="1500" dirty="0">
                        <a:effectLst/>
                      </a:endParaRPr>
                    </a:p>
                  </a:txBody>
                  <a:tcPr marL="62180" marR="62180" marT="0" marB="0"/>
                </a:tc>
                <a:tc>
                  <a:txBody>
                    <a:bodyPr/>
                    <a:lstStyle/>
                    <a:p>
                      <a:pPr>
                        <a:lnSpc>
                          <a:spcPct val="107000"/>
                        </a:lnSpc>
                        <a:spcAft>
                          <a:spcPts val="800"/>
                        </a:spcAft>
                      </a:pPr>
                      <a:r>
                        <a:rPr lang="ru-RU" sz="1500" dirty="0">
                          <a:effectLst/>
                        </a:rPr>
                        <a:t>адвокат</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2180" marR="62180" marT="0" marB="0"/>
                </a:tc>
                <a:tc>
                  <a:txBody>
                    <a:bodyPr/>
                    <a:lstStyle/>
                    <a:p>
                      <a:pPr>
                        <a:lnSpc>
                          <a:spcPct val="107000"/>
                        </a:lnSpc>
                        <a:spcAft>
                          <a:spcPts val="800"/>
                        </a:spcAft>
                      </a:pPr>
                      <a:r>
                        <a:rPr lang="ru-RU" sz="1500" dirty="0">
                          <a:effectLst/>
                        </a:rPr>
                        <a:t>глава Пенсионного комитета и Комитета по национальной безопасности парламента</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2180" marR="62180" marT="0" marB="0"/>
                </a:tc>
                <a:tc>
                  <a:txBody>
                    <a:bodyPr/>
                    <a:lstStyle/>
                    <a:p>
                      <a:pPr>
                        <a:lnSpc>
                          <a:spcPct val="107000"/>
                        </a:lnSpc>
                        <a:spcAft>
                          <a:spcPts val="800"/>
                        </a:spcAft>
                      </a:pPr>
                      <a:r>
                        <a:rPr lang="ru-RU" sz="1500" dirty="0">
                          <a:effectLst/>
                        </a:rPr>
                        <a:t>глава Консервативной партии</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2180" marR="62180" marT="0" marB="0"/>
                </a:tc>
                <a:extLst>
                  <a:ext uri="{0D108BD9-81ED-4DB2-BD59-A6C34878D82A}">
                    <a16:rowId xmlns:a16="http://schemas.microsoft.com/office/drawing/2014/main" val="445435898"/>
                  </a:ext>
                </a:extLst>
              </a:tr>
              <a:tr h="919751">
                <a:tc>
                  <a:txBody>
                    <a:bodyPr/>
                    <a:lstStyle/>
                    <a:p>
                      <a:pPr>
                        <a:lnSpc>
                          <a:spcPct val="107000"/>
                        </a:lnSpc>
                        <a:spcAft>
                          <a:spcPts val="800"/>
                        </a:spcAft>
                      </a:pPr>
                      <a:r>
                        <a:rPr lang="ru-RU" sz="1500" dirty="0">
                          <a:effectLst/>
                        </a:rPr>
                        <a:t>Шарль</a:t>
                      </a:r>
                    </a:p>
                    <a:p>
                      <a:pPr>
                        <a:lnSpc>
                          <a:spcPct val="107000"/>
                        </a:lnSpc>
                        <a:spcAft>
                          <a:spcPts val="800"/>
                        </a:spcAft>
                      </a:pPr>
                      <a:r>
                        <a:rPr lang="ru-RU" sz="1500" dirty="0">
                          <a:effectLst/>
                        </a:rPr>
                        <a:t>де ГОЛЛЬ</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2180" marR="62180" marT="0" marB="0"/>
                </a:tc>
                <a:tc>
                  <a:txBody>
                    <a:bodyPr/>
                    <a:lstStyle/>
                    <a:p>
                      <a:pPr>
                        <a:lnSpc>
                          <a:spcPct val="107000"/>
                        </a:lnSpc>
                        <a:spcAft>
                          <a:spcPts val="800"/>
                        </a:spcAft>
                      </a:pPr>
                      <a:r>
                        <a:rPr lang="ru-RU" sz="1500" dirty="0">
                          <a:effectLst/>
                        </a:rPr>
                        <a:t>курсант военного училища</a:t>
                      </a:r>
                      <a:endParaRPr lang="cs-CZ" sz="1500" dirty="0">
                        <a:effectLst/>
                      </a:endParaRPr>
                    </a:p>
                    <a:p>
                      <a:pPr>
                        <a:lnSpc>
                          <a:spcPct val="107000"/>
                        </a:lnSpc>
                        <a:spcAft>
                          <a:spcPts val="800"/>
                        </a:spcAft>
                      </a:pPr>
                      <a:r>
                        <a:rPr lang="ru-RU" sz="1500" dirty="0">
                          <a:effectLst/>
                        </a:rPr>
                        <a:t> </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2180" marR="62180" marT="0" marB="0"/>
                </a:tc>
                <a:tc>
                  <a:txBody>
                    <a:bodyPr/>
                    <a:lstStyle/>
                    <a:p>
                      <a:pPr>
                        <a:lnSpc>
                          <a:spcPct val="107000"/>
                        </a:lnSpc>
                        <a:spcAft>
                          <a:spcPts val="800"/>
                        </a:spcAft>
                      </a:pPr>
                      <a:r>
                        <a:rPr lang="ru-RU" sz="1500" dirty="0">
                          <a:effectLst/>
                        </a:rPr>
                        <a:t>майор польской армии и капитан французской</a:t>
                      </a:r>
                      <a:endParaRPr lang="cs-CZ" sz="1500" dirty="0">
                        <a:effectLst/>
                      </a:endParaRPr>
                    </a:p>
                    <a:p>
                      <a:pPr>
                        <a:lnSpc>
                          <a:spcPct val="107000"/>
                        </a:lnSpc>
                        <a:spcAft>
                          <a:spcPts val="800"/>
                        </a:spcAft>
                      </a:pPr>
                      <a:r>
                        <a:rPr lang="ru-RU" sz="1500" dirty="0">
                          <a:effectLst/>
                        </a:rPr>
                        <a:t> </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2180" marR="62180" marT="0" marB="0"/>
                </a:tc>
                <a:tc>
                  <a:txBody>
                    <a:bodyPr/>
                    <a:lstStyle/>
                    <a:p>
                      <a:pPr>
                        <a:lnSpc>
                          <a:spcPct val="107000"/>
                        </a:lnSpc>
                        <a:spcAft>
                          <a:spcPts val="800"/>
                        </a:spcAft>
                      </a:pPr>
                      <a:r>
                        <a:rPr lang="ru-RU" sz="1500" dirty="0">
                          <a:effectLst/>
                        </a:rPr>
                        <a:t>кадровый</a:t>
                      </a:r>
                      <a:endParaRPr lang="cs-CZ" sz="1500" dirty="0">
                        <a:effectLst/>
                      </a:endParaRPr>
                    </a:p>
                    <a:p>
                      <a:pPr>
                        <a:lnSpc>
                          <a:spcPct val="107000"/>
                        </a:lnSpc>
                        <a:spcAft>
                          <a:spcPts val="800"/>
                        </a:spcAft>
                      </a:pPr>
                      <a:r>
                        <a:rPr lang="ru-RU" sz="1500" dirty="0">
                          <a:effectLst/>
                        </a:rPr>
                        <a:t>военный </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2180" marR="62180" marT="0" marB="0"/>
                </a:tc>
                <a:tc>
                  <a:txBody>
                    <a:bodyPr/>
                    <a:lstStyle/>
                    <a:p>
                      <a:pPr>
                        <a:lnSpc>
                          <a:spcPct val="107000"/>
                        </a:lnSpc>
                        <a:spcAft>
                          <a:spcPts val="800"/>
                        </a:spcAft>
                      </a:pPr>
                      <a:r>
                        <a:rPr lang="ru-RU" sz="1500" dirty="0">
                          <a:effectLst/>
                        </a:rPr>
                        <a:t>генерал, командир танковой дивизии</a:t>
                      </a:r>
                      <a:endParaRPr lang="cs-C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2180" marR="62180" marT="0" marB="0"/>
                </a:tc>
                <a:extLst>
                  <a:ext uri="{0D108BD9-81ED-4DB2-BD59-A6C34878D82A}">
                    <a16:rowId xmlns:a16="http://schemas.microsoft.com/office/drawing/2014/main" val="1934888089"/>
                  </a:ext>
                </a:extLst>
              </a:tr>
            </a:tbl>
          </a:graphicData>
        </a:graphic>
      </p:graphicFrame>
      <p:sp useBgFill="1">
        <p:nvSpPr>
          <p:cNvPr id="4" name="TextovéPole 3">
            <a:extLst>
              <a:ext uri="{FF2B5EF4-FFF2-40B4-BE49-F238E27FC236}">
                <a16:creationId xmlns:a16="http://schemas.microsoft.com/office/drawing/2014/main" id="{1C2659D7-C98D-482B-A43B-B55AC43C74ED}"/>
              </a:ext>
            </a:extLst>
          </p:cNvPr>
          <p:cNvSpPr txBox="1"/>
          <p:nvPr/>
        </p:nvSpPr>
        <p:spPr>
          <a:xfrm>
            <a:off x="0" y="4540227"/>
            <a:ext cx="12192000" cy="1724318"/>
          </a:xfrm>
          <a:prstGeom prst="rect">
            <a:avLst/>
          </a:prstGeom>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 кресло британского премьера Уинстон Черчилль сел лишь в 66 лет, Маргарет Тэтчер — в 54 года, Шарль де Голль занял высший государственный пост в 68. Никите Хрущёву, когда он возглавил СССР, было 59, Леониду Брежневу — 58, Юрию Андропову — 68, Константину Черненко — 73, Михаилу Горбачёву — 54. Борис Ельцин получил президентство в 60. Ну а Владимир Путин — в неполные 48 лет. И в этом он стоит ближе к Ленину и Сталину...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73842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E031B2C1-A235-4757-B8DF-2A1D615E759B}"/>
              </a:ext>
            </a:extLst>
          </p:cNvPr>
          <p:cNvSpPr txBox="1"/>
          <p:nvPr/>
        </p:nvSpPr>
        <p:spPr>
          <a:xfrm>
            <a:off x="1368251" y="838157"/>
            <a:ext cx="9455498" cy="5384807"/>
          </a:xfrm>
          <a:prstGeom prst="rect">
            <a:avLst/>
          </a:prstGeom>
        </p:spPr>
        <p:txBody>
          <a:bodyPr wrap="square">
            <a:spAutoFit/>
          </a:bodyPr>
          <a:lstStyle/>
          <a:p>
            <a:pPr marL="342900" lvl="0" indent="-342900" algn="just">
              <a:lnSpc>
                <a:spcPct val="107000"/>
              </a:lnSpc>
              <a:spcAft>
                <a:spcPts val="800"/>
              </a:spcAft>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Послушайте текст сказки еще раз и обозначьте, какие предложения соответствуют тексту, а какие нет.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Poslechněte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si</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text</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pohádky</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ještě</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jednou</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označte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které</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věty</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odpovídají</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textu</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které</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ne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У родителей трое детей. да нет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Девочка пошла на улицу и заигралась с братом. да нет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Девочка знала, что гуси-лебеди уносят детей. да нет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Девочка не любит ржаные пироги. да нет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Брата унесла река. да нет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Баба-Яга помогла найти брату дорогу домой. да нет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 избушке на курьих ножках живёт милая бабушка. да нет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Река, яблоня и печка помогли девочке укрыть брата. да нет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mj-lt"/>
              <a:buAutoNum type="arabicPeriod"/>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Отец с матерью пришли домой раньше детей. да нет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334017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Zástupný obsah 2">
            <a:extLst>
              <a:ext uri="{FF2B5EF4-FFF2-40B4-BE49-F238E27FC236}">
                <a16:creationId xmlns:a16="http://schemas.microsoft.com/office/drawing/2014/main" id="{F5272A5E-1423-4594-8231-B6F28F2FF92A}"/>
              </a:ext>
            </a:extLst>
          </p:cNvPr>
          <p:cNvSpPr>
            <a:spLocks noGrp="1"/>
          </p:cNvSpPr>
          <p:nvPr>
            <p:ph sz="quarter" idx="13"/>
          </p:nvPr>
        </p:nvSpPr>
        <p:spPr>
          <a:xfrm>
            <a:off x="0" y="-1"/>
            <a:ext cx="5106026" cy="6782589"/>
          </a:xfrm>
        </p:spPr>
        <p:txBody>
          <a:bodyPr>
            <a:noAutofit/>
          </a:bodyPr>
          <a:lstStyle/>
          <a:p>
            <a:pPr marL="0" indent="0">
              <a:lnSpc>
                <a:spcPct val="107000"/>
              </a:lnSpc>
              <a:spcAft>
                <a:spcPts val="800"/>
              </a:spcAft>
              <a:buNone/>
            </a:pPr>
            <a:r>
              <a:rPr lang="ru-RU" sz="1800" i="1" cap="none" dirty="0">
                <a:effectLst/>
                <a:latin typeface="Calibri" panose="020F0502020204030204" pitchFamily="34" charset="0"/>
                <a:ea typeface="Calibri" panose="020F0502020204030204" pitchFamily="34" charset="0"/>
                <a:cs typeface="Times New Roman" panose="02020603050405020304" pitchFamily="18" charset="0"/>
              </a:rPr>
              <a:t>1. Что общего было у </a:t>
            </a:r>
            <a:r>
              <a:rPr lang="ru-RU" sz="1800" i="1" cap="none" dirty="0" err="1">
                <a:effectLst/>
                <a:latin typeface="Calibri" panose="020F0502020204030204" pitchFamily="34" charset="0"/>
                <a:ea typeface="Calibri" panose="020F0502020204030204" pitchFamily="34" charset="0"/>
                <a:cs typeface="Times New Roman" panose="02020603050405020304" pitchFamily="18" charset="0"/>
              </a:rPr>
              <a:t>У</a:t>
            </a:r>
            <a:r>
              <a:rPr lang="ru-RU" sz="1800" i="1" cap="none" dirty="0">
                <a:effectLst/>
                <a:latin typeface="Calibri" panose="020F0502020204030204" pitchFamily="34" charset="0"/>
                <a:ea typeface="Calibri" panose="020F0502020204030204" pitchFamily="34" charset="0"/>
                <a:cs typeface="Times New Roman" panose="02020603050405020304" pitchFamily="18" charset="0"/>
              </a:rPr>
              <a:t>. Черчилля и </a:t>
            </a:r>
            <a:r>
              <a:rPr lang="ru-RU" sz="1800" i="1" cap="none" dirty="0" err="1">
                <a:effectLst/>
                <a:latin typeface="Calibri" panose="020F0502020204030204" pitchFamily="34" charset="0"/>
                <a:ea typeface="Calibri" panose="020F0502020204030204" pitchFamily="34" charset="0"/>
                <a:cs typeface="Times New Roman" panose="02020603050405020304" pitchFamily="18" charset="0"/>
              </a:rPr>
              <a:t>И</a:t>
            </a:r>
            <a:r>
              <a:rPr lang="ru-RU" sz="1800" i="1" cap="none" dirty="0">
                <a:effectLst/>
                <a:latin typeface="Calibri" panose="020F0502020204030204" pitchFamily="34" charset="0"/>
                <a:ea typeface="Calibri" panose="020F0502020204030204" pitchFamily="34" charset="0"/>
                <a:cs typeface="Times New Roman" panose="02020603050405020304" pitchFamily="18" charset="0"/>
              </a:rPr>
              <a:t>. Сталина в возрасте 40 лет?</a:t>
            </a:r>
            <a:endParaRPr lang="cs-CZ" sz="1800" cap="none"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ru-RU" sz="1800" i="1" cap="none" dirty="0">
                <a:effectLst/>
                <a:latin typeface="Calibri" panose="020F0502020204030204" pitchFamily="34" charset="0"/>
                <a:ea typeface="Calibri" panose="020F0502020204030204" pitchFamily="34" charset="0"/>
                <a:cs typeface="Times New Roman" panose="02020603050405020304" pitchFamily="18" charset="0"/>
              </a:rPr>
              <a:t>А) оба были министрами.</a:t>
            </a:r>
            <a:endParaRPr lang="cs-CZ" sz="1800" cap="none"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ru-RU" sz="1800" i="1" cap="none" dirty="0">
                <a:effectLst/>
                <a:latin typeface="Calibri" panose="020F0502020204030204" pitchFamily="34" charset="0"/>
                <a:ea typeface="Calibri" panose="020F0502020204030204" pitchFamily="34" charset="0"/>
                <a:cs typeface="Times New Roman" panose="02020603050405020304" pitchFamily="18" charset="0"/>
              </a:rPr>
              <a:t>Б) оба руководили партиями.</a:t>
            </a:r>
            <a:endParaRPr lang="cs-CZ" sz="1800" cap="none"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ru-RU" sz="1800" i="1" cap="none" dirty="0">
                <a:effectLst/>
                <a:latin typeface="Calibri" panose="020F0502020204030204" pitchFamily="34" charset="0"/>
                <a:ea typeface="Calibri" panose="020F0502020204030204" pitchFamily="34" charset="0"/>
                <a:cs typeface="Times New Roman" panose="02020603050405020304" pitchFamily="18" charset="0"/>
              </a:rPr>
              <a:t>В) оба были членами парламента.</a:t>
            </a:r>
            <a:endParaRPr lang="cs-CZ" sz="1800" cap="none"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ru-RU" sz="1800" i="1" cap="none" dirty="0">
                <a:effectLst/>
                <a:latin typeface="Calibri" panose="020F0502020204030204" pitchFamily="34" charset="0"/>
                <a:ea typeface="Calibri" panose="020F0502020204030204" pitchFamily="34" charset="0"/>
                <a:cs typeface="Times New Roman" panose="02020603050405020304" pitchFamily="18" charset="0"/>
              </a:rPr>
              <a:t>2. Кто в 30 лет уже был членом парламента?</a:t>
            </a:r>
            <a:endParaRPr lang="cs-CZ" sz="1800" cap="none"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ru-RU" sz="1800" i="1" cap="none" dirty="0">
                <a:effectLst/>
                <a:latin typeface="Calibri" panose="020F0502020204030204" pitchFamily="34" charset="0"/>
                <a:ea typeface="Calibri" panose="020F0502020204030204" pitchFamily="34" charset="0"/>
                <a:cs typeface="Times New Roman" panose="02020603050405020304" pitchFamily="18" charset="0"/>
              </a:rPr>
              <a:t> А) Ким Ир Сен.</a:t>
            </a:r>
            <a:endParaRPr lang="cs-CZ" sz="1800" cap="none"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ru-RU" sz="1800" i="1" cap="none" dirty="0">
                <a:effectLst/>
                <a:latin typeface="Calibri" panose="020F0502020204030204" pitchFamily="34" charset="0"/>
                <a:ea typeface="Calibri" panose="020F0502020204030204" pitchFamily="34" charset="0"/>
                <a:cs typeface="Times New Roman" panose="02020603050405020304" pitchFamily="18" charset="0"/>
              </a:rPr>
              <a:t> Б) б. Ельцин.</a:t>
            </a:r>
            <a:endParaRPr lang="cs-CZ" sz="1800" cap="none"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ru-RU" sz="1800" i="1" cap="none" dirty="0">
                <a:effectLst/>
                <a:latin typeface="Calibri" panose="020F0502020204030204" pitchFamily="34" charset="0"/>
                <a:ea typeface="Calibri" panose="020F0502020204030204" pitchFamily="34" charset="0"/>
                <a:cs typeface="Times New Roman" panose="02020603050405020304" pitchFamily="18" charset="0"/>
              </a:rPr>
              <a:t> В) ф. Рузвельт.</a:t>
            </a:r>
            <a:endParaRPr lang="cs-CZ" sz="1800" cap="none"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ru-RU" sz="1800" i="1" cap="none" dirty="0">
                <a:effectLst/>
                <a:latin typeface="Calibri" panose="020F0502020204030204" pitchFamily="34" charset="0"/>
                <a:ea typeface="Calibri" panose="020F0502020204030204" pitchFamily="34" charset="0"/>
                <a:cs typeface="Times New Roman" panose="02020603050405020304" pitchFamily="18" charset="0"/>
              </a:rPr>
              <a:t>3. Кто из них нигде не учился в возрасте 20 лет?</a:t>
            </a:r>
            <a:endParaRPr lang="cs-CZ" sz="1800" cap="none"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ru-RU" sz="1800" i="1" cap="none" dirty="0">
                <a:effectLst/>
                <a:latin typeface="Calibri" panose="020F0502020204030204" pitchFamily="34" charset="0"/>
                <a:ea typeface="Calibri" panose="020F0502020204030204" pitchFamily="34" charset="0"/>
                <a:cs typeface="Times New Roman" panose="02020603050405020304" pitchFamily="18" charset="0"/>
              </a:rPr>
              <a:t> А) Хрущёв.</a:t>
            </a:r>
            <a:endParaRPr lang="cs-CZ" sz="1800" cap="none"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ru-RU" sz="1800" i="1" cap="none" dirty="0">
                <a:effectLst/>
                <a:latin typeface="Calibri" panose="020F0502020204030204" pitchFamily="34" charset="0"/>
                <a:ea typeface="Calibri" panose="020F0502020204030204" pitchFamily="34" charset="0"/>
                <a:cs typeface="Times New Roman" panose="02020603050405020304" pitchFamily="18" charset="0"/>
              </a:rPr>
              <a:t> Б) Рузвельт.</a:t>
            </a:r>
            <a:endParaRPr lang="cs-CZ" sz="1800" cap="none"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ru-RU" sz="1800" i="1" cap="none" dirty="0">
                <a:effectLst/>
                <a:latin typeface="Calibri" panose="020F0502020204030204" pitchFamily="34" charset="0"/>
                <a:ea typeface="Calibri" panose="020F0502020204030204" pitchFamily="34" charset="0"/>
                <a:cs typeface="Times New Roman" panose="02020603050405020304" pitchFamily="18" charset="0"/>
              </a:rPr>
              <a:t> В) Ельцин.</a:t>
            </a:r>
          </a:p>
          <a:p>
            <a:pPr marL="0" indent="0">
              <a:lnSpc>
                <a:spcPct val="107000"/>
              </a:lnSpc>
              <a:spcAft>
                <a:spcPts val="800"/>
              </a:spcAft>
              <a:buNone/>
            </a:pPr>
            <a:endParaRPr lang="ru-RU" sz="1800" i="1" cap="none"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cs-CZ" sz="1800" cap="none" dirty="0">
              <a:effectLst/>
              <a:latin typeface="Calibri" panose="020F0502020204030204" pitchFamily="34" charset="0"/>
              <a:ea typeface="Calibri" panose="020F0502020204030204" pitchFamily="34" charset="0"/>
              <a:cs typeface="Times New Roman" panose="02020603050405020304" pitchFamily="18" charset="0"/>
            </a:endParaRPr>
          </a:p>
        </p:txBody>
      </p:sp>
      <p:sp useBgFill="1">
        <p:nvSpPr>
          <p:cNvPr id="6" name="TextovéPole 5">
            <a:extLst>
              <a:ext uri="{FF2B5EF4-FFF2-40B4-BE49-F238E27FC236}">
                <a16:creationId xmlns:a16="http://schemas.microsoft.com/office/drawing/2014/main" id="{9F602C54-6A30-4CA9-8F15-F2284B2DAB43}"/>
              </a:ext>
            </a:extLst>
          </p:cNvPr>
          <p:cNvSpPr txBox="1"/>
          <p:nvPr/>
        </p:nvSpPr>
        <p:spPr>
          <a:xfrm>
            <a:off x="5106026" y="54913"/>
            <a:ext cx="6119446" cy="6727676"/>
          </a:xfrm>
          <a:prstGeom prst="rect">
            <a:avLst/>
          </a:prstGeom>
        </p:spPr>
        <p:txBody>
          <a:bodyPr wrap="square">
            <a:spAutoFit/>
          </a:bodyPr>
          <a:lstStyle/>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4. Кто из них занимал пост главы правительства в 50 лет?</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 А) Горбачев.</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 Б) Мао Цзэдун.</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 В) Ким Ир Сен.</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 5. Что различает Брежнева и де Голля?</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 А) Один из них не был лидером своей страны.</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 Б) К 50 годам один из них уже ушёл в отставку.</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 В) Один из них был военным.</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6. Кто из них уже в 40 лет занял высокий пост в своей стране?</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 А) Ким Ир Сен.</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 Б) Брежнев.</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r>
              <a:rPr lang="ru-RU" sz="1800" i="1" dirty="0">
                <a:effectLst/>
                <a:latin typeface="Calibri" panose="020F0502020204030204" pitchFamily="34" charset="0"/>
                <a:ea typeface="Calibri" panose="020F0502020204030204" pitchFamily="34" charset="0"/>
                <a:cs typeface="Times New Roman" panose="02020603050405020304" pitchFamily="18" charset="0"/>
              </a:rPr>
              <a:t> В) Рузвельт.</a:t>
            </a: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7. Кто из них в 30 лет ещё не занимал высоких постов в партии и государстве?</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 А) Сталин.</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 Б) Рузвельт.  В) Мао Цзэдун. </a:t>
            </a:r>
            <a:endParaRPr lang="cs-CZ" dirty="0"/>
          </a:p>
        </p:txBody>
      </p:sp>
    </p:spTree>
    <p:extLst>
      <p:ext uri="{BB962C8B-B14F-4D97-AF65-F5344CB8AC3E}">
        <p14:creationId xmlns:p14="http://schemas.microsoft.com/office/powerpoint/2010/main" val="160648669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4E040DB-E2AD-4CAC-8CF0-2BEB89959C10}"/>
              </a:ext>
            </a:extLst>
          </p:cNvPr>
          <p:cNvSpPr txBox="1"/>
          <p:nvPr/>
        </p:nvSpPr>
        <p:spPr>
          <a:xfrm>
            <a:off x="1302936" y="1502927"/>
            <a:ext cx="9586128" cy="3852145"/>
          </a:xfrm>
          <a:prstGeom prst="rect">
            <a:avLst/>
          </a:prstGeom>
          <a:noFill/>
        </p:spPr>
        <p:txBody>
          <a:bodyPr wrap="square">
            <a:spAutoFit/>
          </a:bodyPr>
          <a:lstStyle/>
          <a:p>
            <a:pPr>
              <a:lnSpc>
                <a:spcPct val="107000"/>
              </a:lnSpc>
              <a:spcAft>
                <a:spcPts val="800"/>
              </a:spcAft>
            </a:pPr>
            <a:r>
              <a:rPr lang="ru-RU" sz="1800" i="1" dirty="0">
                <a:effectLst/>
                <a:latin typeface="Calibri" panose="020F0502020204030204" pitchFamily="34" charset="0"/>
                <a:ea typeface="Calibri" panose="020F0502020204030204" pitchFamily="34" charset="0"/>
                <a:cs typeface="Times New Roman" panose="02020603050405020304" pitchFamily="18" charset="0"/>
              </a:rPr>
              <a:t>Использованные материалы:</a:t>
            </a:r>
          </a:p>
          <a:p>
            <a:pPr>
              <a:lnSpc>
                <a:spcPct val="107000"/>
              </a:lnSpc>
              <a:spcAft>
                <a:spcPts val="800"/>
              </a:spcAft>
            </a:pP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err="1">
                <a:effectLst/>
                <a:latin typeface="Calibri" panose="020F0502020204030204" pitchFamily="34" charset="0"/>
                <a:ea typeface="Calibri" panose="020F0502020204030204" pitchFamily="34" charset="0"/>
                <a:cs typeface="Times New Roman" panose="02020603050405020304" pitchFamily="18" charset="0"/>
              </a:rPr>
              <a:t>Цветова</a:t>
            </a:r>
            <a:r>
              <a:rPr lang="ru-RU" sz="1800" dirty="0">
                <a:effectLst/>
                <a:latin typeface="Calibri" panose="020F0502020204030204" pitchFamily="34" charset="0"/>
                <a:ea typeface="Calibri" panose="020F0502020204030204" pitchFamily="34" charset="0"/>
                <a:cs typeface="Times New Roman" panose="02020603050405020304" pitchFamily="18" charset="0"/>
              </a:rPr>
              <a:t>, </a:t>
            </a:r>
            <a:r>
              <a:rPr lang="ru-RU" dirty="0">
                <a:latin typeface="Calibri" panose="020F0502020204030204" pitchFamily="34" charset="0"/>
                <a:ea typeface="Calibri" panose="020F0502020204030204" pitchFamily="34" charset="0"/>
                <a:cs typeface="Times New Roman" panose="02020603050405020304" pitchFamily="18" charset="0"/>
              </a:rPr>
              <a:t>Н.Е. </a:t>
            </a:r>
            <a:r>
              <a:rPr lang="ru-RU" i="1" dirty="0">
                <a:latin typeface="Calibri" panose="020F0502020204030204" pitchFamily="34" charset="0"/>
                <a:ea typeface="Calibri" panose="020F0502020204030204" pitchFamily="34" charset="0"/>
                <a:cs typeface="Times New Roman" panose="02020603050405020304" pitchFamily="18" charset="0"/>
              </a:rPr>
              <a:t>112 </a:t>
            </a:r>
            <a:r>
              <a:rPr lang="ru-RU" sz="1800" i="1" dirty="0">
                <a:effectLst/>
                <a:latin typeface="Calibri" panose="020F0502020204030204" pitchFamily="34" charset="0"/>
                <a:ea typeface="Calibri" panose="020F0502020204030204" pitchFamily="34" charset="0"/>
                <a:cs typeface="Times New Roman" panose="02020603050405020304" pitchFamily="18" charset="0"/>
              </a:rPr>
              <a:t>тестов ПО РУССКОМУ ЯЗЫКУ КАК ИНОСТРАННОМУ. Санкт-Петербург: Златоуст, 2009.</a:t>
            </a: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Назаренко, Е. Б. </a:t>
            </a:r>
            <a:r>
              <a:rPr lang="ru-RU" sz="1800" i="1" dirty="0">
                <a:effectLst/>
                <a:latin typeface="Calibri" panose="020F0502020204030204" pitchFamily="34" charset="0"/>
                <a:ea typeface="Calibri" panose="020F0502020204030204" pitchFamily="34" charset="0"/>
                <a:cs typeface="Times New Roman" panose="02020603050405020304" pitchFamily="18" charset="0"/>
              </a:rPr>
              <a:t>Русская народная сказка на уроках русского языка как иностранного </a:t>
            </a:r>
            <a:r>
              <a:rPr lang="ru-RU" sz="1800" dirty="0">
                <a:effectLst/>
                <a:latin typeface="Calibri" panose="020F0502020204030204" pitchFamily="34" charset="0"/>
                <a:ea typeface="Calibri" panose="020F0502020204030204" pitchFamily="34" charset="0"/>
                <a:cs typeface="Times New Roman" panose="02020603050405020304" pitchFamily="18" charset="0"/>
              </a:rPr>
              <a:t>/ Е. Б. Назаренко, Д. В. Халявина. — Текст : непосредственный // Молодой ученый. — 2016. — № 28 (132). — С. 929-933. — URL: https://moluch.ru/archive/132/36812/ (дата обращения: 28.08.2020).</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dirty="0" err="1">
                <a:latin typeface="Calibri" panose="020F0502020204030204" pitchFamily="34" charset="0"/>
                <a:ea typeface="Calibri" panose="020F0502020204030204" pitchFamily="34" charset="0"/>
                <a:cs typeface="Times New Roman" panose="02020603050405020304" pitchFamily="18" charset="0"/>
              </a:rPr>
              <a:t>Slavíková</a:t>
            </a:r>
            <a:r>
              <a:rPr lang="ru-RU" dirty="0">
                <a:latin typeface="Calibri" panose="020F0502020204030204" pitchFamily="34" charset="0"/>
                <a:ea typeface="Calibri" panose="020F0502020204030204" pitchFamily="34" charset="0"/>
                <a:cs typeface="Times New Roman" panose="02020603050405020304" pitchFamily="18" charset="0"/>
              </a:rPr>
              <a:t>, А. </a:t>
            </a:r>
            <a:r>
              <a:rPr lang="ru-RU" i="1" dirty="0">
                <a:latin typeface="Calibri" panose="020F0502020204030204" pitchFamily="34" charset="0"/>
                <a:ea typeface="Calibri" panose="020F0502020204030204" pitchFamily="34" charset="0"/>
                <a:cs typeface="Times New Roman" panose="02020603050405020304" pitchFamily="18" charset="0"/>
              </a:rPr>
              <a:t>Методика </a:t>
            </a:r>
            <a:r>
              <a:rPr lang="ru-RU" sz="1800" i="1" dirty="0">
                <a:effectLst/>
                <a:latin typeface="Calibri" panose="020F0502020204030204" pitchFamily="34" charset="0"/>
                <a:ea typeface="Calibri" panose="020F0502020204030204" pitchFamily="34" charset="0"/>
                <a:cs typeface="Times New Roman" panose="02020603050405020304" pitchFamily="18" charset="0"/>
              </a:rPr>
              <a:t>использования сказки на уроке русского языка</a:t>
            </a:r>
            <a:r>
              <a:rPr lang="ru-RU"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Diplomov</a:t>
            </a:r>
            <a:r>
              <a:rPr lang="ru-RU" sz="1800" dirty="0">
                <a:effectLst/>
                <a:latin typeface="Calibri" panose="020F0502020204030204" pitchFamily="34" charset="0"/>
                <a:ea typeface="Calibri" panose="020F0502020204030204" pitchFamily="34" charset="0"/>
                <a:cs typeface="Times New Roman" panose="02020603050405020304" pitchFamily="18" charset="0"/>
              </a:rPr>
              <a:t>á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pr</a:t>
            </a:r>
            <a:r>
              <a:rPr lang="ru-RU" sz="1800" dirty="0">
                <a:effectLst/>
                <a:latin typeface="Calibri" panose="020F0502020204030204" pitchFamily="34" charset="0"/>
                <a:ea typeface="Calibri" panose="020F0502020204030204" pitchFamily="34" charset="0"/>
                <a:cs typeface="Times New Roman" panose="02020603050405020304" pitchFamily="18" charset="0"/>
              </a:rPr>
              <a:t>á</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ce</a:t>
            </a:r>
            <a:r>
              <a:rPr lang="ru-RU"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 Brno</a:t>
            </a:r>
            <a:r>
              <a:rPr lang="ru-RU" sz="1800" dirty="0">
                <a:effectLst/>
                <a:latin typeface="Calibri" panose="020F0502020204030204" pitchFamily="34" charset="0"/>
                <a:ea typeface="Calibri" panose="020F0502020204030204" pitchFamily="34" charset="0"/>
                <a:cs typeface="Times New Roman" panose="02020603050405020304" pitchFamily="18" charset="0"/>
              </a:rPr>
              <a:t>, 2018.</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Толстова, Н. Н. </a:t>
            </a:r>
            <a:r>
              <a:rPr lang="ru-RU" sz="1800" i="1" dirty="0">
                <a:effectLst/>
                <a:latin typeface="Calibri" panose="020F0502020204030204" pitchFamily="34" charset="0"/>
                <a:ea typeface="Calibri" panose="020F0502020204030204" pitchFamily="34" charset="0"/>
                <a:cs typeface="Times New Roman" panose="02020603050405020304" pitchFamily="18" charset="0"/>
              </a:rPr>
              <a:t>Модель занятия по РКИ на основе песни. </a:t>
            </a:r>
            <a:r>
              <a:rPr lang="ru-RU" sz="1800" dirty="0">
                <a:effectLst/>
                <a:latin typeface="Calibri" panose="020F0502020204030204" pitchFamily="34" charset="0"/>
                <a:ea typeface="Calibri" panose="020F0502020204030204" pitchFamily="34" charset="0"/>
                <a:cs typeface="Times New Roman" panose="02020603050405020304" pitchFamily="18" charset="0"/>
              </a:rPr>
              <a:t>// Молодой ученый. — 2016. — № 3 (107). — С. 923-928. — URL: https://moluch.ru/archive/107/25564/ (дата обращения: 19.08.2020).</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0243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9749792-4080-41CB-8DAC-6A96DA935CA7}"/>
              </a:ext>
            </a:extLst>
          </p:cNvPr>
          <p:cNvSpPr txBox="1"/>
          <p:nvPr/>
        </p:nvSpPr>
        <p:spPr>
          <a:xfrm>
            <a:off x="1930958" y="1765083"/>
            <a:ext cx="8330084" cy="3327834"/>
          </a:xfrm>
          <a:prstGeom prst="rect">
            <a:avLst/>
          </a:prstGeom>
          <a:noFill/>
        </p:spPr>
        <p:txBody>
          <a:bodyPr wrap="square">
            <a:spAutoFit/>
          </a:bodyPr>
          <a:lstStyle/>
          <a:p>
            <a:pPr marL="342900" lvl="0" indent="-342900">
              <a:lnSpc>
                <a:spcPct val="107000"/>
              </a:lnSpc>
              <a:spcAft>
                <a:spcPts val="800"/>
              </a:spcAft>
              <a:buFont typeface="Symbol" panose="05050102010706020507" pitchFamily="18" charset="2"/>
              <a:buChar char=""/>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Найдите в тексте слова, значения которых описаны ниже.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Najděte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v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textu</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slova</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jejichž</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význam</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je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popsán</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err="1">
                <a:effectLst/>
                <a:latin typeface="Calibri" panose="020F0502020204030204" pitchFamily="34" charset="0"/>
                <a:ea typeface="Calibri" panose="020F0502020204030204" pitchFamily="34" charset="0"/>
                <a:cs typeface="Times New Roman" panose="02020603050405020304" pitchFamily="18" charset="0"/>
              </a:rPr>
              <a:t>níže</a:t>
            </a:r>
            <a:r>
              <a:rPr lang="ru-RU" sz="20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а) ребёнок мужского пола (1) – сын</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б) очень молодая девушка (2) – девочка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в) непрерывный водный поток (5) – река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г) злая старуха, живущая в лесу в избушке на курьей ножке (6) – Баба-Яга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 деревянный крестьянский домик (6) - избушка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1866214"/>
      </p:ext>
    </p:extLst>
  </p:cSld>
  <p:clrMapOvr>
    <a:masterClrMapping/>
  </p:clrMapOvr>
</p:sld>
</file>

<file path=ppt/theme/theme1.xml><?xml version="1.0" encoding="utf-8"?>
<a:theme xmlns:a="http://schemas.openxmlformats.org/drawingml/2006/main" name="Kapk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TM04033925[[fn=Kapka]]</Template>
  <TotalTime>376</TotalTime>
  <Words>8269</Words>
  <Application>Microsoft Office PowerPoint</Application>
  <PresentationFormat>Širokoúhlá obrazovka</PresentationFormat>
  <Paragraphs>862</Paragraphs>
  <Slides>81</Slides>
  <Notes>0</Notes>
  <HiddenSlides>0</HiddenSlides>
  <MMClips>1</MMClips>
  <ScaleCrop>false</ScaleCrop>
  <HeadingPairs>
    <vt:vector size="8" baseType="variant">
      <vt:variant>
        <vt:lpstr>Použitá písma</vt:lpstr>
      </vt:variant>
      <vt:variant>
        <vt:i4>5</vt:i4>
      </vt:variant>
      <vt:variant>
        <vt:lpstr>Motiv</vt:lpstr>
      </vt:variant>
      <vt:variant>
        <vt:i4>1</vt:i4>
      </vt:variant>
      <vt:variant>
        <vt:lpstr>Vložené servery OLE</vt:lpstr>
      </vt:variant>
      <vt:variant>
        <vt:i4>1</vt:i4>
      </vt:variant>
      <vt:variant>
        <vt:lpstr>Nadpisy snímků</vt:lpstr>
      </vt:variant>
      <vt:variant>
        <vt:i4>81</vt:i4>
      </vt:variant>
    </vt:vector>
  </HeadingPairs>
  <TitlesOfParts>
    <vt:vector size="88" baseType="lpstr">
      <vt:lpstr>Arial</vt:lpstr>
      <vt:lpstr>Calibri</vt:lpstr>
      <vt:lpstr>Symbol</vt:lpstr>
      <vt:lpstr>Tw Cen MT</vt:lpstr>
      <vt:lpstr>Wingdings</vt:lpstr>
      <vt:lpstr>Kapka</vt:lpstr>
      <vt:lpstr>Document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Модель занятия по РКИ на основе песни (автор разработки Толстова Н.Н.) Текст песни «Так же как все»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Veronika</dc:creator>
  <cp:lastModifiedBy>Veronika Stranz-Nikitina</cp:lastModifiedBy>
  <cp:revision>24</cp:revision>
  <dcterms:created xsi:type="dcterms:W3CDTF">2020-08-26T14:46:38Z</dcterms:created>
  <dcterms:modified xsi:type="dcterms:W3CDTF">2020-10-30T09:39:22Z</dcterms:modified>
</cp:coreProperties>
</file>