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 autoAdjust="0"/>
    <p:restoredTop sz="94660"/>
  </p:normalViewPr>
  <p:slideViewPr>
    <p:cSldViewPr>
      <p:cViewPr varScale="1">
        <p:scale>
          <a:sx n="99" d="100"/>
          <a:sy n="99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Boušková</a:t>
            </a:r>
          </a:p>
          <a:p>
            <a:pPr marL="514350" indent="-514350">
              <a:buAutoNum type="arabicPeriod"/>
            </a:pPr>
            <a:r>
              <a:rPr lang="cs-CZ" dirty="0" smtClean="0"/>
              <a:t>ročník BC. studia</a:t>
            </a:r>
          </a:p>
          <a:p>
            <a:r>
              <a:rPr lang="cs-CZ" dirty="0" smtClean="0"/>
              <a:t>Sociologie práce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Výběr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376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Metody výběru pracovníků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cs-CZ" sz="3200" dirty="0" smtClean="0"/>
              <a:t>Dotazník</a:t>
            </a:r>
          </a:p>
          <a:p>
            <a:pPr>
              <a:buFont typeface="Courier New" pitchFamily="49" charset="0"/>
              <a:buChar char="o"/>
            </a:pPr>
            <a:r>
              <a:rPr lang="cs-CZ" sz="3200" dirty="0" smtClean="0"/>
              <a:t>Životopis</a:t>
            </a:r>
          </a:p>
          <a:p>
            <a:pPr>
              <a:buFont typeface="Courier New" pitchFamily="49" charset="0"/>
              <a:buChar char="o"/>
            </a:pPr>
            <a:r>
              <a:rPr lang="cs-CZ" sz="3200" dirty="0" smtClean="0"/>
              <a:t>Testy pracovní způsobilosti</a:t>
            </a:r>
          </a:p>
          <a:p>
            <a:pPr>
              <a:buFont typeface="Courier New" pitchFamily="49" charset="0"/>
              <a:buChar char="o"/>
            </a:pPr>
            <a:r>
              <a:rPr lang="cs-CZ" sz="3200" dirty="0" smtClean="0"/>
              <a:t>Skupinové metody VP</a:t>
            </a:r>
          </a:p>
          <a:p>
            <a:pPr>
              <a:buFont typeface="Courier New" pitchFamily="49" charset="0"/>
              <a:buChar char="o"/>
            </a:pPr>
            <a:r>
              <a:rPr lang="cs-CZ" sz="3200" dirty="0" smtClean="0"/>
              <a:t>Pohovory</a:t>
            </a:r>
          </a:p>
          <a:p>
            <a:pPr lvl="2">
              <a:buFont typeface="Courier New" pitchFamily="49" charset="0"/>
              <a:buChar char="o"/>
            </a:pPr>
            <a:r>
              <a:rPr lang="cs-CZ" sz="3200" dirty="0" smtClean="0"/>
              <a:t>Podle počtu zúčastněných</a:t>
            </a:r>
          </a:p>
          <a:p>
            <a:pPr lvl="2">
              <a:buFont typeface="Courier New" pitchFamily="49" charset="0"/>
              <a:buChar char="o"/>
            </a:pPr>
            <a:r>
              <a:rPr lang="cs-CZ" sz="3200" dirty="0" smtClean="0"/>
              <a:t>Podle obsahu a průběhu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6219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Zkušenosti</a:t>
            </a:r>
            <a:endParaRPr lang="cs-CZ" sz="5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851637"/>
            <a:ext cx="2400300" cy="19050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1772817"/>
            <a:ext cx="2163834" cy="21602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4077072"/>
            <a:ext cx="2465652" cy="198884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4293" y="4441041"/>
            <a:ext cx="3223504" cy="156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122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/>
              <a:t>McDonald‘s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Kdo přijde – pracuje</a:t>
            </a:r>
          </a:p>
          <a:p>
            <a:r>
              <a:rPr lang="cs-CZ" sz="4000" dirty="0" smtClean="0"/>
              <a:t>Mnoho slov pro nic</a:t>
            </a:r>
          </a:p>
          <a:p>
            <a:r>
              <a:rPr lang="cs-CZ" sz="4000" dirty="0" smtClean="0"/>
              <a:t>Velmi špatná pracovní morálka</a:t>
            </a:r>
          </a:p>
          <a:p>
            <a:r>
              <a:rPr lang="cs-CZ" sz="4000" dirty="0" smtClean="0"/>
              <a:t>Nulové ohodnocení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4802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PAUL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Lepší než MC, ale stále fast-food</a:t>
            </a:r>
          </a:p>
          <a:p>
            <a:r>
              <a:rPr lang="cs-CZ" sz="3600" dirty="0" smtClean="0"/>
              <a:t>Pohovor</a:t>
            </a:r>
          </a:p>
          <a:p>
            <a:r>
              <a:rPr lang="cs-CZ" sz="3600" dirty="0" smtClean="0"/>
              <a:t>Dobré pracovní prostředí, špatné pracovní podmínky</a:t>
            </a:r>
          </a:p>
          <a:p>
            <a:r>
              <a:rPr lang="cs-CZ" sz="3600" dirty="0" smtClean="0"/>
              <a:t>Výborný kolektiv x špatné vedení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74168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International film festival KV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Dvoukolové výběrové řízení</a:t>
            </a:r>
          </a:p>
          <a:p>
            <a:r>
              <a:rPr lang="cs-CZ" sz="4400" dirty="0" smtClean="0"/>
              <a:t>Skvělá komunikace</a:t>
            </a:r>
          </a:p>
          <a:p>
            <a:r>
              <a:rPr lang="cs-CZ" sz="4400" dirty="0" smtClean="0"/>
              <a:t>Velmi příjemné prostředí</a:t>
            </a:r>
          </a:p>
          <a:p>
            <a:r>
              <a:rPr lang="cs-CZ" sz="4400" dirty="0" smtClean="0"/>
              <a:t>Dobré mzdové ohodnocení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276360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err="1" smtClean="0"/>
              <a:t>Harbour</a:t>
            </a:r>
            <a:r>
              <a:rPr lang="cs-CZ" sz="4800" dirty="0" smtClean="0"/>
              <a:t> </a:t>
            </a:r>
            <a:r>
              <a:rPr lang="cs-CZ" sz="4800" dirty="0" err="1" smtClean="0"/>
              <a:t>town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Pohovor</a:t>
            </a:r>
          </a:p>
          <a:p>
            <a:r>
              <a:rPr lang="cs-CZ" sz="4400" dirty="0" smtClean="0"/>
              <a:t>Příjmení lidé</a:t>
            </a:r>
          </a:p>
          <a:p>
            <a:r>
              <a:rPr lang="cs-CZ" sz="4400" dirty="0" smtClean="0"/>
              <a:t>Téměř nulová firemní kultura</a:t>
            </a:r>
          </a:p>
          <a:p>
            <a:r>
              <a:rPr lang="cs-CZ" sz="4400" dirty="0" smtClean="0"/>
              <a:t>Money “</a:t>
            </a:r>
            <a:r>
              <a:rPr lang="cs-CZ" sz="4400" dirty="0" err="1" smtClean="0"/>
              <a:t>under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table“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337452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KOUBEK, Josef. Řízení lidských zdrojů. 4. rozšířené vydání. Praha: Management </a:t>
            </a:r>
            <a:r>
              <a:rPr lang="cs-CZ" dirty="0" err="1"/>
              <a:t>P</a:t>
            </a:r>
            <a:r>
              <a:rPr lang="cs-CZ" dirty="0" err="1" smtClean="0"/>
              <a:t>ress</a:t>
            </a:r>
            <a:r>
              <a:rPr lang="cs-CZ" dirty="0" smtClean="0"/>
              <a:t>, 2010. ISBN 978-80-7261-168-3</a:t>
            </a:r>
          </a:p>
          <a:p>
            <a:r>
              <a:rPr lang="cs-CZ" dirty="0" smtClean="0"/>
              <a:t>VEBER, Jaromír. Základy managementu. Praha: Nakladatelství Fortuna, 2003. ISBN 80-7168-654-9</a:t>
            </a:r>
          </a:p>
        </p:txBody>
      </p:sp>
    </p:spTree>
    <p:extLst>
      <p:ext uri="{BB962C8B-B14F-4D97-AF65-F5344CB8AC3E}">
        <p14:creationId xmlns:p14="http://schemas.microsoft.com/office/powerpoint/2010/main" xmlns="" val="35430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Osnova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Cíl</a:t>
            </a:r>
          </a:p>
          <a:p>
            <a:r>
              <a:rPr lang="cs-CZ" sz="3600" dirty="0" smtClean="0"/>
              <a:t>První kroky</a:t>
            </a:r>
          </a:p>
          <a:p>
            <a:r>
              <a:rPr lang="cs-CZ" sz="3600" dirty="0" smtClean="0"/>
              <a:t>Tři základní otázky</a:t>
            </a:r>
          </a:p>
          <a:p>
            <a:r>
              <a:rPr lang="cs-CZ" sz="3600" dirty="0" smtClean="0"/>
              <a:t>Kritéria výběru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Předběžná fáze VP</a:t>
            </a:r>
          </a:p>
          <a:p>
            <a:r>
              <a:rPr lang="cs-CZ" sz="3600" dirty="0"/>
              <a:t>Vyhodnocovací fáze VP</a:t>
            </a:r>
          </a:p>
          <a:p>
            <a:r>
              <a:rPr lang="cs-CZ" sz="3600" dirty="0"/>
              <a:t>Metody VP</a:t>
            </a:r>
          </a:p>
          <a:p>
            <a:r>
              <a:rPr lang="cs-CZ" sz="3600" dirty="0"/>
              <a:t>Zkušenosti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89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Cíl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Úkolem je rozpoznat, který z uchazečů o zaměstnání bude </a:t>
            </a:r>
            <a:r>
              <a:rPr lang="cs-CZ" sz="3600" b="1" dirty="0"/>
              <a:t>pravděpodobně</a:t>
            </a:r>
            <a:r>
              <a:rPr lang="cs-CZ" sz="3600" dirty="0"/>
              <a:t> nejlépe vyhovovat nejen požadavkům pracovního místa, ale bude i přispívat k dobrým mezilidským vztahům</a:t>
            </a:r>
          </a:p>
        </p:txBody>
      </p:sp>
    </p:spTree>
    <p:extLst>
      <p:ext uri="{BB962C8B-B14F-4D97-AF65-F5344CB8AC3E}">
        <p14:creationId xmlns:p14="http://schemas.microsoft.com/office/powerpoint/2010/main" xmlns="" val="252794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První kroky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1.</a:t>
            </a:r>
            <a:r>
              <a:rPr lang="cs-CZ" sz="2800" dirty="0" smtClean="0"/>
              <a:t> Stanovit </a:t>
            </a:r>
            <a:r>
              <a:rPr lang="cs-CZ" sz="2800" dirty="0"/>
              <a:t>požadavky obsazovaného pracovního </a:t>
            </a:r>
            <a:r>
              <a:rPr lang="cs-CZ" sz="2800" dirty="0" smtClean="0"/>
              <a:t>místa na </a:t>
            </a:r>
            <a:r>
              <a:rPr lang="cs-CZ" sz="2800" dirty="0"/>
              <a:t>odbornou způsobilost pracovníka </a:t>
            </a:r>
            <a:endParaRPr lang="cs-CZ" sz="2800" dirty="0" smtClean="0"/>
          </a:p>
          <a:p>
            <a:pPr marL="0" lvl="0" indent="0">
              <a:buNone/>
            </a:pPr>
            <a:r>
              <a:rPr lang="cs-CZ" sz="2800" b="1" dirty="0" smtClean="0"/>
              <a:t>2.</a:t>
            </a:r>
            <a:r>
              <a:rPr lang="cs-CZ" sz="2800" dirty="0" smtClean="0"/>
              <a:t> </a:t>
            </a:r>
            <a:r>
              <a:rPr lang="cs-CZ" sz="2800" dirty="0"/>
              <a:t>Stanovit na základě čeho se bude odborná způsobilost pracovníka </a:t>
            </a:r>
            <a:r>
              <a:rPr lang="cs-CZ" sz="2800" dirty="0" smtClean="0"/>
              <a:t>posuzovat</a:t>
            </a:r>
          </a:p>
          <a:p>
            <a:pPr marL="0" lvl="0" indent="0">
              <a:buNone/>
            </a:pPr>
            <a:r>
              <a:rPr lang="cs-CZ" sz="2800" b="1" dirty="0" smtClean="0"/>
              <a:t>3. </a:t>
            </a:r>
            <a:r>
              <a:rPr lang="cs-CZ" sz="2800" dirty="0"/>
              <a:t>Stanovit kritéria úspěšnosti práce na obsazovaném pracovním místě</a:t>
            </a:r>
          </a:p>
          <a:p>
            <a:pPr marL="0" lvl="0" indent="0">
              <a:buNone/>
            </a:pPr>
            <a:r>
              <a:rPr lang="cs-CZ" sz="2800" b="1" dirty="0" smtClean="0"/>
              <a:t>4.</a:t>
            </a:r>
            <a:r>
              <a:rPr lang="cs-CZ" sz="2800" dirty="0" smtClean="0"/>
              <a:t> </a:t>
            </a:r>
            <a:r>
              <a:rPr lang="cs-CZ" sz="2800" dirty="0"/>
              <a:t>Stanovit faktory, které použijeme k předvídání úspěšného výkonu práce na obsazovaném pracovním místě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712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První kroky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/>
              <a:t>5. </a:t>
            </a:r>
            <a:r>
              <a:rPr lang="cs-CZ" dirty="0"/>
              <a:t>Stanovit týmová, útvarová a </a:t>
            </a:r>
            <a:r>
              <a:rPr lang="cs-CZ" dirty="0" smtClean="0"/>
              <a:t>celo-organizační </a:t>
            </a:r>
            <a:r>
              <a:rPr lang="cs-CZ" dirty="0"/>
              <a:t>kritéria žádoucích rysů osobnosti pracovníka</a:t>
            </a:r>
          </a:p>
          <a:p>
            <a:pPr marL="0" lvl="0" indent="0">
              <a:buNone/>
            </a:pPr>
            <a:r>
              <a:rPr lang="cs-CZ" b="1" dirty="0" smtClean="0"/>
              <a:t>6. </a:t>
            </a:r>
            <a:r>
              <a:rPr lang="cs-CZ" dirty="0"/>
              <a:t>Stanovit faktory a metody, které použijeme ke zjišťování a předvídání charakteristik osobnosti požadovaných týmem (skupinou), útvarem a organizací</a:t>
            </a:r>
          </a:p>
          <a:p>
            <a:pPr marL="0" lvl="0" indent="0">
              <a:buNone/>
            </a:pPr>
            <a:r>
              <a:rPr lang="cs-CZ" b="1" dirty="0" smtClean="0"/>
              <a:t>7. </a:t>
            </a:r>
            <a:r>
              <a:rPr lang="cs-CZ" dirty="0"/>
              <a:t>Vyřešit problémy získání objektivních, dostatečně podrobných, věrohodných a účelů přiměřených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398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Tři základní otázky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600" dirty="0" smtClean="0"/>
              <a:t>Může </a:t>
            </a:r>
            <a:r>
              <a:rPr lang="cs-CZ" sz="3600" dirty="0"/>
              <a:t>uchazeč vykonávat příslušnou práci</a:t>
            </a:r>
            <a:r>
              <a:rPr lang="cs-CZ" sz="3600" dirty="0" smtClean="0"/>
              <a:t>? </a:t>
            </a:r>
          </a:p>
          <a:p>
            <a:pPr marL="514350" indent="-514350">
              <a:buAutoNum type="arabicPeriod"/>
            </a:pPr>
            <a:endParaRPr lang="cs-CZ" sz="3600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Chce uchazeč vykonávat příslušnou práci? </a:t>
            </a:r>
          </a:p>
          <a:p>
            <a:pPr marL="514350" indent="-514350">
              <a:buAutoNum type="arabicPeriod"/>
            </a:pPr>
            <a:endParaRPr lang="cs-CZ" sz="3600" dirty="0" smtClean="0"/>
          </a:p>
          <a:p>
            <a:pPr marL="514350" indent="-514350">
              <a:buAutoNum type="arabicPeriod"/>
            </a:pPr>
            <a:r>
              <a:rPr lang="cs-CZ" sz="3600" dirty="0" smtClean="0"/>
              <a:t>Zapadne </a:t>
            </a:r>
            <a:r>
              <a:rPr lang="cs-CZ" sz="3600" dirty="0"/>
              <a:t>do pracovní skupiny? </a:t>
            </a:r>
          </a:p>
        </p:txBody>
      </p:sp>
    </p:spTree>
    <p:extLst>
      <p:ext uri="{BB962C8B-B14F-4D97-AF65-F5344CB8AC3E}">
        <p14:creationId xmlns:p14="http://schemas.microsoft.com/office/powerpoint/2010/main" xmlns="" val="262630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5400" dirty="0" smtClean="0"/>
              <a:t>Kritéria výběru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u="sng" dirty="0" err="1" smtClean="0"/>
              <a:t>Celoorganizační</a:t>
            </a:r>
            <a:endParaRPr lang="cs-CZ" sz="2800" b="1" u="sng" dirty="0" smtClean="0"/>
          </a:p>
          <a:p>
            <a:pPr>
              <a:buFontTx/>
              <a:buChar char="-"/>
            </a:pPr>
            <a:r>
              <a:rPr lang="cs-CZ" sz="2800" dirty="0" smtClean="0"/>
              <a:t>Firemní kultura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u="sng" dirty="0" smtClean="0"/>
              <a:t>Týmová</a:t>
            </a:r>
          </a:p>
          <a:p>
            <a:pPr>
              <a:buFontTx/>
              <a:buChar char="-"/>
            </a:pPr>
            <a:r>
              <a:rPr lang="cs-CZ" sz="2800" dirty="0" smtClean="0"/>
              <a:t>Součást týmu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b="1" u="sng" dirty="0" smtClean="0"/>
              <a:t>Pracovního místa</a:t>
            </a:r>
          </a:p>
          <a:p>
            <a:pPr marL="0" indent="0">
              <a:buNone/>
            </a:pPr>
            <a:r>
              <a:rPr lang="cs-CZ" sz="2800" dirty="0" smtClean="0"/>
              <a:t>- Požadavky na daném pracovním místě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61594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Předběžná fáze výběru pracovníků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4000" dirty="0" smtClean="0"/>
              <a:t>Definice pracovního místa</a:t>
            </a:r>
          </a:p>
          <a:p>
            <a:pPr marL="514350" indent="-514350">
              <a:buAutoNum type="arabicPeriod"/>
            </a:pPr>
            <a:r>
              <a:rPr lang="cs-CZ" sz="4000" dirty="0" smtClean="0"/>
              <a:t>Definice pracovníka</a:t>
            </a:r>
          </a:p>
          <a:p>
            <a:pPr marL="514350" indent="-514350">
              <a:buAutoNum type="arabicPeriod"/>
            </a:pPr>
            <a:r>
              <a:rPr lang="cs-CZ" sz="4000" dirty="0" smtClean="0"/>
              <a:t>Specifikace</a:t>
            </a:r>
            <a:endParaRPr lang="cs-CZ" sz="4000" dirty="0"/>
          </a:p>
        </p:txBody>
      </p:sp>
      <p:pic>
        <p:nvPicPr>
          <p:cNvPr id="1028" name="Picture 4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356992"/>
            <a:ext cx="2806725" cy="266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941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smtClean="0"/>
              <a:t>Vyhodnocovací fáze VP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Zkoumání dokumentů</a:t>
            </a:r>
          </a:p>
          <a:p>
            <a:pPr lvl="0"/>
            <a:r>
              <a:rPr lang="cs-CZ" dirty="0"/>
              <a:t>Předběžný pohovor</a:t>
            </a:r>
          </a:p>
          <a:p>
            <a:pPr lvl="0"/>
            <a:r>
              <a:rPr lang="cs-CZ" dirty="0"/>
              <a:t>Testování uchazečů</a:t>
            </a:r>
          </a:p>
          <a:p>
            <a:pPr lvl="0"/>
            <a:r>
              <a:rPr lang="cs-CZ" dirty="0"/>
              <a:t>Výběrový pohovor</a:t>
            </a:r>
          </a:p>
          <a:p>
            <a:pPr lvl="0"/>
            <a:r>
              <a:rPr lang="cs-CZ" dirty="0"/>
              <a:t>Zkoumání referencí</a:t>
            </a:r>
          </a:p>
          <a:p>
            <a:pPr lvl="0"/>
            <a:r>
              <a:rPr lang="cs-CZ" dirty="0"/>
              <a:t>Lékařské vyšetření</a:t>
            </a:r>
          </a:p>
          <a:p>
            <a:pPr lvl="0"/>
            <a:r>
              <a:rPr lang="cs-CZ" dirty="0"/>
              <a:t>Rozhodnutí o výběru konkrétního uchazeče</a:t>
            </a:r>
          </a:p>
          <a:p>
            <a:r>
              <a:rPr lang="cs-CZ" dirty="0"/>
              <a:t>Informování uchazečů o rozhodnutí</a:t>
            </a:r>
          </a:p>
        </p:txBody>
      </p:sp>
    </p:spTree>
    <p:extLst>
      <p:ext uri="{BB962C8B-B14F-4D97-AF65-F5344CB8AC3E}">
        <p14:creationId xmlns:p14="http://schemas.microsoft.com/office/powerpoint/2010/main" xmlns="" val="339671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</TotalTime>
  <Words>326</Words>
  <Application>Microsoft Office PowerPoint</Application>
  <PresentationFormat>Předvádění na obrazovce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Výběr pracovníků</vt:lpstr>
      <vt:lpstr>Osnova</vt:lpstr>
      <vt:lpstr>Cíl</vt:lpstr>
      <vt:lpstr>První kroky</vt:lpstr>
      <vt:lpstr>První kroky</vt:lpstr>
      <vt:lpstr>Tři základní otázky</vt:lpstr>
      <vt:lpstr>Kritéria výběru</vt:lpstr>
      <vt:lpstr>Předběžná fáze výběru pracovníků</vt:lpstr>
      <vt:lpstr>Vyhodnocovací fáze VP</vt:lpstr>
      <vt:lpstr>Metody výběru pracovníků</vt:lpstr>
      <vt:lpstr>Zkušenosti</vt:lpstr>
      <vt:lpstr>McDonald‘s</vt:lpstr>
      <vt:lpstr>PAUL</vt:lpstr>
      <vt:lpstr>International film festival KV</vt:lpstr>
      <vt:lpstr>Harbour town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Boušková</dc:creator>
  <cp:lastModifiedBy>Kuchar</cp:lastModifiedBy>
  <cp:revision>16</cp:revision>
  <dcterms:created xsi:type="dcterms:W3CDTF">2014-11-03T15:48:35Z</dcterms:created>
  <dcterms:modified xsi:type="dcterms:W3CDTF">2020-09-26T09:42:54Z</dcterms:modified>
</cp:coreProperties>
</file>