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4" d="100"/>
          <a:sy n="64" d="100"/>
        </p:scale>
        <p:origin x="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C3014-2497-4450-BDFA-B35B1C05A0E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fr-FR"/>
          </a:p>
        </p:txBody>
      </p:sp>
      <p:sp>
        <p:nvSpPr>
          <p:cNvPr id="3" name="Podnadpis 2">
            <a:extLst>
              <a:ext uri="{FF2B5EF4-FFF2-40B4-BE49-F238E27FC236}">
                <a16:creationId xmlns:a16="http://schemas.microsoft.com/office/drawing/2014/main" id="{D6D1E918-5F92-45FA-8AF2-BF5247799A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fr-FR"/>
          </a:p>
        </p:txBody>
      </p:sp>
      <p:sp>
        <p:nvSpPr>
          <p:cNvPr id="4" name="Zástupný symbol pro datum 3">
            <a:extLst>
              <a:ext uri="{FF2B5EF4-FFF2-40B4-BE49-F238E27FC236}">
                <a16:creationId xmlns:a16="http://schemas.microsoft.com/office/drawing/2014/main" id="{59708EC5-3B47-4D77-A36A-F58D4C8C6B5E}"/>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5" name="Zástupný symbol pro zápatí 4">
            <a:extLst>
              <a:ext uri="{FF2B5EF4-FFF2-40B4-BE49-F238E27FC236}">
                <a16:creationId xmlns:a16="http://schemas.microsoft.com/office/drawing/2014/main" id="{71710DA1-0238-49B0-9525-6583477A1CBB}"/>
              </a:ext>
            </a:extLst>
          </p:cNvPr>
          <p:cNvSpPr>
            <a:spLocks noGrp="1"/>
          </p:cNvSpPr>
          <p:nvPr>
            <p:ph type="ftr" sz="quarter" idx="11"/>
          </p:nvPr>
        </p:nvSpPr>
        <p:spPr/>
        <p:txBody>
          <a:bodyPr/>
          <a:lstStyle/>
          <a:p>
            <a:endParaRPr lang="fr-FR"/>
          </a:p>
        </p:txBody>
      </p:sp>
      <p:sp>
        <p:nvSpPr>
          <p:cNvPr id="6" name="Zástupný symbol pro číslo snímku 5">
            <a:extLst>
              <a:ext uri="{FF2B5EF4-FFF2-40B4-BE49-F238E27FC236}">
                <a16:creationId xmlns:a16="http://schemas.microsoft.com/office/drawing/2014/main" id="{EFC2AA10-800F-40B0-A1BD-A1876B6B3FCD}"/>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312359030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094217-8229-4D42-A967-6FAC28A6B08F}"/>
              </a:ext>
            </a:extLst>
          </p:cNvPr>
          <p:cNvSpPr>
            <a:spLocks noGrp="1"/>
          </p:cNvSpPr>
          <p:nvPr>
            <p:ph type="title"/>
          </p:nvPr>
        </p:nvSpPr>
        <p:spPr/>
        <p:txBody>
          <a:bodyPr/>
          <a:lstStyle/>
          <a:p>
            <a:r>
              <a:rPr lang="cs-CZ"/>
              <a:t>Kliknutím lze upravit styl.</a:t>
            </a:r>
            <a:endParaRPr lang="fr-FR"/>
          </a:p>
        </p:txBody>
      </p:sp>
      <p:sp>
        <p:nvSpPr>
          <p:cNvPr id="3" name="Zástupný symbol pro svislý text 2">
            <a:extLst>
              <a:ext uri="{FF2B5EF4-FFF2-40B4-BE49-F238E27FC236}">
                <a16:creationId xmlns:a16="http://schemas.microsoft.com/office/drawing/2014/main" id="{86798DF3-49AB-46C7-9925-DCBED94ECB4C}"/>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datum 3">
            <a:extLst>
              <a:ext uri="{FF2B5EF4-FFF2-40B4-BE49-F238E27FC236}">
                <a16:creationId xmlns:a16="http://schemas.microsoft.com/office/drawing/2014/main" id="{7D69CC69-50CA-4C3D-883F-F7F12BE6E783}"/>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5" name="Zástupný symbol pro zápatí 4">
            <a:extLst>
              <a:ext uri="{FF2B5EF4-FFF2-40B4-BE49-F238E27FC236}">
                <a16:creationId xmlns:a16="http://schemas.microsoft.com/office/drawing/2014/main" id="{283C7946-0164-4E0E-BB1B-72DC1BCE26E2}"/>
              </a:ext>
            </a:extLst>
          </p:cNvPr>
          <p:cNvSpPr>
            <a:spLocks noGrp="1"/>
          </p:cNvSpPr>
          <p:nvPr>
            <p:ph type="ftr" sz="quarter" idx="11"/>
          </p:nvPr>
        </p:nvSpPr>
        <p:spPr/>
        <p:txBody>
          <a:bodyPr/>
          <a:lstStyle/>
          <a:p>
            <a:endParaRPr lang="fr-FR"/>
          </a:p>
        </p:txBody>
      </p:sp>
      <p:sp>
        <p:nvSpPr>
          <p:cNvPr id="6" name="Zástupný symbol pro číslo snímku 5">
            <a:extLst>
              <a:ext uri="{FF2B5EF4-FFF2-40B4-BE49-F238E27FC236}">
                <a16:creationId xmlns:a16="http://schemas.microsoft.com/office/drawing/2014/main" id="{1EB07A22-2662-4B96-8BD3-E29F8F3798AF}"/>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264799159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9EB9B19-AAB1-4AE9-848B-268EAF01C98F}"/>
              </a:ext>
            </a:extLst>
          </p:cNvPr>
          <p:cNvSpPr>
            <a:spLocks noGrp="1"/>
          </p:cNvSpPr>
          <p:nvPr>
            <p:ph type="title" orient="vert"/>
          </p:nvPr>
        </p:nvSpPr>
        <p:spPr>
          <a:xfrm>
            <a:off x="8724900" y="365125"/>
            <a:ext cx="2628900" cy="5811838"/>
          </a:xfrm>
        </p:spPr>
        <p:txBody>
          <a:bodyPr vert="eaVert"/>
          <a:lstStyle/>
          <a:p>
            <a:r>
              <a:rPr lang="cs-CZ"/>
              <a:t>Kliknutím lze upravit styl.</a:t>
            </a:r>
            <a:endParaRPr lang="fr-FR"/>
          </a:p>
        </p:txBody>
      </p:sp>
      <p:sp>
        <p:nvSpPr>
          <p:cNvPr id="3" name="Zástupný symbol pro svislý text 2">
            <a:extLst>
              <a:ext uri="{FF2B5EF4-FFF2-40B4-BE49-F238E27FC236}">
                <a16:creationId xmlns:a16="http://schemas.microsoft.com/office/drawing/2014/main" id="{391C9EAA-46DA-40D5-8036-D9F0AD4D3479}"/>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datum 3">
            <a:extLst>
              <a:ext uri="{FF2B5EF4-FFF2-40B4-BE49-F238E27FC236}">
                <a16:creationId xmlns:a16="http://schemas.microsoft.com/office/drawing/2014/main" id="{AF876D6B-FA44-4A60-9DFD-120454CEDE85}"/>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5" name="Zástupný symbol pro zápatí 4">
            <a:extLst>
              <a:ext uri="{FF2B5EF4-FFF2-40B4-BE49-F238E27FC236}">
                <a16:creationId xmlns:a16="http://schemas.microsoft.com/office/drawing/2014/main" id="{AD3BDE7F-7339-4890-B09B-3C77FD45A8A0}"/>
              </a:ext>
            </a:extLst>
          </p:cNvPr>
          <p:cNvSpPr>
            <a:spLocks noGrp="1"/>
          </p:cNvSpPr>
          <p:nvPr>
            <p:ph type="ftr" sz="quarter" idx="11"/>
          </p:nvPr>
        </p:nvSpPr>
        <p:spPr/>
        <p:txBody>
          <a:bodyPr/>
          <a:lstStyle/>
          <a:p>
            <a:endParaRPr lang="fr-FR"/>
          </a:p>
        </p:txBody>
      </p:sp>
      <p:sp>
        <p:nvSpPr>
          <p:cNvPr id="6" name="Zástupný symbol pro číslo snímku 5">
            <a:extLst>
              <a:ext uri="{FF2B5EF4-FFF2-40B4-BE49-F238E27FC236}">
                <a16:creationId xmlns:a16="http://schemas.microsoft.com/office/drawing/2014/main" id="{A224B3FB-8C9B-4050-9974-6DE28AFC9B33}"/>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3921766526"/>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1AA181-C43F-4F01-9CB0-5A58CF7ED0C2}"/>
              </a:ext>
            </a:extLst>
          </p:cNvPr>
          <p:cNvSpPr>
            <a:spLocks noGrp="1"/>
          </p:cNvSpPr>
          <p:nvPr>
            <p:ph type="title"/>
          </p:nvPr>
        </p:nvSpPr>
        <p:spPr/>
        <p:txBody>
          <a:bodyPr/>
          <a:lstStyle/>
          <a:p>
            <a:r>
              <a:rPr lang="cs-CZ"/>
              <a:t>Kliknutím lze upravit styl.</a:t>
            </a:r>
            <a:endParaRPr lang="fr-FR"/>
          </a:p>
        </p:txBody>
      </p:sp>
      <p:sp>
        <p:nvSpPr>
          <p:cNvPr id="3" name="Zástupný symbol pro obsah 2">
            <a:extLst>
              <a:ext uri="{FF2B5EF4-FFF2-40B4-BE49-F238E27FC236}">
                <a16:creationId xmlns:a16="http://schemas.microsoft.com/office/drawing/2014/main" id="{C87DBD8C-B1A6-4530-AD04-CEF41C70D61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datum 3">
            <a:extLst>
              <a:ext uri="{FF2B5EF4-FFF2-40B4-BE49-F238E27FC236}">
                <a16:creationId xmlns:a16="http://schemas.microsoft.com/office/drawing/2014/main" id="{9CB8201F-20CF-47D1-9DD8-E4F7FCA4C986}"/>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5" name="Zástupný symbol pro zápatí 4">
            <a:extLst>
              <a:ext uri="{FF2B5EF4-FFF2-40B4-BE49-F238E27FC236}">
                <a16:creationId xmlns:a16="http://schemas.microsoft.com/office/drawing/2014/main" id="{E223029C-1EB1-4CA6-9CA7-0BE0B099EF9F}"/>
              </a:ext>
            </a:extLst>
          </p:cNvPr>
          <p:cNvSpPr>
            <a:spLocks noGrp="1"/>
          </p:cNvSpPr>
          <p:nvPr>
            <p:ph type="ftr" sz="quarter" idx="11"/>
          </p:nvPr>
        </p:nvSpPr>
        <p:spPr/>
        <p:txBody>
          <a:bodyPr/>
          <a:lstStyle/>
          <a:p>
            <a:endParaRPr lang="fr-FR"/>
          </a:p>
        </p:txBody>
      </p:sp>
      <p:sp>
        <p:nvSpPr>
          <p:cNvPr id="6" name="Zástupný symbol pro číslo snímku 5">
            <a:extLst>
              <a:ext uri="{FF2B5EF4-FFF2-40B4-BE49-F238E27FC236}">
                <a16:creationId xmlns:a16="http://schemas.microsoft.com/office/drawing/2014/main" id="{2D6C0B47-D2B6-4145-86F2-4889715563D3}"/>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3873704669"/>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3C85E8-4D98-44C4-9A43-80A74B563B7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fr-FR"/>
          </a:p>
        </p:txBody>
      </p:sp>
      <p:sp>
        <p:nvSpPr>
          <p:cNvPr id="3" name="Zástupný symbol pro text 2">
            <a:extLst>
              <a:ext uri="{FF2B5EF4-FFF2-40B4-BE49-F238E27FC236}">
                <a16:creationId xmlns:a16="http://schemas.microsoft.com/office/drawing/2014/main" id="{3BD0555D-A94E-47D1-80C7-286C594901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D2E41D7-4E34-4B03-BF32-B9EB74F4872D}"/>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5" name="Zástupný symbol pro zápatí 4">
            <a:extLst>
              <a:ext uri="{FF2B5EF4-FFF2-40B4-BE49-F238E27FC236}">
                <a16:creationId xmlns:a16="http://schemas.microsoft.com/office/drawing/2014/main" id="{3556CCD7-1C00-42B6-B1A5-53EACA0584B0}"/>
              </a:ext>
            </a:extLst>
          </p:cNvPr>
          <p:cNvSpPr>
            <a:spLocks noGrp="1"/>
          </p:cNvSpPr>
          <p:nvPr>
            <p:ph type="ftr" sz="quarter" idx="11"/>
          </p:nvPr>
        </p:nvSpPr>
        <p:spPr/>
        <p:txBody>
          <a:bodyPr/>
          <a:lstStyle/>
          <a:p>
            <a:endParaRPr lang="fr-FR"/>
          </a:p>
        </p:txBody>
      </p:sp>
      <p:sp>
        <p:nvSpPr>
          <p:cNvPr id="6" name="Zástupný symbol pro číslo snímku 5">
            <a:extLst>
              <a:ext uri="{FF2B5EF4-FFF2-40B4-BE49-F238E27FC236}">
                <a16:creationId xmlns:a16="http://schemas.microsoft.com/office/drawing/2014/main" id="{2CB05A44-4F4A-469B-A26B-E3DC1D6E92D3}"/>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344972818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C425E3-5356-4B02-A251-27518E4029CE}"/>
              </a:ext>
            </a:extLst>
          </p:cNvPr>
          <p:cNvSpPr>
            <a:spLocks noGrp="1"/>
          </p:cNvSpPr>
          <p:nvPr>
            <p:ph type="title"/>
          </p:nvPr>
        </p:nvSpPr>
        <p:spPr/>
        <p:txBody>
          <a:bodyPr/>
          <a:lstStyle/>
          <a:p>
            <a:r>
              <a:rPr lang="cs-CZ"/>
              <a:t>Kliknutím lze upravit styl.</a:t>
            </a:r>
            <a:endParaRPr lang="fr-FR"/>
          </a:p>
        </p:txBody>
      </p:sp>
      <p:sp>
        <p:nvSpPr>
          <p:cNvPr id="3" name="Zástupný symbol pro obsah 2">
            <a:extLst>
              <a:ext uri="{FF2B5EF4-FFF2-40B4-BE49-F238E27FC236}">
                <a16:creationId xmlns:a16="http://schemas.microsoft.com/office/drawing/2014/main" id="{F642FF26-54E7-418F-A5F9-838668CACC42}"/>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obsah 3">
            <a:extLst>
              <a:ext uri="{FF2B5EF4-FFF2-40B4-BE49-F238E27FC236}">
                <a16:creationId xmlns:a16="http://schemas.microsoft.com/office/drawing/2014/main" id="{8BCBC89F-6021-4EF9-B693-349103CB0AD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5" name="Zástupný symbol pro datum 4">
            <a:extLst>
              <a:ext uri="{FF2B5EF4-FFF2-40B4-BE49-F238E27FC236}">
                <a16:creationId xmlns:a16="http://schemas.microsoft.com/office/drawing/2014/main" id="{AB6717D9-745F-4214-BA93-7FAD6C0C17F2}"/>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6" name="Zástupný symbol pro zápatí 5">
            <a:extLst>
              <a:ext uri="{FF2B5EF4-FFF2-40B4-BE49-F238E27FC236}">
                <a16:creationId xmlns:a16="http://schemas.microsoft.com/office/drawing/2014/main" id="{1E37DBFB-7F30-4BE6-A614-8EAC90DA4F44}"/>
              </a:ext>
            </a:extLst>
          </p:cNvPr>
          <p:cNvSpPr>
            <a:spLocks noGrp="1"/>
          </p:cNvSpPr>
          <p:nvPr>
            <p:ph type="ftr" sz="quarter" idx="11"/>
          </p:nvPr>
        </p:nvSpPr>
        <p:spPr/>
        <p:txBody>
          <a:bodyPr/>
          <a:lstStyle/>
          <a:p>
            <a:endParaRPr lang="fr-FR"/>
          </a:p>
        </p:txBody>
      </p:sp>
      <p:sp>
        <p:nvSpPr>
          <p:cNvPr id="7" name="Zástupný symbol pro číslo snímku 6">
            <a:extLst>
              <a:ext uri="{FF2B5EF4-FFF2-40B4-BE49-F238E27FC236}">
                <a16:creationId xmlns:a16="http://schemas.microsoft.com/office/drawing/2014/main" id="{048DF797-30D2-4AA2-B694-E465E7421DC7}"/>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4209513213"/>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3EC209-484D-4C36-A0BE-1EE212207790}"/>
              </a:ext>
            </a:extLst>
          </p:cNvPr>
          <p:cNvSpPr>
            <a:spLocks noGrp="1"/>
          </p:cNvSpPr>
          <p:nvPr>
            <p:ph type="title"/>
          </p:nvPr>
        </p:nvSpPr>
        <p:spPr>
          <a:xfrm>
            <a:off x="839788" y="365125"/>
            <a:ext cx="10515600" cy="1325563"/>
          </a:xfrm>
        </p:spPr>
        <p:txBody>
          <a:bodyPr/>
          <a:lstStyle/>
          <a:p>
            <a:r>
              <a:rPr lang="cs-CZ"/>
              <a:t>Kliknutím lze upravit styl.</a:t>
            </a:r>
            <a:endParaRPr lang="fr-FR"/>
          </a:p>
        </p:txBody>
      </p:sp>
      <p:sp>
        <p:nvSpPr>
          <p:cNvPr id="3" name="Zástupný symbol pro text 2">
            <a:extLst>
              <a:ext uri="{FF2B5EF4-FFF2-40B4-BE49-F238E27FC236}">
                <a16:creationId xmlns:a16="http://schemas.microsoft.com/office/drawing/2014/main" id="{3EF14804-E51E-42B8-9929-BBE97749D7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B223E3BF-553D-4B44-BA74-95CD790BEEEF}"/>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5" name="Zástupný symbol pro text 4">
            <a:extLst>
              <a:ext uri="{FF2B5EF4-FFF2-40B4-BE49-F238E27FC236}">
                <a16:creationId xmlns:a16="http://schemas.microsoft.com/office/drawing/2014/main" id="{5BE7EE36-08CF-4B2A-83B5-5AB36094FF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1EDF270F-70F9-4968-AE93-E7F5600FF19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7" name="Zástupný symbol pro datum 6">
            <a:extLst>
              <a:ext uri="{FF2B5EF4-FFF2-40B4-BE49-F238E27FC236}">
                <a16:creationId xmlns:a16="http://schemas.microsoft.com/office/drawing/2014/main" id="{D7F87174-3AA0-4784-8D6B-5CBCEE9B855D}"/>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8" name="Zástupný symbol pro zápatí 7">
            <a:extLst>
              <a:ext uri="{FF2B5EF4-FFF2-40B4-BE49-F238E27FC236}">
                <a16:creationId xmlns:a16="http://schemas.microsoft.com/office/drawing/2014/main" id="{2ED64FB4-F679-4FA7-B1C0-046B1AD16027}"/>
              </a:ext>
            </a:extLst>
          </p:cNvPr>
          <p:cNvSpPr>
            <a:spLocks noGrp="1"/>
          </p:cNvSpPr>
          <p:nvPr>
            <p:ph type="ftr" sz="quarter" idx="11"/>
          </p:nvPr>
        </p:nvSpPr>
        <p:spPr/>
        <p:txBody>
          <a:bodyPr/>
          <a:lstStyle/>
          <a:p>
            <a:endParaRPr lang="fr-FR"/>
          </a:p>
        </p:txBody>
      </p:sp>
      <p:sp>
        <p:nvSpPr>
          <p:cNvPr id="9" name="Zástupný symbol pro číslo snímku 8">
            <a:extLst>
              <a:ext uri="{FF2B5EF4-FFF2-40B4-BE49-F238E27FC236}">
                <a16:creationId xmlns:a16="http://schemas.microsoft.com/office/drawing/2014/main" id="{4F4A9DDD-C5D5-41C8-B3A7-7D94CC052EA7}"/>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372523780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084589-3015-4F93-9B09-D759EE6F933B}"/>
              </a:ext>
            </a:extLst>
          </p:cNvPr>
          <p:cNvSpPr>
            <a:spLocks noGrp="1"/>
          </p:cNvSpPr>
          <p:nvPr>
            <p:ph type="title"/>
          </p:nvPr>
        </p:nvSpPr>
        <p:spPr/>
        <p:txBody>
          <a:bodyPr/>
          <a:lstStyle/>
          <a:p>
            <a:r>
              <a:rPr lang="cs-CZ"/>
              <a:t>Kliknutím lze upravit styl.</a:t>
            </a:r>
            <a:endParaRPr lang="fr-FR"/>
          </a:p>
        </p:txBody>
      </p:sp>
      <p:sp>
        <p:nvSpPr>
          <p:cNvPr id="3" name="Zástupný symbol pro datum 2">
            <a:extLst>
              <a:ext uri="{FF2B5EF4-FFF2-40B4-BE49-F238E27FC236}">
                <a16:creationId xmlns:a16="http://schemas.microsoft.com/office/drawing/2014/main" id="{355E551A-DA16-4CDB-93BC-C1984BAE1516}"/>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4" name="Zástupný symbol pro zápatí 3">
            <a:extLst>
              <a:ext uri="{FF2B5EF4-FFF2-40B4-BE49-F238E27FC236}">
                <a16:creationId xmlns:a16="http://schemas.microsoft.com/office/drawing/2014/main" id="{9D6B8ED1-03C6-49FA-BE8C-F8DB237992BA}"/>
              </a:ext>
            </a:extLst>
          </p:cNvPr>
          <p:cNvSpPr>
            <a:spLocks noGrp="1"/>
          </p:cNvSpPr>
          <p:nvPr>
            <p:ph type="ftr" sz="quarter" idx="11"/>
          </p:nvPr>
        </p:nvSpPr>
        <p:spPr/>
        <p:txBody>
          <a:bodyPr/>
          <a:lstStyle/>
          <a:p>
            <a:endParaRPr lang="fr-FR"/>
          </a:p>
        </p:txBody>
      </p:sp>
      <p:sp>
        <p:nvSpPr>
          <p:cNvPr id="5" name="Zástupný symbol pro číslo snímku 4">
            <a:extLst>
              <a:ext uri="{FF2B5EF4-FFF2-40B4-BE49-F238E27FC236}">
                <a16:creationId xmlns:a16="http://schemas.microsoft.com/office/drawing/2014/main" id="{7DDD6431-77DB-4EF1-8381-6153400C55CE}"/>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3065335801"/>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D505017-B079-4191-9F7E-EEDD3AC71C37}"/>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3" name="Zástupný symbol pro zápatí 2">
            <a:extLst>
              <a:ext uri="{FF2B5EF4-FFF2-40B4-BE49-F238E27FC236}">
                <a16:creationId xmlns:a16="http://schemas.microsoft.com/office/drawing/2014/main" id="{48F5E6AE-D4D4-4EF1-92F1-D50843A27C54}"/>
              </a:ext>
            </a:extLst>
          </p:cNvPr>
          <p:cNvSpPr>
            <a:spLocks noGrp="1"/>
          </p:cNvSpPr>
          <p:nvPr>
            <p:ph type="ftr" sz="quarter" idx="11"/>
          </p:nvPr>
        </p:nvSpPr>
        <p:spPr/>
        <p:txBody>
          <a:bodyPr/>
          <a:lstStyle/>
          <a:p>
            <a:endParaRPr lang="fr-FR"/>
          </a:p>
        </p:txBody>
      </p:sp>
      <p:sp>
        <p:nvSpPr>
          <p:cNvPr id="4" name="Zástupný symbol pro číslo snímku 3">
            <a:extLst>
              <a:ext uri="{FF2B5EF4-FFF2-40B4-BE49-F238E27FC236}">
                <a16:creationId xmlns:a16="http://schemas.microsoft.com/office/drawing/2014/main" id="{728CA225-5521-4E39-B24D-FA2A43BBE617}"/>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139780586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C0E9F7-79D5-48A2-9B37-AA6D9A5F5DD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fr-FR"/>
          </a:p>
        </p:txBody>
      </p:sp>
      <p:sp>
        <p:nvSpPr>
          <p:cNvPr id="3" name="Zástupný symbol pro obsah 2">
            <a:extLst>
              <a:ext uri="{FF2B5EF4-FFF2-40B4-BE49-F238E27FC236}">
                <a16:creationId xmlns:a16="http://schemas.microsoft.com/office/drawing/2014/main" id="{B95429C6-DB4A-41DE-832B-433E46CEF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text 3">
            <a:extLst>
              <a:ext uri="{FF2B5EF4-FFF2-40B4-BE49-F238E27FC236}">
                <a16:creationId xmlns:a16="http://schemas.microsoft.com/office/drawing/2014/main" id="{1EA36735-B7DE-4ABF-BDEF-5AB971C5A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F0749E2B-EFE0-463A-B9F8-CB6B7AEF9B5B}"/>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6" name="Zástupný symbol pro zápatí 5">
            <a:extLst>
              <a:ext uri="{FF2B5EF4-FFF2-40B4-BE49-F238E27FC236}">
                <a16:creationId xmlns:a16="http://schemas.microsoft.com/office/drawing/2014/main" id="{569C52AF-A87A-417F-8705-710E5545F09B}"/>
              </a:ext>
            </a:extLst>
          </p:cNvPr>
          <p:cNvSpPr>
            <a:spLocks noGrp="1"/>
          </p:cNvSpPr>
          <p:nvPr>
            <p:ph type="ftr" sz="quarter" idx="11"/>
          </p:nvPr>
        </p:nvSpPr>
        <p:spPr/>
        <p:txBody>
          <a:bodyPr/>
          <a:lstStyle/>
          <a:p>
            <a:endParaRPr lang="fr-FR"/>
          </a:p>
        </p:txBody>
      </p:sp>
      <p:sp>
        <p:nvSpPr>
          <p:cNvPr id="7" name="Zástupný symbol pro číslo snímku 6">
            <a:extLst>
              <a:ext uri="{FF2B5EF4-FFF2-40B4-BE49-F238E27FC236}">
                <a16:creationId xmlns:a16="http://schemas.microsoft.com/office/drawing/2014/main" id="{6665B525-B9E4-4D72-AF87-779EE3BC4D26}"/>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222240909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638BFF-7BAB-42B5-BE37-836BAEA2B82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fr-FR"/>
          </a:p>
        </p:txBody>
      </p:sp>
      <p:sp>
        <p:nvSpPr>
          <p:cNvPr id="3" name="Zástupný symbol obrázku 2">
            <a:extLst>
              <a:ext uri="{FF2B5EF4-FFF2-40B4-BE49-F238E27FC236}">
                <a16:creationId xmlns:a16="http://schemas.microsoft.com/office/drawing/2014/main" id="{EF741819-9153-40DE-ACD0-993E5C0ED5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Zástupný symbol pro text 3">
            <a:extLst>
              <a:ext uri="{FF2B5EF4-FFF2-40B4-BE49-F238E27FC236}">
                <a16:creationId xmlns:a16="http://schemas.microsoft.com/office/drawing/2014/main" id="{391795FD-7FF8-42B2-8270-6DDED4D5B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68E52EC-14F7-4051-9479-F1155A3EF240}"/>
              </a:ext>
            </a:extLst>
          </p:cNvPr>
          <p:cNvSpPr>
            <a:spLocks noGrp="1"/>
          </p:cNvSpPr>
          <p:nvPr>
            <p:ph type="dt" sz="half" idx="10"/>
          </p:nvPr>
        </p:nvSpPr>
        <p:spPr/>
        <p:txBody>
          <a:bodyPr/>
          <a:lstStyle/>
          <a:p>
            <a:fld id="{F7385D00-088B-40E7-9826-E5C1EE6CCEFC}" type="datetimeFigureOut">
              <a:rPr lang="fr-FR" smtClean="0"/>
              <a:t>07/03/2018</a:t>
            </a:fld>
            <a:endParaRPr lang="fr-FR"/>
          </a:p>
        </p:txBody>
      </p:sp>
      <p:sp>
        <p:nvSpPr>
          <p:cNvPr id="6" name="Zástupný symbol pro zápatí 5">
            <a:extLst>
              <a:ext uri="{FF2B5EF4-FFF2-40B4-BE49-F238E27FC236}">
                <a16:creationId xmlns:a16="http://schemas.microsoft.com/office/drawing/2014/main" id="{40381834-51AA-4E5B-8C91-86627BA93ECD}"/>
              </a:ext>
            </a:extLst>
          </p:cNvPr>
          <p:cNvSpPr>
            <a:spLocks noGrp="1"/>
          </p:cNvSpPr>
          <p:nvPr>
            <p:ph type="ftr" sz="quarter" idx="11"/>
          </p:nvPr>
        </p:nvSpPr>
        <p:spPr/>
        <p:txBody>
          <a:bodyPr/>
          <a:lstStyle/>
          <a:p>
            <a:endParaRPr lang="fr-FR"/>
          </a:p>
        </p:txBody>
      </p:sp>
      <p:sp>
        <p:nvSpPr>
          <p:cNvPr id="7" name="Zástupný symbol pro číslo snímku 6">
            <a:extLst>
              <a:ext uri="{FF2B5EF4-FFF2-40B4-BE49-F238E27FC236}">
                <a16:creationId xmlns:a16="http://schemas.microsoft.com/office/drawing/2014/main" id="{4853B026-9C69-405D-ADE2-8CAF173E8FA1}"/>
              </a:ext>
            </a:extLst>
          </p:cNvPr>
          <p:cNvSpPr>
            <a:spLocks noGrp="1"/>
          </p:cNvSpPr>
          <p:nvPr>
            <p:ph type="sldNum" sz="quarter" idx="12"/>
          </p:nvPr>
        </p:nvSpPr>
        <p:spPr/>
        <p:txBody>
          <a:bodyPr/>
          <a:lstStyle/>
          <a:p>
            <a:fld id="{62F0A773-5605-4555-A9EA-EB55258E8245}" type="slidenum">
              <a:rPr lang="fr-FR" smtClean="0"/>
              <a:t>‹#›</a:t>
            </a:fld>
            <a:endParaRPr lang="fr-FR"/>
          </a:p>
        </p:txBody>
      </p:sp>
    </p:spTree>
    <p:extLst>
      <p:ext uri="{BB962C8B-B14F-4D97-AF65-F5344CB8AC3E}">
        <p14:creationId xmlns:p14="http://schemas.microsoft.com/office/powerpoint/2010/main" val="255804305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A7AA85E-08A6-4C37-B05F-4E5A2D8A0E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fr-FR"/>
          </a:p>
        </p:txBody>
      </p:sp>
      <p:sp>
        <p:nvSpPr>
          <p:cNvPr id="3" name="Zástupný symbol pro text 2">
            <a:extLst>
              <a:ext uri="{FF2B5EF4-FFF2-40B4-BE49-F238E27FC236}">
                <a16:creationId xmlns:a16="http://schemas.microsoft.com/office/drawing/2014/main" id="{D2E0F7D9-FFE9-480A-BA82-4A90D22B79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fr-FR"/>
          </a:p>
        </p:txBody>
      </p:sp>
      <p:sp>
        <p:nvSpPr>
          <p:cNvPr id="4" name="Zástupný symbol pro datum 3">
            <a:extLst>
              <a:ext uri="{FF2B5EF4-FFF2-40B4-BE49-F238E27FC236}">
                <a16:creationId xmlns:a16="http://schemas.microsoft.com/office/drawing/2014/main" id="{54F7901F-621C-489C-AC59-861B6D6FE8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85D00-088B-40E7-9826-E5C1EE6CCEFC}" type="datetimeFigureOut">
              <a:rPr lang="fr-FR" smtClean="0"/>
              <a:t>07/03/2018</a:t>
            </a:fld>
            <a:endParaRPr lang="fr-FR"/>
          </a:p>
        </p:txBody>
      </p:sp>
      <p:sp>
        <p:nvSpPr>
          <p:cNvPr id="5" name="Zástupný symbol pro zápatí 4">
            <a:extLst>
              <a:ext uri="{FF2B5EF4-FFF2-40B4-BE49-F238E27FC236}">
                <a16:creationId xmlns:a16="http://schemas.microsoft.com/office/drawing/2014/main" id="{188CC990-1E32-45CC-A52D-5A850970DE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Zástupný symbol pro číslo snímku 5">
            <a:extLst>
              <a:ext uri="{FF2B5EF4-FFF2-40B4-BE49-F238E27FC236}">
                <a16:creationId xmlns:a16="http://schemas.microsoft.com/office/drawing/2014/main" id="{5E191A00-03E6-460C-B0F4-37AA1ECA51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0A773-5605-4555-A9EA-EB55258E8245}" type="slidenum">
              <a:rPr lang="fr-FR" smtClean="0"/>
              <a:t>‹#›</a:t>
            </a:fld>
            <a:endParaRPr lang="fr-FR"/>
          </a:p>
        </p:txBody>
      </p:sp>
    </p:spTree>
    <p:extLst>
      <p:ext uri="{BB962C8B-B14F-4D97-AF65-F5344CB8AC3E}">
        <p14:creationId xmlns:p14="http://schemas.microsoft.com/office/powerpoint/2010/main" val="4122711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33D37A-EC6D-4075-BCBC-E3FCBACDE802}"/>
              </a:ext>
            </a:extLst>
          </p:cNvPr>
          <p:cNvSpPr>
            <a:spLocks noGrp="1"/>
          </p:cNvSpPr>
          <p:nvPr>
            <p:ph type="ctrTitle"/>
          </p:nvPr>
        </p:nvSpPr>
        <p:spPr/>
        <p:txBody>
          <a:bodyPr/>
          <a:lstStyle/>
          <a:p>
            <a:r>
              <a:rPr lang="fr-FR" b="1" dirty="0"/>
              <a:t>La Renaissance</a:t>
            </a:r>
            <a:br>
              <a:rPr lang="fr-FR" dirty="0"/>
            </a:br>
            <a:r>
              <a:rPr lang="fr-FR" b="1" dirty="0"/>
              <a:t>L'affirmation du français</a:t>
            </a:r>
            <a:endParaRPr lang="fr-FR" dirty="0"/>
          </a:p>
        </p:txBody>
      </p:sp>
    </p:spTree>
    <p:extLst>
      <p:ext uri="{BB962C8B-B14F-4D97-AF65-F5344CB8AC3E}">
        <p14:creationId xmlns:p14="http://schemas.microsoft.com/office/powerpoint/2010/main" val="284423564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F85B86-B04C-475A-B072-516865B34285}"/>
              </a:ext>
            </a:extLst>
          </p:cNvPr>
          <p:cNvSpPr>
            <a:spLocks noGrp="1"/>
          </p:cNvSpPr>
          <p:nvPr>
            <p:ph type="title"/>
          </p:nvPr>
        </p:nvSpPr>
        <p:spPr/>
        <p:txBody>
          <a:bodyPr/>
          <a:lstStyle/>
          <a:p>
            <a:r>
              <a:rPr lang="fr-FR" b="1" dirty="0"/>
              <a:t>La découverte du Nouveau Monde</a:t>
            </a:r>
            <a:endParaRPr lang="fr-FR" dirty="0"/>
          </a:p>
        </p:txBody>
      </p:sp>
      <p:sp>
        <p:nvSpPr>
          <p:cNvPr id="3" name="Zástupný symbol pro obsah 2">
            <a:extLst>
              <a:ext uri="{FF2B5EF4-FFF2-40B4-BE49-F238E27FC236}">
                <a16:creationId xmlns:a16="http://schemas.microsoft.com/office/drawing/2014/main" id="{D2BF00E7-BF84-4C95-B551-1B6E7A750527}"/>
              </a:ext>
            </a:extLst>
          </p:cNvPr>
          <p:cNvSpPr>
            <a:spLocks noGrp="1"/>
          </p:cNvSpPr>
          <p:nvPr>
            <p:ph idx="1"/>
          </p:nvPr>
        </p:nvSpPr>
        <p:spPr/>
        <p:txBody>
          <a:bodyPr/>
          <a:lstStyle/>
          <a:p>
            <a:r>
              <a:rPr lang="fr-FR" dirty="0"/>
              <a:t>Le français a emprunté de l'</a:t>
            </a:r>
            <a:r>
              <a:rPr lang="fr-FR" b="1" dirty="0"/>
              <a:t>Espagne</a:t>
            </a:r>
            <a:r>
              <a:rPr lang="fr-FR" dirty="0"/>
              <a:t> (et du Nouveau Monde) </a:t>
            </a:r>
            <a:r>
              <a:rPr lang="cs-CZ" dirty="0"/>
              <a:t>cca</a:t>
            </a:r>
            <a:r>
              <a:rPr lang="fr-FR" dirty="0"/>
              <a:t> 300 mots</a:t>
            </a:r>
            <a:endParaRPr lang="cs-CZ" dirty="0"/>
          </a:p>
          <a:p>
            <a:r>
              <a:rPr lang="fr-FR" dirty="0"/>
              <a:t>du </a:t>
            </a:r>
            <a:r>
              <a:rPr lang="fr-FR" b="1" dirty="0"/>
              <a:t>Portugal</a:t>
            </a:r>
            <a:r>
              <a:rPr lang="fr-FR" dirty="0"/>
              <a:t>, une cinquantaine de mots</a:t>
            </a:r>
            <a:endParaRPr lang="cs-CZ" dirty="0"/>
          </a:p>
          <a:p>
            <a:r>
              <a:rPr lang="fr-FR" dirty="0"/>
              <a:t>à partir de la Renaissance jusqu'au XVII</a:t>
            </a:r>
            <a:r>
              <a:rPr lang="fr-FR" baseline="30000" dirty="0"/>
              <a:t>e</a:t>
            </a:r>
            <a:r>
              <a:rPr lang="fr-FR" dirty="0"/>
              <a:t> siècle</a:t>
            </a:r>
            <a:r>
              <a:rPr lang="cs-CZ" dirty="0"/>
              <a:t> + </a:t>
            </a:r>
            <a:r>
              <a:rPr lang="fr-FR" dirty="0"/>
              <a:t>les termes d'origine arabe</a:t>
            </a:r>
            <a:endParaRPr lang="cs-CZ" dirty="0"/>
          </a:p>
          <a:p>
            <a:r>
              <a:rPr lang="fr-FR" dirty="0"/>
              <a:t>avec la découverte de l'Amérique par l'Espagne et le Portugal</a:t>
            </a:r>
            <a:r>
              <a:rPr lang="cs-CZ" dirty="0"/>
              <a:t> --- </a:t>
            </a:r>
            <a:r>
              <a:rPr lang="fr-FR" dirty="0"/>
              <a:t>un nombre important de termes exotiques</a:t>
            </a:r>
          </a:p>
        </p:txBody>
      </p:sp>
    </p:spTree>
    <p:extLst>
      <p:ext uri="{BB962C8B-B14F-4D97-AF65-F5344CB8AC3E}">
        <p14:creationId xmlns:p14="http://schemas.microsoft.com/office/powerpoint/2010/main" val="260364481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a:extLst>
              <a:ext uri="{FF2B5EF4-FFF2-40B4-BE49-F238E27FC236}">
                <a16:creationId xmlns:a16="http://schemas.microsoft.com/office/drawing/2014/main" id="{2C57505E-1EE2-4BF8-A03C-C563C1852B0E}"/>
              </a:ext>
            </a:extLst>
          </p:cNvPr>
          <p:cNvGraphicFramePr>
            <a:graphicFrameLocks noGrp="1"/>
          </p:cNvGraphicFramePr>
          <p:nvPr>
            <p:ph idx="1"/>
            <p:extLst>
              <p:ext uri="{D42A27DB-BD31-4B8C-83A1-F6EECF244321}">
                <p14:modId xmlns:p14="http://schemas.microsoft.com/office/powerpoint/2010/main" val="3223240950"/>
              </p:ext>
            </p:extLst>
          </p:nvPr>
        </p:nvGraphicFramePr>
        <p:xfrm>
          <a:off x="264160" y="280448"/>
          <a:ext cx="11653518" cy="6293072"/>
        </p:xfrm>
        <a:graphic>
          <a:graphicData uri="http://schemas.openxmlformats.org/drawingml/2006/table">
            <a:tbl>
              <a:tblPr firstRow="1" firstCol="1" bandRow="1"/>
              <a:tblGrid>
                <a:gridCol w="1864563">
                  <a:extLst>
                    <a:ext uri="{9D8B030D-6E8A-4147-A177-3AD203B41FA5}">
                      <a16:colId xmlns:a16="http://schemas.microsoft.com/office/drawing/2014/main" val="440886545"/>
                    </a:ext>
                  </a:extLst>
                </a:gridCol>
                <a:gridCol w="1864563">
                  <a:extLst>
                    <a:ext uri="{9D8B030D-6E8A-4147-A177-3AD203B41FA5}">
                      <a16:colId xmlns:a16="http://schemas.microsoft.com/office/drawing/2014/main" val="45441924"/>
                    </a:ext>
                  </a:extLst>
                </a:gridCol>
                <a:gridCol w="1981098">
                  <a:extLst>
                    <a:ext uri="{9D8B030D-6E8A-4147-A177-3AD203B41FA5}">
                      <a16:colId xmlns:a16="http://schemas.microsoft.com/office/drawing/2014/main" val="2377394420"/>
                    </a:ext>
                  </a:extLst>
                </a:gridCol>
                <a:gridCol w="1981098">
                  <a:extLst>
                    <a:ext uri="{9D8B030D-6E8A-4147-A177-3AD203B41FA5}">
                      <a16:colId xmlns:a16="http://schemas.microsoft.com/office/drawing/2014/main" val="1852423680"/>
                    </a:ext>
                  </a:extLst>
                </a:gridCol>
                <a:gridCol w="1981098">
                  <a:extLst>
                    <a:ext uri="{9D8B030D-6E8A-4147-A177-3AD203B41FA5}">
                      <a16:colId xmlns:a16="http://schemas.microsoft.com/office/drawing/2014/main" val="3517588894"/>
                    </a:ext>
                  </a:extLst>
                </a:gridCol>
                <a:gridCol w="1981098">
                  <a:extLst>
                    <a:ext uri="{9D8B030D-6E8A-4147-A177-3AD203B41FA5}">
                      <a16:colId xmlns:a16="http://schemas.microsoft.com/office/drawing/2014/main" val="1982167172"/>
                    </a:ext>
                  </a:extLst>
                </a:gridCol>
              </a:tblGrid>
              <a:tr h="6293072">
                <a:tc>
                  <a:txBody>
                    <a:bodyPr/>
                    <a:lstStyle/>
                    <a:p>
                      <a:pPr>
                        <a:lnSpc>
                          <a:spcPct val="107000"/>
                        </a:lnSpc>
                        <a:spcAft>
                          <a:spcPts val="0"/>
                        </a:spcAft>
                      </a:pP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alcôve (arabe)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pépite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caracoler</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toréador</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cortes</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mélasse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satin (arabe)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moresque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toque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nègre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savane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cannibale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hamac</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intransigeant</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canari</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écoutille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chocolat</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casque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condor</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tabac</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romance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bizarre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camarade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fanfaron (arabe)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lama</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parer</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toucan</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marron</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quadrille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caramel</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estampille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matamore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passacaille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sieste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adjudant</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pacotille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flottille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embarcadère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cigare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tomate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aubergine</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cacahuète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boléro</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mayonnaise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matamore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mirador</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pampa</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gitane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tornade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ouragan</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maïs</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embarcation</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cacao</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ananas</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mandarine</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avocat</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coyote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canyon</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lasso</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tango</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rumba</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estudiantin</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safran</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moustique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canot</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mulâtre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jonquille</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embargo</a:t>
                      </a:r>
                      <a:b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pirogue</a:t>
                      </a:r>
                      <a:endParaRPr lang="fr-FR" sz="24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hidalgo</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alezan</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parade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bandoulière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anchois</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goyave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indigo</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palabre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abricot</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pastille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castagnette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vanille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cédille</a:t>
                      </a:r>
                      <a:b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4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créole</a:t>
                      </a:r>
                      <a:endParaRPr lang="fr-FR" sz="24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4086590534"/>
                  </a:ext>
                </a:extLst>
              </a:tr>
            </a:tbl>
          </a:graphicData>
        </a:graphic>
      </p:graphicFrame>
    </p:spTree>
    <p:extLst>
      <p:ext uri="{BB962C8B-B14F-4D97-AF65-F5344CB8AC3E}">
        <p14:creationId xmlns:p14="http://schemas.microsoft.com/office/powerpoint/2010/main" val="257091399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515264-9517-426A-B18A-D3FBE4CA3122}"/>
              </a:ext>
            </a:extLst>
          </p:cNvPr>
          <p:cNvSpPr>
            <a:spLocks noGrp="1"/>
          </p:cNvSpPr>
          <p:nvPr>
            <p:ph type="title"/>
          </p:nvPr>
        </p:nvSpPr>
        <p:spPr>
          <a:xfrm>
            <a:off x="838200" y="304165"/>
            <a:ext cx="10515600" cy="1325563"/>
          </a:xfrm>
        </p:spPr>
        <p:txBody>
          <a:bodyPr/>
          <a:lstStyle/>
          <a:p>
            <a:r>
              <a:rPr lang="cs-CZ" dirty="0" err="1"/>
              <a:t>Le</a:t>
            </a:r>
            <a:r>
              <a:rPr lang="cs-CZ" dirty="0"/>
              <a:t> </a:t>
            </a:r>
            <a:r>
              <a:rPr lang="cs-CZ" dirty="0" err="1"/>
              <a:t>Canada</a:t>
            </a:r>
            <a:endParaRPr lang="fr-FR" dirty="0"/>
          </a:p>
        </p:txBody>
      </p:sp>
      <p:sp>
        <p:nvSpPr>
          <p:cNvPr id="3" name="Zástupný symbol pro obsah 2">
            <a:extLst>
              <a:ext uri="{FF2B5EF4-FFF2-40B4-BE49-F238E27FC236}">
                <a16:creationId xmlns:a16="http://schemas.microsoft.com/office/drawing/2014/main" id="{692AE456-9F51-4C55-A16F-159BA862C580}"/>
              </a:ext>
            </a:extLst>
          </p:cNvPr>
          <p:cNvSpPr>
            <a:spLocks noGrp="1"/>
          </p:cNvSpPr>
          <p:nvPr>
            <p:ph idx="1"/>
          </p:nvPr>
        </p:nvSpPr>
        <p:spPr/>
        <p:txBody>
          <a:bodyPr/>
          <a:lstStyle/>
          <a:p>
            <a:r>
              <a:rPr lang="fr-FR" dirty="0"/>
              <a:t>François 1</a:t>
            </a:r>
            <a:r>
              <a:rPr lang="fr-FR" baseline="30000" dirty="0"/>
              <a:t>er </a:t>
            </a:r>
            <a:r>
              <a:rPr lang="fr-FR" dirty="0"/>
              <a:t>nomma </a:t>
            </a:r>
            <a:r>
              <a:rPr lang="fr-FR" b="1" dirty="0"/>
              <a:t>Jacques</a:t>
            </a:r>
            <a:r>
              <a:rPr lang="fr-FR" dirty="0"/>
              <a:t> </a:t>
            </a:r>
            <a:r>
              <a:rPr lang="fr-FR" b="1" dirty="0"/>
              <a:t>Cartier</a:t>
            </a:r>
            <a:r>
              <a:rPr lang="cs-CZ" b="1" dirty="0"/>
              <a:t> : </a:t>
            </a:r>
            <a:r>
              <a:rPr lang="fr-FR" dirty="0"/>
              <a:t>première expédition </a:t>
            </a:r>
            <a:r>
              <a:rPr lang="cs-CZ" dirty="0"/>
              <a:t>fr. </a:t>
            </a:r>
            <a:r>
              <a:rPr lang="fr-FR" dirty="0"/>
              <a:t>en 1534</a:t>
            </a:r>
            <a:endParaRPr lang="cs-CZ" dirty="0"/>
          </a:p>
          <a:p>
            <a:r>
              <a:rPr lang="fr-FR" dirty="0"/>
              <a:t>il donna à la France des droits sur le territoire </a:t>
            </a:r>
            <a:endParaRPr lang="cs-CZ" dirty="0"/>
          </a:p>
          <a:p>
            <a:r>
              <a:rPr lang="fr-FR" dirty="0"/>
              <a:t>Au plan linguistique</a:t>
            </a:r>
            <a:r>
              <a:rPr lang="cs-CZ" dirty="0"/>
              <a:t> : </a:t>
            </a:r>
            <a:r>
              <a:rPr lang="fr-FR" dirty="0"/>
              <a:t>la toponymie de l'est du Canada</a:t>
            </a:r>
            <a:r>
              <a:rPr lang="cs-CZ" dirty="0"/>
              <a:t> </a:t>
            </a:r>
            <a:r>
              <a:rPr lang="fr-FR" dirty="0"/>
              <a:t>: les noms de lieu sont depuis cette époque ou français ou amérindiens</a:t>
            </a:r>
            <a:endParaRPr lang="cs-CZ" dirty="0"/>
          </a:p>
          <a:p>
            <a:r>
              <a:rPr lang="fr-FR" dirty="0"/>
              <a:t> Cartier </a:t>
            </a:r>
            <a:r>
              <a:rPr lang="cs-CZ" dirty="0"/>
              <a:t>a </a:t>
            </a:r>
            <a:r>
              <a:rPr lang="fr-FR" dirty="0"/>
              <a:t>le mérite d'établir les bases de la cartographie canadienne </a:t>
            </a:r>
            <a:r>
              <a:rPr lang="cs-CZ" dirty="0"/>
              <a:t>+ </a:t>
            </a:r>
            <a:r>
              <a:rPr lang="fr-FR" dirty="0"/>
              <a:t>le grand axe fluvial – le Saint-Laurent</a:t>
            </a:r>
            <a:endParaRPr lang="cs-CZ" dirty="0"/>
          </a:p>
          <a:p>
            <a:endParaRPr lang="fr-FR" dirty="0"/>
          </a:p>
        </p:txBody>
      </p:sp>
    </p:spTree>
    <p:extLst>
      <p:ext uri="{BB962C8B-B14F-4D97-AF65-F5344CB8AC3E}">
        <p14:creationId xmlns:p14="http://schemas.microsoft.com/office/powerpoint/2010/main" val="248770182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2533CE-E841-4A7A-96D3-F7764B37658F}"/>
              </a:ext>
            </a:extLst>
          </p:cNvPr>
          <p:cNvSpPr>
            <a:spLocks noGrp="1"/>
          </p:cNvSpPr>
          <p:nvPr>
            <p:ph type="title"/>
          </p:nvPr>
        </p:nvSpPr>
        <p:spPr/>
        <p:txBody>
          <a:bodyPr/>
          <a:lstStyle/>
          <a:p>
            <a:r>
              <a:rPr lang="fr-FR" b="1" dirty="0"/>
              <a:t>Le français comme langue officielle</a:t>
            </a:r>
            <a:r>
              <a:rPr lang="cs-CZ" b="1" dirty="0"/>
              <a:t> </a:t>
            </a:r>
            <a:r>
              <a:rPr lang="fr-FR" b="1" dirty="0"/>
              <a:t>?</a:t>
            </a:r>
            <a:endParaRPr lang="fr-FR" dirty="0"/>
          </a:p>
        </p:txBody>
      </p:sp>
      <p:sp>
        <p:nvSpPr>
          <p:cNvPr id="3" name="Zástupný symbol pro obsah 2">
            <a:extLst>
              <a:ext uri="{FF2B5EF4-FFF2-40B4-BE49-F238E27FC236}">
                <a16:creationId xmlns:a16="http://schemas.microsoft.com/office/drawing/2014/main" id="{8208DA95-F355-4891-85E9-C955D2F40F6A}"/>
              </a:ext>
            </a:extLst>
          </p:cNvPr>
          <p:cNvSpPr>
            <a:spLocks noGrp="1"/>
          </p:cNvSpPr>
          <p:nvPr>
            <p:ph idx="1"/>
          </p:nvPr>
        </p:nvSpPr>
        <p:spPr>
          <a:xfrm>
            <a:off x="838200" y="1320800"/>
            <a:ext cx="10515600" cy="5709919"/>
          </a:xfrm>
        </p:spPr>
        <p:txBody>
          <a:bodyPr>
            <a:normAutofit fontScale="92500" lnSpcReduction="20000"/>
          </a:bodyPr>
          <a:lstStyle/>
          <a:p>
            <a:r>
              <a:rPr lang="fr-FR" dirty="0"/>
              <a:t>À la fin du XV</a:t>
            </a:r>
            <a:r>
              <a:rPr lang="fr-FR" baseline="30000" dirty="0"/>
              <a:t>e</a:t>
            </a:r>
            <a:r>
              <a:rPr lang="fr-FR" dirty="0"/>
              <a:t> siècle</a:t>
            </a:r>
            <a:r>
              <a:rPr lang="cs-CZ" dirty="0"/>
              <a:t> : </a:t>
            </a:r>
            <a:r>
              <a:rPr lang="fr-FR" dirty="0"/>
              <a:t>des conflits militaires,</a:t>
            </a:r>
            <a:r>
              <a:rPr lang="cs-CZ" dirty="0"/>
              <a:t> </a:t>
            </a:r>
            <a:r>
              <a:rPr lang="cs-CZ" dirty="0" err="1"/>
              <a:t>pourtant</a:t>
            </a:r>
            <a:r>
              <a:rPr lang="fr-FR" dirty="0"/>
              <a:t> l'expansion du français </a:t>
            </a:r>
            <a:endParaRPr lang="cs-CZ" dirty="0"/>
          </a:p>
          <a:p>
            <a:r>
              <a:rPr lang="fr-FR" dirty="0"/>
              <a:t>une armée permanente et</a:t>
            </a:r>
            <a:r>
              <a:rPr lang="cs-CZ" dirty="0"/>
              <a:t> </a:t>
            </a:r>
            <a:r>
              <a:rPr lang="fr-FR" dirty="0"/>
              <a:t>favoris</a:t>
            </a:r>
            <a:r>
              <a:rPr lang="cs-CZ" dirty="0" err="1"/>
              <a:t>ation</a:t>
            </a:r>
            <a:r>
              <a:rPr lang="fr-FR" dirty="0"/>
              <a:t> </a:t>
            </a:r>
            <a:r>
              <a:rPr lang="cs-CZ" dirty="0" err="1"/>
              <a:t>du</a:t>
            </a:r>
            <a:r>
              <a:rPr lang="fr-FR" dirty="0"/>
              <a:t> français auprès des soldats patoisants </a:t>
            </a:r>
            <a:endParaRPr lang="cs-CZ" dirty="0"/>
          </a:p>
          <a:p>
            <a:r>
              <a:rPr lang="fr-FR" dirty="0"/>
              <a:t>20 millions d'habitants, la France </a:t>
            </a:r>
            <a:r>
              <a:rPr lang="cs-CZ" dirty="0"/>
              <a:t>= </a:t>
            </a:r>
            <a:r>
              <a:rPr lang="fr-FR" dirty="0"/>
              <a:t>le pays le plus peuplé d'Europe </a:t>
            </a:r>
            <a:endParaRPr lang="cs-CZ" dirty="0"/>
          </a:p>
          <a:p>
            <a:r>
              <a:rPr lang="fr-FR" dirty="0"/>
              <a:t>les impôts </a:t>
            </a:r>
            <a:r>
              <a:rPr lang="cs-CZ" dirty="0"/>
              <a:t>= </a:t>
            </a:r>
            <a:r>
              <a:rPr lang="fr-FR" dirty="0"/>
              <a:t> le roi de France plus riche que ses rivaux</a:t>
            </a:r>
            <a:r>
              <a:rPr lang="cs-CZ" dirty="0"/>
              <a:t> --- </a:t>
            </a:r>
            <a:r>
              <a:rPr lang="fr-FR" dirty="0"/>
              <a:t>promouvoir sa langue</a:t>
            </a:r>
            <a:endParaRPr lang="cs-CZ" dirty="0"/>
          </a:p>
          <a:p>
            <a:r>
              <a:rPr lang="fr-FR" dirty="0"/>
              <a:t>Paris commençait à dominer la vie économique </a:t>
            </a:r>
            <a:r>
              <a:rPr lang="cs-CZ" dirty="0" err="1"/>
              <a:t>du</a:t>
            </a:r>
            <a:r>
              <a:rPr lang="cs-CZ" dirty="0"/>
              <a:t> </a:t>
            </a:r>
            <a:r>
              <a:rPr lang="cs-CZ" dirty="0" err="1"/>
              <a:t>pays</a:t>
            </a:r>
            <a:endParaRPr lang="cs-CZ" dirty="0"/>
          </a:p>
          <a:p>
            <a:r>
              <a:rPr lang="fr-FR" dirty="0"/>
              <a:t>À partir de 1528, le roi François I</a:t>
            </a:r>
            <a:r>
              <a:rPr lang="fr-FR" baseline="30000" dirty="0"/>
              <a:t>er </a:t>
            </a:r>
            <a:r>
              <a:rPr lang="fr-FR" dirty="0"/>
              <a:t>manifesta son intention de s'installer à Paris</a:t>
            </a:r>
            <a:endParaRPr lang="cs-CZ" dirty="0"/>
          </a:p>
          <a:p>
            <a:r>
              <a:rPr lang="cs-CZ" dirty="0" err="1"/>
              <a:t>Deux</a:t>
            </a:r>
            <a:r>
              <a:rPr lang="cs-CZ" dirty="0"/>
              <a:t> </a:t>
            </a:r>
            <a:r>
              <a:rPr lang="cs-CZ" dirty="0" err="1"/>
              <a:t>formes</a:t>
            </a:r>
            <a:r>
              <a:rPr lang="cs-CZ" dirty="0"/>
              <a:t> </a:t>
            </a:r>
            <a:r>
              <a:rPr lang="cs-CZ" dirty="0" err="1"/>
              <a:t>du</a:t>
            </a:r>
            <a:r>
              <a:rPr lang="cs-CZ" dirty="0"/>
              <a:t> fr. : 1) </a:t>
            </a:r>
            <a:r>
              <a:rPr lang="fr-FR" dirty="0"/>
              <a:t>La variété populaire, le </a:t>
            </a:r>
            <a:r>
              <a:rPr lang="fr-FR" i="1" dirty="0"/>
              <a:t>parisien </a:t>
            </a:r>
            <a:r>
              <a:rPr lang="cs-CZ" dirty="0"/>
              <a:t>--- </a:t>
            </a:r>
            <a:r>
              <a:rPr lang="fr-FR" dirty="0"/>
              <a:t>des artisans, des ouvriers ou manœuvres, des serviteurs, des petits marchands, etc. </a:t>
            </a:r>
            <a:r>
              <a:rPr lang="cs-CZ" dirty="0"/>
              <a:t>2) </a:t>
            </a:r>
            <a:r>
              <a:rPr lang="fr-FR" dirty="0"/>
              <a:t>La variété cultivée</a:t>
            </a:r>
            <a:r>
              <a:rPr lang="cs-CZ" dirty="0"/>
              <a:t> --- </a:t>
            </a:r>
            <a:r>
              <a:rPr lang="fr-FR" dirty="0"/>
              <a:t>de la religion, de la bourgeoisie, de l'enseignement, de l'administration et du droit</a:t>
            </a:r>
            <a:endParaRPr lang="cs-CZ" dirty="0"/>
          </a:p>
          <a:p>
            <a:pPr lvl="1"/>
            <a:r>
              <a:rPr lang="fr-FR" dirty="0"/>
              <a:t>différentes, surtout dans la prononciation et le vocabulaire</a:t>
            </a:r>
            <a:endParaRPr lang="cs-CZ" dirty="0"/>
          </a:p>
          <a:p>
            <a:pPr lvl="1"/>
            <a:r>
              <a:rPr lang="fr-FR" dirty="0"/>
              <a:t>le parler parisien </a:t>
            </a:r>
            <a:r>
              <a:rPr lang="cs-CZ" dirty="0"/>
              <a:t>= </a:t>
            </a:r>
            <a:r>
              <a:rPr lang="fr-FR" dirty="0"/>
              <a:t>plus de locuteurs que le </a:t>
            </a:r>
            <a:r>
              <a:rPr lang="fr-FR" i="1" dirty="0" err="1"/>
              <a:t>françoys</a:t>
            </a:r>
            <a:r>
              <a:rPr lang="fr-FR" dirty="0"/>
              <a:t>, celui-ci plus prestigieux</a:t>
            </a:r>
          </a:p>
          <a:p>
            <a:endParaRPr lang="cs-CZ" dirty="0"/>
          </a:p>
          <a:p>
            <a:endParaRPr lang="fr-FR" dirty="0"/>
          </a:p>
        </p:txBody>
      </p:sp>
    </p:spTree>
    <p:extLst>
      <p:ext uri="{BB962C8B-B14F-4D97-AF65-F5344CB8AC3E}">
        <p14:creationId xmlns:p14="http://schemas.microsoft.com/office/powerpoint/2010/main" val="49627726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rázek 5" descr="http://www.axl.cefan.ulaval.ca/francophonie/images/1539-villers-cotterets.jpg">
            <a:extLst>
              <a:ext uri="{FF2B5EF4-FFF2-40B4-BE49-F238E27FC236}">
                <a16:creationId xmlns:a16="http://schemas.microsoft.com/office/drawing/2014/main" id="{908733C7-AA7B-463C-939B-89A2A6155E78}"/>
              </a:ext>
            </a:extLst>
          </p:cNvPr>
          <p:cNvPicPr/>
          <p:nvPr/>
        </p:nvPicPr>
        <p:blipFill rotWithShape="1">
          <a:blip r:embed="rId2">
            <a:extLst>
              <a:ext uri="{28A0092B-C50C-407E-A947-70E740481C1C}">
                <a14:useLocalDpi xmlns:a14="http://schemas.microsoft.com/office/drawing/2010/main" val="0"/>
              </a:ext>
            </a:extLst>
          </a:blip>
          <a:srcRect t="12714" r="-1" b="-1"/>
          <a:stretch/>
        </p:blipFill>
        <p:spPr bwMode="auto">
          <a:xfrm>
            <a:off x="20" y="10"/>
            <a:ext cx="4635571" cy="6857990"/>
          </a:xfrm>
          <a:prstGeom prst="rect">
            <a:avLst/>
          </a:prstGeom>
          <a:noFill/>
          <a:effectLst/>
        </p:spPr>
      </p:pic>
      <p:cxnSp>
        <p:nvCxnSpPr>
          <p:cNvPr id="11" name="Straight Connector 10">
            <a:extLst>
              <a:ext uri="{FF2B5EF4-FFF2-40B4-BE49-F238E27FC236}">
                <a16:creationId xmlns:a16="http://schemas.microsoft.com/office/drawing/2014/main"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Nadpis 1">
            <a:extLst>
              <a:ext uri="{FF2B5EF4-FFF2-40B4-BE49-F238E27FC236}">
                <a16:creationId xmlns:a16="http://schemas.microsoft.com/office/drawing/2014/main" id="{08488784-50E7-4A2E-B8A1-BBA435690272}"/>
              </a:ext>
            </a:extLst>
          </p:cNvPr>
          <p:cNvSpPr>
            <a:spLocks noGrp="1"/>
          </p:cNvSpPr>
          <p:nvPr>
            <p:ph type="title"/>
          </p:nvPr>
        </p:nvSpPr>
        <p:spPr>
          <a:xfrm>
            <a:off x="4965430" y="629268"/>
            <a:ext cx="6586491" cy="1286160"/>
          </a:xfrm>
        </p:spPr>
        <p:txBody>
          <a:bodyPr anchor="b">
            <a:normAutofit/>
          </a:bodyPr>
          <a:lstStyle/>
          <a:p>
            <a:r>
              <a:rPr lang="fr-FR" sz="4100" b="1"/>
              <a:t>L'ordonnance de Villers-Cotterêts de 1539</a:t>
            </a:r>
            <a:endParaRPr lang="fr-FR" sz="4100"/>
          </a:p>
        </p:txBody>
      </p:sp>
      <p:sp>
        <p:nvSpPr>
          <p:cNvPr id="3" name="Zástupný symbol pro obsah 2">
            <a:extLst>
              <a:ext uri="{FF2B5EF4-FFF2-40B4-BE49-F238E27FC236}">
                <a16:creationId xmlns:a16="http://schemas.microsoft.com/office/drawing/2014/main" id="{73ED0BD6-D295-442D-B6F7-17C745249665}"/>
              </a:ext>
            </a:extLst>
          </p:cNvPr>
          <p:cNvSpPr>
            <a:spLocks noGrp="1"/>
          </p:cNvSpPr>
          <p:nvPr>
            <p:ph idx="1"/>
          </p:nvPr>
        </p:nvSpPr>
        <p:spPr>
          <a:xfrm>
            <a:off x="4965431" y="2438400"/>
            <a:ext cx="6586489" cy="3785419"/>
          </a:xfrm>
        </p:spPr>
        <p:txBody>
          <a:bodyPr>
            <a:normAutofit fontScale="92500" lnSpcReduction="10000"/>
          </a:bodyPr>
          <a:lstStyle/>
          <a:p>
            <a:r>
              <a:rPr lang="fr-FR" sz="2200" dirty="0"/>
              <a:t>le pouvoir royal s'intéresse au français</a:t>
            </a:r>
            <a:endParaRPr lang="cs-CZ" sz="2200" dirty="0"/>
          </a:p>
          <a:p>
            <a:r>
              <a:rPr lang="fr-FR" sz="2200" dirty="0"/>
              <a:t>latin universel de l'Église catholique</a:t>
            </a:r>
            <a:r>
              <a:rPr lang="cs-CZ" sz="2200" dirty="0"/>
              <a:t> </a:t>
            </a:r>
            <a:r>
              <a:rPr lang="cs-CZ" sz="2200" dirty="0" err="1"/>
              <a:t>vs</a:t>
            </a:r>
            <a:r>
              <a:rPr lang="fr-FR" sz="2200" dirty="0"/>
              <a:t> la monarchie française </a:t>
            </a:r>
            <a:r>
              <a:rPr lang="cs-CZ" sz="2200" dirty="0"/>
              <a:t>a </a:t>
            </a:r>
            <a:r>
              <a:rPr lang="fr-FR" sz="2200" dirty="0"/>
              <a:t>sa langue véhiculaire </a:t>
            </a:r>
            <a:r>
              <a:rPr lang="cs-CZ" sz="2200" dirty="0"/>
              <a:t>=</a:t>
            </a:r>
            <a:r>
              <a:rPr lang="fr-FR" sz="2200" dirty="0"/>
              <a:t> moyen d'uniformisation juridique dans la pouvoir administratif</a:t>
            </a:r>
            <a:endParaRPr lang="cs-CZ" sz="2200" dirty="0"/>
          </a:p>
          <a:p>
            <a:r>
              <a:rPr lang="fr-FR" sz="2200" dirty="0"/>
              <a:t>en décembre 1490, l'ordonnance de Moulins (en Auvergne) de Charles VIII (1470-1498)</a:t>
            </a:r>
            <a:r>
              <a:rPr lang="cs-CZ" sz="2200" dirty="0"/>
              <a:t> :</a:t>
            </a:r>
            <a:r>
              <a:rPr lang="fr-FR" sz="2200" dirty="0"/>
              <a:t> l'emploi du «langage </a:t>
            </a:r>
            <a:r>
              <a:rPr lang="fr-FR" sz="2200" dirty="0" err="1"/>
              <a:t>francois</a:t>
            </a:r>
            <a:r>
              <a:rPr lang="fr-FR" sz="2200" dirty="0"/>
              <a:t> ou maternel» dans les interrogatoires et procès verbaux en Languedoc</a:t>
            </a:r>
            <a:endParaRPr lang="cs-CZ" sz="2200" dirty="0"/>
          </a:p>
          <a:p>
            <a:r>
              <a:rPr lang="fr-FR" sz="2200" dirty="0"/>
              <a:t>En 1510, Louis XII (1462-1515) </a:t>
            </a:r>
            <a:r>
              <a:rPr lang="cs-CZ" sz="2200" dirty="0"/>
              <a:t>---</a:t>
            </a:r>
            <a:r>
              <a:rPr lang="fr-FR" sz="2200" dirty="0"/>
              <a:t> l'emploi du «vulgaire et langage du pays»</a:t>
            </a:r>
          </a:p>
          <a:p>
            <a:r>
              <a:rPr lang="fr-FR" sz="2200" dirty="0"/>
              <a:t>En 1535, l'ordonnance d'Is-sur-Tille (en Bourgogne) de François I</a:t>
            </a:r>
            <a:r>
              <a:rPr lang="fr-FR" sz="2200" baseline="30000" dirty="0"/>
              <a:t>er</a:t>
            </a:r>
            <a:r>
              <a:rPr lang="fr-FR" sz="2200" dirty="0"/>
              <a:t> (1494-1547) </a:t>
            </a:r>
            <a:r>
              <a:rPr lang="cs-CZ" sz="2200" dirty="0"/>
              <a:t>--- </a:t>
            </a:r>
            <a:r>
              <a:rPr lang="fr-FR" sz="2200" dirty="0"/>
              <a:t>les actes rédigés «en </a:t>
            </a:r>
            <a:r>
              <a:rPr lang="fr-FR" sz="2200" dirty="0" err="1"/>
              <a:t>françoys</a:t>
            </a:r>
            <a:r>
              <a:rPr lang="fr-FR" sz="2200" dirty="0"/>
              <a:t> ou à tout le moins en vulgaire </a:t>
            </a:r>
            <a:r>
              <a:rPr lang="fr-FR" sz="2200" dirty="0" err="1"/>
              <a:t>dudict</a:t>
            </a:r>
            <a:r>
              <a:rPr lang="fr-FR" sz="2200" dirty="0"/>
              <a:t> pays»</a:t>
            </a:r>
            <a:endParaRPr lang="cs-CZ" sz="2200" dirty="0"/>
          </a:p>
          <a:p>
            <a:pPr marL="0" indent="0">
              <a:buNone/>
            </a:pPr>
            <a:endParaRPr lang="cs-CZ" sz="1600" dirty="0"/>
          </a:p>
          <a:p>
            <a:endParaRPr lang="fr-FR" sz="1600" dirty="0"/>
          </a:p>
        </p:txBody>
      </p:sp>
    </p:spTree>
    <p:extLst>
      <p:ext uri="{BB962C8B-B14F-4D97-AF65-F5344CB8AC3E}">
        <p14:creationId xmlns:p14="http://schemas.microsoft.com/office/powerpoint/2010/main" val="3948067608"/>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846"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Obrázek 3" descr="http://www.axl.cefan.ulaval.ca/francophonie/images/Francois_I.gif">
            <a:extLst>
              <a:ext uri="{FF2B5EF4-FFF2-40B4-BE49-F238E27FC236}">
                <a16:creationId xmlns:a16="http://schemas.microsoft.com/office/drawing/2014/main" id="{EF0813F8-353E-45FA-8092-D30BC211BBC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77580" y="286808"/>
            <a:ext cx="3352064" cy="4818592"/>
          </a:xfrm>
          <a:prstGeom prst="rect">
            <a:avLst/>
          </a:prstGeom>
          <a:noFill/>
        </p:spPr>
      </p:pic>
      <p:sp>
        <p:nvSpPr>
          <p:cNvPr id="3" name="Zástupný symbol pro obsah 2">
            <a:extLst>
              <a:ext uri="{FF2B5EF4-FFF2-40B4-BE49-F238E27FC236}">
                <a16:creationId xmlns:a16="http://schemas.microsoft.com/office/drawing/2014/main" id="{5076F4E8-D2A5-4087-8EC7-6575488502B4}"/>
              </a:ext>
            </a:extLst>
          </p:cNvPr>
          <p:cNvSpPr>
            <a:spLocks noGrp="1"/>
          </p:cNvSpPr>
          <p:nvPr>
            <p:ph idx="1"/>
          </p:nvPr>
        </p:nvSpPr>
        <p:spPr>
          <a:xfrm>
            <a:off x="558801" y="1463040"/>
            <a:ext cx="5191759" cy="4328160"/>
          </a:xfrm>
        </p:spPr>
        <p:txBody>
          <a:bodyPr anchor="t">
            <a:noAutofit/>
          </a:bodyPr>
          <a:lstStyle/>
          <a:p>
            <a:r>
              <a:rPr lang="fr-FR" sz="2400" dirty="0"/>
              <a:t>une façon de réduire le pouvoir de l'Église </a:t>
            </a:r>
            <a:r>
              <a:rPr lang="cs-CZ" sz="2400" dirty="0"/>
              <a:t>+ </a:t>
            </a:r>
            <a:r>
              <a:rPr lang="fr-FR" sz="2400" dirty="0"/>
              <a:t>augmentant celui de la monarchie</a:t>
            </a:r>
          </a:p>
          <a:p>
            <a:r>
              <a:rPr lang="fr-FR" sz="2400" dirty="0"/>
              <a:t>C'est dans son château de Villers-Cotterêts que François I</a:t>
            </a:r>
            <a:r>
              <a:rPr lang="fr-FR" sz="2400" baseline="30000" dirty="0"/>
              <a:t>er</a:t>
            </a:r>
            <a:r>
              <a:rPr lang="fr-FR" sz="2400" dirty="0"/>
              <a:t>, qui parlait le </a:t>
            </a:r>
            <a:r>
              <a:rPr lang="fr-FR" sz="2400" dirty="0" err="1"/>
              <a:t>françoys</a:t>
            </a:r>
            <a:r>
              <a:rPr lang="fr-FR" sz="2400" dirty="0"/>
              <a:t>, le latin, l'italien et l'espagnol, signa l'ordonnance imposant le </a:t>
            </a:r>
            <a:r>
              <a:rPr lang="fr-FR" sz="2400" dirty="0" err="1"/>
              <a:t>françoys</a:t>
            </a:r>
            <a:r>
              <a:rPr lang="fr-FR" sz="2400" dirty="0"/>
              <a:t> comme langue administrative au lieu du latin</a:t>
            </a:r>
            <a:endParaRPr lang="cs-CZ" sz="2400" dirty="0"/>
          </a:p>
          <a:p>
            <a:r>
              <a:rPr lang="fr-FR" sz="2400" dirty="0"/>
              <a:t>192 articles</a:t>
            </a:r>
            <a:r>
              <a:rPr lang="cs-CZ" sz="2400" dirty="0"/>
              <a:t>,</a:t>
            </a:r>
            <a:r>
              <a:rPr lang="fr-FR" sz="2400" dirty="0"/>
              <a:t> seuls les articles 110 et 111 concernaient la langue </a:t>
            </a:r>
            <a:r>
              <a:rPr lang="fr-FR" sz="2400" dirty="0" err="1"/>
              <a:t>francoise</a:t>
            </a:r>
            <a:r>
              <a:rPr lang="fr-FR" sz="2400" dirty="0"/>
              <a:t> </a:t>
            </a:r>
          </a:p>
        </p:txBody>
      </p:sp>
    </p:spTree>
    <p:extLst>
      <p:ext uri="{BB962C8B-B14F-4D97-AF65-F5344CB8AC3E}">
        <p14:creationId xmlns:p14="http://schemas.microsoft.com/office/powerpoint/2010/main" val="390392123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a:extLst>
              <a:ext uri="{FF2B5EF4-FFF2-40B4-BE49-F238E27FC236}">
                <a16:creationId xmlns:a16="http://schemas.microsoft.com/office/drawing/2014/main" id="{219D1ACD-90AC-4616-9A59-28BD38B201E5}"/>
              </a:ext>
            </a:extLst>
          </p:cNvPr>
          <p:cNvGraphicFramePr>
            <a:graphicFrameLocks noGrp="1"/>
          </p:cNvGraphicFramePr>
          <p:nvPr>
            <p:ph idx="1"/>
            <p:extLst>
              <p:ext uri="{D42A27DB-BD31-4B8C-83A1-F6EECF244321}">
                <p14:modId xmlns:p14="http://schemas.microsoft.com/office/powerpoint/2010/main" val="1352928916"/>
              </p:ext>
            </p:extLst>
          </p:nvPr>
        </p:nvGraphicFramePr>
        <p:xfrm>
          <a:off x="314960" y="78010"/>
          <a:ext cx="11877040" cy="6779990"/>
        </p:xfrm>
        <a:graphic>
          <a:graphicData uri="http://schemas.openxmlformats.org/drawingml/2006/table">
            <a:tbl>
              <a:tblPr firstRow="1" firstCol="1" bandRow="1"/>
              <a:tblGrid>
                <a:gridCol w="6294831">
                  <a:extLst>
                    <a:ext uri="{9D8B030D-6E8A-4147-A177-3AD203B41FA5}">
                      <a16:colId xmlns:a16="http://schemas.microsoft.com/office/drawing/2014/main" val="1196276814"/>
                    </a:ext>
                  </a:extLst>
                </a:gridCol>
                <a:gridCol w="5582209">
                  <a:extLst>
                    <a:ext uri="{9D8B030D-6E8A-4147-A177-3AD203B41FA5}">
                      <a16:colId xmlns:a16="http://schemas.microsoft.com/office/drawing/2014/main" val="2933785404"/>
                    </a:ext>
                  </a:extLst>
                </a:gridCol>
              </a:tblGrid>
              <a:tr h="6779990">
                <a:tc>
                  <a:txBody>
                    <a:bodyPr/>
                    <a:lstStyle/>
                    <a:p>
                      <a:pPr>
                        <a:lnSpc>
                          <a:spcPct val="107000"/>
                        </a:lnSpc>
                        <a:spcAft>
                          <a:spcPts val="0"/>
                        </a:spcAft>
                      </a:pPr>
                      <a:r>
                        <a:rPr lang="fr-F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Version originale</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110. Que les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arretz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soient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clers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entendibles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et afin qu'il n'y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ayt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cause de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doubter</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sur l'intelligence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desdictz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Arretz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nous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voullons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et ordonnons qu'</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ilz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soient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faictz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escriptz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si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clerement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qu'il n'y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ayt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ne puisse avoir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aulcune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ambiguite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ou incertitude, ne lieu a en demander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interpretacion</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111. Nous voulons que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doresenavant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tous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arretz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ensemble toutes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aultres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procedeures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soient de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noz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courtz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souveraines ou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aultres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subalternes et inferieures, soient de registres,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enquestes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contractz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commisions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sentences,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testamens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aultres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quelzconques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actes et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exploictz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justice ou qui en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deppendent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soient prononcez, enregistrez et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delivrez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aux parties en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langaige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maternel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francoys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et non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aultrement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Translitération</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000" b="1" dirty="0">
                          <a:solidFill>
                            <a:srgbClr val="800000"/>
                          </a:solidFill>
                          <a:effectLst/>
                          <a:latin typeface="Arial" panose="020B0604020202020204" pitchFamily="34" charset="0"/>
                          <a:ea typeface="Times New Roman" panose="02020603050405020304" pitchFamily="18" charset="0"/>
                          <a:cs typeface="Arial" panose="020B0604020202020204" pitchFamily="34" charset="0"/>
                        </a:rPr>
                        <a:t>[110. Afin qu'il n'y ait cause de douter sur l'intelligence des arrêts de nos cours souveraines, nous voulons et ordonnons qu'ils soient faits et écrits si clairement, qu'il n'y ait ni puisse avoir ambiguïté ou incertitude, ni lieu à demander interprétation.</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000" b="1" dirty="0">
                          <a:solidFill>
                            <a:srgbClr val="800000"/>
                          </a:solidFill>
                          <a:effectLst/>
                          <a:latin typeface="Arial" panose="020B0604020202020204" pitchFamily="34" charset="0"/>
                          <a:ea typeface="Times New Roman" panose="02020603050405020304" pitchFamily="18" charset="0"/>
                          <a:cs typeface="Arial" panose="020B0604020202020204" pitchFamily="34" charset="0"/>
                        </a:rPr>
                        <a:t>111. Nous voulons donc que dorénavant tous arrêts, et ensemble toutes autres procédures, soient de nos cours souveraines ou autres subalternes et inférieures, soient des registres, enquêtes, contrats, testaments et autres quelconques actes et exploits de justice ou qui en dépendent, soient prononcés, enregistrés et délivrés aux parties en langage maternel </a:t>
                      </a:r>
                      <a:r>
                        <a:rPr lang="fr-FR" sz="2000" b="1" dirty="0" err="1">
                          <a:solidFill>
                            <a:srgbClr val="800000"/>
                          </a:solidFill>
                          <a:effectLst/>
                          <a:latin typeface="Arial" panose="020B0604020202020204" pitchFamily="34" charset="0"/>
                          <a:ea typeface="Times New Roman" panose="02020603050405020304" pitchFamily="18" charset="0"/>
                          <a:cs typeface="Arial" panose="020B0604020202020204" pitchFamily="34" charset="0"/>
                        </a:rPr>
                        <a:t>françoys</a:t>
                      </a:r>
                      <a:r>
                        <a:rPr lang="fr-FR" sz="2000" b="1" dirty="0">
                          <a:solidFill>
                            <a:srgbClr val="800000"/>
                          </a:solidFill>
                          <a:effectLst/>
                          <a:latin typeface="Arial" panose="020B0604020202020204" pitchFamily="34" charset="0"/>
                          <a:ea typeface="Times New Roman" panose="02020603050405020304" pitchFamily="18" charset="0"/>
                          <a:cs typeface="Arial" panose="020B0604020202020204" pitchFamily="34" charset="0"/>
                        </a:rPr>
                        <a:t> et non autrement.]</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122791625"/>
                  </a:ext>
                </a:extLst>
              </a:tr>
            </a:tbl>
          </a:graphicData>
        </a:graphic>
      </p:graphicFrame>
    </p:spTree>
    <p:extLst>
      <p:ext uri="{BB962C8B-B14F-4D97-AF65-F5344CB8AC3E}">
        <p14:creationId xmlns:p14="http://schemas.microsoft.com/office/powerpoint/2010/main" val="835934599"/>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C7AC043C-23BD-4A95-8FF9-CFB0EFBEBC20}"/>
              </a:ext>
            </a:extLst>
          </p:cNvPr>
          <p:cNvSpPr>
            <a:spLocks noGrp="1"/>
          </p:cNvSpPr>
          <p:nvPr>
            <p:ph idx="1"/>
          </p:nvPr>
        </p:nvSpPr>
        <p:spPr>
          <a:xfrm>
            <a:off x="838200" y="477078"/>
            <a:ext cx="10515600" cy="5699885"/>
          </a:xfrm>
        </p:spPr>
        <p:txBody>
          <a:bodyPr>
            <a:normAutofit/>
          </a:bodyPr>
          <a:lstStyle/>
          <a:p>
            <a:r>
              <a:rPr lang="cs-CZ" dirty="0" err="1"/>
              <a:t>le</a:t>
            </a:r>
            <a:r>
              <a:rPr lang="cs-CZ" dirty="0"/>
              <a:t> </a:t>
            </a:r>
            <a:r>
              <a:rPr lang="fr-FR" dirty="0"/>
              <a:t>français</a:t>
            </a:r>
            <a:r>
              <a:rPr lang="cs-CZ" dirty="0"/>
              <a:t> = </a:t>
            </a:r>
            <a:r>
              <a:rPr lang="fr-FR" i="1" dirty="0"/>
              <a:t>la langue officielle de l'État</a:t>
            </a:r>
            <a:r>
              <a:rPr lang="cs-CZ" i="1" dirty="0"/>
              <a:t> ?</a:t>
            </a:r>
            <a:r>
              <a:rPr lang="fr-FR" dirty="0"/>
              <a:t> </a:t>
            </a:r>
            <a:r>
              <a:rPr lang="cs-CZ" dirty="0"/>
              <a:t>--- </a:t>
            </a:r>
            <a:r>
              <a:rPr lang="fr-FR" dirty="0"/>
              <a:t>pas très clair à l'époque</a:t>
            </a:r>
            <a:endParaRPr lang="cs-CZ" dirty="0"/>
          </a:p>
          <a:p>
            <a:r>
              <a:rPr lang="fr-FR" dirty="0"/>
              <a:t>finies les longues plaidoiries préparées en latin par les avocats! </a:t>
            </a:r>
            <a:endParaRPr lang="cs-CZ" dirty="0"/>
          </a:p>
          <a:p>
            <a:r>
              <a:rPr lang="fr-FR" dirty="0"/>
              <a:t>À l'époque, le français était aussi étranger que le latin pour l'immense majorité de la population</a:t>
            </a:r>
            <a:endParaRPr lang="cs-CZ" dirty="0"/>
          </a:p>
          <a:p>
            <a:r>
              <a:rPr lang="fr-FR" dirty="0"/>
              <a:t>Rappelons </a:t>
            </a:r>
            <a:r>
              <a:rPr lang="cs-CZ" dirty="0"/>
              <a:t>! l</a:t>
            </a:r>
            <a:r>
              <a:rPr lang="fr-FR" dirty="0"/>
              <a:t>es ordonnances royales précédentes (entre 1490 et 1535) </a:t>
            </a:r>
            <a:r>
              <a:rPr lang="cs-CZ" dirty="0"/>
              <a:t>: </a:t>
            </a:r>
            <a:r>
              <a:rPr lang="fr-FR" dirty="0"/>
              <a:t>le choix entre deux usages linguistiques</a:t>
            </a:r>
            <a:r>
              <a:rPr lang="cs-CZ" dirty="0"/>
              <a:t> :</a:t>
            </a:r>
          </a:p>
          <a:p>
            <a:pPr marL="0" indent="0">
              <a:buNone/>
            </a:pPr>
            <a:r>
              <a:rPr lang="fr-FR" dirty="0"/>
              <a:t>- «en langage </a:t>
            </a:r>
            <a:r>
              <a:rPr lang="fr-FR" dirty="0" err="1"/>
              <a:t>Francois</a:t>
            </a:r>
            <a:r>
              <a:rPr lang="fr-FR" dirty="0"/>
              <a:t> ou maternel» (ordonnance de 1490);</a:t>
            </a:r>
            <a:br>
              <a:rPr lang="fr-FR" dirty="0"/>
            </a:br>
            <a:r>
              <a:rPr lang="fr-FR" dirty="0"/>
              <a:t>- «en vulgaire ou langage du </a:t>
            </a:r>
            <a:r>
              <a:rPr lang="fr-FR" dirty="0" err="1"/>
              <a:t>païs</a:t>
            </a:r>
            <a:r>
              <a:rPr lang="fr-FR" dirty="0"/>
              <a:t>» (ordonnance de 1510);</a:t>
            </a:r>
            <a:br>
              <a:rPr lang="fr-FR" dirty="0"/>
            </a:br>
            <a:r>
              <a:rPr lang="fr-FR" dirty="0"/>
              <a:t>- «en langue vulgaire des </a:t>
            </a:r>
            <a:r>
              <a:rPr lang="fr-FR" dirty="0" err="1"/>
              <a:t>contractans</a:t>
            </a:r>
            <a:r>
              <a:rPr lang="fr-FR" dirty="0"/>
              <a:t>» (ordonnance de 1531);</a:t>
            </a:r>
            <a:br>
              <a:rPr lang="fr-FR" dirty="0"/>
            </a:br>
            <a:r>
              <a:rPr lang="fr-FR" dirty="0"/>
              <a:t>- «en </a:t>
            </a:r>
            <a:r>
              <a:rPr lang="fr-FR" dirty="0" err="1"/>
              <a:t>francoys</a:t>
            </a:r>
            <a:r>
              <a:rPr lang="fr-FR" dirty="0"/>
              <a:t> ou a tout le moins en vulgaire </a:t>
            </a:r>
            <a:r>
              <a:rPr lang="fr-FR" dirty="0" err="1"/>
              <a:t>dudict</a:t>
            </a:r>
            <a:r>
              <a:rPr lang="fr-FR" dirty="0"/>
              <a:t> pays» (ordonnance de 1535)</a:t>
            </a:r>
          </a:p>
          <a:p>
            <a:endParaRPr lang="fr-FR" dirty="0"/>
          </a:p>
          <a:p>
            <a:endParaRPr lang="fr-FR" dirty="0"/>
          </a:p>
        </p:txBody>
      </p:sp>
    </p:spTree>
    <p:extLst>
      <p:ext uri="{BB962C8B-B14F-4D97-AF65-F5344CB8AC3E}">
        <p14:creationId xmlns:p14="http://schemas.microsoft.com/office/powerpoint/2010/main" val="429508229"/>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F7EF2837-4486-4F1B-8872-8FF051BE1B7C}"/>
              </a:ext>
            </a:extLst>
          </p:cNvPr>
          <p:cNvSpPr>
            <a:spLocks noGrp="1"/>
          </p:cNvSpPr>
          <p:nvPr>
            <p:ph idx="1"/>
          </p:nvPr>
        </p:nvSpPr>
        <p:spPr>
          <a:xfrm>
            <a:off x="838200" y="1825625"/>
            <a:ext cx="10581640" cy="1994535"/>
          </a:xfrm>
        </p:spPr>
        <p:txBody>
          <a:bodyPr>
            <a:normAutofit fontScale="92500" lnSpcReduction="10000"/>
          </a:bodyPr>
          <a:lstStyle/>
          <a:p>
            <a:r>
              <a:rPr lang="fr-FR" dirty="0"/>
              <a:t>De façon générale, les historiens croient que l'ordonnance de 1539 n'était pas dirigée contre les parlers locaux, mais seulement contre le latin de l'Église utilisé par les «gens de droit» ou de justice. </a:t>
            </a:r>
            <a:endParaRPr lang="cs-CZ" dirty="0"/>
          </a:p>
          <a:p>
            <a:endParaRPr lang="cs-CZ" dirty="0"/>
          </a:p>
          <a:p>
            <a:r>
              <a:rPr lang="fr-FR" dirty="0"/>
              <a:t>https://www.youtube.com/watch?v=L8CmOsnJTFc</a:t>
            </a:r>
          </a:p>
        </p:txBody>
      </p:sp>
    </p:spTree>
    <p:extLst>
      <p:ext uri="{BB962C8B-B14F-4D97-AF65-F5344CB8AC3E}">
        <p14:creationId xmlns:p14="http://schemas.microsoft.com/office/powerpoint/2010/main" val="3335935336"/>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BE42B3-5CD0-4442-98A0-BC46D847205E}"/>
              </a:ext>
            </a:extLst>
          </p:cNvPr>
          <p:cNvSpPr>
            <a:spLocks noGrp="1"/>
          </p:cNvSpPr>
          <p:nvPr>
            <p:ph type="title"/>
          </p:nvPr>
        </p:nvSpPr>
        <p:spPr/>
        <p:txBody>
          <a:bodyPr/>
          <a:lstStyle/>
          <a:p>
            <a:r>
              <a:rPr lang="fr-FR" b="1" dirty="0"/>
              <a:t>L'expansion du français en France</a:t>
            </a:r>
            <a:endParaRPr lang="fr-FR" dirty="0"/>
          </a:p>
        </p:txBody>
      </p:sp>
      <p:sp>
        <p:nvSpPr>
          <p:cNvPr id="3" name="Zástupný symbol pro obsah 2">
            <a:extLst>
              <a:ext uri="{FF2B5EF4-FFF2-40B4-BE49-F238E27FC236}">
                <a16:creationId xmlns:a16="http://schemas.microsoft.com/office/drawing/2014/main" id="{B7D642DB-AF2D-4D35-8C3D-0FD14FD45C60}"/>
              </a:ext>
            </a:extLst>
          </p:cNvPr>
          <p:cNvSpPr>
            <a:spLocks noGrp="1"/>
          </p:cNvSpPr>
          <p:nvPr>
            <p:ph idx="1"/>
          </p:nvPr>
        </p:nvSpPr>
        <p:spPr/>
        <p:txBody>
          <a:bodyPr>
            <a:normAutofit/>
          </a:bodyPr>
          <a:lstStyle/>
          <a:p>
            <a:r>
              <a:rPr lang="fr-FR" dirty="0"/>
              <a:t>François I</a:t>
            </a:r>
            <a:r>
              <a:rPr lang="fr-FR" baseline="30000" dirty="0"/>
              <a:t>er</a:t>
            </a:r>
            <a:r>
              <a:rPr lang="fr-FR" dirty="0"/>
              <a:t> </a:t>
            </a:r>
            <a:r>
              <a:rPr lang="cs-CZ" dirty="0"/>
              <a:t>: </a:t>
            </a:r>
            <a:r>
              <a:rPr lang="fr-FR" dirty="0"/>
              <a:t>en 1543</a:t>
            </a:r>
            <a:r>
              <a:rPr lang="cs-CZ" dirty="0"/>
              <a:t>, </a:t>
            </a:r>
            <a:r>
              <a:rPr lang="cs-CZ" dirty="0" err="1"/>
              <a:t>création</a:t>
            </a:r>
            <a:r>
              <a:rPr lang="cs-CZ" dirty="0"/>
              <a:t> de</a:t>
            </a:r>
            <a:r>
              <a:rPr lang="fr-FR" dirty="0"/>
              <a:t> l'Imprimerie royale </a:t>
            </a:r>
            <a:r>
              <a:rPr lang="cs-CZ" dirty="0"/>
              <a:t>---</a:t>
            </a:r>
            <a:r>
              <a:rPr lang="fr-FR" dirty="0"/>
              <a:t> en grec, en hébreu et en </a:t>
            </a:r>
            <a:r>
              <a:rPr lang="fr-FR" dirty="0" err="1"/>
              <a:t>françoys</a:t>
            </a:r>
            <a:endParaRPr lang="cs-CZ" dirty="0"/>
          </a:p>
          <a:p>
            <a:r>
              <a:rPr lang="fr-FR" dirty="0"/>
              <a:t>Dès lors, les écrits en </a:t>
            </a:r>
            <a:r>
              <a:rPr lang="fr-FR" dirty="0" err="1"/>
              <a:t>françois</a:t>
            </a:r>
            <a:r>
              <a:rPr lang="fr-FR" dirty="0"/>
              <a:t> se multiplièrent </a:t>
            </a:r>
            <a:endParaRPr lang="cs-CZ" dirty="0"/>
          </a:p>
          <a:p>
            <a:r>
              <a:rPr lang="fr-FR" dirty="0"/>
              <a:t>le latin </a:t>
            </a:r>
            <a:r>
              <a:rPr lang="fr-FR" dirty="0" err="1"/>
              <a:t>rest</a:t>
            </a:r>
            <a:r>
              <a:rPr lang="cs-CZ" dirty="0"/>
              <a:t>e</a:t>
            </a:r>
            <a:r>
              <a:rPr lang="fr-FR" dirty="0"/>
              <a:t> encore privilégié </a:t>
            </a:r>
            <a:endParaRPr lang="cs-CZ" dirty="0"/>
          </a:p>
          <a:p>
            <a:r>
              <a:rPr lang="fr-FR" dirty="0"/>
              <a:t>Avant 1550, près de 80 % en latin</a:t>
            </a:r>
            <a:r>
              <a:rPr lang="cs-CZ" dirty="0"/>
              <a:t> </a:t>
            </a:r>
            <a:r>
              <a:rPr lang="cs-CZ" dirty="0" err="1"/>
              <a:t>vs</a:t>
            </a:r>
            <a:r>
              <a:rPr lang="cs-CZ" dirty="0"/>
              <a:t> </a:t>
            </a:r>
            <a:r>
              <a:rPr lang="fr-FR" dirty="0"/>
              <a:t>50 % en 1575</a:t>
            </a:r>
            <a:endParaRPr lang="cs-CZ" dirty="0"/>
          </a:p>
          <a:p>
            <a:r>
              <a:rPr lang="fr-FR" dirty="0"/>
              <a:t>plus rentable</a:t>
            </a:r>
            <a:r>
              <a:rPr lang="cs-CZ" dirty="0"/>
              <a:t>, plus </a:t>
            </a:r>
            <a:r>
              <a:rPr lang="fr-FR" dirty="0"/>
              <a:t>de lecteurs </a:t>
            </a:r>
            <a:r>
              <a:rPr lang="cs-CZ" dirty="0"/>
              <a:t>en fr.</a:t>
            </a:r>
            <a:endParaRPr lang="fr-FR" dirty="0"/>
          </a:p>
        </p:txBody>
      </p:sp>
    </p:spTree>
    <p:extLst>
      <p:ext uri="{BB962C8B-B14F-4D97-AF65-F5344CB8AC3E}">
        <p14:creationId xmlns:p14="http://schemas.microsoft.com/office/powerpoint/2010/main" val="2909561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9AE206-7EBA-4D33-8BC9-9D8158553F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9E8E38ED-369A-44C2-B635-0BED0E48A6E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B672F332-AF08-46C6-94F0-77684310D7B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4F50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4244EF8-D73A-40E1-BE73-D46E6B4B04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89B1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437D937-A7F1-4011-92B4-328E5BE1B16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ázek 3" descr="http://www.axl.cefan.ulaval.ca/monde/images/Italie-renaissance.jpg">
            <a:extLst>
              <a:ext uri="{FF2B5EF4-FFF2-40B4-BE49-F238E27FC236}">
                <a16:creationId xmlns:a16="http://schemas.microsoft.com/office/drawing/2014/main" id="{CCA665FA-6EFB-4DFD-A0CB-F7CAD12635EF}"/>
              </a:ext>
            </a:extLst>
          </p:cNvPr>
          <p:cNvPicPr/>
          <p:nvPr/>
        </p:nvPicPr>
        <p:blipFill rotWithShape="1">
          <a:blip r:embed="rId2">
            <a:extLst>
              <a:ext uri="{28A0092B-C50C-407E-A947-70E740481C1C}">
                <a14:useLocalDpi xmlns:a14="http://schemas.microsoft.com/office/drawing/2010/main" val="0"/>
              </a:ext>
            </a:extLst>
          </a:blip>
          <a:srcRect r="-2" b="8286"/>
          <a:stretch/>
        </p:blipFill>
        <p:spPr bwMode="auto">
          <a:xfrm>
            <a:off x="6492113" y="10"/>
            <a:ext cx="5699887" cy="405923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noFill/>
        </p:spPr>
      </p:pic>
      <p:sp>
        <p:nvSpPr>
          <p:cNvPr id="2" name="Nadpis 1">
            <a:extLst>
              <a:ext uri="{FF2B5EF4-FFF2-40B4-BE49-F238E27FC236}">
                <a16:creationId xmlns:a16="http://schemas.microsoft.com/office/drawing/2014/main" id="{10A55798-0CC8-402B-AFB2-F1F1B0212A10}"/>
              </a:ext>
            </a:extLst>
          </p:cNvPr>
          <p:cNvSpPr>
            <a:spLocks noGrp="1"/>
          </p:cNvSpPr>
          <p:nvPr>
            <p:ph type="title"/>
          </p:nvPr>
        </p:nvSpPr>
        <p:spPr>
          <a:xfrm>
            <a:off x="642257" y="4525347"/>
            <a:ext cx="6939722" cy="1737360"/>
          </a:xfrm>
        </p:spPr>
        <p:txBody>
          <a:bodyPr vert="horz" lIns="91440" tIns="45720" rIns="91440" bIns="45720" rtlCol="0" anchor="ctr">
            <a:normAutofit/>
          </a:bodyPr>
          <a:lstStyle/>
          <a:p>
            <a:pPr algn="r"/>
            <a:r>
              <a:rPr lang="en-US" sz="6000" b="1"/>
              <a:t>La prépondérance de l'Italie </a:t>
            </a:r>
            <a:endParaRPr lang="en-US" sz="6000"/>
          </a:p>
        </p:txBody>
      </p:sp>
      <p:sp>
        <p:nvSpPr>
          <p:cNvPr id="3" name="Zástupný symbol pro obsah 2">
            <a:extLst>
              <a:ext uri="{FF2B5EF4-FFF2-40B4-BE49-F238E27FC236}">
                <a16:creationId xmlns:a16="http://schemas.microsoft.com/office/drawing/2014/main" id="{9481C1D6-A9A0-4A8D-883A-F5F7E13CC920}"/>
              </a:ext>
            </a:extLst>
          </p:cNvPr>
          <p:cNvSpPr>
            <a:spLocks noGrp="1"/>
          </p:cNvSpPr>
          <p:nvPr>
            <p:ph idx="1"/>
          </p:nvPr>
        </p:nvSpPr>
        <p:spPr>
          <a:xfrm>
            <a:off x="8050762" y="4525347"/>
            <a:ext cx="3211288" cy="1737360"/>
          </a:xfrm>
        </p:spPr>
        <p:txBody>
          <a:bodyPr vert="horz" lIns="91440" tIns="45720" rIns="91440" bIns="45720" rtlCol="0" anchor="ctr">
            <a:normAutofit/>
          </a:bodyPr>
          <a:lstStyle/>
          <a:p>
            <a:pPr marL="0" indent="0">
              <a:buNone/>
            </a:pPr>
            <a:r>
              <a:rPr lang="en-US" sz="2400" dirty="0"/>
              <a:t>La fascination</a:t>
            </a:r>
            <a:r>
              <a:rPr lang="cs-CZ" sz="2400" dirty="0"/>
              <a:t> </a:t>
            </a:r>
            <a:r>
              <a:rPr lang="cs-CZ" sz="2400" dirty="0" err="1"/>
              <a:t>italienne</a:t>
            </a:r>
            <a:endParaRPr lang="en-US" sz="2400" dirty="0"/>
          </a:p>
        </p:txBody>
      </p:sp>
    </p:spTree>
    <p:extLst>
      <p:ext uri="{BB962C8B-B14F-4D97-AF65-F5344CB8AC3E}">
        <p14:creationId xmlns:p14="http://schemas.microsoft.com/office/powerpoint/2010/main" val="3165643559"/>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3832B9-1AB1-4FA7-998A-5D1C5D891BB9}"/>
              </a:ext>
            </a:extLst>
          </p:cNvPr>
          <p:cNvSpPr>
            <a:spLocks noGrp="1"/>
          </p:cNvSpPr>
          <p:nvPr>
            <p:ph type="title"/>
          </p:nvPr>
        </p:nvSpPr>
        <p:spPr/>
        <p:txBody>
          <a:bodyPr/>
          <a:lstStyle/>
          <a:p>
            <a:r>
              <a:rPr lang="fr-FR" b="1" dirty="0"/>
              <a:t>Les problèmes du français</a:t>
            </a:r>
            <a:endParaRPr lang="fr-FR" dirty="0"/>
          </a:p>
        </p:txBody>
      </p:sp>
      <p:sp>
        <p:nvSpPr>
          <p:cNvPr id="3" name="Zástupný symbol pro obsah 2">
            <a:extLst>
              <a:ext uri="{FF2B5EF4-FFF2-40B4-BE49-F238E27FC236}">
                <a16:creationId xmlns:a16="http://schemas.microsoft.com/office/drawing/2014/main" id="{D9D4263E-4AF2-4F99-BD15-A49F6D0FC100}"/>
              </a:ext>
            </a:extLst>
          </p:cNvPr>
          <p:cNvSpPr>
            <a:spLocks noGrp="1"/>
          </p:cNvSpPr>
          <p:nvPr>
            <p:ph idx="1"/>
          </p:nvPr>
        </p:nvSpPr>
        <p:spPr>
          <a:xfrm>
            <a:off x="746760" y="2465705"/>
            <a:ext cx="10515600" cy="2329815"/>
          </a:xfrm>
        </p:spPr>
        <p:txBody>
          <a:bodyPr/>
          <a:lstStyle/>
          <a:p>
            <a:r>
              <a:rPr lang="fr-FR" dirty="0"/>
              <a:t>la présence des patois appelés</a:t>
            </a:r>
            <a:r>
              <a:rPr lang="cs-CZ" dirty="0"/>
              <a:t> </a:t>
            </a:r>
            <a:r>
              <a:rPr lang="fr-FR" dirty="0"/>
              <a:t>des «dialectes» (depuis Ronsard)</a:t>
            </a:r>
            <a:endParaRPr lang="cs-CZ" dirty="0"/>
          </a:p>
          <a:p>
            <a:r>
              <a:rPr lang="fr-FR" dirty="0"/>
              <a:t>la non-uniformisation de l'orthographe</a:t>
            </a:r>
            <a:endParaRPr lang="cs-CZ" dirty="0"/>
          </a:p>
          <a:p>
            <a:r>
              <a:rPr lang="fr-FR" dirty="0"/>
              <a:t> l'omniprésence des «écumeurs de latin» </a:t>
            </a:r>
            <a:endParaRPr lang="cs-CZ" dirty="0"/>
          </a:p>
          <a:p>
            <a:r>
              <a:rPr lang="fr-FR" dirty="0"/>
              <a:t>l'absence d'ouvrages portant sur la description du français</a:t>
            </a:r>
          </a:p>
        </p:txBody>
      </p:sp>
    </p:spTree>
    <p:extLst>
      <p:ext uri="{BB962C8B-B14F-4D97-AF65-F5344CB8AC3E}">
        <p14:creationId xmlns:p14="http://schemas.microsoft.com/office/powerpoint/2010/main" val="6740694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260B43-34F5-450E-89DB-3EC293AFA7DA}"/>
              </a:ext>
            </a:extLst>
          </p:cNvPr>
          <p:cNvSpPr>
            <a:spLocks noGrp="1"/>
          </p:cNvSpPr>
          <p:nvPr>
            <p:ph type="title"/>
          </p:nvPr>
        </p:nvSpPr>
        <p:spPr/>
        <p:txBody>
          <a:bodyPr/>
          <a:lstStyle/>
          <a:p>
            <a:r>
              <a:rPr lang="fr-FR" b="1" dirty="0"/>
              <a:t>L'omniprésence des patois</a:t>
            </a:r>
            <a:endParaRPr lang="fr-FR" dirty="0"/>
          </a:p>
        </p:txBody>
      </p:sp>
      <p:sp>
        <p:nvSpPr>
          <p:cNvPr id="3" name="Zástupný symbol pro obsah 2">
            <a:extLst>
              <a:ext uri="{FF2B5EF4-FFF2-40B4-BE49-F238E27FC236}">
                <a16:creationId xmlns:a16="http://schemas.microsoft.com/office/drawing/2014/main" id="{777A955A-D4A3-420E-8F63-FF9A1357FBEA}"/>
              </a:ext>
            </a:extLst>
          </p:cNvPr>
          <p:cNvSpPr>
            <a:spLocks noGrp="1"/>
          </p:cNvSpPr>
          <p:nvPr>
            <p:ph idx="1"/>
          </p:nvPr>
        </p:nvSpPr>
        <p:spPr>
          <a:xfrm>
            <a:off x="838200" y="1825625"/>
            <a:ext cx="10515600" cy="4833592"/>
          </a:xfrm>
        </p:spPr>
        <p:txBody>
          <a:bodyPr>
            <a:normAutofit/>
          </a:bodyPr>
          <a:lstStyle/>
          <a:p>
            <a:r>
              <a:rPr lang="fr-FR" dirty="0"/>
              <a:t>En 1533, un humaniste picard </a:t>
            </a:r>
            <a:r>
              <a:rPr lang="fr-FR" b="1" dirty="0"/>
              <a:t>Charles de Bovelles</a:t>
            </a:r>
            <a:r>
              <a:rPr lang="fr-FR" dirty="0"/>
              <a:t> (1479-1553) l'un des plus grands philologues de la Renaissance </a:t>
            </a:r>
            <a:endParaRPr lang="cs-CZ" dirty="0"/>
          </a:p>
          <a:p>
            <a:pPr lvl="1"/>
            <a:r>
              <a:rPr lang="cs-CZ" dirty="0" err="1"/>
              <a:t>Ouvrage</a:t>
            </a:r>
            <a:r>
              <a:rPr lang="cs-CZ" dirty="0"/>
              <a:t> </a:t>
            </a:r>
            <a:r>
              <a:rPr lang="cs-CZ" dirty="0" err="1"/>
              <a:t>sur</a:t>
            </a:r>
            <a:r>
              <a:rPr lang="cs-CZ" dirty="0"/>
              <a:t> les </a:t>
            </a:r>
            <a:r>
              <a:rPr lang="fr-FR" dirty="0"/>
              <a:t>«langues vulgaires» parlées en France</a:t>
            </a:r>
            <a:r>
              <a:rPr lang="cs-CZ" dirty="0"/>
              <a:t> </a:t>
            </a:r>
            <a:r>
              <a:rPr lang="fr-FR" dirty="0"/>
              <a:t>: </a:t>
            </a:r>
            <a:r>
              <a:rPr lang="fr-FR" i="1" dirty="0"/>
              <a:t>De </a:t>
            </a:r>
            <a:r>
              <a:rPr lang="fr-FR" i="1" dirty="0" err="1"/>
              <a:t>differentia</a:t>
            </a:r>
            <a:r>
              <a:rPr lang="fr-FR" i="1" dirty="0"/>
              <a:t> </a:t>
            </a:r>
            <a:r>
              <a:rPr lang="fr-FR" i="1" dirty="0" err="1"/>
              <a:t>vulgarium</a:t>
            </a:r>
            <a:r>
              <a:rPr lang="fr-FR" i="1" dirty="0"/>
              <a:t> </a:t>
            </a:r>
            <a:r>
              <a:rPr lang="fr-FR" i="1" dirty="0" err="1"/>
              <a:t>linguarum</a:t>
            </a:r>
            <a:r>
              <a:rPr lang="fr-FR" i="1" dirty="0"/>
              <a:t> et </a:t>
            </a:r>
            <a:r>
              <a:rPr lang="fr-FR" i="1" dirty="0" err="1"/>
              <a:t>Gallici</a:t>
            </a:r>
            <a:r>
              <a:rPr lang="fr-FR" i="1" dirty="0"/>
              <a:t> </a:t>
            </a:r>
            <a:r>
              <a:rPr lang="fr-FR" i="1" dirty="0" err="1"/>
              <a:t>sermonis</a:t>
            </a:r>
            <a:r>
              <a:rPr lang="fr-FR" i="1" dirty="0"/>
              <a:t> </a:t>
            </a:r>
            <a:r>
              <a:rPr lang="fr-FR" i="1" dirty="0" err="1"/>
              <a:t>varietate</a:t>
            </a:r>
            <a:r>
              <a:rPr lang="fr-FR" dirty="0"/>
              <a:t> («Des différentes langues vulgaires et variétés de discours utilisés dans les Gaules»)</a:t>
            </a:r>
            <a:endParaRPr lang="cs-CZ" dirty="0"/>
          </a:p>
          <a:p>
            <a:r>
              <a:rPr lang="fr-FR" dirty="0"/>
              <a:t>«Il y a actuellement en France autant de coutumes et de langages humains que de peuples, de régions et de villes.» </a:t>
            </a:r>
            <a:endParaRPr lang="cs-CZ" dirty="0"/>
          </a:p>
          <a:p>
            <a:r>
              <a:rPr lang="cs-CZ" dirty="0" err="1"/>
              <a:t>une</a:t>
            </a:r>
            <a:r>
              <a:rPr lang="fr-FR" dirty="0"/>
              <a:t> grande diversité linguistique</a:t>
            </a:r>
          </a:p>
          <a:p>
            <a:endParaRPr lang="fr-FR" dirty="0"/>
          </a:p>
        </p:txBody>
      </p:sp>
    </p:spTree>
    <p:extLst>
      <p:ext uri="{BB962C8B-B14F-4D97-AF65-F5344CB8AC3E}">
        <p14:creationId xmlns:p14="http://schemas.microsoft.com/office/powerpoint/2010/main" val="209366237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E17DD65-2F0B-49A2-BBCA-76423424A0F8}"/>
              </a:ext>
            </a:extLst>
          </p:cNvPr>
          <p:cNvSpPr>
            <a:spLocks noGrp="1"/>
          </p:cNvSpPr>
          <p:nvPr>
            <p:ph idx="1"/>
          </p:nvPr>
        </p:nvSpPr>
        <p:spPr>
          <a:xfrm>
            <a:off x="187960" y="568960"/>
            <a:ext cx="11353800" cy="5984240"/>
          </a:xfrm>
        </p:spPr>
        <p:txBody>
          <a:bodyPr>
            <a:normAutofit lnSpcReduction="10000"/>
          </a:bodyPr>
          <a:lstStyle/>
          <a:p>
            <a:r>
              <a:rPr lang="fr-FR" dirty="0"/>
              <a:t>terme «patois» </a:t>
            </a:r>
            <a:r>
              <a:rPr lang="cs-CZ" dirty="0"/>
              <a:t>= </a:t>
            </a:r>
            <a:r>
              <a:rPr lang="fr-FR" dirty="0"/>
              <a:t>inventé pour des intérêts politiques</a:t>
            </a:r>
            <a:endParaRPr lang="cs-CZ" dirty="0"/>
          </a:p>
          <a:p>
            <a:pPr lvl="1"/>
            <a:r>
              <a:rPr lang="fr-FR" dirty="0"/>
              <a:t>à la fin du XII</a:t>
            </a:r>
            <a:r>
              <a:rPr lang="fr-FR" baseline="30000" dirty="0"/>
              <a:t>e</a:t>
            </a:r>
            <a:r>
              <a:rPr lang="fr-FR" dirty="0"/>
              <a:t> siècle </a:t>
            </a:r>
            <a:r>
              <a:rPr lang="cs-CZ" dirty="0"/>
              <a:t>= </a:t>
            </a:r>
            <a:r>
              <a:rPr lang="fr-FR" dirty="0"/>
              <a:t>le parler des paysans</a:t>
            </a:r>
            <a:endParaRPr lang="cs-CZ" dirty="0"/>
          </a:p>
          <a:p>
            <a:r>
              <a:rPr lang="fr-FR" dirty="0"/>
              <a:t>Dès le XV</a:t>
            </a:r>
            <a:r>
              <a:rPr lang="fr-FR" baseline="30000" dirty="0"/>
              <a:t>e</a:t>
            </a:r>
            <a:r>
              <a:rPr lang="fr-FR" dirty="0"/>
              <a:t> siècle</a:t>
            </a:r>
            <a:r>
              <a:rPr lang="cs-CZ" dirty="0"/>
              <a:t> --- </a:t>
            </a:r>
            <a:r>
              <a:rPr lang="fr-FR" dirty="0"/>
              <a:t>une forme grossière par comparaison au français du roi</a:t>
            </a:r>
            <a:endParaRPr lang="cs-CZ" dirty="0"/>
          </a:p>
          <a:p>
            <a:r>
              <a:rPr lang="fr-FR" dirty="0"/>
              <a:t>«</a:t>
            </a:r>
            <a:r>
              <a:rPr lang="fr-FR" dirty="0" err="1"/>
              <a:t>françois</a:t>
            </a:r>
            <a:r>
              <a:rPr lang="fr-FR" dirty="0"/>
              <a:t>» (variété basse) comme langue maternelle </a:t>
            </a:r>
            <a:r>
              <a:rPr lang="cs-CZ" dirty="0"/>
              <a:t>: </a:t>
            </a:r>
            <a:r>
              <a:rPr lang="fr-FR" dirty="0"/>
              <a:t>à Paris, dans certaines villes du Nord (Rouen, Reims, Metz, etc.) et au sein des classes aristocratiques (variété haute) du nord de la France</a:t>
            </a:r>
            <a:endParaRPr lang="cs-CZ" dirty="0"/>
          </a:p>
          <a:p>
            <a:r>
              <a:rPr lang="fr-FR" dirty="0"/>
              <a:t>Partout ailleurs, le «</a:t>
            </a:r>
            <a:r>
              <a:rPr lang="fr-FR" dirty="0" err="1"/>
              <a:t>françois</a:t>
            </a:r>
            <a:r>
              <a:rPr lang="fr-FR" dirty="0"/>
              <a:t>»</a:t>
            </a:r>
            <a:r>
              <a:rPr lang="cs-CZ" dirty="0"/>
              <a:t> --- </a:t>
            </a:r>
            <a:r>
              <a:rPr lang="fr-FR" dirty="0"/>
              <a:t>une langue seconde (variété basse ou haute) pour l'aristocratie et la grande bourgeoisie  </a:t>
            </a:r>
            <a:endParaRPr lang="cs-CZ" dirty="0"/>
          </a:p>
          <a:p>
            <a:r>
              <a:rPr lang="fr-FR" dirty="0"/>
              <a:t>une connotation négative</a:t>
            </a:r>
            <a:r>
              <a:rPr lang="cs-CZ" dirty="0"/>
              <a:t>, </a:t>
            </a:r>
            <a:r>
              <a:rPr lang="fr-FR" b="1" dirty="0"/>
              <a:t>Pierre de Ronsard</a:t>
            </a:r>
            <a:r>
              <a:rPr lang="fr-FR" dirty="0"/>
              <a:t> (1524-1585) </a:t>
            </a:r>
            <a:r>
              <a:rPr lang="cs-CZ" dirty="0" err="1"/>
              <a:t>propose</a:t>
            </a:r>
            <a:r>
              <a:rPr lang="fr-FR" dirty="0"/>
              <a:t> le mot «dialecte» (du grec </a:t>
            </a:r>
            <a:r>
              <a:rPr lang="fr-FR" i="1" dirty="0" err="1"/>
              <a:t>dialektos</a:t>
            </a:r>
            <a:r>
              <a:rPr lang="fr-FR" dirty="0"/>
              <a:t>: «langue»)</a:t>
            </a:r>
            <a:endParaRPr lang="cs-CZ" dirty="0"/>
          </a:p>
          <a:p>
            <a:r>
              <a:rPr lang="fr-FR" dirty="0"/>
              <a:t>Le mot «dialecte» </a:t>
            </a:r>
            <a:r>
              <a:rPr lang="cs-CZ" dirty="0"/>
              <a:t>: </a:t>
            </a:r>
            <a:r>
              <a:rPr lang="fr-FR" dirty="0"/>
              <a:t>les milieux littéraires</a:t>
            </a:r>
            <a:r>
              <a:rPr lang="cs-CZ" dirty="0"/>
              <a:t>, </a:t>
            </a:r>
            <a:r>
              <a:rPr lang="fr-FR" dirty="0"/>
              <a:t>le fonds lexical dans lequel </a:t>
            </a:r>
            <a:r>
              <a:rPr lang="cs-CZ" dirty="0"/>
              <a:t>on</a:t>
            </a:r>
            <a:r>
              <a:rPr lang="fr-FR" dirty="0"/>
              <a:t> puise des «mots de leur terroir»</a:t>
            </a:r>
            <a:endParaRPr lang="cs-CZ" dirty="0"/>
          </a:p>
          <a:p>
            <a:r>
              <a:rPr lang="fr-FR" dirty="0"/>
              <a:t>Ronsard acceptait les vocables picards, angevins, tourangeaux,</a:t>
            </a:r>
            <a:r>
              <a:rPr lang="cs-CZ" dirty="0"/>
              <a:t> --- </a:t>
            </a:r>
            <a:r>
              <a:rPr lang="cs-CZ" dirty="0" err="1"/>
              <a:t>pour</a:t>
            </a:r>
            <a:r>
              <a:rPr lang="cs-CZ" dirty="0"/>
              <a:t> d</a:t>
            </a:r>
            <a:r>
              <a:rPr lang="fr-FR" dirty="0"/>
              <a:t>es lacunes du «</a:t>
            </a:r>
            <a:r>
              <a:rPr lang="fr-FR" dirty="0" err="1"/>
              <a:t>françois</a:t>
            </a:r>
            <a:r>
              <a:rPr lang="fr-FR" dirty="0"/>
              <a:t>»</a:t>
            </a:r>
          </a:p>
        </p:txBody>
      </p:sp>
    </p:spTree>
    <p:extLst>
      <p:ext uri="{BB962C8B-B14F-4D97-AF65-F5344CB8AC3E}">
        <p14:creationId xmlns:p14="http://schemas.microsoft.com/office/powerpoint/2010/main" val="3406929719"/>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E9038F2-B2EE-4E50-A9ED-E75E5AECC1B0}"/>
              </a:ext>
            </a:extLst>
          </p:cNvPr>
          <p:cNvSpPr>
            <a:spLocks noGrp="1"/>
          </p:cNvSpPr>
          <p:nvPr>
            <p:ph idx="1"/>
          </p:nvPr>
        </p:nvSpPr>
        <p:spPr>
          <a:xfrm>
            <a:off x="2306319" y="223521"/>
            <a:ext cx="9707217" cy="2241384"/>
          </a:xfrm>
        </p:spPr>
        <p:txBody>
          <a:bodyPr>
            <a:normAutofit lnSpcReduction="10000"/>
          </a:bodyPr>
          <a:lstStyle/>
          <a:p>
            <a:r>
              <a:rPr lang="fr-FR" b="1" dirty="0"/>
              <a:t>Montaigne</a:t>
            </a:r>
            <a:r>
              <a:rPr lang="fr-FR" dirty="0"/>
              <a:t> (1533-1592) : «Que le gascon y aille, si le </a:t>
            </a:r>
            <a:r>
              <a:rPr lang="fr-FR" dirty="0" err="1"/>
              <a:t>françois</a:t>
            </a:r>
            <a:r>
              <a:rPr lang="fr-FR" dirty="0"/>
              <a:t> n'y peut aller» </a:t>
            </a:r>
            <a:endParaRPr lang="cs-CZ" dirty="0"/>
          </a:p>
          <a:p>
            <a:pPr marL="0" indent="0">
              <a:buNone/>
            </a:pPr>
            <a:endParaRPr lang="cs-CZ" dirty="0"/>
          </a:p>
          <a:p>
            <a:r>
              <a:rPr lang="cs-CZ" dirty="0"/>
              <a:t>! </a:t>
            </a:r>
            <a:r>
              <a:rPr lang="fr-FR" b="1" dirty="0"/>
              <a:t>François</a:t>
            </a:r>
            <a:r>
              <a:rPr lang="fr-FR" dirty="0"/>
              <a:t> </a:t>
            </a:r>
            <a:r>
              <a:rPr lang="fr-FR" b="1" dirty="0"/>
              <a:t>Malherbe</a:t>
            </a:r>
            <a:r>
              <a:rPr lang="fr-FR" dirty="0"/>
              <a:t> (1555-1628)</a:t>
            </a:r>
            <a:r>
              <a:rPr lang="cs-CZ" dirty="0"/>
              <a:t> : </a:t>
            </a:r>
            <a:r>
              <a:rPr lang="fr-FR" dirty="0"/>
              <a:t>unifier la langue française</a:t>
            </a:r>
            <a:endParaRPr lang="cs-CZ" dirty="0"/>
          </a:p>
          <a:p>
            <a:r>
              <a:rPr lang="cs-CZ" dirty="0" err="1">
                <a:solidFill>
                  <a:srgbClr val="FF0000"/>
                </a:solidFill>
              </a:rPr>
              <a:t>Lisez</a:t>
            </a:r>
            <a:r>
              <a:rPr lang="cs-CZ" dirty="0">
                <a:solidFill>
                  <a:srgbClr val="FF0000"/>
                </a:solidFill>
              </a:rPr>
              <a:t> et </a:t>
            </a:r>
            <a:r>
              <a:rPr lang="cs-CZ" dirty="0" err="1">
                <a:solidFill>
                  <a:srgbClr val="FF0000"/>
                </a:solidFill>
              </a:rPr>
              <a:t>déduisez</a:t>
            </a:r>
            <a:r>
              <a:rPr lang="cs-CZ" dirty="0">
                <a:solidFill>
                  <a:srgbClr val="FF0000"/>
                </a:solidFill>
              </a:rPr>
              <a:t> !</a:t>
            </a:r>
          </a:p>
          <a:p>
            <a:endParaRPr lang="fr-FR" dirty="0"/>
          </a:p>
          <a:p>
            <a:endParaRPr lang="fr-FR" dirty="0"/>
          </a:p>
          <a:p>
            <a:endParaRPr lang="fr-FR" dirty="0"/>
          </a:p>
        </p:txBody>
      </p:sp>
      <p:graphicFrame>
        <p:nvGraphicFramePr>
          <p:cNvPr id="5" name="Tabulka 4">
            <a:extLst>
              <a:ext uri="{FF2B5EF4-FFF2-40B4-BE49-F238E27FC236}">
                <a16:creationId xmlns:a16="http://schemas.microsoft.com/office/drawing/2014/main" id="{01040C00-2572-4A8A-A713-8BCFA0FCFBBB}"/>
              </a:ext>
            </a:extLst>
          </p:cNvPr>
          <p:cNvGraphicFramePr>
            <a:graphicFrameLocks noGrp="1"/>
          </p:cNvGraphicFramePr>
          <p:nvPr>
            <p:extLst>
              <p:ext uri="{D42A27DB-BD31-4B8C-83A1-F6EECF244321}">
                <p14:modId xmlns:p14="http://schemas.microsoft.com/office/powerpoint/2010/main" val="2535269653"/>
              </p:ext>
            </p:extLst>
          </p:nvPr>
        </p:nvGraphicFramePr>
        <p:xfrm>
          <a:off x="2590800" y="2714711"/>
          <a:ext cx="9422737" cy="2422652"/>
        </p:xfrm>
        <a:graphic>
          <a:graphicData uri="http://schemas.openxmlformats.org/drawingml/2006/table">
            <a:tbl>
              <a:tblPr firstRow="1" firstCol="1" bandRow="1"/>
              <a:tblGrid>
                <a:gridCol w="9422737">
                  <a:extLst>
                    <a:ext uri="{9D8B030D-6E8A-4147-A177-3AD203B41FA5}">
                      <a16:colId xmlns:a16="http://schemas.microsoft.com/office/drawing/2014/main" val="1867329557"/>
                    </a:ext>
                  </a:extLst>
                </a:gridCol>
              </a:tblGrid>
              <a:tr h="1510470">
                <a:tc>
                  <a:txBody>
                    <a:bodyPr/>
                    <a:lstStyle/>
                    <a:p>
                      <a:pPr>
                        <a:lnSpc>
                          <a:spcPct val="107000"/>
                        </a:lnSpc>
                        <a:spcAft>
                          <a:spcPts val="800"/>
                        </a:spcAft>
                      </a:pPr>
                      <a:r>
                        <a:rPr lang="fr-FR" sz="1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Et que chacun s´attend à prendre son repas» (Desportes, </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Élégies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Livre II, p. 390)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Note : Je n´approuve pas ce langage : </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il s´attend à prendre son repas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car </a:t>
                      </a:r>
                      <a:r>
                        <a:rPr lang="fr-FR" sz="2000" b="1" i="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attendere</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des Latins ne signifie pas </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attendre </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et </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attendre </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en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francois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ne signifie autre chose qu´</a:t>
                      </a:r>
                      <a:r>
                        <a:rPr lang="fr-FR" sz="2000" b="1" i="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expectare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Cette phrase est provençale, gasconne, et d´autres telles dialectes éloignées, ou italienne : </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Attende a far i </a:t>
                      </a:r>
                      <a:r>
                        <a:rPr lang="fr-FR" sz="2000" b="1" i="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fatti</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i="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suoi</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(Malherbe, 1606).</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3579939696"/>
                  </a:ext>
                </a:extLst>
              </a:tr>
            </a:tbl>
          </a:graphicData>
        </a:graphic>
      </p:graphicFrame>
      <p:pic>
        <p:nvPicPr>
          <p:cNvPr id="7" name="Obrázek 6" descr="http://www.axl.cefan.ulaval.ca/francophonie/images/Malherbe-Francois.jpg">
            <a:extLst>
              <a:ext uri="{FF2B5EF4-FFF2-40B4-BE49-F238E27FC236}">
                <a16:creationId xmlns:a16="http://schemas.microsoft.com/office/drawing/2014/main" id="{4E8A1B5F-4DDC-4C5F-9031-1B203A4165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623" y="460955"/>
            <a:ext cx="2258696" cy="3057497"/>
          </a:xfrm>
          <a:prstGeom prst="rect">
            <a:avLst/>
          </a:prstGeom>
          <a:noFill/>
          <a:ln>
            <a:noFill/>
          </a:ln>
        </p:spPr>
      </p:pic>
      <p:sp>
        <p:nvSpPr>
          <p:cNvPr id="2" name="Obdélník 1">
            <a:extLst>
              <a:ext uri="{FF2B5EF4-FFF2-40B4-BE49-F238E27FC236}">
                <a16:creationId xmlns:a16="http://schemas.microsoft.com/office/drawing/2014/main" id="{F19A0581-DED8-44F3-96FC-BA3467E508BE}"/>
              </a:ext>
            </a:extLst>
          </p:cNvPr>
          <p:cNvSpPr/>
          <p:nvPr/>
        </p:nvSpPr>
        <p:spPr>
          <a:xfrm>
            <a:off x="536712" y="4899992"/>
            <a:ext cx="8398565" cy="1815882"/>
          </a:xfrm>
          <a:prstGeom prst="rect">
            <a:avLst/>
          </a:prstGeom>
        </p:spPr>
        <p:txBody>
          <a:bodyPr wrap="square">
            <a:spAutoFit/>
          </a:bodyPr>
          <a:lstStyle/>
          <a:p>
            <a:pPr marL="457200" indent="-457200">
              <a:buFont typeface="Arial" panose="020B0604020202020204" pitchFamily="34" charset="0"/>
              <a:buChar char="•"/>
            </a:pPr>
            <a:r>
              <a:rPr lang="cs-CZ" sz="2800" dirty="0" err="1">
                <a:solidFill>
                  <a:srgbClr val="FF0000"/>
                </a:solidFill>
              </a:rPr>
              <a:t>Verdict</a:t>
            </a:r>
            <a:r>
              <a:rPr lang="cs-CZ" sz="2800" dirty="0">
                <a:solidFill>
                  <a:srgbClr val="FF0000"/>
                </a:solidFill>
              </a:rPr>
              <a:t> ?</a:t>
            </a:r>
          </a:p>
          <a:p>
            <a:pPr marL="457200" indent="-457200">
              <a:buFont typeface="Arial" panose="020B0604020202020204" pitchFamily="34" charset="0"/>
              <a:buChar char="•"/>
            </a:pPr>
            <a:r>
              <a:rPr lang="cs-CZ" sz="2800" dirty="0" err="1">
                <a:solidFill>
                  <a:srgbClr val="FF0000"/>
                </a:solidFill>
              </a:rPr>
              <a:t>contre</a:t>
            </a:r>
            <a:r>
              <a:rPr lang="cs-CZ" sz="2800" dirty="0">
                <a:solidFill>
                  <a:srgbClr val="FF0000"/>
                </a:solidFill>
              </a:rPr>
              <a:t> les </a:t>
            </a:r>
            <a:r>
              <a:rPr lang="fr-FR" sz="2800" dirty="0">
                <a:solidFill>
                  <a:srgbClr val="FF0000"/>
                </a:solidFill>
              </a:rPr>
              <a:t>«</a:t>
            </a:r>
            <a:r>
              <a:rPr lang="fr-FR" sz="2800" dirty="0" err="1">
                <a:solidFill>
                  <a:srgbClr val="FF0000"/>
                </a:solidFill>
              </a:rPr>
              <a:t>provençalismes</a:t>
            </a:r>
            <a:r>
              <a:rPr lang="fr-FR" sz="2800" dirty="0">
                <a:solidFill>
                  <a:srgbClr val="FF0000"/>
                </a:solidFill>
              </a:rPr>
              <a:t>», «gasconismes» et autres dialectalismes ou italianismes</a:t>
            </a:r>
            <a:r>
              <a:rPr lang="cs-CZ" sz="2800" dirty="0">
                <a:solidFill>
                  <a:srgbClr val="FF0000"/>
                </a:solidFill>
              </a:rPr>
              <a:t> </a:t>
            </a:r>
          </a:p>
          <a:p>
            <a:pPr marL="457200" indent="-457200">
              <a:buFont typeface="Arial" panose="020B0604020202020204" pitchFamily="34" charset="0"/>
              <a:buChar char="•"/>
            </a:pPr>
            <a:r>
              <a:rPr lang="fr-FR" sz="2800" dirty="0">
                <a:solidFill>
                  <a:srgbClr val="FF0000"/>
                </a:solidFill>
              </a:rPr>
              <a:t>«</a:t>
            </a:r>
            <a:r>
              <a:rPr lang="fr-FR" sz="2800" dirty="0" err="1">
                <a:solidFill>
                  <a:srgbClr val="FF0000"/>
                </a:solidFill>
              </a:rPr>
              <a:t>dégasconiser</a:t>
            </a:r>
            <a:r>
              <a:rPr lang="fr-FR" sz="2800" dirty="0">
                <a:solidFill>
                  <a:srgbClr val="FF0000"/>
                </a:solidFill>
              </a:rPr>
              <a:t>» la langue </a:t>
            </a:r>
            <a:r>
              <a:rPr lang="cs-CZ" sz="2800" dirty="0">
                <a:solidFill>
                  <a:srgbClr val="FF0000"/>
                </a:solidFill>
              </a:rPr>
              <a:t>fr.</a:t>
            </a:r>
            <a:endParaRPr lang="fr-FR" sz="2800" dirty="0">
              <a:solidFill>
                <a:srgbClr val="FF0000"/>
              </a:solidFill>
            </a:endParaRPr>
          </a:p>
        </p:txBody>
      </p:sp>
    </p:spTree>
    <p:extLst>
      <p:ext uri="{BB962C8B-B14F-4D97-AF65-F5344CB8AC3E}">
        <p14:creationId xmlns:p14="http://schemas.microsoft.com/office/powerpoint/2010/main" val="26894588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fade">
                                      <p:cBhvr>
                                        <p:cTn id="26" dur="500"/>
                                        <p:tgtEl>
                                          <p:spTgt spid="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animEffect transition="in" filter="fade">
                                      <p:cBhvr>
                                        <p:cTn id="31" dur="500"/>
                                        <p:tgtEl>
                                          <p:spTgt spid="2">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Effect transition="in" filter="fade">
                                      <p:cBhvr>
                                        <p:cTn id="3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2900C1AD-215C-4C29-8B76-17D98D5F3413}"/>
              </a:ext>
            </a:extLst>
          </p:cNvPr>
          <p:cNvSpPr>
            <a:spLocks noGrp="1"/>
          </p:cNvSpPr>
          <p:nvPr>
            <p:ph idx="1"/>
          </p:nvPr>
        </p:nvSpPr>
        <p:spPr>
          <a:xfrm>
            <a:off x="838200" y="701040"/>
            <a:ext cx="10515600" cy="5475923"/>
          </a:xfrm>
        </p:spPr>
        <p:txBody>
          <a:bodyPr/>
          <a:lstStyle/>
          <a:p>
            <a:r>
              <a:rPr lang="fr-FR" b="1" dirty="0"/>
              <a:t>Étienne Pasquier</a:t>
            </a:r>
            <a:r>
              <a:rPr lang="fr-FR" dirty="0"/>
              <a:t> (1529-1615)</a:t>
            </a:r>
            <a:r>
              <a:rPr lang="cs-CZ" dirty="0"/>
              <a:t> : </a:t>
            </a:r>
            <a:r>
              <a:rPr lang="fr-FR" i="1" dirty="0"/>
              <a:t>Recherches pour la France </a:t>
            </a:r>
            <a:r>
              <a:rPr lang="fr-FR" dirty="0"/>
              <a:t>(1570)</a:t>
            </a:r>
            <a:r>
              <a:rPr lang="cs-CZ" dirty="0"/>
              <a:t> </a:t>
            </a:r>
          </a:p>
          <a:p>
            <a:endParaRPr lang="fr-FR" dirty="0"/>
          </a:p>
          <a:p>
            <a:endParaRPr lang="fr-FR" dirty="0"/>
          </a:p>
        </p:txBody>
      </p:sp>
      <p:graphicFrame>
        <p:nvGraphicFramePr>
          <p:cNvPr id="5" name="Tabulka 4">
            <a:extLst>
              <a:ext uri="{FF2B5EF4-FFF2-40B4-BE49-F238E27FC236}">
                <a16:creationId xmlns:a16="http://schemas.microsoft.com/office/drawing/2014/main" id="{28D31866-2FB1-4AC1-BE89-0A10D9604966}"/>
              </a:ext>
            </a:extLst>
          </p:cNvPr>
          <p:cNvGraphicFramePr>
            <a:graphicFrameLocks noGrp="1"/>
          </p:cNvGraphicFramePr>
          <p:nvPr>
            <p:extLst>
              <p:ext uri="{D42A27DB-BD31-4B8C-83A1-F6EECF244321}">
                <p14:modId xmlns:p14="http://schemas.microsoft.com/office/powerpoint/2010/main" val="2321297619"/>
              </p:ext>
            </p:extLst>
          </p:nvPr>
        </p:nvGraphicFramePr>
        <p:xfrm>
          <a:off x="3754152" y="1387293"/>
          <a:ext cx="7367735" cy="3723447"/>
        </p:xfrm>
        <a:graphic>
          <a:graphicData uri="http://schemas.openxmlformats.org/drawingml/2006/table">
            <a:tbl>
              <a:tblPr firstRow="1" firstCol="1" bandRow="1"/>
              <a:tblGrid>
                <a:gridCol w="7367735">
                  <a:extLst>
                    <a:ext uri="{9D8B030D-6E8A-4147-A177-3AD203B41FA5}">
                      <a16:colId xmlns:a16="http://schemas.microsoft.com/office/drawing/2014/main" val="1622667052"/>
                    </a:ext>
                  </a:extLst>
                </a:gridCol>
              </a:tblGrid>
              <a:tr h="3723447">
                <a:tc>
                  <a:txBody>
                    <a:bodyPr/>
                    <a:lstStyle/>
                    <a:p>
                      <a:pPr marL="342900" indent="-342900">
                        <a:lnSpc>
                          <a:spcPct val="107000"/>
                        </a:lnSpc>
                        <a:spcAft>
                          <a:spcPts val="0"/>
                        </a:spcAft>
                        <a:buFont typeface="Arial" panose="020B0604020202020204" pitchFamily="34" charset="0"/>
                        <a:buChar char="•"/>
                      </a:pPr>
                      <a:r>
                        <a:rPr lang="cs-CZ" sz="20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Lisez</a:t>
                      </a:r>
                      <a:r>
                        <a:rPr lang="cs-CZ"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et </a:t>
                      </a:r>
                      <a:r>
                        <a:rPr lang="cs-CZ" sz="2000" b="1" dirty="0" err="1">
                          <a:solidFill>
                            <a:srgbClr val="FF0000"/>
                          </a:solidFill>
                          <a:effectLst/>
                          <a:latin typeface="Arial" panose="020B0604020202020204" pitchFamily="34" charset="0"/>
                          <a:ea typeface="Times New Roman" panose="02020603050405020304" pitchFamily="18" charset="0"/>
                          <a:cs typeface="Arial" panose="020B0604020202020204" pitchFamily="34" charset="0"/>
                        </a:rPr>
                        <a:t>déduisez</a:t>
                      </a:r>
                      <a:endParaRPr lang="cs-CZ"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0"/>
                        </a:spcAft>
                      </a:pP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Ceux qui avoient quelque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asseurance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leurs esprits,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escrivoient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au vulgaire de la Cour de leurs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Maistres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qui en Picard, qui Champenois, qui Provençal, qui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Tholozan</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tout ainsi que ceux qui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estoient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à la suite de nos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Roys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escrivoient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au langage de leur Cour.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Aujourd'huy</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il vous en prend tout d'une autre sorte. Car tous ces grands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Duchez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Comtez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estant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unis à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nostre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Couronne nous n'</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escrivons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plus qu'en un langage, qui est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celuy</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la Cour du Roy, que nous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appellon</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François. (Pasquier, 1570).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296226612"/>
                  </a:ext>
                </a:extLst>
              </a:tr>
            </a:tbl>
          </a:graphicData>
        </a:graphic>
      </p:graphicFrame>
      <p:pic>
        <p:nvPicPr>
          <p:cNvPr id="4" name="Obrázek 3" descr="Obsah obrázku fotka, staré, černá&#10;&#10;Popis vygenerován s velmi vysokou mírou spolehlivosti">
            <a:extLst>
              <a:ext uri="{FF2B5EF4-FFF2-40B4-BE49-F238E27FC236}">
                <a16:creationId xmlns:a16="http://schemas.microsoft.com/office/drawing/2014/main" id="{FFAC5E4A-B68E-4A49-9FD8-3D4846B20E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642" y="1789042"/>
            <a:ext cx="2915952" cy="3723447"/>
          </a:xfrm>
          <a:prstGeom prst="rect">
            <a:avLst/>
          </a:prstGeom>
        </p:spPr>
      </p:pic>
      <p:sp>
        <p:nvSpPr>
          <p:cNvPr id="7" name="Obdélník 6">
            <a:extLst>
              <a:ext uri="{FF2B5EF4-FFF2-40B4-BE49-F238E27FC236}">
                <a16:creationId xmlns:a16="http://schemas.microsoft.com/office/drawing/2014/main" id="{DAA59DE9-DE50-4271-8F0F-720123696F0D}"/>
              </a:ext>
            </a:extLst>
          </p:cNvPr>
          <p:cNvSpPr/>
          <p:nvPr/>
        </p:nvSpPr>
        <p:spPr>
          <a:xfrm>
            <a:off x="3325884" y="5512489"/>
            <a:ext cx="7728719" cy="461665"/>
          </a:xfrm>
          <a:prstGeom prst="rect">
            <a:avLst/>
          </a:prstGeom>
        </p:spPr>
        <p:txBody>
          <a:bodyPr wrap="none">
            <a:spAutoFit/>
          </a:bodyPr>
          <a:lstStyle/>
          <a:p>
            <a:pPr marL="342900" indent="-342900">
              <a:buFont typeface="Arial" panose="020B0604020202020204" pitchFamily="34" charset="0"/>
              <a:buChar char="•"/>
            </a:pPr>
            <a:r>
              <a:rPr lang="fr-FR" sz="2400" dirty="0">
                <a:solidFill>
                  <a:srgbClr val="FF0000"/>
                </a:solidFill>
              </a:rPr>
              <a:t>un portrait d'une France linguistiquement unifiée à l'écrit </a:t>
            </a:r>
          </a:p>
        </p:txBody>
      </p:sp>
    </p:spTree>
    <p:extLst>
      <p:ext uri="{BB962C8B-B14F-4D97-AF65-F5344CB8AC3E}">
        <p14:creationId xmlns:p14="http://schemas.microsoft.com/office/powerpoint/2010/main" val="12358244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97A02E86-3B14-48F7-91A8-83D218606F91}"/>
              </a:ext>
            </a:extLst>
          </p:cNvPr>
          <p:cNvSpPr>
            <a:spLocks noGrp="1"/>
          </p:cNvSpPr>
          <p:nvPr>
            <p:ph idx="1"/>
          </p:nvPr>
        </p:nvSpPr>
        <p:spPr>
          <a:xfrm>
            <a:off x="838200" y="345440"/>
            <a:ext cx="10515600" cy="5831523"/>
          </a:xfrm>
        </p:spPr>
        <p:txBody>
          <a:bodyPr>
            <a:normAutofit lnSpcReduction="10000"/>
          </a:bodyPr>
          <a:lstStyle/>
          <a:p>
            <a:r>
              <a:rPr lang="fr-FR" dirty="0"/>
              <a:t>le dictionnaire (</a:t>
            </a:r>
            <a:r>
              <a:rPr lang="fr-FR" i="1" dirty="0"/>
              <a:t>Dictionnaire français contenant les mots et les choses</a:t>
            </a:r>
            <a:r>
              <a:rPr lang="fr-FR" dirty="0"/>
              <a:t>) </a:t>
            </a:r>
            <a:r>
              <a:rPr lang="fr-FR" b="1" dirty="0"/>
              <a:t>Pierre Richelet</a:t>
            </a:r>
            <a:r>
              <a:rPr lang="fr-FR" dirty="0"/>
              <a:t> (1631-1694)</a:t>
            </a:r>
            <a:r>
              <a:rPr lang="cs-CZ" dirty="0"/>
              <a:t>,</a:t>
            </a:r>
            <a:r>
              <a:rPr lang="fr-FR" dirty="0"/>
              <a:t>1680</a:t>
            </a:r>
            <a:endParaRPr lang="cs-CZ" dirty="0"/>
          </a:p>
          <a:p>
            <a:r>
              <a:rPr lang="cs-CZ" dirty="0" err="1">
                <a:solidFill>
                  <a:srgbClr val="FF0000"/>
                </a:solidFill>
              </a:rPr>
              <a:t>Extrait</a:t>
            </a:r>
            <a:endParaRPr lang="cs-CZ" dirty="0">
              <a:solidFill>
                <a:srgbClr val="FF0000"/>
              </a:solidFill>
            </a:endParaRPr>
          </a:p>
          <a:p>
            <a:endParaRPr lang="cs-CZ" dirty="0"/>
          </a:p>
          <a:p>
            <a:endParaRPr lang="cs-CZ" dirty="0"/>
          </a:p>
          <a:p>
            <a:endParaRPr lang="cs-CZ" dirty="0"/>
          </a:p>
          <a:p>
            <a:endParaRPr lang="cs-CZ" dirty="0"/>
          </a:p>
          <a:p>
            <a:endParaRPr lang="cs-CZ" dirty="0"/>
          </a:p>
          <a:p>
            <a:endParaRPr lang="cs-CZ" dirty="0"/>
          </a:p>
          <a:p>
            <a:r>
              <a:rPr lang="fr-FR" dirty="0">
                <a:solidFill>
                  <a:srgbClr val="FF0000"/>
                </a:solidFill>
              </a:rPr>
              <a:t>il se moque de l'usage des dialectes, </a:t>
            </a:r>
            <a:r>
              <a:rPr lang="cs-CZ" dirty="0">
                <a:solidFill>
                  <a:srgbClr val="FF0000"/>
                </a:solidFill>
              </a:rPr>
              <a:t>l</a:t>
            </a:r>
            <a:r>
              <a:rPr lang="fr-FR" dirty="0">
                <a:solidFill>
                  <a:srgbClr val="FF0000"/>
                </a:solidFill>
              </a:rPr>
              <a:t>es locuteurs </a:t>
            </a:r>
            <a:r>
              <a:rPr lang="cs-CZ" dirty="0">
                <a:solidFill>
                  <a:srgbClr val="FF0000"/>
                </a:solidFill>
              </a:rPr>
              <a:t>= </a:t>
            </a:r>
            <a:r>
              <a:rPr lang="fr-FR" dirty="0">
                <a:solidFill>
                  <a:srgbClr val="FF0000"/>
                </a:solidFill>
              </a:rPr>
              <a:t>ne sachant pas parler  </a:t>
            </a:r>
            <a:endParaRPr lang="cs-CZ" dirty="0">
              <a:solidFill>
                <a:srgbClr val="FF0000"/>
              </a:solidFill>
            </a:endParaRPr>
          </a:p>
          <a:p>
            <a:r>
              <a:rPr lang="fr-FR" dirty="0"/>
              <a:t>tous les dictionnaires </a:t>
            </a:r>
            <a:r>
              <a:rPr lang="cs-CZ" dirty="0"/>
              <a:t>= </a:t>
            </a:r>
            <a:r>
              <a:rPr lang="fr-FR" dirty="0"/>
              <a:t>approche dépréciative </a:t>
            </a:r>
            <a:r>
              <a:rPr lang="cs-CZ" dirty="0"/>
              <a:t>des </a:t>
            </a:r>
            <a:r>
              <a:rPr lang="fr-FR" dirty="0"/>
              <a:t>dialecte</a:t>
            </a:r>
            <a:r>
              <a:rPr lang="cs-CZ" dirty="0"/>
              <a:t>s</a:t>
            </a:r>
            <a:endParaRPr lang="fr-FR" dirty="0"/>
          </a:p>
        </p:txBody>
      </p:sp>
      <p:graphicFrame>
        <p:nvGraphicFramePr>
          <p:cNvPr id="5" name="Tabulka 4">
            <a:extLst>
              <a:ext uri="{FF2B5EF4-FFF2-40B4-BE49-F238E27FC236}">
                <a16:creationId xmlns:a16="http://schemas.microsoft.com/office/drawing/2014/main" id="{9DC63121-E852-4915-8FF5-5B130C034263}"/>
              </a:ext>
            </a:extLst>
          </p:cNvPr>
          <p:cNvGraphicFramePr>
            <a:graphicFrameLocks noGrp="1"/>
          </p:cNvGraphicFramePr>
          <p:nvPr>
            <p:extLst>
              <p:ext uri="{D42A27DB-BD31-4B8C-83A1-F6EECF244321}">
                <p14:modId xmlns:p14="http://schemas.microsoft.com/office/powerpoint/2010/main" val="2347037756"/>
              </p:ext>
            </p:extLst>
          </p:nvPr>
        </p:nvGraphicFramePr>
        <p:xfrm>
          <a:off x="734060" y="2020856"/>
          <a:ext cx="9771380" cy="1931384"/>
        </p:xfrm>
        <a:graphic>
          <a:graphicData uri="http://schemas.openxmlformats.org/drawingml/2006/table">
            <a:tbl>
              <a:tblPr firstRow="1" firstCol="1" bandRow="1"/>
              <a:tblGrid>
                <a:gridCol w="9771380">
                  <a:extLst>
                    <a:ext uri="{9D8B030D-6E8A-4147-A177-3AD203B41FA5}">
                      <a16:colId xmlns:a16="http://schemas.microsoft.com/office/drawing/2014/main" val="2877243120"/>
                    </a:ext>
                  </a:extLst>
                </a:gridCol>
              </a:tblGrid>
              <a:tr h="1931384">
                <a:tc>
                  <a:txBody>
                    <a:bodyPr/>
                    <a:lstStyle/>
                    <a:p>
                      <a:pPr>
                        <a:lnSpc>
                          <a:spcPct val="107000"/>
                        </a:lnSpc>
                        <a:spcAft>
                          <a:spcPts val="800"/>
                        </a:spcAft>
                      </a:pP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Médecine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Quelques personnes se servent du mot de </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médecine </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pour dire la femme d'un Médecin. Ils diront </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Madame la Médecine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ou </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Mademoiselle la Médecine </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telle est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acouchée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Ces personnes parlent comme les Provinciaux qui ne savent pas parler. On dit à Paris, la femme d'un Médecin (Richelet, 1680).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3735311711"/>
                  </a:ext>
                </a:extLst>
              </a:tr>
            </a:tbl>
          </a:graphicData>
        </a:graphic>
      </p:graphicFrame>
    </p:spTree>
    <p:extLst>
      <p:ext uri="{BB962C8B-B14F-4D97-AF65-F5344CB8AC3E}">
        <p14:creationId xmlns:p14="http://schemas.microsoft.com/office/powerpoint/2010/main" val="10696880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790ACCEF-A047-4765-BFCB-15D0508C3A54}"/>
              </a:ext>
            </a:extLst>
          </p:cNvPr>
          <p:cNvSpPr>
            <a:spLocks noGrp="1"/>
          </p:cNvSpPr>
          <p:nvPr>
            <p:ph idx="1"/>
          </p:nvPr>
        </p:nvSpPr>
        <p:spPr>
          <a:xfrm>
            <a:off x="838200" y="426720"/>
            <a:ext cx="10515600" cy="5750243"/>
          </a:xfrm>
        </p:spPr>
        <p:txBody>
          <a:bodyPr>
            <a:normAutofit/>
          </a:bodyPr>
          <a:lstStyle/>
          <a:p>
            <a:r>
              <a:rPr lang="cs-CZ" dirty="0"/>
              <a:t>Les</a:t>
            </a:r>
            <a:r>
              <a:rPr lang="fr-FR" dirty="0"/>
              <a:t> «dialecte» </a:t>
            </a:r>
            <a:r>
              <a:rPr lang="cs-CZ" dirty="0"/>
              <a:t>+ </a:t>
            </a:r>
            <a:r>
              <a:rPr lang="fr-FR" dirty="0"/>
              <a:t>«patois» associés à un usage «inférieur», «corrompu», «grossier», «rural», «paysan», </a:t>
            </a:r>
            <a:endParaRPr lang="cs-CZ" dirty="0"/>
          </a:p>
          <a:p>
            <a:pPr marL="0" indent="0">
              <a:buNone/>
            </a:pPr>
            <a:r>
              <a:rPr lang="cs-CZ" dirty="0">
                <a:solidFill>
                  <a:srgbClr val="FF0000"/>
                </a:solidFill>
              </a:rPr>
              <a:t>VS </a:t>
            </a:r>
            <a:r>
              <a:rPr lang="fr-FR" dirty="0">
                <a:solidFill>
                  <a:srgbClr val="FF0000"/>
                </a:solidFill>
              </a:rPr>
              <a:t>«langue» </a:t>
            </a:r>
            <a:r>
              <a:rPr lang="fr-FR" dirty="0" err="1">
                <a:solidFill>
                  <a:srgbClr val="FF0000"/>
                </a:solidFill>
              </a:rPr>
              <a:t>françoise</a:t>
            </a:r>
            <a:endParaRPr lang="cs-CZ" dirty="0">
              <a:solidFill>
                <a:srgbClr val="FF0000"/>
              </a:solidFill>
            </a:endParaRPr>
          </a:p>
          <a:p>
            <a:r>
              <a:rPr lang="fr-FR" dirty="0">
                <a:solidFill>
                  <a:srgbClr val="FF0000"/>
                </a:solidFill>
              </a:rPr>
              <a:t>jugée </a:t>
            </a:r>
            <a:endParaRPr lang="cs-CZ" dirty="0">
              <a:solidFill>
                <a:srgbClr val="FF0000"/>
              </a:solidFill>
            </a:endParaRPr>
          </a:p>
          <a:p>
            <a:r>
              <a:rPr lang="fr-FR" dirty="0">
                <a:solidFill>
                  <a:srgbClr val="FF0000"/>
                </a:solidFill>
              </a:rPr>
              <a:t>«supérieure», «raffinée», «douce», «élégante», «royale»</a:t>
            </a:r>
            <a:endParaRPr lang="cs-CZ" dirty="0">
              <a:solidFill>
                <a:srgbClr val="FF0000"/>
              </a:solidFill>
            </a:endParaRPr>
          </a:p>
          <a:p>
            <a:r>
              <a:rPr lang="fr-FR" dirty="0" err="1">
                <a:highlight>
                  <a:srgbClr val="FF0000"/>
                </a:highlight>
              </a:rPr>
              <a:t>Err</a:t>
            </a:r>
            <a:r>
              <a:rPr lang="cs-CZ" dirty="0">
                <a:highlight>
                  <a:srgbClr val="FF0000"/>
                </a:highlight>
              </a:rPr>
              <a:t>eur !!!</a:t>
            </a:r>
          </a:p>
          <a:p>
            <a:r>
              <a:rPr lang="cs-CZ" dirty="0"/>
              <a:t>La </a:t>
            </a:r>
            <a:r>
              <a:rPr lang="fr-FR" dirty="0"/>
              <a:t>même origine latin</a:t>
            </a:r>
            <a:r>
              <a:rPr lang="cs-CZ" dirty="0"/>
              <a:t>e</a:t>
            </a:r>
            <a:r>
              <a:rPr lang="fr-FR" dirty="0"/>
              <a:t> </a:t>
            </a:r>
            <a:endParaRPr lang="cs-CZ" dirty="0"/>
          </a:p>
          <a:p>
            <a:r>
              <a:rPr lang="fr-FR" dirty="0"/>
              <a:t>Le discours du «triomphe» de la langue nationale sur les patois</a:t>
            </a:r>
            <a:r>
              <a:rPr lang="cs-CZ" dirty="0"/>
              <a:t> = </a:t>
            </a:r>
            <a:r>
              <a:rPr lang="fr-FR" dirty="0"/>
              <a:t>la civilisation</a:t>
            </a:r>
            <a:endParaRPr lang="cs-CZ" dirty="0"/>
          </a:p>
          <a:p>
            <a:r>
              <a:rPr lang="fr-FR" dirty="0"/>
              <a:t>la langue </a:t>
            </a:r>
            <a:r>
              <a:rPr lang="cs-CZ" dirty="0"/>
              <a:t>=== </a:t>
            </a:r>
            <a:r>
              <a:rPr lang="fr-FR" dirty="0"/>
              <a:t>un objet politique </a:t>
            </a:r>
            <a:endParaRPr lang="cs-CZ" dirty="0"/>
          </a:p>
          <a:p>
            <a:pPr lvl="1"/>
            <a:r>
              <a:rPr lang="fr-FR" dirty="0">
                <a:solidFill>
                  <a:srgbClr val="FF0000"/>
                </a:solidFill>
              </a:rPr>
              <a:t>qu'il faudra organiser et réglementer</a:t>
            </a:r>
            <a:r>
              <a:rPr lang="cs-CZ" dirty="0">
                <a:solidFill>
                  <a:srgbClr val="FF0000"/>
                </a:solidFill>
              </a:rPr>
              <a:t> !</a:t>
            </a:r>
            <a:endParaRPr lang="fr-FR" dirty="0">
              <a:solidFill>
                <a:srgbClr val="FF0000"/>
              </a:solidFill>
            </a:endParaRPr>
          </a:p>
        </p:txBody>
      </p:sp>
    </p:spTree>
    <p:extLst>
      <p:ext uri="{BB962C8B-B14F-4D97-AF65-F5344CB8AC3E}">
        <p14:creationId xmlns:p14="http://schemas.microsoft.com/office/powerpoint/2010/main" val="306339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2935E4-8CE2-48BD-B56A-5354ACE06C51}"/>
              </a:ext>
            </a:extLst>
          </p:cNvPr>
          <p:cNvSpPr>
            <a:spLocks noGrp="1"/>
          </p:cNvSpPr>
          <p:nvPr>
            <p:ph type="title"/>
          </p:nvPr>
        </p:nvSpPr>
        <p:spPr/>
        <p:txBody>
          <a:bodyPr/>
          <a:lstStyle/>
          <a:p>
            <a:r>
              <a:rPr lang="cs-CZ" b="1" dirty="0"/>
              <a:t>Les </a:t>
            </a:r>
            <a:r>
              <a:rPr lang="fr-FR" b="1" dirty="0"/>
              <a:t>latiniseurs et écumeurs de latin</a:t>
            </a:r>
            <a:endParaRPr lang="fr-FR" dirty="0"/>
          </a:p>
        </p:txBody>
      </p:sp>
      <p:sp>
        <p:nvSpPr>
          <p:cNvPr id="3" name="Zástupný symbol pro obsah 2">
            <a:extLst>
              <a:ext uri="{FF2B5EF4-FFF2-40B4-BE49-F238E27FC236}">
                <a16:creationId xmlns:a16="http://schemas.microsoft.com/office/drawing/2014/main" id="{6DB8E3F6-46B3-4235-A17A-1DC2904A4432}"/>
              </a:ext>
            </a:extLst>
          </p:cNvPr>
          <p:cNvSpPr>
            <a:spLocks noGrp="1"/>
          </p:cNvSpPr>
          <p:nvPr>
            <p:ph idx="1"/>
          </p:nvPr>
        </p:nvSpPr>
        <p:spPr>
          <a:xfrm>
            <a:off x="838200" y="1530626"/>
            <a:ext cx="10515600" cy="5039139"/>
          </a:xfrm>
        </p:spPr>
        <p:txBody>
          <a:bodyPr>
            <a:normAutofit fontScale="92500" lnSpcReduction="20000"/>
          </a:bodyPr>
          <a:lstStyle/>
          <a:p>
            <a:r>
              <a:rPr lang="fr-FR" dirty="0"/>
              <a:t>Le latin du XVI</a:t>
            </a:r>
            <a:r>
              <a:rPr lang="fr-FR" baseline="30000" dirty="0"/>
              <a:t>e</a:t>
            </a:r>
            <a:r>
              <a:rPr lang="fr-FR" dirty="0"/>
              <a:t> siècle : les juristes ou «gens de droit», les ecclésiastiques ou «gens d'Église», les lettrés et les scientifiques</a:t>
            </a:r>
            <a:r>
              <a:rPr lang="cs-CZ" dirty="0"/>
              <a:t> ; </a:t>
            </a:r>
            <a:r>
              <a:rPr lang="fr-FR" dirty="0"/>
              <a:t>en plus de leur langue maternelle (le </a:t>
            </a:r>
            <a:r>
              <a:rPr lang="fr-FR" dirty="0" err="1"/>
              <a:t>françois</a:t>
            </a:r>
            <a:r>
              <a:rPr lang="fr-FR" dirty="0"/>
              <a:t> ou un dialecte)</a:t>
            </a:r>
            <a:endParaRPr lang="cs-CZ" dirty="0"/>
          </a:p>
          <a:p>
            <a:pPr lvl="1"/>
            <a:r>
              <a:rPr lang="fr-FR" dirty="0"/>
              <a:t>«commun</a:t>
            </a:r>
            <a:r>
              <a:rPr lang="cs-CZ" dirty="0" err="1"/>
              <a:t>ication</a:t>
            </a:r>
            <a:r>
              <a:rPr lang="fr-FR" dirty="0"/>
              <a:t> internationale» </a:t>
            </a:r>
            <a:r>
              <a:rPr lang="cs-CZ" dirty="0"/>
              <a:t>+ </a:t>
            </a:r>
            <a:r>
              <a:rPr lang="cs-CZ" dirty="0" err="1"/>
              <a:t>comprendre</a:t>
            </a:r>
            <a:r>
              <a:rPr lang="cs-CZ" dirty="0"/>
              <a:t> </a:t>
            </a:r>
            <a:r>
              <a:rPr lang="fr-FR" dirty="0"/>
              <a:t>les écrits du passé</a:t>
            </a:r>
          </a:p>
          <a:p>
            <a:r>
              <a:rPr lang="fr-FR" dirty="0"/>
              <a:t>le latin continu</a:t>
            </a:r>
            <a:r>
              <a:rPr lang="cs-CZ" dirty="0"/>
              <a:t>e</a:t>
            </a:r>
            <a:r>
              <a:rPr lang="fr-FR" dirty="0"/>
              <a:t> d'évoluer</a:t>
            </a:r>
            <a:endParaRPr lang="cs-CZ" dirty="0"/>
          </a:p>
          <a:p>
            <a:r>
              <a:rPr lang="fr-FR" dirty="0"/>
              <a:t>La communication orale entre érudits de différents pays </a:t>
            </a:r>
            <a:r>
              <a:rPr lang="cs-CZ" dirty="0"/>
              <a:t>--- </a:t>
            </a:r>
            <a:r>
              <a:rPr lang="fr-FR" dirty="0"/>
              <a:t>de plus en plus difficile! </a:t>
            </a:r>
            <a:endParaRPr lang="cs-CZ" dirty="0"/>
          </a:p>
          <a:p>
            <a:r>
              <a:rPr lang="fr-FR" dirty="0"/>
              <a:t>l'existence du «latin éternel»</a:t>
            </a:r>
            <a:r>
              <a:rPr lang="cs-CZ" dirty="0"/>
              <a:t> =</a:t>
            </a:r>
            <a:r>
              <a:rPr lang="fr-FR" dirty="0"/>
              <a:t> un mythe </a:t>
            </a:r>
            <a:endParaRPr lang="cs-CZ" dirty="0"/>
          </a:p>
          <a:p>
            <a:pPr lvl="1"/>
            <a:r>
              <a:rPr lang="fr-FR" dirty="0"/>
              <a:t>des altérations, des déformations et des dégradations</a:t>
            </a:r>
          </a:p>
          <a:p>
            <a:r>
              <a:rPr lang="fr-FR" dirty="0"/>
              <a:t>«révision»</a:t>
            </a:r>
            <a:r>
              <a:rPr lang="cs-CZ" dirty="0"/>
              <a:t> </a:t>
            </a:r>
            <a:r>
              <a:rPr lang="cs-CZ" dirty="0" err="1"/>
              <a:t>du</a:t>
            </a:r>
            <a:r>
              <a:rPr lang="cs-CZ" dirty="0"/>
              <a:t> latin, l</a:t>
            </a:r>
            <a:r>
              <a:rPr lang="fr-FR" dirty="0"/>
              <a:t>a relecture de l'Antiquité</a:t>
            </a:r>
            <a:r>
              <a:rPr lang="cs-CZ" dirty="0"/>
              <a:t> </a:t>
            </a:r>
          </a:p>
          <a:p>
            <a:r>
              <a:rPr lang="cs-CZ" dirty="0" err="1">
                <a:solidFill>
                  <a:srgbClr val="FF0000"/>
                </a:solidFill>
              </a:rPr>
              <a:t>effet</a:t>
            </a:r>
            <a:r>
              <a:rPr lang="cs-CZ" dirty="0">
                <a:solidFill>
                  <a:srgbClr val="FF0000"/>
                </a:solidFill>
              </a:rPr>
              <a:t> </a:t>
            </a:r>
            <a:r>
              <a:rPr lang="cs-CZ" dirty="0" err="1">
                <a:solidFill>
                  <a:srgbClr val="FF0000"/>
                </a:solidFill>
              </a:rPr>
              <a:t>secondaire</a:t>
            </a:r>
            <a:r>
              <a:rPr lang="cs-CZ" dirty="0">
                <a:solidFill>
                  <a:srgbClr val="FF0000"/>
                </a:solidFill>
              </a:rPr>
              <a:t> ? </a:t>
            </a:r>
          </a:p>
          <a:p>
            <a:r>
              <a:rPr lang="fr-FR" dirty="0">
                <a:solidFill>
                  <a:srgbClr val="FF0000"/>
                </a:solidFill>
              </a:rPr>
              <a:t> «relatinisation» du français</a:t>
            </a:r>
            <a:endParaRPr lang="cs-CZ" dirty="0">
              <a:solidFill>
                <a:srgbClr val="FF0000"/>
              </a:solidFill>
            </a:endParaRPr>
          </a:p>
          <a:p>
            <a:pPr lvl="1"/>
            <a:r>
              <a:rPr lang="fr-FR" dirty="0"/>
              <a:t>mouvement «révisionniste»</a:t>
            </a:r>
            <a:endParaRPr lang="cs-CZ" dirty="0"/>
          </a:p>
          <a:p>
            <a:pPr lvl="1"/>
            <a:r>
              <a:rPr lang="fr-FR" dirty="0"/>
              <a:t>l'orthographe et le lexique</a:t>
            </a:r>
            <a:endParaRPr lang="cs-CZ" dirty="0"/>
          </a:p>
          <a:p>
            <a:endParaRPr lang="fr-FR" dirty="0"/>
          </a:p>
        </p:txBody>
      </p:sp>
    </p:spTree>
    <p:extLst>
      <p:ext uri="{BB962C8B-B14F-4D97-AF65-F5344CB8AC3E}">
        <p14:creationId xmlns:p14="http://schemas.microsoft.com/office/powerpoint/2010/main" val="13044660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E6DEE3-3062-4C5F-B6FB-562248F0809A}"/>
              </a:ext>
            </a:extLst>
          </p:cNvPr>
          <p:cNvSpPr>
            <a:spLocks noGrp="1"/>
          </p:cNvSpPr>
          <p:nvPr>
            <p:ph type="title"/>
          </p:nvPr>
        </p:nvSpPr>
        <p:spPr/>
        <p:txBody>
          <a:bodyPr/>
          <a:lstStyle/>
          <a:p>
            <a:r>
              <a:rPr lang="fr-FR" b="1" dirty="0"/>
              <a:t>L'orthographe</a:t>
            </a:r>
            <a:endParaRPr lang="fr-FR" dirty="0"/>
          </a:p>
        </p:txBody>
      </p:sp>
      <p:sp>
        <p:nvSpPr>
          <p:cNvPr id="3" name="Zástupný symbol pro obsah 2">
            <a:extLst>
              <a:ext uri="{FF2B5EF4-FFF2-40B4-BE49-F238E27FC236}">
                <a16:creationId xmlns:a16="http://schemas.microsoft.com/office/drawing/2014/main" id="{C38CC9EF-A380-4699-AFAE-07790372B0B3}"/>
              </a:ext>
            </a:extLst>
          </p:cNvPr>
          <p:cNvSpPr>
            <a:spLocks noGrp="1"/>
          </p:cNvSpPr>
          <p:nvPr>
            <p:ph idx="1"/>
          </p:nvPr>
        </p:nvSpPr>
        <p:spPr>
          <a:xfrm>
            <a:off x="500380" y="1419224"/>
            <a:ext cx="11191240" cy="5239993"/>
          </a:xfrm>
        </p:spPr>
        <p:txBody>
          <a:bodyPr>
            <a:normAutofit fontScale="85000" lnSpcReduction="10000"/>
          </a:bodyPr>
          <a:lstStyle/>
          <a:p>
            <a:r>
              <a:rPr lang="fr-FR" dirty="0"/>
              <a:t>uniformisation </a:t>
            </a:r>
            <a:endParaRPr lang="cs-CZ" dirty="0"/>
          </a:p>
          <a:p>
            <a:r>
              <a:rPr lang="fr-FR" dirty="0">
                <a:solidFill>
                  <a:srgbClr val="FF0000"/>
                </a:solidFill>
              </a:rPr>
              <a:t>Jusqu'alors</a:t>
            </a:r>
            <a:r>
              <a:rPr lang="cs-CZ" dirty="0">
                <a:solidFill>
                  <a:srgbClr val="FF0000"/>
                </a:solidFill>
              </a:rPr>
              <a:t> ? </a:t>
            </a:r>
          </a:p>
          <a:p>
            <a:r>
              <a:rPr lang="cs-CZ" dirty="0" err="1">
                <a:solidFill>
                  <a:srgbClr val="FF0000"/>
                </a:solidFill>
              </a:rPr>
              <a:t>N´importe</a:t>
            </a:r>
            <a:r>
              <a:rPr lang="cs-CZ" dirty="0">
                <a:solidFill>
                  <a:srgbClr val="FF0000"/>
                </a:solidFill>
              </a:rPr>
              <a:t> comment</a:t>
            </a:r>
          </a:p>
          <a:p>
            <a:r>
              <a:rPr lang="cs-CZ" dirty="0"/>
              <a:t>L</a:t>
            </a:r>
            <a:r>
              <a:rPr lang="fr-FR" dirty="0"/>
              <a:t>es imprimeurs introduisent des consonnes étymologiques </a:t>
            </a:r>
            <a:r>
              <a:rPr lang="cs-CZ" dirty="0"/>
              <a:t>(! </a:t>
            </a:r>
            <a:r>
              <a:rPr lang="fr-FR" dirty="0"/>
              <a:t>pas prononcées</a:t>
            </a:r>
            <a:r>
              <a:rPr lang="cs-CZ" dirty="0"/>
              <a:t>)</a:t>
            </a:r>
          </a:p>
          <a:p>
            <a:pPr lvl="1"/>
            <a:r>
              <a:rPr lang="fr-FR" dirty="0"/>
              <a:t>un </a:t>
            </a:r>
            <a:r>
              <a:rPr lang="fr-FR" i="1" dirty="0"/>
              <a:t>g</a:t>
            </a:r>
            <a:r>
              <a:rPr lang="fr-FR" dirty="0"/>
              <a:t> et un </a:t>
            </a:r>
            <a:r>
              <a:rPr lang="fr-FR" i="1" dirty="0"/>
              <a:t>t</a:t>
            </a:r>
            <a:r>
              <a:rPr lang="fr-FR" dirty="0"/>
              <a:t> dans </a:t>
            </a:r>
            <a:r>
              <a:rPr lang="fr-FR" i="1" dirty="0" err="1"/>
              <a:t>doi</a:t>
            </a:r>
            <a:r>
              <a:rPr lang="fr-FR" dirty="0"/>
              <a:t> </a:t>
            </a:r>
            <a:r>
              <a:rPr lang="cs-CZ" dirty="0"/>
              <a:t>---</a:t>
            </a:r>
            <a:r>
              <a:rPr lang="fr-FR" dirty="0"/>
              <a:t> pour rappeler </a:t>
            </a:r>
            <a:r>
              <a:rPr lang="fr-FR" i="1" dirty="0"/>
              <a:t>doigt</a:t>
            </a:r>
            <a:r>
              <a:rPr lang="fr-FR" dirty="0"/>
              <a:t> </a:t>
            </a:r>
            <a:r>
              <a:rPr lang="cs-CZ" dirty="0" err="1"/>
              <a:t>origine</a:t>
            </a:r>
            <a:r>
              <a:rPr lang="fr-FR" dirty="0"/>
              <a:t> latin</a:t>
            </a:r>
            <a:r>
              <a:rPr lang="cs-CZ" dirty="0"/>
              <a:t>e</a:t>
            </a:r>
            <a:r>
              <a:rPr lang="fr-FR" dirty="0"/>
              <a:t> </a:t>
            </a:r>
            <a:r>
              <a:rPr lang="fr-FR" i="1" dirty="0" err="1"/>
              <a:t>digitum</a:t>
            </a:r>
            <a:r>
              <a:rPr lang="cs-CZ" dirty="0"/>
              <a:t>,</a:t>
            </a:r>
          </a:p>
          <a:p>
            <a:pPr lvl="1"/>
            <a:r>
              <a:rPr lang="fr-FR" dirty="0"/>
              <a:t>le </a:t>
            </a:r>
            <a:r>
              <a:rPr lang="fr-FR" i="1" dirty="0"/>
              <a:t>p</a:t>
            </a:r>
            <a:r>
              <a:rPr lang="fr-FR" dirty="0"/>
              <a:t> de </a:t>
            </a:r>
            <a:r>
              <a:rPr lang="fr-FR" i="1" dirty="0"/>
              <a:t>compter</a:t>
            </a:r>
            <a:r>
              <a:rPr lang="fr-FR" dirty="0"/>
              <a:t> (&lt; lat. </a:t>
            </a:r>
            <a:r>
              <a:rPr lang="fr-FR" i="1" dirty="0" err="1"/>
              <a:t>computare</a:t>
            </a:r>
            <a:r>
              <a:rPr lang="fr-FR" dirty="0"/>
              <a:t>), </a:t>
            </a:r>
            <a:endParaRPr lang="cs-CZ" dirty="0"/>
          </a:p>
          <a:p>
            <a:pPr lvl="1"/>
            <a:r>
              <a:rPr lang="fr-FR" dirty="0"/>
              <a:t>le </a:t>
            </a:r>
            <a:r>
              <a:rPr lang="fr-FR" i="1" dirty="0"/>
              <a:t>b</a:t>
            </a:r>
            <a:r>
              <a:rPr lang="fr-FR" dirty="0"/>
              <a:t> de </a:t>
            </a:r>
            <a:r>
              <a:rPr lang="fr-FR" i="1" dirty="0" err="1"/>
              <a:t>doubter</a:t>
            </a:r>
            <a:r>
              <a:rPr lang="fr-FR" dirty="0"/>
              <a:t> (&lt; lat. </a:t>
            </a:r>
            <a:r>
              <a:rPr lang="fr-FR" i="1" dirty="0" err="1"/>
              <a:t>dubitare</a:t>
            </a:r>
            <a:r>
              <a:rPr lang="fr-FR" dirty="0"/>
              <a:t>), </a:t>
            </a:r>
            <a:endParaRPr lang="cs-CZ" dirty="0"/>
          </a:p>
          <a:p>
            <a:pPr lvl="1"/>
            <a:r>
              <a:rPr lang="fr-FR" dirty="0"/>
              <a:t>le </a:t>
            </a:r>
            <a:r>
              <a:rPr lang="fr-FR" i="1" dirty="0"/>
              <a:t>c</a:t>
            </a:r>
            <a:r>
              <a:rPr lang="fr-FR" dirty="0"/>
              <a:t> de </a:t>
            </a:r>
            <a:r>
              <a:rPr lang="fr-FR" i="1" dirty="0" err="1"/>
              <a:t>faict</a:t>
            </a:r>
            <a:r>
              <a:rPr lang="fr-FR" dirty="0"/>
              <a:t> (&lt; lat. </a:t>
            </a:r>
            <a:r>
              <a:rPr lang="fr-FR" i="1" dirty="0"/>
              <a:t>factum</a:t>
            </a:r>
            <a:r>
              <a:rPr lang="fr-FR" dirty="0"/>
              <a:t>), le </a:t>
            </a:r>
            <a:r>
              <a:rPr lang="fr-FR" i="1" dirty="0"/>
              <a:t>g </a:t>
            </a:r>
            <a:r>
              <a:rPr lang="fr-FR" dirty="0"/>
              <a:t>de </a:t>
            </a:r>
            <a:r>
              <a:rPr lang="fr-FR" i="1" dirty="0" err="1"/>
              <a:t>congnoistre</a:t>
            </a:r>
            <a:r>
              <a:rPr lang="fr-FR" dirty="0"/>
              <a:t> (&lt; lat. </a:t>
            </a:r>
            <a:r>
              <a:rPr lang="fr-FR" i="1" dirty="0" err="1"/>
              <a:t>cognoscere</a:t>
            </a:r>
            <a:r>
              <a:rPr lang="fr-FR" dirty="0"/>
              <a:t>), </a:t>
            </a:r>
            <a:endParaRPr lang="cs-CZ" dirty="0"/>
          </a:p>
          <a:p>
            <a:pPr lvl="1"/>
            <a:r>
              <a:rPr lang="fr-FR" dirty="0"/>
              <a:t>le </a:t>
            </a:r>
            <a:r>
              <a:rPr lang="fr-FR" i="1" dirty="0"/>
              <a:t>p</a:t>
            </a:r>
            <a:r>
              <a:rPr lang="fr-FR" dirty="0"/>
              <a:t> de </a:t>
            </a:r>
            <a:r>
              <a:rPr lang="fr-FR" i="1" dirty="0"/>
              <a:t>corps</a:t>
            </a:r>
            <a:r>
              <a:rPr lang="fr-FR" dirty="0"/>
              <a:t> &lt; lat. </a:t>
            </a:r>
            <a:r>
              <a:rPr lang="fr-FR" i="1" dirty="0"/>
              <a:t>corpus</a:t>
            </a:r>
            <a:r>
              <a:rPr lang="fr-FR" dirty="0"/>
              <a:t>) ou de </a:t>
            </a:r>
            <a:r>
              <a:rPr lang="fr-FR" i="1" dirty="0"/>
              <a:t>temps</a:t>
            </a:r>
            <a:r>
              <a:rPr lang="fr-FR" dirty="0"/>
              <a:t> &lt; lat. </a:t>
            </a:r>
            <a:r>
              <a:rPr lang="fr-FR" i="1" dirty="0" err="1"/>
              <a:t>tempus</a:t>
            </a:r>
            <a:r>
              <a:rPr lang="fr-FR" dirty="0"/>
              <a:t>), </a:t>
            </a:r>
            <a:endParaRPr lang="cs-CZ" dirty="0"/>
          </a:p>
          <a:p>
            <a:pPr lvl="1"/>
            <a:r>
              <a:rPr lang="fr-FR" dirty="0"/>
              <a:t>le </a:t>
            </a:r>
            <a:r>
              <a:rPr lang="fr-FR" i="1" dirty="0"/>
              <a:t>h</a:t>
            </a:r>
            <a:r>
              <a:rPr lang="fr-FR" dirty="0"/>
              <a:t> de </a:t>
            </a:r>
            <a:r>
              <a:rPr lang="fr-FR" i="1" dirty="0"/>
              <a:t>homme</a:t>
            </a:r>
            <a:r>
              <a:rPr lang="fr-FR" dirty="0"/>
              <a:t> (&lt; lat. </a:t>
            </a:r>
            <a:r>
              <a:rPr lang="fr-FR" i="1" dirty="0"/>
              <a:t>homo</a:t>
            </a:r>
            <a:r>
              <a:rPr lang="fr-FR" dirty="0"/>
              <a:t>), </a:t>
            </a:r>
            <a:endParaRPr lang="cs-CZ" dirty="0"/>
          </a:p>
          <a:p>
            <a:pPr lvl="1"/>
            <a:r>
              <a:rPr lang="fr-FR" dirty="0"/>
              <a:t>le</a:t>
            </a:r>
            <a:r>
              <a:rPr lang="fr-FR" i="1" dirty="0"/>
              <a:t> b</a:t>
            </a:r>
            <a:r>
              <a:rPr lang="fr-FR" dirty="0"/>
              <a:t> de </a:t>
            </a:r>
            <a:r>
              <a:rPr lang="fr-FR" i="1" dirty="0" err="1"/>
              <a:t>soubdain</a:t>
            </a:r>
            <a:r>
              <a:rPr lang="fr-FR" dirty="0"/>
              <a:t> (&lt; lat. </a:t>
            </a:r>
            <a:r>
              <a:rPr lang="fr-FR" i="1" dirty="0" err="1"/>
              <a:t>subitaneus</a:t>
            </a:r>
            <a:r>
              <a:rPr lang="fr-FR" dirty="0"/>
              <a:t>), </a:t>
            </a:r>
            <a:endParaRPr lang="cs-CZ" dirty="0"/>
          </a:p>
          <a:p>
            <a:pPr lvl="1"/>
            <a:r>
              <a:rPr lang="fr-FR" dirty="0"/>
              <a:t>le </a:t>
            </a:r>
            <a:r>
              <a:rPr lang="fr-FR" i="1" dirty="0"/>
              <a:t>p</a:t>
            </a:r>
            <a:r>
              <a:rPr lang="fr-FR" dirty="0"/>
              <a:t> de </a:t>
            </a:r>
            <a:r>
              <a:rPr lang="fr-FR" i="1" dirty="0"/>
              <a:t>sept</a:t>
            </a:r>
            <a:r>
              <a:rPr lang="fr-FR" dirty="0"/>
              <a:t> (&lt; lat. </a:t>
            </a:r>
            <a:r>
              <a:rPr lang="fr-FR" i="1" dirty="0" err="1"/>
              <a:t>septem</a:t>
            </a:r>
            <a:r>
              <a:rPr lang="fr-FR" dirty="0"/>
              <a:t>), </a:t>
            </a:r>
            <a:endParaRPr lang="cs-CZ" dirty="0"/>
          </a:p>
          <a:p>
            <a:pPr lvl="1"/>
            <a:r>
              <a:rPr lang="fr-FR" dirty="0"/>
              <a:t>le </a:t>
            </a:r>
            <a:r>
              <a:rPr lang="fr-FR" i="1" dirty="0"/>
              <a:t>g</a:t>
            </a:r>
            <a:r>
              <a:rPr lang="fr-FR" dirty="0"/>
              <a:t> de </a:t>
            </a:r>
            <a:r>
              <a:rPr lang="fr-FR" i="1" dirty="0"/>
              <a:t>vingt</a:t>
            </a:r>
            <a:r>
              <a:rPr lang="fr-FR" dirty="0"/>
              <a:t> (&lt; lat. </a:t>
            </a:r>
            <a:r>
              <a:rPr lang="fr-FR" i="1" dirty="0" err="1"/>
              <a:t>viginti</a:t>
            </a:r>
            <a:r>
              <a:rPr lang="fr-FR" dirty="0"/>
              <a:t>), </a:t>
            </a:r>
            <a:endParaRPr lang="cs-CZ" dirty="0"/>
          </a:p>
          <a:p>
            <a:pPr lvl="1"/>
            <a:r>
              <a:rPr lang="fr-FR" dirty="0"/>
              <a:t>le </a:t>
            </a:r>
            <a:r>
              <a:rPr lang="fr-FR" i="1" dirty="0"/>
              <a:t>x</a:t>
            </a:r>
            <a:r>
              <a:rPr lang="fr-FR" dirty="0"/>
              <a:t> de </a:t>
            </a:r>
            <a:r>
              <a:rPr lang="fr-FR" i="1" dirty="0"/>
              <a:t>paix</a:t>
            </a:r>
            <a:r>
              <a:rPr lang="fr-FR" dirty="0"/>
              <a:t> (&lt; lat. </a:t>
            </a:r>
            <a:r>
              <a:rPr lang="fr-FR" i="1" dirty="0"/>
              <a:t>pax</a:t>
            </a:r>
            <a:r>
              <a:rPr lang="cs-CZ" i="1" dirty="0"/>
              <a:t>)</a:t>
            </a:r>
          </a:p>
          <a:p>
            <a:pPr marL="0" indent="0">
              <a:buNone/>
            </a:pPr>
            <a:r>
              <a:rPr lang="fr-FR" dirty="0"/>
              <a:t>En ancien français</a:t>
            </a:r>
            <a:r>
              <a:rPr lang="cs-CZ" dirty="0"/>
              <a:t> ! : </a:t>
            </a:r>
            <a:r>
              <a:rPr lang="fr-FR" i="1" dirty="0"/>
              <a:t>conter</a:t>
            </a:r>
            <a:r>
              <a:rPr lang="fr-FR" dirty="0"/>
              <a:t>, </a:t>
            </a:r>
            <a:r>
              <a:rPr lang="fr-FR" i="1" dirty="0"/>
              <a:t>doter</a:t>
            </a:r>
            <a:r>
              <a:rPr lang="fr-FR" dirty="0"/>
              <a:t>, </a:t>
            </a:r>
            <a:r>
              <a:rPr lang="fr-FR" i="1" dirty="0" err="1"/>
              <a:t>faz</a:t>
            </a:r>
            <a:r>
              <a:rPr lang="fr-FR" dirty="0"/>
              <a:t>, </a:t>
            </a:r>
            <a:r>
              <a:rPr lang="fr-FR" i="1" dirty="0" err="1"/>
              <a:t>conoitre</a:t>
            </a:r>
            <a:r>
              <a:rPr lang="fr-FR" i="1" dirty="0"/>
              <a:t>, cors</a:t>
            </a:r>
            <a:r>
              <a:rPr lang="fr-FR" dirty="0"/>
              <a:t>, </a:t>
            </a:r>
            <a:r>
              <a:rPr lang="fr-FR" i="1" dirty="0"/>
              <a:t>tems</a:t>
            </a:r>
            <a:r>
              <a:rPr lang="fr-FR" dirty="0"/>
              <a:t>, </a:t>
            </a:r>
            <a:r>
              <a:rPr lang="fr-FR" i="1" dirty="0"/>
              <a:t>om</a:t>
            </a:r>
            <a:r>
              <a:rPr lang="fr-FR" dirty="0"/>
              <a:t>, </a:t>
            </a:r>
            <a:r>
              <a:rPr lang="fr-FR" i="1" dirty="0" err="1"/>
              <a:t>sudein</a:t>
            </a:r>
            <a:r>
              <a:rPr lang="fr-FR" i="1" dirty="0"/>
              <a:t>, set</a:t>
            </a:r>
            <a:r>
              <a:rPr lang="fr-FR" dirty="0"/>
              <a:t>, </a:t>
            </a:r>
            <a:r>
              <a:rPr lang="fr-FR" i="1" dirty="0"/>
              <a:t>vint</a:t>
            </a:r>
            <a:r>
              <a:rPr lang="fr-FR" dirty="0"/>
              <a:t> et </a:t>
            </a:r>
            <a:r>
              <a:rPr lang="fr-FR" i="1" dirty="0"/>
              <a:t>pais</a:t>
            </a:r>
            <a:endParaRPr lang="fr-FR" dirty="0"/>
          </a:p>
        </p:txBody>
      </p:sp>
    </p:spTree>
    <p:extLst>
      <p:ext uri="{BB962C8B-B14F-4D97-AF65-F5344CB8AC3E}">
        <p14:creationId xmlns:p14="http://schemas.microsoft.com/office/powerpoint/2010/main" val="34735225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500"/>
                                        <p:tgtEl>
                                          <p:spTgt spid="3">
                                            <p:txEl>
                                              <p:pRg st="12" end="12"/>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fade">
                                      <p:cBhvr>
                                        <p:cTn id="52" dur="500"/>
                                        <p:tgtEl>
                                          <p:spTgt spid="3">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Effect transition="in" filter="fade">
                                      <p:cBhvr>
                                        <p:cTn id="5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F6D3A2CF-68A0-4C6B-B470-17A871BB6506}"/>
              </a:ext>
            </a:extLst>
          </p:cNvPr>
          <p:cNvSpPr>
            <a:spLocks noGrp="1"/>
          </p:cNvSpPr>
          <p:nvPr>
            <p:ph idx="1"/>
          </p:nvPr>
        </p:nvSpPr>
        <p:spPr>
          <a:xfrm>
            <a:off x="838200" y="314960"/>
            <a:ext cx="10515600" cy="5862003"/>
          </a:xfrm>
        </p:spPr>
        <p:txBody>
          <a:bodyPr>
            <a:normAutofit/>
          </a:bodyPr>
          <a:lstStyle/>
          <a:p>
            <a:r>
              <a:rPr lang="cs-CZ" dirty="0">
                <a:solidFill>
                  <a:srgbClr val="FF0000"/>
                </a:solidFill>
              </a:rPr>
              <a:t>But ?</a:t>
            </a:r>
          </a:p>
          <a:p>
            <a:r>
              <a:rPr lang="fr-FR" dirty="0">
                <a:solidFill>
                  <a:srgbClr val="FF0000"/>
                </a:solidFill>
              </a:rPr>
              <a:t>reconnaître la forme latine</a:t>
            </a:r>
            <a:endParaRPr lang="cs-CZ" dirty="0">
              <a:solidFill>
                <a:srgbClr val="FF0000"/>
              </a:solidFill>
            </a:endParaRPr>
          </a:p>
          <a:p>
            <a:r>
              <a:rPr lang="cs-CZ" dirty="0" err="1">
                <a:solidFill>
                  <a:srgbClr val="FF0000"/>
                </a:solidFill>
              </a:rPr>
              <a:t>rappeler</a:t>
            </a:r>
            <a:r>
              <a:rPr lang="fr-FR" dirty="0">
                <a:solidFill>
                  <a:srgbClr val="FF0000"/>
                </a:solidFill>
              </a:rPr>
              <a:t> l'étymologie latine</a:t>
            </a:r>
            <a:endParaRPr lang="cs-CZ" dirty="0">
              <a:solidFill>
                <a:srgbClr val="FF0000"/>
              </a:solidFill>
            </a:endParaRPr>
          </a:p>
          <a:p>
            <a:r>
              <a:rPr lang="cs-CZ" dirty="0"/>
              <a:t>l</a:t>
            </a:r>
            <a:r>
              <a:rPr lang="fr-FR" dirty="0"/>
              <a:t>es typographes </a:t>
            </a:r>
            <a:r>
              <a:rPr lang="cs-CZ" dirty="0"/>
              <a:t>1) </a:t>
            </a:r>
            <a:r>
              <a:rPr lang="fr-FR" dirty="0"/>
              <a:t>afficher </a:t>
            </a:r>
            <a:r>
              <a:rPr lang="cs-CZ" dirty="0" err="1"/>
              <a:t>le</a:t>
            </a:r>
            <a:r>
              <a:rPr lang="fr-FR" dirty="0"/>
              <a:t>s connaissances, </a:t>
            </a:r>
            <a:r>
              <a:rPr lang="cs-CZ" dirty="0"/>
              <a:t>2) </a:t>
            </a:r>
            <a:r>
              <a:rPr lang="fr-FR" dirty="0"/>
              <a:t>des honoraires plus élevés</a:t>
            </a:r>
            <a:endParaRPr lang="cs-CZ" dirty="0"/>
          </a:p>
          <a:p>
            <a:r>
              <a:rPr lang="fr-FR" b="1" dirty="0">
                <a:solidFill>
                  <a:srgbClr val="FF0000"/>
                </a:solidFill>
              </a:rPr>
              <a:t>des erreurs </a:t>
            </a:r>
            <a:r>
              <a:rPr lang="cs-CZ" dirty="0">
                <a:solidFill>
                  <a:srgbClr val="FF0000"/>
                </a:solidFill>
              </a:rPr>
              <a:t>!</a:t>
            </a:r>
            <a:r>
              <a:rPr lang="fr-FR" dirty="0">
                <a:solidFill>
                  <a:srgbClr val="FF0000"/>
                </a:solidFill>
              </a:rPr>
              <a:t> </a:t>
            </a:r>
            <a:r>
              <a:rPr lang="fr-FR" i="1" dirty="0">
                <a:solidFill>
                  <a:srgbClr val="FF0000"/>
                </a:solidFill>
              </a:rPr>
              <a:t>pois</a:t>
            </a:r>
            <a:r>
              <a:rPr lang="fr-FR" dirty="0">
                <a:solidFill>
                  <a:srgbClr val="FF0000"/>
                </a:solidFill>
              </a:rPr>
              <a:t> (a</a:t>
            </a:r>
            <a:r>
              <a:rPr lang="cs-CZ" dirty="0" err="1">
                <a:solidFill>
                  <a:srgbClr val="FF0000"/>
                </a:solidFill>
              </a:rPr>
              <a:t>jd</a:t>
            </a:r>
            <a:r>
              <a:rPr lang="cs-CZ" dirty="0">
                <a:solidFill>
                  <a:srgbClr val="FF0000"/>
                </a:solidFill>
              </a:rPr>
              <a:t>.</a:t>
            </a:r>
            <a:r>
              <a:rPr lang="fr-FR" i="1" dirty="0">
                <a:solidFill>
                  <a:srgbClr val="FF0000"/>
                </a:solidFill>
              </a:rPr>
              <a:t> poids</a:t>
            </a:r>
            <a:r>
              <a:rPr lang="fr-FR" dirty="0">
                <a:solidFill>
                  <a:srgbClr val="FF0000"/>
                </a:solidFill>
              </a:rPr>
              <a:t>) </a:t>
            </a:r>
            <a:endParaRPr lang="cs-CZ" dirty="0">
              <a:solidFill>
                <a:srgbClr val="FF0000"/>
              </a:solidFill>
            </a:endParaRPr>
          </a:p>
          <a:p>
            <a:r>
              <a:rPr lang="cs-CZ" i="1" dirty="0">
                <a:solidFill>
                  <a:srgbClr val="FF0000"/>
                </a:solidFill>
              </a:rPr>
              <a:t>NON </a:t>
            </a:r>
            <a:r>
              <a:rPr lang="fr-FR" i="1" dirty="0">
                <a:solidFill>
                  <a:srgbClr val="FF0000"/>
                </a:solidFill>
              </a:rPr>
              <a:t>pondus</a:t>
            </a:r>
            <a:endParaRPr lang="cs-CZ" dirty="0">
              <a:solidFill>
                <a:srgbClr val="FF0000"/>
              </a:solidFill>
            </a:endParaRPr>
          </a:p>
          <a:p>
            <a:r>
              <a:rPr lang="cs-CZ" dirty="0">
                <a:solidFill>
                  <a:srgbClr val="FF0000"/>
                </a:solidFill>
              </a:rPr>
              <a:t>MAIS </a:t>
            </a:r>
            <a:r>
              <a:rPr lang="fr-FR" i="1" dirty="0">
                <a:solidFill>
                  <a:srgbClr val="FF0000"/>
                </a:solidFill>
              </a:rPr>
              <a:t>pensum</a:t>
            </a:r>
            <a:endParaRPr lang="cs-CZ" i="1" dirty="0">
              <a:solidFill>
                <a:srgbClr val="FF0000"/>
              </a:solidFill>
            </a:endParaRPr>
          </a:p>
          <a:p>
            <a:r>
              <a:rPr lang="cs-CZ" dirty="0"/>
              <a:t>La </a:t>
            </a:r>
            <a:r>
              <a:rPr lang="fr-FR" dirty="0"/>
              <a:t>déplorable orthographe du français </a:t>
            </a:r>
            <a:r>
              <a:rPr lang="cs-CZ" dirty="0" err="1"/>
              <a:t>provient</a:t>
            </a:r>
            <a:r>
              <a:rPr lang="cs-CZ" dirty="0"/>
              <a:t> </a:t>
            </a:r>
            <a:r>
              <a:rPr lang="cs-CZ" dirty="0" err="1"/>
              <a:t>d´ici</a:t>
            </a:r>
            <a:r>
              <a:rPr lang="cs-CZ" dirty="0"/>
              <a:t> !</a:t>
            </a:r>
            <a:endParaRPr lang="fr-FR" dirty="0"/>
          </a:p>
          <a:p>
            <a:r>
              <a:rPr lang="fr-FR" dirty="0"/>
              <a:t>1530, </a:t>
            </a:r>
            <a:r>
              <a:rPr lang="fr-FR" dirty="0" err="1"/>
              <a:t>protest</a:t>
            </a:r>
            <a:r>
              <a:rPr lang="cs-CZ" dirty="0" err="1"/>
              <a:t>ations</a:t>
            </a:r>
            <a:r>
              <a:rPr lang="fr-FR" dirty="0"/>
              <a:t> contre l'envahissement du français par le latin</a:t>
            </a:r>
            <a:r>
              <a:rPr lang="cs-CZ" dirty="0"/>
              <a:t> :</a:t>
            </a:r>
          </a:p>
          <a:p>
            <a:pPr lvl="1"/>
            <a:r>
              <a:rPr lang="cs-CZ" dirty="0"/>
              <a:t>Par </a:t>
            </a:r>
            <a:r>
              <a:rPr lang="cs-CZ" dirty="0" err="1"/>
              <a:t>exemple</a:t>
            </a:r>
            <a:r>
              <a:rPr lang="cs-CZ" dirty="0"/>
              <a:t> : </a:t>
            </a:r>
            <a:r>
              <a:rPr lang="fr-FR" b="1" dirty="0"/>
              <a:t>Jean-Antoine de Baïf</a:t>
            </a:r>
            <a:r>
              <a:rPr lang="fr-FR" dirty="0"/>
              <a:t> (1532-1589)</a:t>
            </a:r>
            <a:r>
              <a:rPr lang="cs-CZ" dirty="0"/>
              <a:t> </a:t>
            </a:r>
            <a:r>
              <a:rPr lang="fr-FR" dirty="0"/>
              <a:t>son succès </a:t>
            </a:r>
            <a:r>
              <a:rPr lang="cs-CZ" dirty="0"/>
              <a:t>:</a:t>
            </a:r>
            <a:r>
              <a:rPr lang="fr-FR" dirty="0"/>
              <a:t> presque nul</a:t>
            </a:r>
          </a:p>
        </p:txBody>
      </p:sp>
    </p:spTree>
    <p:extLst>
      <p:ext uri="{BB962C8B-B14F-4D97-AF65-F5344CB8AC3E}">
        <p14:creationId xmlns:p14="http://schemas.microsoft.com/office/powerpoint/2010/main" val="33506894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68A4C87-111B-4AD2-A390-331D6822ADB8}"/>
              </a:ext>
            </a:extLst>
          </p:cNvPr>
          <p:cNvSpPr>
            <a:spLocks noGrp="1"/>
          </p:cNvSpPr>
          <p:nvPr>
            <p:ph idx="1"/>
          </p:nvPr>
        </p:nvSpPr>
        <p:spPr>
          <a:xfrm>
            <a:off x="838200" y="477520"/>
            <a:ext cx="10515600" cy="5699443"/>
          </a:xfrm>
        </p:spPr>
        <p:txBody>
          <a:bodyPr/>
          <a:lstStyle/>
          <a:p>
            <a:pPr lvl="0"/>
            <a:r>
              <a:rPr lang="fr-FR" dirty="0"/>
              <a:t>la fascination pour l'Italie, et l'intérêt pour les textes de l'Antiquité, les nouvelles inventions, la découverte de l'Amérique, etc. </a:t>
            </a:r>
          </a:p>
          <a:p>
            <a:pPr lvl="1"/>
            <a:r>
              <a:rPr lang="fr-FR" dirty="0"/>
              <a:t>une ère de prospérité pour l'aristocratie et la bourgeoisie</a:t>
            </a:r>
            <a:endParaRPr lang="cs-CZ" dirty="0"/>
          </a:p>
          <a:p>
            <a:r>
              <a:rPr lang="fr-FR" dirty="0"/>
              <a:t>Léonard de Vinci, Michel-Ange, Botticelli, Raphaël, </a:t>
            </a:r>
            <a:r>
              <a:rPr lang="fr-FR" dirty="0" err="1"/>
              <a:t>etc</a:t>
            </a:r>
            <a:r>
              <a:rPr lang="cs-CZ" dirty="0"/>
              <a:t>.</a:t>
            </a:r>
          </a:p>
          <a:p>
            <a:r>
              <a:rPr lang="fr-FR" dirty="0"/>
              <a:t>les mariages diplomatiques</a:t>
            </a:r>
            <a:r>
              <a:rPr lang="cs-CZ" dirty="0"/>
              <a:t> : </a:t>
            </a:r>
            <a:r>
              <a:rPr lang="fr-FR" dirty="0"/>
              <a:t>Catherine de Médicis (1519-1589) avec Henri II (1519-1959)</a:t>
            </a:r>
            <a:endParaRPr lang="cs-CZ" dirty="0"/>
          </a:p>
          <a:p>
            <a:pPr lvl="1"/>
            <a:r>
              <a:rPr lang="fr-FR" dirty="0"/>
              <a:t>La cour de France se raffina en s'italianisant</a:t>
            </a:r>
            <a:endParaRPr lang="cs-CZ" dirty="0"/>
          </a:p>
          <a:p>
            <a:endParaRPr lang="cs-CZ" dirty="0"/>
          </a:p>
        </p:txBody>
      </p:sp>
    </p:spTree>
    <p:extLst>
      <p:ext uri="{BB962C8B-B14F-4D97-AF65-F5344CB8AC3E}">
        <p14:creationId xmlns:p14="http://schemas.microsoft.com/office/powerpoint/2010/main" val="143111049"/>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2B6CE3B8-C027-4DED-96CF-E64AC1427E77}"/>
              </a:ext>
            </a:extLst>
          </p:cNvPr>
          <p:cNvSpPr>
            <a:spLocks noGrp="1"/>
          </p:cNvSpPr>
          <p:nvPr>
            <p:ph idx="1"/>
          </p:nvPr>
        </p:nvSpPr>
        <p:spPr>
          <a:xfrm>
            <a:off x="838200" y="375920"/>
            <a:ext cx="10515600" cy="5801043"/>
          </a:xfrm>
        </p:spPr>
        <p:txBody>
          <a:bodyPr/>
          <a:lstStyle/>
          <a:p>
            <a:r>
              <a:rPr lang="fr-FR" b="1" dirty="0"/>
              <a:t>Geoffroy Tory</a:t>
            </a:r>
            <a:r>
              <a:rPr lang="fr-FR" dirty="0"/>
              <a:t> (v. 1480-1533)</a:t>
            </a:r>
            <a:endParaRPr lang="cs-CZ" dirty="0"/>
          </a:p>
          <a:p>
            <a:pPr lvl="1"/>
            <a:r>
              <a:rPr lang="fr-FR" dirty="0"/>
              <a:t>imprimeur et graveur de son métier</a:t>
            </a:r>
            <a:endParaRPr lang="cs-CZ" dirty="0"/>
          </a:p>
          <a:p>
            <a:pPr lvl="1"/>
            <a:r>
              <a:rPr lang="fr-FR" dirty="0" err="1"/>
              <a:t>renouveller</a:t>
            </a:r>
            <a:r>
              <a:rPr lang="fr-FR" dirty="0"/>
              <a:t> la forme des livres</a:t>
            </a:r>
            <a:endParaRPr lang="cs-CZ" dirty="0"/>
          </a:p>
          <a:p>
            <a:pPr lvl="1"/>
            <a:r>
              <a:rPr lang="fr-FR" dirty="0"/>
              <a:t>condamnait les «latineurs»</a:t>
            </a:r>
            <a:r>
              <a:rPr lang="cs-CZ" dirty="0"/>
              <a:t>, </a:t>
            </a:r>
            <a:r>
              <a:rPr lang="fr-FR" dirty="0"/>
              <a:t>remplaçaient les mots bien connus par des formes latinisantes </a:t>
            </a:r>
            <a:r>
              <a:rPr lang="cs-CZ" dirty="0"/>
              <a:t>:</a:t>
            </a:r>
            <a:r>
              <a:rPr lang="fr-FR" dirty="0"/>
              <a:t> </a:t>
            </a:r>
            <a:r>
              <a:rPr lang="fr-FR" i="1" dirty="0" err="1"/>
              <a:t>transfeter</a:t>
            </a:r>
            <a:r>
              <a:rPr lang="fr-FR" dirty="0"/>
              <a:t> pour </a:t>
            </a:r>
            <a:r>
              <a:rPr lang="fr-FR" i="1" dirty="0"/>
              <a:t>traverser</a:t>
            </a:r>
            <a:r>
              <a:rPr lang="fr-FR" dirty="0"/>
              <a:t>, </a:t>
            </a:r>
            <a:r>
              <a:rPr lang="fr-FR" i="1" dirty="0" err="1"/>
              <a:t>deambuler</a:t>
            </a:r>
            <a:r>
              <a:rPr lang="fr-FR" dirty="0"/>
              <a:t> pour </a:t>
            </a:r>
            <a:r>
              <a:rPr lang="fr-FR" i="1" dirty="0"/>
              <a:t>se promener</a:t>
            </a:r>
            <a:r>
              <a:rPr lang="fr-FR" dirty="0"/>
              <a:t>, </a:t>
            </a:r>
            <a:r>
              <a:rPr lang="fr-FR" i="1" dirty="0" err="1"/>
              <a:t>quadrivies</a:t>
            </a:r>
            <a:r>
              <a:rPr lang="fr-FR" dirty="0"/>
              <a:t> pour </a:t>
            </a:r>
            <a:r>
              <a:rPr lang="fr-FR" i="1" dirty="0"/>
              <a:t>places publiques</a:t>
            </a:r>
            <a:r>
              <a:rPr lang="fr-FR" dirty="0"/>
              <a:t> </a:t>
            </a:r>
            <a:endParaRPr lang="cs-CZ" dirty="0"/>
          </a:p>
          <a:p>
            <a:pPr lvl="1"/>
            <a:r>
              <a:rPr lang="fr-FR" dirty="0"/>
              <a:t>Voici ce qu'il pensait des «</a:t>
            </a:r>
            <a:r>
              <a:rPr lang="fr-FR" dirty="0" err="1"/>
              <a:t>escumeurs</a:t>
            </a:r>
            <a:r>
              <a:rPr lang="fr-FR" dirty="0"/>
              <a:t> de latin» :</a:t>
            </a:r>
          </a:p>
          <a:p>
            <a:endParaRPr lang="fr-FR" dirty="0"/>
          </a:p>
        </p:txBody>
      </p:sp>
      <p:graphicFrame>
        <p:nvGraphicFramePr>
          <p:cNvPr id="5" name="Tabulka 4">
            <a:extLst>
              <a:ext uri="{FF2B5EF4-FFF2-40B4-BE49-F238E27FC236}">
                <a16:creationId xmlns:a16="http://schemas.microsoft.com/office/drawing/2014/main" id="{A253CB2B-314C-465E-A845-C7A125E4E2F4}"/>
              </a:ext>
            </a:extLst>
          </p:cNvPr>
          <p:cNvGraphicFramePr>
            <a:graphicFrameLocks noGrp="1"/>
          </p:cNvGraphicFramePr>
          <p:nvPr>
            <p:extLst>
              <p:ext uri="{D42A27DB-BD31-4B8C-83A1-F6EECF244321}">
                <p14:modId xmlns:p14="http://schemas.microsoft.com/office/powerpoint/2010/main" val="3222396343"/>
              </p:ext>
            </p:extLst>
          </p:nvPr>
        </p:nvGraphicFramePr>
        <p:xfrm>
          <a:off x="416560" y="3198114"/>
          <a:ext cx="11480579" cy="3570434"/>
        </p:xfrm>
        <a:graphic>
          <a:graphicData uri="http://schemas.openxmlformats.org/drawingml/2006/table">
            <a:tbl>
              <a:tblPr firstRow="1" firstCol="1" bandRow="1"/>
              <a:tblGrid>
                <a:gridCol w="11480579">
                  <a:extLst>
                    <a:ext uri="{9D8B030D-6E8A-4147-A177-3AD203B41FA5}">
                      <a16:colId xmlns:a16="http://schemas.microsoft.com/office/drawing/2014/main" val="357856756"/>
                    </a:ext>
                  </a:extLst>
                </a:gridCol>
              </a:tblGrid>
              <a:tr h="3570434">
                <a:tc>
                  <a:txBody>
                    <a:bodyPr/>
                    <a:lstStyle/>
                    <a:p>
                      <a:pPr>
                        <a:lnSpc>
                          <a:spcPct val="107000"/>
                        </a:lnSpc>
                        <a:spcAft>
                          <a:spcPts val="0"/>
                        </a:spcAft>
                      </a:pP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On</a:t>
                      </a:r>
                      <a:r>
                        <a:rPr lang="fr-FR" sz="1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dit communément (et on dit vrai) qu'il y a grande vertu naturelle dans les herbes, pierres et paroles. En donner des exemples serait superflu tant la chose est certaine. Mais je voudrais qu'il plût à Dieu de me donner la grâce de pouvoir, par mes paroles et requêtes, persuader certains que, même s'ils ne veulent pas faire honneur à notre langue française, qu'au moins ils ne la corrompent pas. J'estime qu'il y a trois sortes d'hommes qui se plaisent à travailler à la corrompre et à la déformer : ce sont les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escumeurs</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latin, les faiseurs de bons mots et les jargonneurs. Quand les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escumeurs</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latin disent :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Despumon</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la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verbocination</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latiale, &amp;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transfreton</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la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Sequane</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au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dilicule</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&amp;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crepuscule</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puis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deambulon</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par les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Quadrivies</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&amp;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Platees</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Lutece</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&amp; comme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verisimiles</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amorabundes</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captiuon</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la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beniuolence</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lomnigene</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&amp; omniforme sexe </a:t>
                      </a:r>
                      <a:r>
                        <a:rPr lang="fr-FR" sz="18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feminin</a:t>
                      </a:r>
                      <a:r>
                        <a:rPr lang="fr-FR"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il me semble qu'ils ne se moquent pas seulement de nous, mais d'eux-mêmes.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2357619686"/>
                  </a:ext>
                </a:extLst>
              </a:tr>
            </a:tbl>
          </a:graphicData>
        </a:graphic>
      </p:graphicFrame>
    </p:spTree>
    <p:extLst>
      <p:ext uri="{BB962C8B-B14F-4D97-AF65-F5344CB8AC3E}">
        <p14:creationId xmlns:p14="http://schemas.microsoft.com/office/powerpoint/2010/main" val="812416908"/>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rázek 6" descr="Obsah obrázku budova, muž, zeď&#10;&#10;Popis vygenerován s velmi vysokou mírou spolehlivosti">
            <a:extLst>
              <a:ext uri="{FF2B5EF4-FFF2-40B4-BE49-F238E27FC236}">
                <a16:creationId xmlns:a16="http://schemas.microsoft.com/office/drawing/2014/main" id="{62D70830-464E-43C8-B301-09F9FF3F33EA}"/>
              </a:ext>
            </a:extLst>
          </p:cNvPr>
          <p:cNvPicPr>
            <a:picLocks noChangeAspect="1"/>
          </p:cNvPicPr>
          <p:nvPr/>
        </p:nvPicPr>
        <p:blipFill rotWithShape="1">
          <a:blip r:embed="rId2">
            <a:extLst>
              <a:ext uri="{28A0092B-C50C-407E-A947-70E740481C1C}">
                <a14:useLocalDpi xmlns:a14="http://schemas.microsoft.com/office/drawing/2010/main" val="0"/>
              </a:ext>
            </a:extLst>
          </a:blip>
          <a:srcRect r="16293"/>
          <a:stretch/>
        </p:blipFill>
        <p:spPr>
          <a:xfrm>
            <a:off x="20" y="10"/>
            <a:ext cx="4635571" cy="6857990"/>
          </a:xfrm>
          <a:prstGeom prst="rect">
            <a:avLst/>
          </a:prstGeom>
          <a:effectLst/>
        </p:spPr>
      </p:pic>
      <p:cxnSp>
        <p:nvCxnSpPr>
          <p:cNvPr id="12" name="Straight Connector 11">
            <a:extLst>
              <a:ext uri="{FF2B5EF4-FFF2-40B4-BE49-F238E27FC236}">
                <a16:creationId xmlns:a16="http://schemas.microsoft.com/office/drawing/2014/main"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a:solidFill>
              <a:srgbClr val="554640"/>
            </a:solidFill>
          </a:ln>
        </p:spPr>
        <p:style>
          <a:lnRef idx="1">
            <a:schemeClr val="accent1"/>
          </a:lnRef>
          <a:fillRef idx="0">
            <a:schemeClr val="accent1"/>
          </a:fillRef>
          <a:effectRef idx="0">
            <a:schemeClr val="accent1"/>
          </a:effectRef>
          <a:fontRef idx="minor">
            <a:schemeClr val="tx1"/>
          </a:fontRef>
        </p:style>
      </p:cxnSp>
      <p:sp>
        <p:nvSpPr>
          <p:cNvPr id="3" name="Zástupný symbol pro obsah 2">
            <a:extLst>
              <a:ext uri="{FF2B5EF4-FFF2-40B4-BE49-F238E27FC236}">
                <a16:creationId xmlns:a16="http://schemas.microsoft.com/office/drawing/2014/main" id="{B76FA2BE-33B1-4784-9687-7CC84E66F8DC}"/>
              </a:ext>
            </a:extLst>
          </p:cNvPr>
          <p:cNvSpPr>
            <a:spLocks noGrp="1"/>
          </p:cNvSpPr>
          <p:nvPr>
            <p:ph idx="1"/>
          </p:nvPr>
        </p:nvSpPr>
        <p:spPr>
          <a:xfrm>
            <a:off x="4965431" y="2438400"/>
            <a:ext cx="6586489" cy="3785419"/>
          </a:xfrm>
        </p:spPr>
        <p:txBody>
          <a:bodyPr>
            <a:normAutofit/>
          </a:bodyPr>
          <a:lstStyle/>
          <a:p>
            <a:r>
              <a:rPr lang="fr-FR" sz="2400" b="1" dirty="0">
                <a:solidFill>
                  <a:srgbClr val="FF0000"/>
                </a:solidFill>
              </a:rPr>
              <a:t>François Rabelais</a:t>
            </a:r>
            <a:r>
              <a:rPr lang="fr-FR" sz="2400" dirty="0">
                <a:solidFill>
                  <a:srgbClr val="FF0000"/>
                </a:solidFill>
              </a:rPr>
              <a:t> (v. 1494-1553) </a:t>
            </a:r>
            <a:endParaRPr lang="cs-CZ" sz="2400" dirty="0">
              <a:solidFill>
                <a:srgbClr val="FF0000"/>
              </a:solidFill>
            </a:endParaRPr>
          </a:p>
          <a:p>
            <a:r>
              <a:rPr lang="fr-FR" sz="2400" dirty="0"/>
              <a:t>contre les écumeurs de latin pour défendre la langue vulgaire (populaire)</a:t>
            </a:r>
            <a:endParaRPr lang="cs-CZ" sz="2400" dirty="0"/>
          </a:p>
          <a:p>
            <a:pPr lvl="1"/>
            <a:r>
              <a:rPr lang="cs-CZ" dirty="0" err="1"/>
              <a:t>Il</a:t>
            </a:r>
            <a:r>
              <a:rPr lang="cs-CZ" dirty="0"/>
              <a:t> </a:t>
            </a:r>
            <a:r>
              <a:rPr lang="fr-FR" dirty="0"/>
              <a:t>se moque du jargon prétentieux de ceux qui ont fait leurs études à la Sorbonne </a:t>
            </a:r>
            <a:r>
              <a:rPr lang="cs-CZ" dirty="0"/>
              <a:t>+ </a:t>
            </a:r>
            <a:r>
              <a:rPr lang="fr-FR" dirty="0"/>
              <a:t>latinise</a:t>
            </a:r>
            <a:r>
              <a:rPr lang="cs-CZ" dirty="0" err="1"/>
              <a:t>nt</a:t>
            </a:r>
            <a:r>
              <a:rPr lang="fr-FR" dirty="0"/>
              <a:t> leur propre langue</a:t>
            </a:r>
            <a:endParaRPr lang="cs-CZ" dirty="0"/>
          </a:p>
          <a:p>
            <a:r>
              <a:rPr lang="cs-CZ" dirty="0" err="1">
                <a:solidFill>
                  <a:srgbClr val="FF0000"/>
                </a:solidFill>
              </a:rPr>
              <a:t>Lire</a:t>
            </a:r>
            <a:r>
              <a:rPr lang="cs-CZ" dirty="0">
                <a:solidFill>
                  <a:srgbClr val="FF0000"/>
                </a:solidFill>
              </a:rPr>
              <a:t> </a:t>
            </a:r>
            <a:r>
              <a:rPr lang="cs-CZ" dirty="0" err="1">
                <a:solidFill>
                  <a:srgbClr val="FF0000"/>
                </a:solidFill>
              </a:rPr>
              <a:t>l´extrait</a:t>
            </a:r>
            <a:endParaRPr lang="cs-CZ" dirty="0">
              <a:solidFill>
                <a:srgbClr val="FF0000"/>
              </a:solidFill>
            </a:endParaRPr>
          </a:p>
          <a:p>
            <a:endParaRPr lang="fr-FR" sz="2000" dirty="0"/>
          </a:p>
        </p:txBody>
      </p:sp>
    </p:spTree>
    <p:extLst>
      <p:ext uri="{BB962C8B-B14F-4D97-AF65-F5344CB8AC3E}">
        <p14:creationId xmlns:p14="http://schemas.microsoft.com/office/powerpoint/2010/main" val="6928763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73701-7D18-4097-879D-6EB235F29736}"/>
              </a:ext>
            </a:extLst>
          </p:cNvPr>
          <p:cNvSpPr>
            <a:spLocks noGrp="1"/>
          </p:cNvSpPr>
          <p:nvPr>
            <p:ph type="title"/>
          </p:nvPr>
        </p:nvSpPr>
        <p:spPr/>
        <p:txBody>
          <a:bodyPr/>
          <a:lstStyle/>
          <a:p>
            <a:r>
              <a:rPr lang="fr-FR" b="1" dirty="0"/>
              <a:t>Les doublets</a:t>
            </a:r>
            <a:endParaRPr lang="fr-FR" dirty="0"/>
          </a:p>
        </p:txBody>
      </p:sp>
      <p:sp>
        <p:nvSpPr>
          <p:cNvPr id="3" name="Zástupný symbol pro obsah 2">
            <a:extLst>
              <a:ext uri="{FF2B5EF4-FFF2-40B4-BE49-F238E27FC236}">
                <a16:creationId xmlns:a16="http://schemas.microsoft.com/office/drawing/2014/main" id="{B44A6721-7FF9-4CF7-A450-26313FAE9BCC}"/>
              </a:ext>
            </a:extLst>
          </p:cNvPr>
          <p:cNvSpPr>
            <a:spLocks noGrp="1"/>
          </p:cNvSpPr>
          <p:nvPr>
            <p:ph idx="1"/>
          </p:nvPr>
        </p:nvSpPr>
        <p:spPr>
          <a:xfrm>
            <a:off x="838200" y="1493520"/>
            <a:ext cx="10515600" cy="4683443"/>
          </a:xfrm>
        </p:spPr>
        <p:txBody>
          <a:bodyPr>
            <a:normAutofit lnSpcReduction="10000"/>
          </a:bodyPr>
          <a:lstStyle/>
          <a:p>
            <a:r>
              <a:rPr lang="fr-FR" dirty="0"/>
              <a:t>l'une des manifestations du renouvellement du vocabulaire</a:t>
            </a:r>
            <a:endParaRPr lang="cs-CZ" dirty="0"/>
          </a:p>
          <a:p>
            <a:r>
              <a:rPr lang="fr-FR" dirty="0">
                <a:solidFill>
                  <a:srgbClr val="FF0000"/>
                </a:solidFill>
              </a:rPr>
              <a:t>Un doublet correspond </a:t>
            </a:r>
            <a:r>
              <a:rPr lang="cs-CZ" dirty="0">
                <a:solidFill>
                  <a:srgbClr val="FF0000"/>
                </a:solidFill>
              </a:rPr>
              <a:t>?</a:t>
            </a:r>
          </a:p>
          <a:p>
            <a:r>
              <a:rPr lang="fr-FR" dirty="0">
                <a:solidFill>
                  <a:srgbClr val="FF0000"/>
                </a:solidFill>
              </a:rPr>
              <a:t>à deux mots de même origine étymologique</a:t>
            </a:r>
            <a:endParaRPr lang="cs-CZ" dirty="0">
              <a:solidFill>
                <a:srgbClr val="FF0000"/>
              </a:solidFill>
            </a:endParaRPr>
          </a:p>
          <a:p>
            <a:pPr lvl="1"/>
            <a:r>
              <a:rPr lang="fr-FR" dirty="0"/>
              <a:t>l'un a suivi l'évolution phonétique normale</a:t>
            </a:r>
            <a:endParaRPr lang="cs-CZ" dirty="0"/>
          </a:p>
          <a:p>
            <a:pPr lvl="1"/>
            <a:r>
              <a:rPr lang="fr-FR" dirty="0"/>
              <a:t>l'autre emprunté directement au latin (parfois au grec) après quelques siècles</a:t>
            </a:r>
            <a:endParaRPr lang="cs-CZ" dirty="0"/>
          </a:p>
          <a:p>
            <a:pPr lvl="1"/>
            <a:r>
              <a:rPr lang="fr-FR" i="1" dirty="0"/>
              <a:t>hôtel</a:t>
            </a:r>
            <a:r>
              <a:rPr lang="fr-FR" dirty="0"/>
              <a:t> et </a:t>
            </a:r>
            <a:r>
              <a:rPr lang="fr-FR" i="1" dirty="0"/>
              <a:t>hôpital</a:t>
            </a:r>
            <a:r>
              <a:rPr lang="fr-FR" dirty="0"/>
              <a:t> sont des doublets</a:t>
            </a:r>
            <a:r>
              <a:rPr lang="cs-CZ" dirty="0"/>
              <a:t> --- </a:t>
            </a:r>
            <a:r>
              <a:rPr lang="fr-FR" dirty="0"/>
              <a:t>du même mot latin </a:t>
            </a:r>
            <a:r>
              <a:rPr lang="fr-FR" i="1" dirty="0" err="1"/>
              <a:t>hospitalis</a:t>
            </a:r>
            <a:r>
              <a:rPr lang="fr-FR" dirty="0"/>
              <a:t>, l'évolution phonétique </a:t>
            </a:r>
            <a:r>
              <a:rPr lang="cs-CZ" dirty="0"/>
              <a:t>=</a:t>
            </a:r>
            <a:r>
              <a:rPr lang="fr-FR" i="1" dirty="0"/>
              <a:t>hôtel</a:t>
            </a:r>
            <a:r>
              <a:rPr lang="fr-FR" dirty="0"/>
              <a:t>, quelques siècles plus tard</a:t>
            </a:r>
            <a:r>
              <a:rPr lang="cs-CZ" dirty="0"/>
              <a:t> = </a:t>
            </a:r>
            <a:r>
              <a:rPr lang="fr-FR" dirty="0"/>
              <a:t>l'emprunt </a:t>
            </a:r>
            <a:r>
              <a:rPr lang="fr-FR" i="1" dirty="0" err="1"/>
              <a:t>hospital</a:t>
            </a:r>
            <a:r>
              <a:rPr lang="fr-FR" dirty="0"/>
              <a:t>, puis</a:t>
            </a:r>
            <a:r>
              <a:rPr lang="fr-FR" i="1" dirty="0"/>
              <a:t> hôpital</a:t>
            </a:r>
            <a:endParaRPr lang="cs-CZ" i="1" dirty="0"/>
          </a:p>
          <a:p>
            <a:r>
              <a:rPr lang="fr-FR" dirty="0"/>
              <a:t>quelques centaines de doublets </a:t>
            </a:r>
            <a:endParaRPr lang="cs-CZ" dirty="0"/>
          </a:p>
          <a:p>
            <a:r>
              <a:rPr lang="fr-FR" dirty="0"/>
              <a:t>toujours des sens différents, parfois très éloignés</a:t>
            </a:r>
            <a:br>
              <a:rPr lang="fr-FR" dirty="0"/>
            </a:br>
            <a:endParaRPr lang="fr-FR" dirty="0"/>
          </a:p>
        </p:txBody>
      </p:sp>
    </p:spTree>
    <p:extLst>
      <p:ext uri="{BB962C8B-B14F-4D97-AF65-F5344CB8AC3E}">
        <p14:creationId xmlns:p14="http://schemas.microsoft.com/office/powerpoint/2010/main" val="7467138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a:extLst>
              <a:ext uri="{FF2B5EF4-FFF2-40B4-BE49-F238E27FC236}">
                <a16:creationId xmlns:a16="http://schemas.microsoft.com/office/drawing/2014/main" id="{4BE9F038-BBE6-4308-90AB-00BDA86C0497}"/>
              </a:ext>
            </a:extLst>
          </p:cNvPr>
          <p:cNvGraphicFramePr>
            <a:graphicFrameLocks noGrp="1"/>
          </p:cNvGraphicFramePr>
          <p:nvPr>
            <p:ph idx="1"/>
            <p:extLst>
              <p:ext uri="{D42A27DB-BD31-4B8C-83A1-F6EECF244321}">
                <p14:modId xmlns:p14="http://schemas.microsoft.com/office/powerpoint/2010/main" val="2673061480"/>
              </p:ext>
            </p:extLst>
          </p:nvPr>
        </p:nvGraphicFramePr>
        <p:xfrm>
          <a:off x="223520" y="284480"/>
          <a:ext cx="11816080" cy="6289040"/>
        </p:xfrm>
        <a:graphic>
          <a:graphicData uri="http://schemas.openxmlformats.org/drawingml/2006/table">
            <a:tbl>
              <a:tblPr firstRow="1" firstCol="1" bandRow="1"/>
              <a:tblGrid>
                <a:gridCol w="2954020">
                  <a:extLst>
                    <a:ext uri="{9D8B030D-6E8A-4147-A177-3AD203B41FA5}">
                      <a16:colId xmlns:a16="http://schemas.microsoft.com/office/drawing/2014/main" val="3749331420"/>
                    </a:ext>
                  </a:extLst>
                </a:gridCol>
                <a:gridCol w="2954020">
                  <a:extLst>
                    <a:ext uri="{9D8B030D-6E8A-4147-A177-3AD203B41FA5}">
                      <a16:colId xmlns:a16="http://schemas.microsoft.com/office/drawing/2014/main" val="3472279801"/>
                    </a:ext>
                  </a:extLst>
                </a:gridCol>
                <a:gridCol w="2954020">
                  <a:extLst>
                    <a:ext uri="{9D8B030D-6E8A-4147-A177-3AD203B41FA5}">
                      <a16:colId xmlns:a16="http://schemas.microsoft.com/office/drawing/2014/main" val="1193823968"/>
                    </a:ext>
                  </a:extLst>
                </a:gridCol>
                <a:gridCol w="2954020">
                  <a:extLst>
                    <a:ext uri="{9D8B030D-6E8A-4147-A177-3AD203B41FA5}">
                      <a16:colId xmlns:a16="http://schemas.microsoft.com/office/drawing/2014/main" val="3668818704"/>
                    </a:ext>
                  </a:extLst>
                </a:gridCol>
              </a:tblGrid>
              <a:tr h="916284">
                <a:tc>
                  <a:txBody>
                    <a:bodyPr/>
                    <a:lstStyle/>
                    <a:p>
                      <a:pPr algn="ctr">
                        <a:lnSpc>
                          <a:spcPct val="107000"/>
                        </a:lnSpc>
                        <a:spcAft>
                          <a:spcPts val="800"/>
                        </a:spcAft>
                      </a:pP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MOT LATIN &gt;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fr.</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pop. / mot savant</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FD5BF"/>
                    </a:solidFill>
                  </a:tcPr>
                </a:tc>
                <a:tc>
                  <a:txBody>
                    <a:bodyPr/>
                    <a:lstStyle/>
                    <a:p>
                      <a:pPr algn="ctr">
                        <a:lnSpc>
                          <a:spcPct val="107000"/>
                        </a:lnSpc>
                        <a:spcAft>
                          <a:spcPts val="800"/>
                        </a:spcAft>
                      </a:pP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MOT LATIN &gt; fr. pop. / mot savant</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FD5BF"/>
                    </a:solidFill>
                  </a:tcPr>
                </a:tc>
                <a:tc>
                  <a:txBody>
                    <a:bodyPr/>
                    <a:lstStyle/>
                    <a:p>
                      <a:pPr algn="ctr">
                        <a:lnSpc>
                          <a:spcPct val="107000"/>
                        </a:lnSpc>
                        <a:spcAft>
                          <a:spcPts val="800"/>
                        </a:spcAft>
                      </a:pP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MOT LATIN &gt; fr. pop. / mot savant</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FD5BF"/>
                    </a:solidFill>
                  </a:tcPr>
                </a:tc>
                <a:tc>
                  <a:txBody>
                    <a:bodyPr/>
                    <a:lstStyle/>
                    <a:p>
                      <a:pPr algn="ctr">
                        <a:lnSpc>
                          <a:spcPct val="107000"/>
                        </a:lnSpc>
                        <a:spcAft>
                          <a:spcPts val="800"/>
                        </a:spcAft>
                      </a:pP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MOT LATIN &gt; fr. pop. / mot savant</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FD5BF"/>
                    </a:solidFill>
                  </a:tcPr>
                </a:tc>
                <a:extLst>
                  <a:ext uri="{0D108BD9-81ED-4DB2-BD59-A6C34878D82A}">
                    <a16:rowId xmlns:a16="http://schemas.microsoft.com/office/drawing/2014/main" val="1370968202"/>
                  </a:ext>
                </a:extLst>
              </a:tr>
              <a:tr h="5372756">
                <a:tc>
                  <a:txBody>
                    <a:bodyPr/>
                    <a:lstStyle/>
                    <a:p>
                      <a:pPr>
                        <a:lnSpc>
                          <a:spcPct val="107000"/>
                        </a:lnSpc>
                        <a:spcAft>
                          <a:spcPts val="0"/>
                        </a:spcAft>
                      </a:pP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rigidus &gt; raide/rigide</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fragilis &gt; frêle/fragile</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pendere &gt; peser/penser</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integer &gt; entier/intègre</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legalis &gt; loyal/légal</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liberare &gt; livrer/libérer</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fabrica &gt; forge/fabrique</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acer &gt; aigre/âcre»</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auscultare</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écouter/ausculter</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absolutum</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absous/absolu</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capitalem</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cheptel/capitale</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advocatum</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avoué/avocat</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singularis</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sanglier/singulier</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masticare</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mâcher/mastiquer</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capsa &gt; châsse/caisse</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senior &gt; sieur/seigneur</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ministerium &gt; métier/ministère</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scala &gt; échelle/escale</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causa &gt; chose/cause</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porticus &gt; porche/portique</a:t>
                      </a:r>
                      <a:b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a:solidFill>
                            <a:srgbClr val="000080"/>
                          </a:solidFill>
                          <a:effectLst/>
                          <a:latin typeface="Arial" panose="020B0604020202020204" pitchFamily="34" charset="0"/>
                          <a:ea typeface="Times New Roman" panose="02020603050405020304" pitchFamily="18" charset="0"/>
                          <a:cs typeface="Arial" panose="020B0604020202020204" pitchFamily="34" charset="0"/>
                        </a:rPr>
                        <a:t>simulare &gt; sembler/simuler</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strictum</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étroit/strict</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potionem</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poison/potion</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frictionem</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frisson/friction</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claviculum</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cheville/clavicule</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pedestrem</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piètre, pitre/ pédestre</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tractatum</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traité/tract</a:t>
                      </a:r>
                      <a:b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operare</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&gt; </a:t>
                      </a:r>
                      <a:r>
                        <a:rPr lang="fr-FR" sz="2000"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oeuvrer</a:t>
                      </a:r>
                      <a:r>
                        <a:rPr lang="fr-FR" sz="2000"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/opérer</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1752572169"/>
                  </a:ext>
                </a:extLst>
              </a:tr>
            </a:tbl>
          </a:graphicData>
        </a:graphic>
      </p:graphicFrame>
    </p:spTree>
    <p:extLst>
      <p:ext uri="{BB962C8B-B14F-4D97-AF65-F5344CB8AC3E}">
        <p14:creationId xmlns:p14="http://schemas.microsoft.com/office/powerpoint/2010/main" val="766937803"/>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846"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Obrázek 3" descr="http://www.axl.cefan.ulaval.ca/francophonie/images/Marot-Clement.jpg">
            <a:extLst>
              <a:ext uri="{FF2B5EF4-FFF2-40B4-BE49-F238E27FC236}">
                <a16:creationId xmlns:a16="http://schemas.microsoft.com/office/drawing/2014/main" id="{FA9E3CC9-DCFE-45E9-BB50-FDEF19520B9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21931" y="286808"/>
            <a:ext cx="3463363" cy="4818592"/>
          </a:xfrm>
          <a:prstGeom prst="rect">
            <a:avLst/>
          </a:prstGeom>
          <a:noFill/>
        </p:spPr>
      </p:pic>
      <p:sp>
        <p:nvSpPr>
          <p:cNvPr id="2" name="Nadpis 1">
            <a:extLst>
              <a:ext uri="{FF2B5EF4-FFF2-40B4-BE49-F238E27FC236}">
                <a16:creationId xmlns:a16="http://schemas.microsoft.com/office/drawing/2014/main" id="{72C3EB6E-C689-4A04-9D75-20B841DC8408}"/>
              </a:ext>
            </a:extLst>
          </p:cNvPr>
          <p:cNvSpPr>
            <a:spLocks noGrp="1"/>
          </p:cNvSpPr>
          <p:nvPr>
            <p:ph type="title"/>
          </p:nvPr>
        </p:nvSpPr>
        <p:spPr>
          <a:xfrm>
            <a:off x="801099" y="1396289"/>
            <a:ext cx="4906281" cy="1325563"/>
          </a:xfrm>
        </p:spPr>
        <p:txBody>
          <a:bodyPr>
            <a:normAutofit/>
          </a:bodyPr>
          <a:lstStyle/>
          <a:p>
            <a:r>
              <a:rPr lang="fr-FR" b="1" dirty="0"/>
              <a:t>Le</a:t>
            </a:r>
            <a:r>
              <a:rPr lang="cs-CZ" b="1" dirty="0"/>
              <a:t> </a:t>
            </a:r>
            <a:r>
              <a:rPr lang="fr-FR" b="1" dirty="0"/>
              <a:t>participe passé de Marot</a:t>
            </a:r>
            <a:endParaRPr lang="fr-FR" dirty="0"/>
          </a:p>
        </p:txBody>
      </p:sp>
      <p:sp>
        <p:nvSpPr>
          <p:cNvPr id="3" name="Zástupný symbol pro obsah 2">
            <a:extLst>
              <a:ext uri="{FF2B5EF4-FFF2-40B4-BE49-F238E27FC236}">
                <a16:creationId xmlns:a16="http://schemas.microsoft.com/office/drawing/2014/main" id="{E79CB554-A144-4771-B9EA-850444AAAED6}"/>
              </a:ext>
            </a:extLst>
          </p:cNvPr>
          <p:cNvSpPr>
            <a:spLocks noGrp="1"/>
          </p:cNvSpPr>
          <p:nvPr>
            <p:ph idx="1"/>
          </p:nvPr>
        </p:nvSpPr>
        <p:spPr>
          <a:xfrm>
            <a:off x="805543" y="2871982"/>
            <a:ext cx="5006336" cy="3181684"/>
          </a:xfrm>
        </p:spPr>
        <p:txBody>
          <a:bodyPr anchor="t">
            <a:normAutofit/>
          </a:bodyPr>
          <a:lstStyle/>
          <a:p>
            <a:r>
              <a:rPr lang="fr-FR" sz="2400" dirty="0"/>
              <a:t>l'accord du participe passé avec </a:t>
            </a:r>
            <a:r>
              <a:rPr lang="fr-FR" sz="2400" i="1" dirty="0"/>
              <a:t>avoir</a:t>
            </a:r>
            <a:endParaRPr lang="cs-CZ" sz="2400" i="1" dirty="0"/>
          </a:p>
          <a:p>
            <a:r>
              <a:rPr lang="fr-FR" sz="2400" dirty="0"/>
              <a:t>emprunté à un professeur italien</a:t>
            </a:r>
          </a:p>
        </p:txBody>
      </p:sp>
    </p:spTree>
    <p:extLst>
      <p:ext uri="{BB962C8B-B14F-4D97-AF65-F5344CB8AC3E}">
        <p14:creationId xmlns:p14="http://schemas.microsoft.com/office/powerpoint/2010/main" val="2184423732"/>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ka 5">
            <a:extLst>
              <a:ext uri="{FF2B5EF4-FFF2-40B4-BE49-F238E27FC236}">
                <a16:creationId xmlns:a16="http://schemas.microsoft.com/office/drawing/2014/main" id="{402F5C80-0F8D-4903-BC7E-B8290074D70D}"/>
              </a:ext>
            </a:extLst>
          </p:cNvPr>
          <p:cNvGraphicFramePr>
            <a:graphicFrameLocks noGrp="1"/>
          </p:cNvGraphicFramePr>
          <p:nvPr>
            <p:extLst>
              <p:ext uri="{D42A27DB-BD31-4B8C-83A1-F6EECF244321}">
                <p14:modId xmlns:p14="http://schemas.microsoft.com/office/powerpoint/2010/main" val="1023387998"/>
              </p:ext>
            </p:extLst>
          </p:nvPr>
        </p:nvGraphicFramePr>
        <p:xfrm>
          <a:off x="1910081" y="839502"/>
          <a:ext cx="9387840" cy="4277868"/>
        </p:xfrm>
        <a:graphic>
          <a:graphicData uri="http://schemas.openxmlformats.org/drawingml/2006/table">
            <a:tbl>
              <a:tblPr firstRow="1" firstCol="1" bandRow="1"/>
              <a:tblGrid>
                <a:gridCol w="4839092">
                  <a:extLst>
                    <a:ext uri="{9D8B030D-6E8A-4147-A177-3AD203B41FA5}">
                      <a16:colId xmlns:a16="http://schemas.microsoft.com/office/drawing/2014/main" val="833583532"/>
                    </a:ext>
                  </a:extLst>
                </a:gridCol>
                <a:gridCol w="4548748">
                  <a:extLst>
                    <a:ext uri="{9D8B030D-6E8A-4147-A177-3AD203B41FA5}">
                      <a16:colId xmlns:a16="http://schemas.microsoft.com/office/drawing/2014/main" val="1606091987"/>
                    </a:ext>
                  </a:extLst>
                </a:gridCol>
              </a:tblGrid>
              <a:tr h="0">
                <a:tc>
                  <a:txBody>
                    <a:bodyPr/>
                    <a:lstStyle/>
                    <a:p>
                      <a:pPr>
                        <a:lnSpc>
                          <a:spcPct val="107000"/>
                        </a:lnSpc>
                        <a:spcAft>
                          <a:spcPts val="0"/>
                        </a:spcAft>
                      </a:pP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Notre langue a cette façon</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Que le terme qui va devant</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Volontiers régit le suivant.</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Les vieux exemples je suivrai</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Pour le mieux: car, à dire vrai;</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La chanson fut bien ordonnée</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Qui dit: «M'amour vous ai donnée».</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Et du bateau est étonné</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Qui dit: «M'amour vous ai donné».</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Voilà la force que possède</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Le féminin quand il précède.</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Or prouverai par bons témoins</a:t>
                      </a:r>
                      <a:b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a:solidFill>
                            <a:srgbClr val="000080"/>
                          </a:solidFill>
                          <a:effectLst/>
                          <a:latin typeface="Arial" panose="020B0604020202020204" pitchFamily="34" charset="0"/>
                          <a:ea typeface="Times New Roman" panose="02020603050405020304" pitchFamily="18" charset="0"/>
                          <a:cs typeface="Arial" panose="020B0604020202020204" pitchFamily="34" charset="0"/>
                        </a:rPr>
                        <a:t>Que tous pluriels n'en font pas moins:</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Dieu en ce monde nous a faits;</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Faut dire en termes parfaits:</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«Dieu en ce monde nous a faits»;</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Faut dire en paroles parfaites:</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«Dieu en ce monde les a faites»;</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Et ne faut point dire en effet:</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«Dieu en ce monde les a fait».</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Ni «nous a fait» pareillement,</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Mais «nous a faits» tout rondement.</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L'italien, dont la faconde</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Passe les vulgaires du monde,</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Son langage a ainsi bâti</a:t>
                      </a:r>
                      <a:b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b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En disant: </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Dio ci à </a:t>
                      </a:r>
                      <a:r>
                        <a:rPr lang="fr-FR" sz="2000" b="1" i="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fatti</a:t>
                      </a:r>
                      <a:r>
                        <a:rPr lang="fr-FR" sz="2000" b="1" i="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2534850334"/>
                  </a:ext>
                </a:extLst>
              </a:tr>
            </a:tbl>
          </a:graphicData>
        </a:graphic>
      </p:graphicFrame>
    </p:spTree>
    <p:extLst>
      <p:ext uri="{BB962C8B-B14F-4D97-AF65-F5344CB8AC3E}">
        <p14:creationId xmlns:p14="http://schemas.microsoft.com/office/powerpoint/2010/main" val="4120597519"/>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C6407B7-7DF2-40C6-B8DA-4AF5611DF362}"/>
              </a:ext>
            </a:extLst>
          </p:cNvPr>
          <p:cNvSpPr>
            <a:spLocks noGrp="1"/>
          </p:cNvSpPr>
          <p:nvPr>
            <p:ph idx="1"/>
          </p:nvPr>
        </p:nvSpPr>
        <p:spPr>
          <a:xfrm>
            <a:off x="838200" y="701040"/>
            <a:ext cx="10515600" cy="5475923"/>
          </a:xfrm>
        </p:spPr>
        <p:txBody>
          <a:bodyPr>
            <a:normAutofit/>
          </a:bodyPr>
          <a:lstStyle/>
          <a:p>
            <a:r>
              <a:rPr lang="fr-FR" i="1" dirty="0"/>
              <a:t>amour</a:t>
            </a:r>
            <a:r>
              <a:rPr lang="fr-FR" dirty="0"/>
              <a:t> </a:t>
            </a:r>
            <a:r>
              <a:rPr lang="cs-CZ" dirty="0"/>
              <a:t>=</a:t>
            </a:r>
            <a:r>
              <a:rPr lang="fr-FR" dirty="0"/>
              <a:t> féminin</a:t>
            </a:r>
            <a:endParaRPr lang="cs-CZ" dirty="0"/>
          </a:p>
          <a:p>
            <a:r>
              <a:rPr lang="cs-CZ" dirty="0"/>
              <a:t>La </a:t>
            </a:r>
            <a:r>
              <a:rPr lang="fr-FR" dirty="0"/>
              <a:t>règle</a:t>
            </a:r>
            <a:r>
              <a:rPr lang="cs-CZ" dirty="0"/>
              <a:t> pas </a:t>
            </a:r>
            <a:r>
              <a:rPr lang="cs-CZ" dirty="0" err="1"/>
              <a:t>toujours</a:t>
            </a:r>
            <a:r>
              <a:rPr lang="cs-CZ" dirty="0"/>
              <a:t> </a:t>
            </a:r>
            <a:r>
              <a:rPr lang="cs-CZ" dirty="0" err="1"/>
              <a:t>respectée</a:t>
            </a:r>
            <a:r>
              <a:rPr lang="cs-CZ" dirty="0"/>
              <a:t>, 3 </a:t>
            </a:r>
            <a:r>
              <a:rPr lang="cs-CZ" dirty="0" err="1"/>
              <a:t>variantes</a:t>
            </a:r>
            <a:r>
              <a:rPr lang="cs-CZ" dirty="0"/>
              <a:t> </a:t>
            </a:r>
            <a:r>
              <a:rPr lang="cs-CZ" dirty="0" err="1"/>
              <a:t>possibles</a:t>
            </a:r>
            <a:r>
              <a:rPr lang="cs-CZ" dirty="0"/>
              <a:t> :</a:t>
            </a:r>
          </a:p>
          <a:p>
            <a:pPr lvl="1"/>
            <a:r>
              <a:rPr lang="fr-FR" dirty="0"/>
              <a:t>«la lettre qu'il a écrite»</a:t>
            </a:r>
            <a:endParaRPr lang="cs-CZ" dirty="0"/>
          </a:p>
          <a:p>
            <a:pPr lvl="1"/>
            <a:r>
              <a:rPr lang="fr-FR" dirty="0"/>
              <a:t>«il a une lettre écrite» </a:t>
            </a:r>
            <a:endParaRPr lang="cs-CZ" dirty="0"/>
          </a:p>
          <a:p>
            <a:pPr lvl="1"/>
            <a:r>
              <a:rPr lang="fr-FR" dirty="0"/>
              <a:t>ou «il a écrite une lettre»</a:t>
            </a:r>
            <a:endParaRPr lang="cs-CZ" dirty="0"/>
          </a:p>
          <a:p>
            <a:r>
              <a:rPr lang="cs-CZ" dirty="0" err="1"/>
              <a:t>Apprise</a:t>
            </a:r>
            <a:r>
              <a:rPr lang="cs-CZ" dirty="0"/>
              <a:t> </a:t>
            </a:r>
            <a:r>
              <a:rPr lang="fr-FR" dirty="0"/>
              <a:t>par cœur </a:t>
            </a:r>
            <a:r>
              <a:rPr lang="cs-CZ" dirty="0"/>
              <a:t>par l</a:t>
            </a:r>
            <a:r>
              <a:rPr lang="fr-FR" dirty="0"/>
              <a:t>es imprimeurs </a:t>
            </a:r>
            <a:endParaRPr lang="cs-CZ" dirty="0"/>
          </a:p>
          <a:p>
            <a:r>
              <a:rPr lang="fr-FR" dirty="0"/>
              <a:t>au XIX</a:t>
            </a:r>
            <a:r>
              <a:rPr lang="fr-FR" baseline="30000" dirty="0"/>
              <a:t>e</a:t>
            </a:r>
            <a:r>
              <a:rPr lang="fr-FR" dirty="0"/>
              <a:t> siècle</a:t>
            </a:r>
            <a:r>
              <a:rPr lang="cs-CZ" dirty="0"/>
              <a:t>, </a:t>
            </a:r>
            <a:r>
              <a:rPr lang="fr-FR" dirty="0"/>
              <a:t>imposée dans les écoles </a:t>
            </a:r>
            <a:r>
              <a:rPr lang="cs-CZ" dirty="0"/>
              <a:t>:</a:t>
            </a:r>
          </a:p>
          <a:p>
            <a:pPr lvl="1"/>
            <a:r>
              <a:rPr lang="fr-FR" dirty="0"/>
              <a:t>de France, de Belgique, des cantons suisses romands et du Canada français</a:t>
            </a:r>
            <a:endParaRPr lang="cs-CZ" dirty="0"/>
          </a:p>
          <a:p>
            <a:endParaRPr lang="fr-FR" dirty="0"/>
          </a:p>
          <a:p>
            <a:endParaRPr lang="fr-FR" dirty="0"/>
          </a:p>
        </p:txBody>
      </p:sp>
    </p:spTree>
    <p:extLst>
      <p:ext uri="{BB962C8B-B14F-4D97-AF65-F5344CB8AC3E}">
        <p14:creationId xmlns:p14="http://schemas.microsoft.com/office/powerpoint/2010/main" val="3503822821"/>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C460FF-BF54-4A3F-8457-A38BBB5208E1}"/>
              </a:ext>
            </a:extLst>
          </p:cNvPr>
          <p:cNvSpPr>
            <a:spLocks noGrp="1"/>
          </p:cNvSpPr>
          <p:nvPr>
            <p:ph type="title"/>
          </p:nvPr>
        </p:nvSpPr>
        <p:spPr/>
        <p:txBody>
          <a:bodyPr/>
          <a:lstStyle/>
          <a:p>
            <a:r>
              <a:rPr lang="fr-FR" b="1" dirty="0"/>
              <a:t>Les défenseurs du français</a:t>
            </a:r>
            <a:endParaRPr lang="fr-FR" dirty="0"/>
          </a:p>
        </p:txBody>
      </p:sp>
      <p:sp>
        <p:nvSpPr>
          <p:cNvPr id="3" name="Zástupný symbol pro obsah 2">
            <a:extLst>
              <a:ext uri="{FF2B5EF4-FFF2-40B4-BE49-F238E27FC236}">
                <a16:creationId xmlns:a16="http://schemas.microsoft.com/office/drawing/2014/main" id="{FA67F65A-1462-4705-BA72-31C062CE6EF6}"/>
              </a:ext>
            </a:extLst>
          </p:cNvPr>
          <p:cNvSpPr>
            <a:spLocks noGrp="1"/>
          </p:cNvSpPr>
          <p:nvPr>
            <p:ph idx="1"/>
          </p:nvPr>
        </p:nvSpPr>
        <p:spPr>
          <a:xfrm>
            <a:off x="838200" y="1825625"/>
            <a:ext cx="10515600" cy="4565236"/>
          </a:xfrm>
        </p:spPr>
        <p:txBody>
          <a:bodyPr>
            <a:normAutofit/>
          </a:bodyPr>
          <a:lstStyle/>
          <a:p>
            <a:r>
              <a:rPr lang="cs-CZ" dirty="0"/>
              <a:t>les</a:t>
            </a:r>
            <a:r>
              <a:rPr lang="fr-FR" dirty="0"/>
              <a:t> savants écrivent en français</a:t>
            </a:r>
            <a:endParaRPr lang="cs-CZ" dirty="0"/>
          </a:p>
          <a:p>
            <a:r>
              <a:rPr lang="cs-CZ" dirty="0">
                <a:solidFill>
                  <a:srgbClr val="FF0000"/>
                </a:solidFill>
              </a:rPr>
              <a:t>QUI PRÉCISÉMENT ?</a:t>
            </a:r>
          </a:p>
          <a:p>
            <a:r>
              <a:rPr lang="cs-CZ" dirty="0">
                <a:solidFill>
                  <a:srgbClr val="FF0000"/>
                </a:solidFill>
              </a:rPr>
              <a:t>(</a:t>
            </a:r>
            <a:r>
              <a:rPr lang="fr-FR" dirty="0">
                <a:solidFill>
                  <a:srgbClr val="FF0000"/>
                </a:solidFill>
              </a:rPr>
              <a:t>les mathématiciens, les chimistes, les médecins, les historiens et les astronomes</a:t>
            </a:r>
            <a:r>
              <a:rPr lang="cs-CZ" dirty="0">
                <a:solidFill>
                  <a:srgbClr val="FF0000"/>
                </a:solidFill>
              </a:rPr>
              <a:t>)</a:t>
            </a:r>
          </a:p>
          <a:p>
            <a:r>
              <a:rPr lang="cs-CZ" dirty="0"/>
              <a:t>+ </a:t>
            </a:r>
            <a:r>
              <a:rPr lang="fr-FR" dirty="0"/>
              <a:t>plusieurs écrivains </a:t>
            </a:r>
            <a:r>
              <a:rPr lang="cs-CZ" dirty="0"/>
              <a:t>: </a:t>
            </a:r>
            <a:r>
              <a:rPr lang="fr-FR" dirty="0"/>
              <a:t>Du Bellay, Ronsard, Rabelais, Montaigne,</a:t>
            </a:r>
            <a:r>
              <a:rPr lang="cs-CZ" dirty="0"/>
              <a:t> </a:t>
            </a:r>
            <a:r>
              <a:rPr lang="cs-CZ" dirty="0" err="1"/>
              <a:t>etc</a:t>
            </a:r>
            <a:r>
              <a:rPr lang="cs-CZ" dirty="0"/>
              <a:t>.</a:t>
            </a:r>
            <a:endParaRPr lang="fr-FR" dirty="0"/>
          </a:p>
          <a:p>
            <a:r>
              <a:rPr lang="fr-FR" dirty="0"/>
              <a:t>En 1521, </a:t>
            </a:r>
            <a:r>
              <a:rPr lang="fr-FR" b="1" dirty="0"/>
              <a:t>Pierre Fabri </a:t>
            </a:r>
            <a:r>
              <a:rPr lang="fr-FR" dirty="0"/>
              <a:t>(v. 1450-v. 1535), un rhétoricien et un poète </a:t>
            </a:r>
            <a:endParaRPr lang="cs-CZ" dirty="0"/>
          </a:p>
          <a:p>
            <a:pPr lvl="1"/>
            <a:r>
              <a:rPr lang="fr-FR" dirty="0"/>
              <a:t>un traité de rhétorique </a:t>
            </a:r>
            <a:r>
              <a:rPr lang="cs-CZ" dirty="0"/>
              <a:t>:</a:t>
            </a:r>
            <a:r>
              <a:rPr lang="fr-FR" dirty="0"/>
              <a:t> </a:t>
            </a:r>
            <a:r>
              <a:rPr lang="fr-FR" i="1" dirty="0"/>
              <a:t>Grant et </a:t>
            </a:r>
            <a:r>
              <a:rPr lang="fr-FR" i="1" dirty="0" err="1"/>
              <a:t>vray</a:t>
            </a:r>
            <a:r>
              <a:rPr lang="fr-FR" i="1" dirty="0"/>
              <a:t> art de pleine </a:t>
            </a:r>
            <a:r>
              <a:rPr lang="fr-FR" i="1" dirty="0" err="1"/>
              <a:t>rhetorique</a:t>
            </a:r>
            <a:endParaRPr lang="cs-CZ" i="1" dirty="0"/>
          </a:p>
          <a:p>
            <a:pPr lvl="1"/>
            <a:r>
              <a:rPr lang="cs-CZ" dirty="0"/>
              <a:t>Dit :</a:t>
            </a:r>
            <a:r>
              <a:rPr lang="cs-CZ" i="1" dirty="0"/>
              <a:t> </a:t>
            </a:r>
            <a:r>
              <a:rPr lang="fr-FR" dirty="0"/>
              <a:t>le vocabulaire du «</a:t>
            </a:r>
            <a:r>
              <a:rPr lang="fr-FR" dirty="0" err="1"/>
              <a:t>françoys</a:t>
            </a:r>
            <a:r>
              <a:rPr lang="fr-FR" dirty="0"/>
              <a:t>» </a:t>
            </a:r>
            <a:r>
              <a:rPr lang="cs-CZ" dirty="0"/>
              <a:t>= </a:t>
            </a:r>
            <a:r>
              <a:rPr lang="fr-FR" dirty="0"/>
              <a:t>riche pour désigner les réalités avec précision et élégance</a:t>
            </a:r>
            <a:br>
              <a:rPr lang="fr-FR" dirty="0"/>
            </a:br>
            <a:endParaRPr lang="fr-FR" dirty="0"/>
          </a:p>
        </p:txBody>
      </p:sp>
    </p:spTree>
    <p:extLst>
      <p:ext uri="{BB962C8B-B14F-4D97-AF65-F5344CB8AC3E}">
        <p14:creationId xmlns:p14="http://schemas.microsoft.com/office/powerpoint/2010/main" val="35060251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rázek 5" descr="Obsah obrázku muž, oblečení, osoba, nošení&#10;&#10;Popis vygenerován s velmi vysokou mírou spolehlivosti">
            <a:extLst>
              <a:ext uri="{FF2B5EF4-FFF2-40B4-BE49-F238E27FC236}">
                <a16:creationId xmlns:a16="http://schemas.microsoft.com/office/drawing/2014/main" id="{C4EC9EF2-53D9-461C-9FD3-92E1B199E2C5}"/>
              </a:ext>
            </a:extLst>
          </p:cNvPr>
          <p:cNvPicPr>
            <a:picLocks noChangeAspect="1"/>
          </p:cNvPicPr>
          <p:nvPr/>
        </p:nvPicPr>
        <p:blipFill rotWithShape="1">
          <a:blip r:embed="rId2">
            <a:extLst>
              <a:ext uri="{28A0092B-C50C-407E-A947-70E740481C1C}">
                <a14:useLocalDpi xmlns:a14="http://schemas.microsoft.com/office/drawing/2010/main" val="0"/>
              </a:ext>
            </a:extLst>
          </a:blip>
          <a:srcRect r="6382"/>
          <a:stretch/>
        </p:blipFill>
        <p:spPr>
          <a:xfrm>
            <a:off x="7556408" y="10"/>
            <a:ext cx="4635591" cy="6857990"/>
          </a:xfrm>
          <a:prstGeom prst="rect">
            <a:avLst/>
          </a:prstGeom>
          <a:effectLst/>
        </p:spPr>
      </p:pic>
      <p:sp>
        <p:nvSpPr>
          <p:cNvPr id="2" name="Nadpis 1">
            <a:extLst>
              <a:ext uri="{FF2B5EF4-FFF2-40B4-BE49-F238E27FC236}">
                <a16:creationId xmlns:a16="http://schemas.microsoft.com/office/drawing/2014/main" id="{6600D5C6-8A52-4E9B-85B0-8778840D7281}"/>
              </a:ext>
            </a:extLst>
          </p:cNvPr>
          <p:cNvSpPr>
            <a:spLocks noGrp="1"/>
          </p:cNvSpPr>
          <p:nvPr>
            <p:ph type="title"/>
          </p:nvPr>
        </p:nvSpPr>
        <p:spPr>
          <a:xfrm>
            <a:off x="648929" y="629266"/>
            <a:ext cx="6586491" cy="1676603"/>
          </a:xfrm>
        </p:spPr>
        <p:txBody>
          <a:bodyPr>
            <a:normAutofit/>
          </a:bodyPr>
          <a:lstStyle/>
          <a:p>
            <a:r>
              <a:rPr lang="cs-CZ" b="1" dirty="0" err="1"/>
              <a:t>Du</a:t>
            </a:r>
            <a:r>
              <a:rPr lang="cs-CZ" b="1" dirty="0"/>
              <a:t> </a:t>
            </a:r>
            <a:r>
              <a:rPr lang="cs-CZ" b="1" dirty="0" err="1"/>
              <a:t>Bellay</a:t>
            </a:r>
            <a:r>
              <a:rPr lang="cs-CZ" b="1" dirty="0"/>
              <a:t> et la </a:t>
            </a:r>
            <a:r>
              <a:rPr lang="cs-CZ" b="1" dirty="0" err="1"/>
              <a:t>Pléiade</a:t>
            </a:r>
            <a:endParaRPr lang="fr-FR" b="1" dirty="0"/>
          </a:p>
        </p:txBody>
      </p:sp>
      <p:sp>
        <p:nvSpPr>
          <p:cNvPr id="3" name="Zástupný symbol pro obsah 2">
            <a:extLst>
              <a:ext uri="{FF2B5EF4-FFF2-40B4-BE49-F238E27FC236}">
                <a16:creationId xmlns:a16="http://schemas.microsoft.com/office/drawing/2014/main" id="{33E00BAD-6749-418C-8E1B-1730505606B3}"/>
              </a:ext>
            </a:extLst>
          </p:cNvPr>
          <p:cNvSpPr>
            <a:spLocks noGrp="1"/>
          </p:cNvSpPr>
          <p:nvPr>
            <p:ph idx="1"/>
          </p:nvPr>
        </p:nvSpPr>
        <p:spPr>
          <a:xfrm>
            <a:off x="648930" y="2438400"/>
            <a:ext cx="6586489" cy="3785419"/>
          </a:xfrm>
        </p:spPr>
        <p:txBody>
          <a:bodyPr>
            <a:normAutofit/>
          </a:bodyPr>
          <a:lstStyle/>
          <a:p>
            <a:r>
              <a:rPr lang="fr-FR" sz="2200" b="1" dirty="0"/>
              <a:t>Joachim Du Bellay </a:t>
            </a:r>
            <a:r>
              <a:rPr lang="fr-FR" sz="2200" dirty="0"/>
              <a:t>(1522-1560), </a:t>
            </a:r>
            <a:r>
              <a:rPr lang="fr-FR" sz="2200" i="1" dirty="0"/>
              <a:t>Défense et illustration de la langue française</a:t>
            </a:r>
            <a:endParaRPr lang="cs-CZ" sz="2200" i="1" dirty="0"/>
          </a:p>
          <a:p>
            <a:r>
              <a:rPr lang="fr-FR" sz="2200" dirty="0"/>
              <a:t>favoris</a:t>
            </a:r>
            <a:r>
              <a:rPr lang="cs-CZ" sz="2200" dirty="0" err="1"/>
              <a:t>er</a:t>
            </a:r>
            <a:r>
              <a:rPr lang="fr-FR" sz="2200" dirty="0"/>
              <a:t> l'enrichissement </a:t>
            </a:r>
            <a:r>
              <a:rPr lang="cs-CZ" sz="2200" dirty="0" err="1"/>
              <a:t>du</a:t>
            </a:r>
            <a:r>
              <a:rPr lang="cs-CZ" sz="2200" dirty="0"/>
              <a:t> </a:t>
            </a:r>
            <a:r>
              <a:rPr lang="cs-CZ" sz="2200" dirty="0" err="1"/>
              <a:t>vocabulaire</a:t>
            </a:r>
            <a:endParaRPr lang="cs-CZ" sz="2200" dirty="0"/>
          </a:p>
          <a:p>
            <a:pPr lvl="1"/>
            <a:r>
              <a:rPr lang="fr-FR" sz="2200" dirty="0"/>
              <a:t>la création de termes nouveaux (abréviations de termes existants, création de mots composés, réactivation du sens des racines anciennes, etc.)</a:t>
            </a:r>
            <a:endParaRPr lang="cs-CZ" sz="2200" dirty="0"/>
          </a:p>
          <a:p>
            <a:pPr lvl="1"/>
            <a:r>
              <a:rPr lang="cs-CZ" sz="2200" dirty="0"/>
              <a:t>l</a:t>
            </a:r>
            <a:r>
              <a:rPr lang="fr-FR" sz="2200" dirty="0"/>
              <a:t>es emprunts à d'autres langues, régionales ou étrangères (grecque et latine notamment) </a:t>
            </a:r>
            <a:r>
              <a:rPr lang="cs-CZ" sz="2200" dirty="0"/>
              <a:t>! </a:t>
            </a:r>
            <a:r>
              <a:rPr lang="cs-CZ" sz="2200" dirty="0" err="1"/>
              <a:t>Avec</a:t>
            </a:r>
            <a:r>
              <a:rPr lang="cs-CZ" sz="2200" dirty="0"/>
              <a:t> </a:t>
            </a:r>
            <a:r>
              <a:rPr lang="cs-CZ" sz="2200" dirty="0" err="1"/>
              <a:t>adaptation</a:t>
            </a:r>
            <a:r>
              <a:rPr lang="cs-CZ" sz="2200" dirty="0"/>
              <a:t> </a:t>
            </a:r>
            <a:r>
              <a:rPr lang="fr-FR" sz="2200" dirty="0"/>
              <a:t>en français</a:t>
            </a:r>
            <a:endParaRPr lang="cs-CZ" sz="2200" dirty="0"/>
          </a:p>
          <a:p>
            <a:pPr lvl="1"/>
            <a:r>
              <a:rPr lang="fr-FR" sz="2200" dirty="0"/>
              <a:t>abandonner les formes poétiques médiévales </a:t>
            </a:r>
            <a:endParaRPr lang="cs-CZ" sz="2200" dirty="0"/>
          </a:p>
        </p:txBody>
      </p:sp>
    </p:spTree>
    <p:extLst>
      <p:ext uri="{BB962C8B-B14F-4D97-AF65-F5344CB8AC3E}">
        <p14:creationId xmlns:p14="http://schemas.microsoft.com/office/powerpoint/2010/main" val="1865733812"/>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Zástupný symbol pro obsah 4" descr="Obsah obrázku text&#10;&#10;Popis vygenerován s velmi vysokou mírou spolehlivosti">
            <a:extLst>
              <a:ext uri="{FF2B5EF4-FFF2-40B4-BE49-F238E27FC236}">
                <a16:creationId xmlns:a16="http://schemas.microsoft.com/office/drawing/2014/main" id="{97BB270A-259A-449D-840D-C7658051B9FA}"/>
              </a:ext>
            </a:extLst>
          </p:cNvPr>
          <p:cNvPicPr>
            <a:picLocks noChangeAspect="1"/>
          </p:cNvPicPr>
          <p:nvPr/>
        </p:nvPicPr>
        <p:blipFill rotWithShape="1">
          <a:blip r:embed="rId2">
            <a:extLst>
              <a:ext uri="{28A0092B-C50C-407E-A947-70E740481C1C}">
                <a14:useLocalDpi xmlns:a14="http://schemas.microsoft.com/office/drawing/2010/main" val="0"/>
              </a:ext>
            </a:extLst>
          </a:blip>
          <a:srcRect t="13823" r="-1" b="-1"/>
          <a:stretch/>
        </p:blipFill>
        <p:spPr>
          <a:xfrm>
            <a:off x="20" y="10"/>
            <a:ext cx="4635571" cy="6857990"/>
          </a:xfrm>
          <a:prstGeom prst="rect">
            <a:avLst/>
          </a:prstGeom>
          <a:effectLst/>
        </p:spPr>
      </p:pic>
      <p:cxnSp>
        <p:nvCxnSpPr>
          <p:cNvPr id="15" name="Straight Connector 14">
            <a:extLst>
              <a:ext uri="{FF2B5EF4-FFF2-40B4-BE49-F238E27FC236}">
                <a16:creationId xmlns:a16="http://schemas.microsoft.com/office/drawing/2014/main"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02956D6C-881D-4FAC-BB9D-BFE5A3EB57D2}"/>
              </a:ext>
            </a:extLst>
          </p:cNvPr>
          <p:cNvSpPr>
            <a:spLocks noGrp="1"/>
          </p:cNvSpPr>
          <p:nvPr>
            <p:ph idx="1"/>
          </p:nvPr>
        </p:nvSpPr>
        <p:spPr>
          <a:xfrm>
            <a:off x="4965431" y="2438400"/>
            <a:ext cx="6586489" cy="3785419"/>
          </a:xfrm>
        </p:spPr>
        <p:txBody>
          <a:bodyPr>
            <a:normAutofit/>
          </a:bodyPr>
          <a:lstStyle/>
          <a:p>
            <a:r>
              <a:rPr lang="cs-CZ" sz="2000" dirty="0" err="1">
                <a:solidFill>
                  <a:srgbClr val="FF0000"/>
                </a:solidFill>
              </a:rPr>
              <a:t>Lisez</a:t>
            </a:r>
            <a:r>
              <a:rPr lang="cs-CZ" sz="2000" dirty="0">
                <a:solidFill>
                  <a:srgbClr val="FF0000"/>
                </a:solidFill>
              </a:rPr>
              <a:t> </a:t>
            </a:r>
            <a:r>
              <a:rPr lang="cs-CZ" sz="2000" dirty="0" err="1">
                <a:solidFill>
                  <a:srgbClr val="FF0000"/>
                </a:solidFill>
              </a:rPr>
              <a:t>le</a:t>
            </a:r>
            <a:r>
              <a:rPr lang="cs-CZ" sz="2000" dirty="0">
                <a:solidFill>
                  <a:srgbClr val="FF0000"/>
                </a:solidFill>
              </a:rPr>
              <a:t> texte et </a:t>
            </a:r>
            <a:r>
              <a:rPr lang="cs-CZ" sz="2000" dirty="0" err="1">
                <a:solidFill>
                  <a:srgbClr val="FF0000"/>
                </a:solidFill>
              </a:rPr>
              <a:t>relevez</a:t>
            </a:r>
            <a:r>
              <a:rPr lang="cs-CZ" sz="2000" dirty="0">
                <a:solidFill>
                  <a:srgbClr val="FF0000"/>
                </a:solidFill>
              </a:rPr>
              <a:t> les </a:t>
            </a:r>
            <a:r>
              <a:rPr lang="cs-CZ" sz="2000" dirty="0" err="1">
                <a:solidFill>
                  <a:srgbClr val="FF0000"/>
                </a:solidFill>
              </a:rPr>
              <a:t>points</a:t>
            </a:r>
            <a:r>
              <a:rPr lang="cs-CZ" sz="2000" dirty="0">
                <a:solidFill>
                  <a:srgbClr val="FF0000"/>
                </a:solidFill>
              </a:rPr>
              <a:t> les plus </a:t>
            </a:r>
            <a:r>
              <a:rPr lang="cs-CZ" sz="2000" dirty="0" err="1">
                <a:solidFill>
                  <a:srgbClr val="FF0000"/>
                </a:solidFill>
              </a:rPr>
              <a:t>importants</a:t>
            </a:r>
            <a:r>
              <a:rPr lang="cs-CZ" sz="2000" dirty="0">
                <a:solidFill>
                  <a:srgbClr val="FF0000"/>
                </a:solidFill>
              </a:rPr>
              <a:t> de </a:t>
            </a:r>
            <a:r>
              <a:rPr lang="cs-CZ" sz="2000" dirty="0" err="1">
                <a:solidFill>
                  <a:srgbClr val="FF0000"/>
                </a:solidFill>
              </a:rPr>
              <a:t>l´enrichissement</a:t>
            </a:r>
            <a:r>
              <a:rPr lang="cs-CZ" sz="2000" dirty="0">
                <a:solidFill>
                  <a:srgbClr val="FF0000"/>
                </a:solidFill>
              </a:rPr>
              <a:t> </a:t>
            </a:r>
            <a:r>
              <a:rPr lang="cs-CZ" sz="2000" dirty="0" err="1">
                <a:solidFill>
                  <a:srgbClr val="FF0000"/>
                </a:solidFill>
              </a:rPr>
              <a:t>du</a:t>
            </a:r>
            <a:r>
              <a:rPr lang="cs-CZ" sz="2000" dirty="0">
                <a:solidFill>
                  <a:srgbClr val="FF0000"/>
                </a:solidFill>
              </a:rPr>
              <a:t> fr.</a:t>
            </a:r>
            <a:endParaRPr lang="en-US" sz="2000" dirty="0">
              <a:solidFill>
                <a:srgbClr val="FF0000"/>
              </a:solidFill>
            </a:endParaRPr>
          </a:p>
        </p:txBody>
      </p:sp>
    </p:spTree>
    <p:extLst>
      <p:ext uri="{BB962C8B-B14F-4D97-AF65-F5344CB8AC3E}">
        <p14:creationId xmlns:p14="http://schemas.microsoft.com/office/powerpoint/2010/main" val="416108951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98C8D0-1379-4CFD-A055-0FF1D7529780}"/>
              </a:ext>
            </a:extLst>
          </p:cNvPr>
          <p:cNvSpPr>
            <a:spLocks noGrp="1"/>
          </p:cNvSpPr>
          <p:nvPr>
            <p:ph type="title"/>
          </p:nvPr>
        </p:nvSpPr>
        <p:spPr/>
        <p:txBody>
          <a:bodyPr/>
          <a:lstStyle/>
          <a:p>
            <a:r>
              <a:rPr lang="fr-FR" b="1" dirty="0"/>
              <a:t>Les italianismes</a:t>
            </a:r>
            <a:endParaRPr lang="fr-FR" dirty="0"/>
          </a:p>
        </p:txBody>
      </p:sp>
      <p:sp>
        <p:nvSpPr>
          <p:cNvPr id="3" name="Zástupný symbol pro obsah 2">
            <a:extLst>
              <a:ext uri="{FF2B5EF4-FFF2-40B4-BE49-F238E27FC236}">
                <a16:creationId xmlns:a16="http://schemas.microsoft.com/office/drawing/2014/main" id="{71D5AD73-FA80-4A0E-9B02-26F008FDECF3}"/>
              </a:ext>
            </a:extLst>
          </p:cNvPr>
          <p:cNvSpPr>
            <a:spLocks noGrp="1"/>
          </p:cNvSpPr>
          <p:nvPr>
            <p:ph idx="1"/>
          </p:nvPr>
        </p:nvSpPr>
        <p:spPr/>
        <p:txBody>
          <a:bodyPr>
            <a:normAutofit fontScale="92500" lnSpcReduction="20000"/>
          </a:bodyPr>
          <a:lstStyle/>
          <a:p>
            <a:r>
              <a:rPr lang="fr-FR" dirty="0"/>
              <a:t>termes relatifs à la guerre (</a:t>
            </a:r>
            <a:r>
              <a:rPr lang="fr-FR" i="1" dirty="0"/>
              <a:t>canon, alarme, escalade, cartouche, </a:t>
            </a:r>
            <a:r>
              <a:rPr lang="fr-FR" dirty="0"/>
              <a:t>etc.), </a:t>
            </a:r>
            <a:endParaRPr lang="cs-CZ" dirty="0"/>
          </a:p>
          <a:p>
            <a:r>
              <a:rPr lang="fr-FR" dirty="0"/>
              <a:t>à la finance (</a:t>
            </a:r>
            <a:r>
              <a:rPr lang="fr-FR" i="1" dirty="0"/>
              <a:t>banqueroute, crédit, trafic, </a:t>
            </a:r>
            <a:r>
              <a:rPr lang="fr-FR" dirty="0"/>
              <a:t>etc.), </a:t>
            </a:r>
            <a:endParaRPr lang="cs-CZ" dirty="0"/>
          </a:p>
          <a:p>
            <a:r>
              <a:rPr lang="fr-FR" dirty="0"/>
              <a:t>aux </a:t>
            </a:r>
            <a:r>
              <a:rPr lang="fr-FR" dirty="0" err="1"/>
              <a:t>moeurs</a:t>
            </a:r>
            <a:r>
              <a:rPr lang="fr-FR" dirty="0"/>
              <a:t> (</a:t>
            </a:r>
            <a:r>
              <a:rPr lang="fr-FR" i="1" dirty="0"/>
              <a:t>courtisan, disgrâce, caresse, escapade, </a:t>
            </a:r>
            <a:r>
              <a:rPr lang="fr-FR" dirty="0"/>
              <a:t>etc.), </a:t>
            </a:r>
            <a:endParaRPr lang="cs-CZ" dirty="0"/>
          </a:p>
          <a:p>
            <a:r>
              <a:rPr lang="fr-FR" dirty="0"/>
              <a:t>à la peinture (</a:t>
            </a:r>
            <a:r>
              <a:rPr lang="fr-FR" i="1" dirty="0"/>
              <a:t>coloris, profil, miniature, </a:t>
            </a:r>
            <a:r>
              <a:rPr lang="fr-FR" dirty="0"/>
              <a:t>etc.) et </a:t>
            </a:r>
            <a:endParaRPr lang="cs-CZ" dirty="0"/>
          </a:p>
          <a:p>
            <a:r>
              <a:rPr lang="fr-FR" dirty="0"/>
              <a:t>à l'architecture (</a:t>
            </a:r>
            <a:r>
              <a:rPr lang="fr-FR" i="1" dirty="0"/>
              <a:t>belvédère, appartement, balcon, chapiteau, </a:t>
            </a:r>
            <a:r>
              <a:rPr lang="fr-FR" dirty="0"/>
              <a:t>etc.). </a:t>
            </a:r>
            <a:endParaRPr lang="cs-CZ" dirty="0"/>
          </a:p>
          <a:p>
            <a:r>
              <a:rPr lang="fr-FR" dirty="0"/>
              <a:t>tous les domaines ont été touchés: l'architecture, la peinture, la musique, la danse, les armes, la marine, la vie de cour, les institutions administratives, le système pénitencier, l'industrie financière (banques), le commerce, l'artisanat (poterie, pierres précieuses), les vêtements et les objets de toilette, le divertissement, la chasse et la fauconnerie, les sports équestres, les sciences, etc. </a:t>
            </a:r>
            <a:endParaRPr lang="cs-CZ" dirty="0"/>
          </a:p>
          <a:p>
            <a:r>
              <a:rPr lang="fr-FR" dirty="0"/>
              <a:t>8000 mots à l'époque, 10 % utilisés encore aujourd'hui</a:t>
            </a:r>
          </a:p>
        </p:txBody>
      </p:sp>
    </p:spTree>
    <p:extLst>
      <p:ext uri="{BB962C8B-B14F-4D97-AF65-F5344CB8AC3E}">
        <p14:creationId xmlns:p14="http://schemas.microsoft.com/office/powerpoint/2010/main" val="1108498986"/>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Arrow Connector 9">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5" name="Obrázek 4" descr="Obsah obrázku osoba, muž, stojící&#10;&#10;Popis vygenerován s velmi vysokou mírou spolehlivosti">
            <a:extLst>
              <a:ext uri="{FF2B5EF4-FFF2-40B4-BE49-F238E27FC236}">
                <a16:creationId xmlns:a16="http://schemas.microsoft.com/office/drawing/2014/main" id="{15708C5B-BB7E-48FB-83AB-BF4A7CB6BDF2}"/>
              </a:ext>
            </a:extLst>
          </p:cNvPr>
          <p:cNvPicPr>
            <a:picLocks noChangeAspect="1"/>
          </p:cNvPicPr>
          <p:nvPr/>
        </p:nvPicPr>
        <p:blipFill rotWithShape="1">
          <a:blip r:embed="rId2">
            <a:extLst>
              <a:ext uri="{28A0092B-C50C-407E-A947-70E740481C1C}">
                <a14:useLocalDpi xmlns:a14="http://schemas.microsoft.com/office/drawing/2010/main" val="0"/>
              </a:ext>
            </a:extLst>
          </a:blip>
          <a:srcRect r="-1" b="5491"/>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3" name="Zástupný symbol pro obsah 2">
            <a:extLst>
              <a:ext uri="{FF2B5EF4-FFF2-40B4-BE49-F238E27FC236}">
                <a16:creationId xmlns:a16="http://schemas.microsoft.com/office/drawing/2014/main" id="{4CB6BFD0-5CF7-43A9-907D-19705F6B38E6}"/>
              </a:ext>
            </a:extLst>
          </p:cNvPr>
          <p:cNvSpPr>
            <a:spLocks noGrp="1"/>
          </p:cNvSpPr>
          <p:nvPr>
            <p:ph idx="1"/>
          </p:nvPr>
        </p:nvSpPr>
        <p:spPr>
          <a:xfrm>
            <a:off x="655321" y="2575034"/>
            <a:ext cx="5440679" cy="3462228"/>
          </a:xfrm>
        </p:spPr>
        <p:txBody>
          <a:bodyPr>
            <a:normAutofit/>
          </a:bodyPr>
          <a:lstStyle/>
          <a:p>
            <a:r>
              <a:rPr lang="fr-FR" sz="2400" b="1" dirty="0"/>
              <a:t>Pierre Ronsard</a:t>
            </a:r>
            <a:r>
              <a:rPr lang="cs-CZ" sz="2400" b="1" dirty="0"/>
              <a:t> :</a:t>
            </a:r>
            <a:r>
              <a:rPr lang="fr-FR" sz="2400" dirty="0"/>
              <a:t> </a:t>
            </a:r>
            <a:r>
              <a:rPr lang="fr-FR" sz="2400" i="1" dirty="0"/>
              <a:t>Franciade</a:t>
            </a:r>
            <a:r>
              <a:rPr lang="fr-FR" sz="2400" dirty="0"/>
              <a:t> (1572)</a:t>
            </a:r>
            <a:endParaRPr lang="cs-CZ" sz="2400" dirty="0"/>
          </a:p>
          <a:p>
            <a:r>
              <a:rPr lang="cs-CZ" sz="2400" dirty="0"/>
              <a:t>La </a:t>
            </a:r>
            <a:r>
              <a:rPr lang="fr-FR" sz="2400" dirty="0"/>
              <a:t>langue vulgaire française </a:t>
            </a:r>
            <a:r>
              <a:rPr lang="cs-CZ" sz="2400" dirty="0" err="1"/>
              <a:t>peut</a:t>
            </a:r>
            <a:r>
              <a:rPr lang="cs-CZ" sz="2400" dirty="0"/>
              <a:t> </a:t>
            </a:r>
            <a:r>
              <a:rPr lang="fr-FR" sz="2400" dirty="0"/>
              <a:t>produire un poème prestigieux </a:t>
            </a:r>
            <a:endParaRPr lang="cs-CZ" sz="2400" dirty="0"/>
          </a:p>
          <a:p>
            <a:r>
              <a:rPr lang="fr-FR" sz="2400" dirty="0"/>
              <a:t>Dans </a:t>
            </a:r>
            <a:r>
              <a:rPr lang="cs-CZ" sz="2400" dirty="0"/>
              <a:t>l</a:t>
            </a:r>
            <a:r>
              <a:rPr lang="fr-FR" sz="2400" dirty="0"/>
              <a:t>a préface, le latin </a:t>
            </a:r>
            <a:r>
              <a:rPr lang="cs-CZ" sz="2400" dirty="0"/>
              <a:t>= </a:t>
            </a:r>
            <a:r>
              <a:rPr lang="fr-FR" sz="2400" dirty="0"/>
              <a:t>«chose morte»</a:t>
            </a:r>
            <a:br>
              <a:rPr lang="fr-FR" sz="2400" dirty="0"/>
            </a:br>
            <a:endParaRPr lang="fr-FR" sz="2400" dirty="0"/>
          </a:p>
        </p:txBody>
      </p:sp>
    </p:spTree>
    <p:extLst>
      <p:ext uri="{BB962C8B-B14F-4D97-AF65-F5344CB8AC3E}">
        <p14:creationId xmlns:p14="http://schemas.microsoft.com/office/powerpoint/2010/main" val="2227623691"/>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4B1C6B1A-52D6-4A1F-8B84-925E52755735}"/>
              </a:ext>
            </a:extLst>
          </p:cNvPr>
          <p:cNvSpPr>
            <a:spLocks noGrp="1"/>
          </p:cNvSpPr>
          <p:nvPr>
            <p:ph idx="1"/>
          </p:nvPr>
        </p:nvSpPr>
        <p:spPr>
          <a:xfrm>
            <a:off x="706976" y="516735"/>
            <a:ext cx="10515600" cy="4430423"/>
          </a:xfrm>
        </p:spPr>
        <p:txBody>
          <a:bodyPr>
            <a:normAutofit/>
          </a:bodyPr>
          <a:lstStyle/>
          <a:p>
            <a:r>
              <a:rPr lang="fr-FR" b="1" dirty="0"/>
              <a:t>Robert Estienne</a:t>
            </a:r>
            <a:r>
              <a:rPr lang="fr-FR" dirty="0"/>
              <a:t> (1503-1559)</a:t>
            </a:r>
            <a:r>
              <a:rPr lang="cs-CZ" dirty="0"/>
              <a:t> : </a:t>
            </a:r>
            <a:r>
              <a:rPr lang="fr-FR" dirty="0"/>
              <a:t>un imprimeur huguenot</a:t>
            </a:r>
            <a:r>
              <a:rPr lang="cs-CZ" dirty="0"/>
              <a:t>, </a:t>
            </a:r>
            <a:r>
              <a:rPr lang="cs-CZ" dirty="0" err="1"/>
              <a:t>humaniste</a:t>
            </a:r>
            <a:r>
              <a:rPr lang="cs-CZ" dirty="0"/>
              <a:t>, </a:t>
            </a:r>
            <a:r>
              <a:rPr lang="cs-CZ" dirty="0" err="1"/>
              <a:t>éduqué</a:t>
            </a:r>
            <a:endParaRPr lang="cs-CZ" dirty="0"/>
          </a:p>
          <a:p>
            <a:r>
              <a:rPr lang="fr-FR" dirty="0"/>
              <a:t>Il connaissait le </a:t>
            </a:r>
            <a:r>
              <a:rPr lang="fr-FR" dirty="0" err="1"/>
              <a:t>françois</a:t>
            </a:r>
            <a:r>
              <a:rPr lang="fr-FR" dirty="0"/>
              <a:t>, le latin et le grec, l'hébreu</a:t>
            </a:r>
            <a:endParaRPr lang="cs-CZ" dirty="0"/>
          </a:p>
          <a:p>
            <a:r>
              <a:rPr lang="fr-FR" dirty="0"/>
              <a:t> </a:t>
            </a:r>
            <a:r>
              <a:rPr lang="fr-FR" i="1" dirty="0"/>
              <a:t>De la précellence du langage </a:t>
            </a:r>
            <a:r>
              <a:rPr lang="fr-FR" i="1" dirty="0" err="1"/>
              <a:t>françois</a:t>
            </a:r>
            <a:r>
              <a:rPr lang="fr-FR" dirty="0"/>
              <a:t> (1579</a:t>
            </a:r>
            <a:r>
              <a:rPr lang="cs-CZ" dirty="0"/>
              <a:t>) : </a:t>
            </a:r>
          </a:p>
          <a:p>
            <a:pPr lvl="1"/>
            <a:r>
              <a:rPr lang="fr-FR" dirty="0"/>
              <a:t>les patois </a:t>
            </a:r>
            <a:r>
              <a:rPr lang="cs-CZ" dirty="0"/>
              <a:t>=</a:t>
            </a:r>
            <a:r>
              <a:rPr lang="fr-FR" dirty="0"/>
              <a:t> une richesse pour le royaume, le «</a:t>
            </a:r>
            <a:r>
              <a:rPr lang="fr-FR" dirty="0" err="1"/>
              <a:t>françois</a:t>
            </a:r>
            <a:r>
              <a:rPr lang="fr-FR" dirty="0"/>
              <a:t>» </a:t>
            </a:r>
            <a:r>
              <a:rPr lang="cs-CZ" dirty="0"/>
              <a:t>= </a:t>
            </a:r>
            <a:r>
              <a:rPr lang="fr-FR" dirty="0"/>
              <a:t>la langue principale</a:t>
            </a:r>
            <a:endParaRPr lang="cs-CZ" dirty="0"/>
          </a:p>
          <a:p>
            <a:r>
              <a:rPr lang="cs-CZ" dirty="0" err="1"/>
              <a:t>il</a:t>
            </a:r>
            <a:r>
              <a:rPr lang="fr-FR" dirty="0"/>
              <a:t> introduit en 1530 l'accent aigu, l'accent grave et l'accent circonflexe </a:t>
            </a:r>
            <a:endParaRPr lang="cs-CZ" dirty="0"/>
          </a:p>
          <a:p>
            <a:r>
              <a:rPr lang="fr-FR" b="1" dirty="0"/>
              <a:t>René Descartes </a:t>
            </a:r>
            <a:r>
              <a:rPr lang="fr-FR" dirty="0"/>
              <a:t>(1596-1659) </a:t>
            </a:r>
            <a:r>
              <a:rPr lang="cs-CZ" dirty="0"/>
              <a:t>: </a:t>
            </a:r>
            <a:r>
              <a:rPr lang="fr-FR" dirty="0"/>
              <a:t>son choix </a:t>
            </a:r>
            <a:r>
              <a:rPr lang="cs-CZ" dirty="0"/>
              <a:t>= </a:t>
            </a:r>
          </a:p>
          <a:p>
            <a:pPr marL="0" indent="0">
              <a:buNone/>
            </a:pPr>
            <a:r>
              <a:rPr lang="cs-CZ" dirty="0" err="1"/>
              <a:t>le</a:t>
            </a:r>
            <a:r>
              <a:rPr lang="fr-FR" dirty="0"/>
              <a:t> français </a:t>
            </a:r>
            <a:r>
              <a:rPr lang="cs-CZ" dirty="0" err="1"/>
              <a:t>dans</a:t>
            </a:r>
            <a:r>
              <a:rPr lang="cs-CZ" dirty="0"/>
              <a:t> </a:t>
            </a:r>
            <a:r>
              <a:rPr lang="cs-CZ" dirty="0" err="1"/>
              <a:t>le</a:t>
            </a:r>
            <a:r>
              <a:rPr lang="cs-CZ" dirty="0"/>
              <a:t> </a:t>
            </a:r>
            <a:r>
              <a:rPr lang="fr-FR" i="1" dirty="0"/>
              <a:t>Discours de la méthode</a:t>
            </a:r>
            <a:r>
              <a:rPr lang="fr-FR" dirty="0"/>
              <a:t> (1637</a:t>
            </a:r>
            <a:r>
              <a:rPr lang="cs-CZ" dirty="0"/>
              <a:t>)</a:t>
            </a:r>
          </a:p>
        </p:txBody>
      </p:sp>
      <p:graphicFrame>
        <p:nvGraphicFramePr>
          <p:cNvPr id="5" name="Tabulka 4">
            <a:extLst>
              <a:ext uri="{FF2B5EF4-FFF2-40B4-BE49-F238E27FC236}">
                <a16:creationId xmlns:a16="http://schemas.microsoft.com/office/drawing/2014/main" id="{3212C5FB-0FC8-4A63-B3A4-353E30C586F4}"/>
              </a:ext>
            </a:extLst>
          </p:cNvPr>
          <p:cNvGraphicFramePr>
            <a:graphicFrameLocks noGrp="1"/>
          </p:cNvGraphicFramePr>
          <p:nvPr>
            <p:extLst>
              <p:ext uri="{D42A27DB-BD31-4B8C-83A1-F6EECF244321}">
                <p14:modId xmlns:p14="http://schemas.microsoft.com/office/powerpoint/2010/main" val="2583217996"/>
              </p:ext>
            </p:extLst>
          </p:nvPr>
        </p:nvGraphicFramePr>
        <p:xfrm>
          <a:off x="0" y="4914812"/>
          <a:ext cx="10515600" cy="1799082"/>
        </p:xfrm>
        <a:graphic>
          <a:graphicData uri="http://schemas.openxmlformats.org/drawingml/2006/table">
            <a:tbl>
              <a:tblPr firstRow="1" firstCol="1" bandRow="1"/>
              <a:tblGrid>
                <a:gridCol w="10515600">
                  <a:extLst>
                    <a:ext uri="{9D8B030D-6E8A-4147-A177-3AD203B41FA5}">
                      <a16:colId xmlns:a16="http://schemas.microsoft.com/office/drawing/2014/main" val="4287170313"/>
                    </a:ext>
                  </a:extLst>
                </a:gridCol>
              </a:tblGrid>
              <a:tr h="722852">
                <a:tc>
                  <a:txBody>
                    <a:bodyPr/>
                    <a:lstStyle/>
                    <a:p>
                      <a:pPr>
                        <a:lnSpc>
                          <a:spcPct val="107000"/>
                        </a:lnSpc>
                        <a:spcAft>
                          <a:spcPts val="800"/>
                        </a:spcAft>
                      </a:pPr>
                      <a:r>
                        <a:rPr lang="fr-CA" sz="18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Et si j'écris en français qui est la langue de mon pays, plutôt qu'en latin, qui est celle de mes précepteurs, c'est à cause que j'espère que ceux qui ne se servent que de leur raison naturelle toute pure, jugeront mieux de mes opinions, que ceux qui ne croient qu'aux livres anciens; et pour ceux qui joignent le bon sens avec l'étude, lesquels seuls je souhaite pour mes juges, ils ne seront point, je m'assure, si partiaux pour le latin, qu'ils refusent d'entendre mes raisons pour ce que je les explique en langue vulgaire.</a:t>
                      </a:r>
                      <a:endParaRPr lang="fr-FR" sz="18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3960198994"/>
                  </a:ext>
                </a:extLst>
              </a:tr>
            </a:tbl>
          </a:graphicData>
        </a:graphic>
      </p:graphicFrame>
      <p:pic>
        <p:nvPicPr>
          <p:cNvPr id="7" name="Obrázek 6" descr="Obsah obrázku osoba, zeď, budova, oblečení&#10;&#10;Popis vygenerován s velmi vysokou mírou spolehlivosti">
            <a:extLst>
              <a:ext uri="{FF2B5EF4-FFF2-40B4-BE49-F238E27FC236}">
                <a16:creationId xmlns:a16="http://schemas.microsoft.com/office/drawing/2014/main" id="{BD7A3830-29D4-4A57-AD92-2036A710E7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3152" y="2905759"/>
            <a:ext cx="1938848" cy="2371361"/>
          </a:xfrm>
          <a:prstGeom prst="rect">
            <a:avLst/>
          </a:prstGeom>
        </p:spPr>
      </p:pic>
    </p:spTree>
    <p:extLst>
      <p:ext uri="{BB962C8B-B14F-4D97-AF65-F5344CB8AC3E}">
        <p14:creationId xmlns:p14="http://schemas.microsoft.com/office/powerpoint/2010/main" val="3838575261"/>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ázek 4" descr="Obsah obrázku text, fotka, staré, kniha&#10;&#10;Popis vygenerován s vysokou mírou spolehlivosti">
            <a:extLst>
              <a:ext uri="{FF2B5EF4-FFF2-40B4-BE49-F238E27FC236}">
                <a16:creationId xmlns:a16="http://schemas.microsoft.com/office/drawing/2014/main" id="{A26EC3DA-F3DD-4EC8-966C-8E7192AB7135}"/>
              </a:ext>
            </a:extLst>
          </p:cNvPr>
          <p:cNvPicPr>
            <a:picLocks noChangeAspect="1"/>
          </p:cNvPicPr>
          <p:nvPr/>
        </p:nvPicPr>
        <p:blipFill rotWithShape="1">
          <a:blip r:embed="rId2">
            <a:extLst>
              <a:ext uri="{28A0092B-C50C-407E-A947-70E740481C1C}">
                <a14:useLocalDpi xmlns:a14="http://schemas.microsoft.com/office/drawing/2010/main" val="0"/>
              </a:ext>
            </a:extLst>
          </a:blip>
          <a:srcRect t="1808" r="1" b="1"/>
          <a:stretch/>
        </p:blipFill>
        <p:spPr>
          <a:xfrm>
            <a:off x="20" y="10"/>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Nadpis 1">
            <a:extLst>
              <a:ext uri="{FF2B5EF4-FFF2-40B4-BE49-F238E27FC236}">
                <a16:creationId xmlns:a16="http://schemas.microsoft.com/office/drawing/2014/main" id="{F8ADC5B5-068D-4389-B90D-9E997C6808AC}"/>
              </a:ext>
            </a:extLst>
          </p:cNvPr>
          <p:cNvSpPr>
            <a:spLocks noGrp="1"/>
          </p:cNvSpPr>
          <p:nvPr>
            <p:ph type="title"/>
          </p:nvPr>
        </p:nvSpPr>
        <p:spPr>
          <a:xfrm>
            <a:off x="4965430" y="629268"/>
            <a:ext cx="6586491" cy="1286160"/>
          </a:xfrm>
        </p:spPr>
        <p:txBody>
          <a:bodyPr anchor="b">
            <a:normAutofit/>
          </a:bodyPr>
          <a:lstStyle/>
          <a:p>
            <a:r>
              <a:rPr lang="fr-FR" sz="4100" b="1"/>
              <a:t>Les premières descriptions du français</a:t>
            </a:r>
            <a:endParaRPr lang="fr-FR" sz="4100"/>
          </a:p>
        </p:txBody>
      </p:sp>
      <p:sp>
        <p:nvSpPr>
          <p:cNvPr id="3" name="Zástupný symbol pro obsah 2">
            <a:extLst>
              <a:ext uri="{FF2B5EF4-FFF2-40B4-BE49-F238E27FC236}">
                <a16:creationId xmlns:a16="http://schemas.microsoft.com/office/drawing/2014/main" id="{B56982DD-6BDB-468B-B611-97126FEF86AC}"/>
              </a:ext>
            </a:extLst>
          </p:cNvPr>
          <p:cNvSpPr>
            <a:spLocks noGrp="1"/>
          </p:cNvSpPr>
          <p:nvPr>
            <p:ph idx="1"/>
          </p:nvPr>
        </p:nvSpPr>
        <p:spPr>
          <a:xfrm>
            <a:off x="4965431" y="2438400"/>
            <a:ext cx="6586489" cy="3785419"/>
          </a:xfrm>
        </p:spPr>
        <p:txBody>
          <a:bodyPr>
            <a:normAutofit/>
          </a:bodyPr>
          <a:lstStyle/>
          <a:p>
            <a:r>
              <a:rPr lang="cs-CZ" sz="2000" dirty="0"/>
              <a:t>Au </a:t>
            </a:r>
            <a:r>
              <a:rPr lang="fr-FR" sz="2000" dirty="0"/>
              <a:t>XVI</a:t>
            </a:r>
            <a:r>
              <a:rPr lang="fr-FR" sz="2000" baseline="30000" dirty="0"/>
              <a:t>e</a:t>
            </a:r>
            <a:r>
              <a:rPr lang="fr-FR" sz="2000" dirty="0"/>
              <a:t> siècle, la langue française </a:t>
            </a:r>
            <a:r>
              <a:rPr lang="cs-CZ" sz="2000" dirty="0"/>
              <a:t>= </a:t>
            </a:r>
            <a:r>
              <a:rPr lang="fr-FR" sz="2000" dirty="0"/>
              <a:t>enrichie et diversifiée</a:t>
            </a:r>
            <a:endParaRPr lang="cs-CZ" sz="2000" dirty="0"/>
          </a:p>
          <a:p>
            <a:r>
              <a:rPr lang="fr-FR" sz="2000"/>
              <a:t>Les latinismes, italianismes, dialectalismes, néologismes, etc., </a:t>
            </a:r>
            <a:r>
              <a:rPr lang="cs-CZ" sz="2000" dirty="0"/>
              <a:t>plus de </a:t>
            </a:r>
            <a:r>
              <a:rPr lang="fr-FR" sz="2000" dirty="0"/>
              <a:t>mots du français</a:t>
            </a:r>
            <a:endParaRPr lang="cs-CZ" sz="2000" dirty="0"/>
          </a:p>
          <a:p>
            <a:r>
              <a:rPr lang="fr-FR" sz="2000" dirty="0"/>
              <a:t>Le français </a:t>
            </a:r>
            <a:r>
              <a:rPr lang="cs-CZ" sz="2000" dirty="0"/>
              <a:t>= </a:t>
            </a:r>
            <a:r>
              <a:rPr lang="fr-FR" sz="2000" dirty="0"/>
              <a:t> langue littéraire </a:t>
            </a:r>
            <a:r>
              <a:rPr lang="cs-CZ" sz="2000" dirty="0"/>
              <a:t>et </a:t>
            </a:r>
            <a:r>
              <a:rPr lang="fr-FR" sz="2000" dirty="0"/>
              <a:t>scientifique</a:t>
            </a:r>
            <a:endParaRPr lang="cs-CZ" sz="2000" dirty="0"/>
          </a:p>
          <a:p>
            <a:r>
              <a:rPr lang="fr-FR" sz="2000" dirty="0"/>
              <a:t>les premières grammaires et les premiers dictionnaires rédigés en France</a:t>
            </a:r>
            <a:r>
              <a:rPr lang="cs-CZ" sz="2000" dirty="0"/>
              <a:t> (</a:t>
            </a:r>
            <a:r>
              <a:rPr lang="fr-FR" sz="2000" dirty="0"/>
              <a:t>l'Angleterre avait précédé les Français</a:t>
            </a:r>
            <a:r>
              <a:rPr lang="cs-CZ" sz="2000" dirty="0"/>
              <a:t>)</a:t>
            </a:r>
            <a:endParaRPr lang="fr-FR" sz="2000" dirty="0"/>
          </a:p>
        </p:txBody>
      </p:sp>
    </p:spTree>
    <p:extLst>
      <p:ext uri="{BB962C8B-B14F-4D97-AF65-F5344CB8AC3E}">
        <p14:creationId xmlns:p14="http://schemas.microsoft.com/office/powerpoint/2010/main" val="634711081"/>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9E718CBA-B61B-46CD-AC1E-0666F6F5CA99}"/>
              </a:ext>
            </a:extLst>
          </p:cNvPr>
          <p:cNvSpPr>
            <a:spLocks noGrp="1"/>
          </p:cNvSpPr>
          <p:nvPr>
            <p:ph idx="1"/>
          </p:nvPr>
        </p:nvSpPr>
        <p:spPr>
          <a:xfrm>
            <a:off x="838200" y="325120"/>
            <a:ext cx="10515600" cy="5851843"/>
          </a:xfrm>
        </p:spPr>
        <p:txBody>
          <a:bodyPr>
            <a:normAutofit/>
          </a:bodyPr>
          <a:lstStyle/>
          <a:p>
            <a:r>
              <a:rPr lang="fr-FR" b="1" dirty="0"/>
              <a:t>Robert Estienne </a:t>
            </a:r>
            <a:r>
              <a:rPr lang="fr-FR" dirty="0"/>
              <a:t>(1503-1559) </a:t>
            </a:r>
            <a:r>
              <a:rPr lang="cs-CZ" dirty="0"/>
              <a:t>: </a:t>
            </a:r>
          </a:p>
          <a:p>
            <a:r>
              <a:rPr lang="cs-CZ" dirty="0" err="1"/>
              <a:t>le</a:t>
            </a:r>
            <a:r>
              <a:rPr lang="cs-CZ" dirty="0"/>
              <a:t> mot </a:t>
            </a:r>
            <a:r>
              <a:rPr lang="fr-FR" dirty="0"/>
              <a:t>«dictionnaires»</a:t>
            </a:r>
            <a:r>
              <a:rPr lang="cs-CZ" dirty="0"/>
              <a:t> = </a:t>
            </a:r>
            <a:r>
              <a:rPr lang="fr-FR" dirty="0"/>
              <a:t>les répertoires de mots</a:t>
            </a:r>
            <a:endParaRPr lang="cs-CZ" dirty="0"/>
          </a:p>
          <a:p>
            <a:pPr lvl="1"/>
            <a:r>
              <a:rPr lang="fr-FR" dirty="0"/>
              <a:t>du latin médiéval </a:t>
            </a:r>
            <a:r>
              <a:rPr lang="fr-FR" i="1" dirty="0" err="1"/>
              <a:t>dictionarium</a:t>
            </a:r>
            <a:r>
              <a:rPr lang="cs-CZ" i="1" dirty="0"/>
              <a:t> --- </a:t>
            </a:r>
            <a:r>
              <a:rPr lang="fr-FR" i="1" dirty="0" err="1"/>
              <a:t>dictio</a:t>
            </a:r>
            <a:r>
              <a:rPr lang="fr-FR" dirty="0"/>
              <a:t> </a:t>
            </a:r>
            <a:r>
              <a:rPr lang="cs-CZ" dirty="0"/>
              <a:t>=</a:t>
            </a:r>
            <a:r>
              <a:rPr lang="fr-FR" dirty="0"/>
              <a:t> «action de dire» ou «réservoir de dictions, de mots»</a:t>
            </a:r>
            <a:endParaRPr lang="cs-CZ" dirty="0"/>
          </a:p>
          <a:p>
            <a:pPr lvl="1"/>
            <a:r>
              <a:rPr lang="fr-FR" dirty="0"/>
              <a:t>en 1539 le </a:t>
            </a:r>
            <a:r>
              <a:rPr lang="fr-FR" i="1" dirty="0"/>
              <a:t>Dictionnaire </a:t>
            </a:r>
            <a:r>
              <a:rPr lang="fr-FR" i="1" dirty="0" err="1"/>
              <a:t>Francois</a:t>
            </a:r>
            <a:r>
              <a:rPr lang="fr-FR" i="1" dirty="0"/>
              <a:t> latin contenant les </a:t>
            </a:r>
            <a:r>
              <a:rPr lang="fr-FR" i="1" dirty="0" err="1"/>
              <a:t>motz</a:t>
            </a:r>
            <a:r>
              <a:rPr lang="fr-FR" i="1" dirty="0"/>
              <a:t> et </a:t>
            </a:r>
            <a:r>
              <a:rPr lang="fr-FR" i="1" dirty="0" err="1"/>
              <a:t>manieres</a:t>
            </a:r>
            <a:r>
              <a:rPr lang="fr-FR" i="1" dirty="0"/>
              <a:t> de parler </a:t>
            </a:r>
            <a:r>
              <a:rPr lang="fr-FR" i="1" dirty="0" err="1"/>
              <a:t>françois</a:t>
            </a:r>
            <a:r>
              <a:rPr lang="fr-FR" i="1" dirty="0"/>
              <a:t> tournez en latin</a:t>
            </a:r>
            <a:r>
              <a:rPr lang="cs-CZ" i="1" dirty="0"/>
              <a:t> : </a:t>
            </a:r>
            <a:r>
              <a:rPr lang="fr-FR" dirty="0"/>
              <a:t>9000 mots français, </a:t>
            </a:r>
            <a:r>
              <a:rPr lang="cs-CZ" dirty="0"/>
              <a:t>+</a:t>
            </a:r>
            <a:r>
              <a:rPr lang="fr-FR" dirty="0"/>
              <a:t> définition</a:t>
            </a:r>
            <a:r>
              <a:rPr lang="cs-CZ" dirty="0"/>
              <a:t>s</a:t>
            </a:r>
            <a:r>
              <a:rPr lang="fr-FR" dirty="0"/>
              <a:t> en latin</a:t>
            </a:r>
            <a:r>
              <a:rPr lang="cs-CZ" dirty="0"/>
              <a:t> ; </a:t>
            </a:r>
            <a:r>
              <a:rPr lang="fr-FR" dirty="0"/>
              <a:t>la seconde édition </a:t>
            </a:r>
            <a:r>
              <a:rPr lang="cs-CZ" dirty="0"/>
              <a:t>= </a:t>
            </a:r>
            <a:r>
              <a:rPr lang="fr-FR" dirty="0"/>
              <a:t>13 000 entrées</a:t>
            </a:r>
            <a:r>
              <a:rPr lang="cs-CZ" dirty="0"/>
              <a:t>, + </a:t>
            </a:r>
            <a:r>
              <a:rPr lang="fr-FR" dirty="0"/>
              <a:t>le lexique spécialisé  </a:t>
            </a:r>
          </a:p>
          <a:p>
            <a:r>
              <a:rPr lang="cs-CZ" dirty="0"/>
              <a:t>En </a:t>
            </a:r>
            <a:r>
              <a:rPr lang="fr-FR" dirty="0"/>
              <a:t>1530</a:t>
            </a:r>
            <a:r>
              <a:rPr lang="cs-CZ" dirty="0"/>
              <a:t>,</a:t>
            </a:r>
            <a:r>
              <a:rPr lang="fr-FR" dirty="0"/>
              <a:t> l'Anglais </a:t>
            </a:r>
            <a:r>
              <a:rPr lang="fr-FR" b="1" dirty="0"/>
              <a:t>John Palsgrave</a:t>
            </a:r>
            <a:r>
              <a:rPr lang="fr-FR" dirty="0"/>
              <a:t> (1480-1554) </a:t>
            </a:r>
            <a:endParaRPr lang="cs-CZ" dirty="0"/>
          </a:p>
          <a:p>
            <a:pPr lvl="1"/>
            <a:r>
              <a:rPr lang="fr-FR" i="1" dirty="0" err="1"/>
              <a:t>Lesclaircissement</a:t>
            </a:r>
            <a:r>
              <a:rPr lang="fr-FR" i="1" dirty="0"/>
              <a:t> de la langue </a:t>
            </a:r>
            <a:r>
              <a:rPr lang="fr-FR" i="1" dirty="0" err="1"/>
              <a:t>françoyse</a:t>
            </a:r>
            <a:r>
              <a:rPr lang="cs-CZ" i="1" dirty="0"/>
              <a:t> : </a:t>
            </a:r>
            <a:r>
              <a:rPr lang="fr-FR" dirty="0"/>
              <a:t>rédigé en anglais</a:t>
            </a:r>
            <a:r>
              <a:rPr lang="cs-CZ" dirty="0"/>
              <a:t>, </a:t>
            </a:r>
            <a:r>
              <a:rPr lang="fr-FR" dirty="0"/>
              <a:t>la prononciation et la manière de former les lettres</a:t>
            </a:r>
            <a:r>
              <a:rPr lang="cs-CZ" dirty="0"/>
              <a:t>, </a:t>
            </a:r>
            <a:r>
              <a:rPr lang="fr-FR" dirty="0"/>
              <a:t>un vocabulaire bilingue, </a:t>
            </a:r>
            <a:endParaRPr lang="cs-CZ" dirty="0"/>
          </a:p>
          <a:p>
            <a:pPr lvl="1"/>
            <a:r>
              <a:rPr lang="cs-CZ" dirty="0" err="1"/>
              <a:t>Selon</a:t>
            </a:r>
            <a:r>
              <a:rPr lang="cs-CZ" dirty="0"/>
              <a:t> </a:t>
            </a:r>
            <a:r>
              <a:rPr lang="cs-CZ" dirty="0" err="1"/>
              <a:t>lui</a:t>
            </a:r>
            <a:r>
              <a:rPr lang="cs-CZ" dirty="0"/>
              <a:t> </a:t>
            </a:r>
            <a:r>
              <a:rPr lang="fr-FR" dirty="0"/>
              <a:t>le français </a:t>
            </a:r>
            <a:r>
              <a:rPr lang="cs-CZ" dirty="0"/>
              <a:t>=</a:t>
            </a:r>
            <a:r>
              <a:rPr lang="fr-FR" dirty="0"/>
              <a:t> «en général corrompu à cause du manque de règles et de préceptes grammaticaux». </a:t>
            </a:r>
          </a:p>
          <a:p>
            <a:r>
              <a:rPr lang="fr-FR" dirty="0">
                <a:solidFill>
                  <a:srgbClr val="FF0000"/>
                </a:solidFill>
              </a:rPr>
              <a:t>de nombreux grammairiens rédige</a:t>
            </a:r>
            <a:r>
              <a:rPr lang="cs-CZ" dirty="0" err="1">
                <a:solidFill>
                  <a:srgbClr val="FF0000"/>
                </a:solidFill>
              </a:rPr>
              <a:t>nt</a:t>
            </a:r>
            <a:r>
              <a:rPr lang="fr-FR" dirty="0">
                <a:solidFill>
                  <a:srgbClr val="FF0000"/>
                </a:solidFill>
              </a:rPr>
              <a:t> leurs règles du «</a:t>
            </a:r>
            <a:r>
              <a:rPr lang="fr-FR" dirty="0" err="1">
                <a:solidFill>
                  <a:srgbClr val="FF0000"/>
                </a:solidFill>
              </a:rPr>
              <a:t>françois</a:t>
            </a:r>
            <a:r>
              <a:rPr lang="fr-FR" dirty="0">
                <a:solidFill>
                  <a:srgbClr val="FF0000"/>
                </a:solidFill>
              </a:rPr>
              <a:t>» en...</a:t>
            </a:r>
            <a:r>
              <a:rPr lang="cs-CZ" dirty="0">
                <a:solidFill>
                  <a:srgbClr val="FF0000"/>
                </a:solidFill>
              </a:rPr>
              <a:t>?</a:t>
            </a:r>
          </a:p>
          <a:p>
            <a:r>
              <a:rPr lang="fr-FR" dirty="0">
                <a:solidFill>
                  <a:srgbClr val="FF0000"/>
                </a:solidFill>
              </a:rPr>
              <a:t>latin</a:t>
            </a:r>
          </a:p>
        </p:txBody>
      </p:sp>
    </p:spTree>
    <p:extLst>
      <p:ext uri="{BB962C8B-B14F-4D97-AF65-F5344CB8AC3E}">
        <p14:creationId xmlns:p14="http://schemas.microsoft.com/office/powerpoint/2010/main" val="38040581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8" end="8"/>
                                            </p:txEl>
                                          </p:spTgt>
                                        </p:tgtEl>
                                        <p:attrNameLst>
                                          <p:attrName>style.visibility</p:attrName>
                                        </p:attrNameLst>
                                      </p:cBhvr>
                                      <p:to>
                                        <p:strVal val="visible"/>
                                      </p:to>
                                    </p:set>
                                    <p:animEffect transition="in" filter="fade">
                                      <p:cBhvr>
                                        <p:cTn id="14" dur="1000"/>
                                        <p:tgtEl>
                                          <p:spTgt spid="3">
                                            <p:txEl>
                                              <p:pRg st="8" end="8"/>
                                            </p:txEl>
                                          </p:spTgt>
                                        </p:tgtEl>
                                      </p:cBhvr>
                                    </p:animEffect>
                                    <p:anim calcmode="lin" valueType="num">
                                      <p:cBhvr>
                                        <p:cTn id="1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3AD599A-74B1-449F-B8D5-4ACE33ECD1A1}"/>
              </a:ext>
            </a:extLst>
          </p:cNvPr>
          <p:cNvSpPr>
            <a:spLocks noGrp="1"/>
          </p:cNvSpPr>
          <p:nvPr>
            <p:ph idx="1"/>
          </p:nvPr>
        </p:nvSpPr>
        <p:spPr>
          <a:xfrm>
            <a:off x="838200" y="243840"/>
            <a:ext cx="10515600" cy="5933123"/>
          </a:xfrm>
        </p:spPr>
        <p:txBody>
          <a:bodyPr/>
          <a:lstStyle/>
          <a:p>
            <a:r>
              <a:rPr lang="fr-FR" dirty="0"/>
              <a:t>terminologie </a:t>
            </a:r>
            <a:r>
              <a:rPr lang="fr-FR" dirty="0" err="1"/>
              <a:t>fraçaise</a:t>
            </a:r>
            <a:r>
              <a:rPr lang="cs-CZ" dirty="0"/>
              <a:t> </a:t>
            </a:r>
            <a:r>
              <a:rPr lang="fr-FR" dirty="0"/>
              <a:t>: </a:t>
            </a:r>
            <a:r>
              <a:rPr lang="fr-FR" i="1" dirty="0"/>
              <a:t>adjectif</a:t>
            </a:r>
            <a:r>
              <a:rPr lang="fr-FR" dirty="0"/>
              <a:t>, </a:t>
            </a:r>
            <a:r>
              <a:rPr lang="fr-FR" i="1" dirty="0"/>
              <a:t>conjonction</a:t>
            </a:r>
            <a:r>
              <a:rPr lang="fr-FR" dirty="0"/>
              <a:t>, </a:t>
            </a:r>
            <a:r>
              <a:rPr lang="fr-FR" i="1" dirty="0"/>
              <a:t>adverbe</a:t>
            </a:r>
            <a:r>
              <a:rPr lang="fr-FR" dirty="0"/>
              <a:t>, </a:t>
            </a:r>
            <a:r>
              <a:rPr lang="fr-FR" i="1" dirty="0"/>
              <a:t>conjugaison</a:t>
            </a:r>
            <a:r>
              <a:rPr lang="fr-FR" dirty="0"/>
              <a:t>, </a:t>
            </a:r>
            <a:r>
              <a:rPr lang="fr-FR" i="1" dirty="0"/>
              <a:t>terminaison</a:t>
            </a:r>
            <a:r>
              <a:rPr lang="fr-FR" dirty="0"/>
              <a:t>, </a:t>
            </a:r>
            <a:endParaRPr lang="cs-CZ" dirty="0"/>
          </a:p>
          <a:p>
            <a:r>
              <a:rPr lang="fr-FR" dirty="0"/>
              <a:t>En 1550, </a:t>
            </a:r>
            <a:r>
              <a:rPr lang="fr-FR" b="1" dirty="0"/>
              <a:t>Louis </a:t>
            </a:r>
            <a:r>
              <a:rPr lang="fr-FR" b="1" dirty="0" err="1"/>
              <a:t>Meigret</a:t>
            </a:r>
            <a:r>
              <a:rPr lang="fr-FR" b="1" dirty="0"/>
              <a:t> </a:t>
            </a:r>
            <a:r>
              <a:rPr lang="fr-FR" dirty="0"/>
              <a:t>: </a:t>
            </a:r>
            <a:r>
              <a:rPr lang="fr-FR" i="1" dirty="0" err="1"/>
              <a:t>Tretté</a:t>
            </a:r>
            <a:r>
              <a:rPr lang="fr-FR" i="1" dirty="0"/>
              <a:t> de la grammaire </a:t>
            </a:r>
            <a:r>
              <a:rPr lang="fr-FR" i="1" dirty="0" err="1"/>
              <a:t>francoeze</a:t>
            </a:r>
            <a:r>
              <a:rPr lang="fr-FR" i="1" dirty="0"/>
              <a:t>, </a:t>
            </a:r>
            <a:r>
              <a:rPr lang="fr-FR" i="1" dirty="0" err="1"/>
              <a:t>fet</a:t>
            </a:r>
            <a:r>
              <a:rPr lang="fr-FR" i="1" dirty="0"/>
              <a:t> par Louis </a:t>
            </a:r>
            <a:r>
              <a:rPr lang="fr-FR" i="1" dirty="0" err="1"/>
              <a:t>Meigret</a:t>
            </a:r>
            <a:r>
              <a:rPr lang="fr-FR" i="1" dirty="0"/>
              <a:t> </a:t>
            </a:r>
            <a:r>
              <a:rPr lang="fr-FR" i="1" dirty="0" err="1"/>
              <a:t>Lionoes</a:t>
            </a:r>
            <a:endParaRPr lang="cs-CZ" i="1" dirty="0"/>
          </a:p>
          <a:p>
            <a:pPr lvl="1"/>
            <a:r>
              <a:rPr lang="cs-CZ" dirty="0"/>
              <a:t>Son </a:t>
            </a:r>
            <a:r>
              <a:rPr lang="cs-CZ" dirty="0" err="1"/>
              <a:t>idéé</a:t>
            </a:r>
            <a:r>
              <a:rPr lang="cs-CZ" dirty="0"/>
              <a:t> = </a:t>
            </a:r>
            <a:r>
              <a:rPr lang="cs-CZ" dirty="0" err="1"/>
              <a:t>écrire</a:t>
            </a:r>
            <a:r>
              <a:rPr lang="cs-CZ" dirty="0"/>
              <a:t> </a:t>
            </a:r>
            <a:r>
              <a:rPr lang="fr-FR" dirty="0"/>
              <a:t>comme on parle </a:t>
            </a:r>
            <a:endParaRPr lang="cs-CZ" dirty="0"/>
          </a:p>
          <a:p>
            <a:pPr lvl="1"/>
            <a:r>
              <a:rPr lang="fr-FR" dirty="0"/>
              <a:t>un système graphique très particulier</a:t>
            </a:r>
            <a:endParaRPr lang="cs-CZ" dirty="0"/>
          </a:p>
          <a:p>
            <a:pPr lvl="1"/>
            <a:r>
              <a:rPr lang="fr-FR" dirty="0"/>
              <a:t>difficile à lire </a:t>
            </a:r>
            <a:endParaRPr lang="cs-CZ" dirty="0"/>
          </a:p>
          <a:p>
            <a:pPr marL="457200" lvl="1" indent="0">
              <a:buNone/>
            </a:pPr>
            <a:br>
              <a:rPr lang="fr-FR" dirty="0"/>
            </a:br>
            <a:endParaRPr lang="fr-FR" dirty="0"/>
          </a:p>
        </p:txBody>
      </p:sp>
      <p:graphicFrame>
        <p:nvGraphicFramePr>
          <p:cNvPr id="5" name="Tabulka 4">
            <a:extLst>
              <a:ext uri="{FF2B5EF4-FFF2-40B4-BE49-F238E27FC236}">
                <a16:creationId xmlns:a16="http://schemas.microsoft.com/office/drawing/2014/main" id="{AE042D61-71F4-4DDE-883B-F795F8C81C8A}"/>
              </a:ext>
            </a:extLst>
          </p:cNvPr>
          <p:cNvGraphicFramePr>
            <a:graphicFrameLocks noGrp="1"/>
          </p:cNvGraphicFramePr>
          <p:nvPr>
            <p:extLst>
              <p:ext uri="{D42A27DB-BD31-4B8C-83A1-F6EECF244321}">
                <p14:modId xmlns:p14="http://schemas.microsoft.com/office/powerpoint/2010/main" val="2547134119"/>
              </p:ext>
            </p:extLst>
          </p:nvPr>
        </p:nvGraphicFramePr>
        <p:xfrm>
          <a:off x="744220" y="3203639"/>
          <a:ext cx="10703560" cy="2973324"/>
        </p:xfrm>
        <a:graphic>
          <a:graphicData uri="http://schemas.openxmlformats.org/drawingml/2006/table">
            <a:tbl>
              <a:tblPr firstRow="1" firstCol="1" bandRow="1"/>
              <a:tblGrid>
                <a:gridCol w="10703560">
                  <a:extLst>
                    <a:ext uri="{9D8B030D-6E8A-4147-A177-3AD203B41FA5}">
                      <a16:colId xmlns:a16="http://schemas.microsoft.com/office/drawing/2014/main" val="3864247049"/>
                    </a:ext>
                  </a:extLst>
                </a:gridCol>
              </a:tblGrid>
              <a:tr h="0">
                <a:tc>
                  <a:txBody>
                    <a:bodyPr/>
                    <a:lstStyle/>
                    <a:p>
                      <a:pPr>
                        <a:lnSpc>
                          <a:spcPct val="107000"/>
                        </a:lnSpc>
                        <a:spcAft>
                          <a:spcPts val="0"/>
                        </a:spcAft>
                      </a:pP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[J]e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suys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asseuré</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q'une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bone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partíe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çeus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qi s'</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ęn</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męlet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sont si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fríans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suyure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stile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Latin, ę d'</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abandoner</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le notre,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qe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combien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qe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leur'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parolles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soęt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nayuemęnt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Françoęzes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 la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maouęz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ordonançe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rent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toutefoęs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le sens obscur,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auęq</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vn</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gran</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mecontęntemęnt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l'</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oręlle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du lecteur, ę de l'</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assistęnçe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vrey</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si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nou</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consideron</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bien le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stile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la lange Latin' ę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celuy</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de la notre,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nou</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lę</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trouuerons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contręres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en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çe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qe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comunemęnt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nou</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fęzons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la fin de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claoz</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ou d'un discours, de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çe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qe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lę</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Latins font leur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comęnçemęnt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 ę si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nou</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considerons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bien l'ordre de nature,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nou</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trouuerons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qe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stile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Françoęs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s'y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ranje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beaocoup</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mieus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qe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le Latin. Car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lę</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Latins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prepozent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comunemęnt</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souspozé</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ao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vęrbe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luy</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donans</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ęn</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suyte</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 le </a:t>
                      </a:r>
                      <a:r>
                        <a:rPr lang="fr-FR" sz="2000" b="1" dirty="0" err="1">
                          <a:solidFill>
                            <a:srgbClr val="000080"/>
                          </a:solidFill>
                          <a:effectLst/>
                          <a:latin typeface="Arial" panose="020B0604020202020204" pitchFamily="34" charset="0"/>
                          <a:ea typeface="Times New Roman" panose="02020603050405020304" pitchFamily="18" charset="0"/>
                          <a:cs typeface="Arial" panose="020B0604020202020204" pitchFamily="34" charset="0"/>
                        </a:rPr>
                        <a:t>surpozé</a:t>
                      </a:r>
                      <a:r>
                        <a:rPr lang="fr-FR" sz="2000" b="1" dirty="0">
                          <a:solidFill>
                            <a:srgbClr val="000080"/>
                          </a:solidFill>
                          <a:effectLst/>
                          <a:latin typeface="Arial" panose="020B0604020202020204" pitchFamily="34" charset="0"/>
                          <a:ea typeface="Times New Roman" panose="02020603050405020304" pitchFamily="18" charset="0"/>
                          <a:cs typeface="Arial" panose="020B0604020202020204" pitchFamily="34" charset="0"/>
                        </a:rPr>
                        <a:t>.</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1907272435"/>
                  </a:ext>
                </a:extLst>
              </a:tr>
            </a:tbl>
          </a:graphicData>
        </a:graphic>
      </p:graphicFrame>
    </p:spTree>
    <p:extLst>
      <p:ext uri="{BB962C8B-B14F-4D97-AF65-F5344CB8AC3E}">
        <p14:creationId xmlns:p14="http://schemas.microsoft.com/office/powerpoint/2010/main" val="1004383226"/>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9F2A124-B171-4A73-8F4F-36C0F2E16A2C}"/>
              </a:ext>
            </a:extLst>
          </p:cNvPr>
          <p:cNvSpPr>
            <a:spLocks noGrp="1"/>
          </p:cNvSpPr>
          <p:nvPr>
            <p:ph idx="1"/>
          </p:nvPr>
        </p:nvSpPr>
        <p:spPr>
          <a:xfrm>
            <a:off x="838200" y="119270"/>
            <a:ext cx="10515600" cy="6400800"/>
          </a:xfrm>
        </p:spPr>
        <p:txBody>
          <a:bodyPr>
            <a:normAutofit lnSpcReduction="10000"/>
          </a:bodyPr>
          <a:lstStyle/>
          <a:p>
            <a:r>
              <a:rPr lang="cs-CZ" dirty="0" err="1">
                <a:solidFill>
                  <a:srgbClr val="FF0000"/>
                </a:solidFill>
              </a:rPr>
              <a:t>Verdict</a:t>
            </a:r>
            <a:r>
              <a:rPr lang="cs-CZ" dirty="0">
                <a:solidFill>
                  <a:srgbClr val="FF0000"/>
                </a:solidFill>
              </a:rPr>
              <a:t> ? </a:t>
            </a:r>
          </a:p>
          <a:p>
            <a:r>
              <a:rPr lang="fr-FR" dirty="0"/>
              <a:t>un rejet généralisé</a:t>
            </a:r>
            <a:endParaRPr lang="cs-CZ" dirty="0"/>
          </a:p>
          <a:p>
            <a:r>
              <a:rPr lang="fr-FR" dirty="0"/>
              <a:t>le premier à utiliser les adjectif</a:t>
            </a:r>
            <a:r>
              <a:rPr lang="fr-FR" i="1" dirty="0"/>
              <a:t>s français </a:t>
            </a:r>
            <a:r>
              <a:rPr lang="fr-FR" b="1" i="1" dirty="0"/>
              <a:t>et</a:t>
            </a:r>
            <a:r>
              <a:rPr lang="fr-FR" i="1" dirty="0"/>
              <a:t> française</a:t>
            </a:r>
            <a:r>
              <a:rPr lang="fr-FR" dirty="0"/>
              <a:t> (au lieu de </a:t>
            </a:r>
            <a:r>
              <a:rPr lang="fr-FR" i="1" dirty="0" err="1"/>
              <a:t>françois</a:t>
            </a:r>
            <a:r>
              <a:rPr lang="fr-FR" dirty="0"/>
              <a:t>/</a:t>
            </a:r>
            <a:r>
              <a:rPr lang="fr-FR" i="1" dirty="0" err="1"/>
              <a:t>françoise</a:t>
            </a:r>
            <a:r>
              <a:rPr lang="fr-FR" dirty="0"/>
              <a:t>)</a:t>
            </a:r>
            <a:endParaRPr lang="cs-CZ" dirty="0"/>
          </a:p>
          <a:p>
            <a:r>
              <a:rPr lang="fr-FR" b="1" dirty="0"/>
              <a:t>Honorat Rambaud</a:t>
            </a:r>
            <a:r>
              <a:rPr lang="fr-FR" dirty="0"/>
              <a:t> (1516-1586) </a:t>
            </a:r>
            <a:r>
              <a:rPr lang="cs-CZ" dirty="0"/>
              <a:t>: </a:t>
            </a:r>
            <a:r>
              <a:rPr lang="fr-FR" dirty="0"/>
              <a:t>aussi une orthographe sur la prononciation</a:t>
            </a:r>
            <a:endParaRPr lang="cs-CZ" dirty="0"/>
          </a:p>
          <a:p>
            <a:pPr lvl="1"/>
            <a:r>
              <a:rPr lang="fr-FR" dirty="0"/>
              <a:t> augmenter le nombre des lettres latines </a:t>
            </a:r>
            <a:r>
              <a:rPr lang="cs-CZ" dirty="0"/>
              <a:t>: </a:t>
            </a:r>
            <a:r>
              <a:rPr lang="fr-FR" dirty="0"/>
              <a:t>24 nouvelles lettres </a:t>
            </a:r>
            <a:r>
              <a:rPr lang="cs-CZ" dirty="0"/>
              <a:t>(au </a:t>
            </a:r>
            <a:r>
              <a:rPr lang="cs-CZ" dirty="0" err="1"/>
              <a:t>total</a:t>
            </a:r>
            <a:r>
              <a:rPr lang="cs-CZ" dirty="0"/>
              <a:t> </a:t>
            </a:r>
            <a:r>
              <a:rPr lang="fr-FR" dirty="0"/>
              <a:t>52 lettres</a:t>
            </a:r>
            <a:r>
              <a:rPr lang="cs-CZ" dirty="0"/>
              <a:t>)</a:t>
            </a:r>
          </a:p>
          <a:p>
            <a:pPr lvl="1"/>
            <a:r>
              <a:rPr lang="fr-FR" dirty="0"/>
              <a:t>les riches parlaient et écrivaient le français, leur langue maternelle </a:t>
            </a:r>
            <a:r>
              <a:rPr lang="cs-CZ" dirty="0"/>
              <a:t>=</a:t>
            </a:r>
            <a:r>
              <a:rPr lang="fr-FR" dirty="0"/>
              <a:t> un dialecte (patois)</a:t>
            </a:r>
            <a:r>
              <a:rPr lang="cs-CZ" dirty="0"/>
              <a:t>, les </a:t>
            </a:r>
            <a:r>
              <a:rPr lang="fr-FR" dirty="0"/>
              <a:t>pauvres ne parlaient pas français et n'écrivaient pas du tout </a:t>
            </a:r>
            <a:endParaRPr lang="cs-CZ" dirty="0"/>
          </a:p>
          <a:p>
            <a:pPr lvl="1"/>
            <a:r>
              <a:rPr lang="cs-CZ" dirty="0"/>
              <a:t>Son </a:t>
            </a:r>
            <a:r>
              <a:rPr lang="fr-FR" dirty="0"/>
              <a:t>rêve</a:t>
            </a:r>
            <a:r>
              <a:rPr lang="cs-CZ" dirty="0"/>
              <a:t> :</a:t>
            </a:r>
            <a:r>
              <a:rPr lang="fr-FR" dirty="0"/>
              <a:t> les gens du peuple puissent écrire le français</a:t>
            </a:r>
            <a:endParaRPr lang="cs-CZ" dirty="0"/>
          </a:p>
          <a:p>
            <a:pPr lvl="1"/>
            <a:r>
              <a:rPr lang="fr-FR" dirty="0"/>
              <a:t>perçu</a:t>
            </a:r>
            <a:r>
              <a:rPr lang="cs-CZ" dirty="0"/>
              <a:t>e</a:t>
            </a:r>
            <a:r>
              <a:rPr lang="fr-FR" dirty="0"/>
              <a:t> comme l'œuvre d'un fou</a:t>
            </a:r>
            <a:endParaRPr lang="cs-CZ" dirty="0"/>
          </a:p>
          <a:p>
            <a:r>
              <a:rPr lang="fr-FR" dirty="0">
                <a:solidFill>
                  <a:srgbClr val="FF0000"/>
                </a:solidFill>
              </a:rPr>
              <a:t>Une orthographe étymologique </a:t>
            </a:r>
            <a:r>
              <a:rPr lang="cs-CZ" dirty="0" err="1">
                <a:solidFill>
                  <a:srgbClr val="FF0000"/>
                </a:solidFill>
              </a:rPr>
              <a:t>vs</a:t>
            </a:r>
            <a:r>
              <a:rPr lang="cs-CZ" dirty="0">
                <a:solidFill>
                  <a:srgbClr val="FF0000"/>
                </a:solidFill>
              </a:rPr>
              <a:t> </a:t>
            </a:r>
            <a:r>
              <a:rPr lang="fr-FR" dirty="0">
                <a:solidFill>
                  <a:srgbClr val="FF0000"/>
                </a:solidFill>
              </a:rPr>
              <a:t>une orthographe calquée sur la prononciation </a:t>
            </a:r>
            <a:r>
              <a:rPr lang="cs-CZ" dirty="0">
                <a:solidFill>
                  <a:srgbClr val="FF0000"/>
                </a:solidFill>
              </a:rPr>
              <a:t>?</a:t>
            </a:r>
          </a:p>
          <a:p>
            <a:r>
              <a:rPr lang="cs-CZ" dirty="0"/>
              <a:t>La </a:t>
            </a:r>
            <a:r>
              <a:rPr lang="cs-CZ" dirty="0" err="1"/>
              <a:t>langue</a:t>
            </a:r>
            <a:r>
              <a:rPr lang="cs-CZ" dirty="0"/>
              <a:t> fixe </a:t>
            </a:r>
            <a:r>
              <a:rPr lang="cs-CZ" dirty="0" err="1"/>
              <a:t>vs</a:t>
            </a:r>
            <a:r>
              <a:rPr lang="cs-CZ" dirty="0"/>
              <a:t> </a:t>
            </a:r>
            <a:r>
              <a:rPr lang="fr-FR" dirty="0"/>
              <a:t>changement périodique</a:t>
            </a:r>
          </a:p>
          <a:p>
            <a:endParaRPr lang="fr-FR" dirty="0"/>
          </a:p>
        </p:txBody>
      </p:sp>
    </p:spTree>
    <p:extLst>
      <p:ext uri="{BB962C8B-B14F-4D97-AF65-F5344CB8AC3E}">
        <p14:creationId xmlns:p14="http://schemas.microsoft.com/office/powerpoint/2010/main" val="6657371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Arrow Connector 11">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7" name="Obrázek 6" descr="Obsah obrázku text, exteriér, budova, kniha&#10;&#10;Popis vygenerován s velmi vysokou mírou spolehlivosti">
            <a:extLst>
              <a:ext uri="{FF2B5EF4-FFF2-40B4-BE49-F238E27FC236}">
                <a16:creationId xmlns:a16="http://schemas.microsoft.com/office/drawing/2014/main" id="{4AC65608-CC2E-48DE-B464-4B572B877769}"/>
              </a:ext>
            </a:extLst>
          </p:cNvPr>
          <p:cNvPicPr>
            <a:picLocks noChangeAspect="1"/>
          </p:cNvPicPr>
          <p:nvPr/>
        </p:nvPicPr>
        <p:blipFill rotWithShape="1">
          <a:blip r:embed="rId2">
            <a:extLst>
              <a:ext uri="{28A0092B-C50C-407E-A947-70E740481C1C}">
                <a14:useLocalDpi xmlns:a14="http://schemas.microsoft.com/office/drawing/2010/main" val="0"/>
              </a:ext>
            </a:extLst>
          </a:blip>
          <a:srcRect t="4690" r="-1" b="4331"/>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3" name="Zástupný symbol pro obsah 2">
            <a:extLst>
              <a:ext uri="{FF2B5EF4-FFF2-40B4-BE49-F238E27FC236}">
                <a16:creationId xmlns:a16="http://schemas.microsoft.com/office/drawing/2014/main" id="{0088DF5D-26AA-44C4-87D6-A3CD3AC736AC}"/>
              </a:ext>
            </a:extLst>
          </p:cNvPr>
          <p:cNvSpPr>
            <a:spLocks noGrp="1"/>
          </p:cNvSpPr>
          <p:nvPr>
            <p:ph idx="1"/>
          </p:nvPr>
        </p:nvSpPr>
        <p:spPr>
          <a:xfrm>
            <a:off x="655321" y="2575033"/>
            <a:ext cx="5824992" cy="4004641"/>
          </a:xfrm>
        </p:spPr>
        <p:txBody>
          <a:bodyPr>
            <a:noAutofit/>
          </a:bodyPr>
          <a:lstStyle/>
          <a:p>
            <a:r>
              <a:rPr lang="fr-FR" sz="2400" b="1" dirty="0"/>
              <a:t>Pierre de la Ramée</a:t>
            </a:r>
            <a:r>
              <a:rPr lang="fr-FR" sz="2400" dirty="0"/>
              <a:t> </a:t>
            </a:r>
            <a:r>
              <a:rPr lang="cs-CZ" sz="2400" dirty="0"/>
              <a:t>: </a:t>
            </a:r>
            <a:r>
              <a:rPr lang="fr-FR" sz="2400" dirty="0"/>
              <a:t>la </a:t>
            </a:r>
            <a:r>
              <a:rPr lang="fr-FR" sz="2400" i="1" dirty="0" err="1"/>
              <a:t>Gramere</a:t>
            </a:r>
            <a:r>
              <a:rPr lang="fr-FR" sz="2400" dirty="0"/>
              <a:t> de (1515-1572) </a:t>
            </a:r>
            <a:endParaRPr lang="cs-CZ" sz="2400" dirty="0"/>
          </a:p>
          <a:p>
            <a:pPr lvl="1"/>
            <a:r>
              <a:rPr lang="fr-FR" dirty="0"/>
              <a:t>admirait </a:t>
            </a:r>
            <a:r>
              <a:rPr lang="fr-FR" dirty="0" err="1"/>
              <a:t>Meigret</a:t>
            </a:r>
            <a:r>
              <a:rPr lang="fr-FR" dirty="0"/>
              <a:t>, </a:t>
            </a:r>
            <a:endParaRPr lang="cs-CZ" dirty="0"/>
          </a:p>
          <a:p>
            <a:pPr lvl="1"/>
            <a:r>
              <a:rPr lang="fr-FR" dirty="0"/>
              <a:t>un dialogue pédagogique </a:t>
            </a:r>
            <a:r>
              <a:rPr lang="cs-CZ" dirty="0"/>
              <a:t>(</a:t>
            </a:r>
            <a:r>
              <a:rPr lang="fr-FR" dirty="0"/>
              <a:t>maître et élève</a:t>
            </a:r>
            <a:r>
              <a:rPr lang="cs-CZ" dirty="0"/>
              <a:t>)</a:t>
            </a:r>
          </a:p>
          <a:p>
            <a:pPr lvl="1"/>
            <a:r>
              <a:rPr lang="fr-FR" dirty="0"/>
              <a:t>des réformes grammaticales </a:t>
            </a:r>
            <a:r>
              <a:rPr lang="cs-CZ" dirty="0"/>
              <a:t>:</a:t>
            </a:r>
            <a:r>
              <a:rPr lang="fr-FR" dirty="0"/>
              <a:t> la distinction</a:t>
            </a:r>
            <a:r>
              <a:rPr lang="cs-CZ" dirty="0"/>
              <a:t> </a:t>
            </a:r>
            <a:r>
              <a:rPr lang="cs-CZ" dirty="0" err="1"/>
              <a:t>entre</a:t>
            </a:r>
            <a:r>
              <a:rPr lang="fr-FR" dirty="0"/>
              <a:t> </a:t>
            </a:r>
            <a:r>
              <a:rPr lang="fr-FR" i="1" dirty="0"/>
              <a:t>u</a:t>
            </a:r>
            <a:r>
              <a:rPr lang="fr-FR" dirty="0"/>
              <a:t> </a:t>
            </a:r>
            <a:r>
              <a:rPr lang="cs-CZ" dirty="0"/>
              <a:t>et </a:t>
            </a:r>
            <a:r>
              <a:rPr lang="fr-FR" i="1" dirty="0"/>
              <a:t>v</a:t>
            </a:r>
            <a:r>
              <a:rPr lang="fr-FR" dirty="0"/>
              <a:t> (confondues à cette époque), </a:t>
            </a:r>
            <a:r>
              <a:rPr lang="cs-CZ" dirty="0"/>
              <a:t>+ les </a:t>
            </a:r>
            <a:r>
              <a:rPr lang="fr-FR" dirty="0"/>
              <a:t>trois «e» : </a:t>
            </a:r>
            <a:r>
              <a:rPr lang="fr-FR" b="1" i="1" dirty="0"/>
              <a:t>e</a:t>
            </a:r>
            <a:r>
              <a:rPr lang="fr-FR" dirty="0"/>
              <a:t>, </a:t>
            </a:r>
            <a:r>
              <a:rPr lang="fr-FR" b="1" i="1" dirty="0"/>
              <a:t>é</a:t>
            </a:r>
            <a:r>
              <a:rPr lang="fr-FR" b="1" dirty="0"/>
              <a:t> </a:t>
            </a:r>
            <a:r>
              <a:rPr lang="fr-FR" dirty="0"/>
              <a:t>(accent aigu)</a:t>
            </a:r>
            <a:r>
              <a:rPr lang="fr-FR" b="1" dirty="0"/>
              <a:t> </a:t>
            </a:r>
            <a:r>
              <a:rPr lang="fr-FR" dirty="0"/>
              <a:t>et </a:t>
            </a:r>
            <a:r>
              <a:rPr lang="fr-FR" b="1" dirty="0"/>
              <a:t>è </a:t>
            </a:r>
            <a:r>
              <a:rPr lang="fr-FR" dirty="0"/>
              <a:t>(accent grave)</a:t>
            </a:r>
          </a:p>
        </p:txBody>
      </p:sp>
    </p:spTree>
    <p:extLst>
      <p:ext uri="{BB962C8B-B14F-4D97-AF65-F5344CB8AC3E}">
        <p14:creationId xmlns:p14="http://schemas.microsoft.com/office/powerpoint/2010/main" val="16073273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3309DD-6064-4313-9E68-C5970C290622}"/>
              </a:ext>
            </a:extLst>
          </p:cNvPr>
          <p:cNvSpPr>
            <a:spLocks noGrp="1"/>
          </p:cNvSpPr>
          <p:nvPr>
            <p:ph type="title"/>
          </p:nvPr>
        </p:nvSpPr>
        <p:spPr/>
        <p:txBody>
          <a:bodyPr/>
          <a:lstStyle/>
          <a:p>
            <a:r>
              <a:rPr lang="cs-CZ" b="1" dirty="0" err="1"/>
              <a:t>Conclusion</a:t>
            </a:r>
            <a:endParaRPr lang="fr-FR" b="1" dirty="0"/>
          </a:p>
        </p:txBody>
      </p:sp>
      <p:sp>
        <p:nvSpPr>
          <p:cNvPr id="3" name="Zástupný symbol pro obsah 2">
            <a:extLst>
              <a:ext uri="{FF2B5EF4-FFF2-40B4-BE49-F238E27FC236}">
                <a16:creationId xmlns:a16="http://schemas.microsoft.com/office/drawing/2014/main" id="{42A19E8D-2F33-497C-BAB2-2845DE200F7E}"/>
              </a:ext>
            </a:extLst>
          </p:cNvPr>
          <p:cNvSpPr>
            <a:spLocks noGrp="1"/>
          </p:cNvSpPr>
          <p:nvPr>
            <p:ph idx="1"/>
          </p:nvPr>
        </p:nvSpPr>
        <p:spPr/>
        <p:txBody>
          <a:bodyPr/>
          <a:lstStyle/>
          <a:p>
            <a:r>
              <a:rPr lang="fr-FR" dirty="0"/>
              <a:t>L'orthographe pas encore normalisée</a:t>
            </a:r>
            <a:endParaRPr lang="cs-CZ" dirty="0"/>
          </a:p>
          <a:p>
            <a:r>
              <a:rPr lang="fr-FR" dirty="0"/>
              <a:t>la même page</a:t>
            </a:r>
            <a:r>
              <a:rPr lang="cs-CZ" dirty="0"/>
              <a:t>/</a:t>
            </a:r>
            <a:r>
              <a:rPr lang="fr-FR" dirty="0"/>
              <a:t>paragraphe</a:t>
            </a:r>
            <a:r>
              <a:rPr lang="cs-CZ" dirty="0"/>
              <a:t> :</a:t>
            </a:r>
            <a:r>
              <a:rPr lang="fr-FR" dirty="0"/>
              <a:t> des graphies différentes pour un même mot</a:t>
            </a:r>
            <a:endParaRPr lang="cs-CZ" dirty="0"/>
          </a:p>
          <a:p>
            <a:r>
              <a:rPr lang="fr-FR" dirty="0"/>
              <a:t>Le lexique enrichi </a:t>
            </a:r>
            <a:r>
              <a:rPr lang="cs-CZ" dirty="0"/>
              <a:t>(</a:t>
            </a:r>
            <a:r>
              <a:rPr lang="fr-FR" dirty="0"/>
              <a:t>emprunt</a:t>
            </a:r>
            <a:r>
              <a:rPr lang="cs-CZ" dirty="0"/>
              <a:t>s </a:t>
            </a:r>
            <a:r>
              <a:rPr lang="fr-FR" dirty="0"/>
              <a:t>latin</a:t>
            </a:r>
            <a:r>
              <a:rPr lang="cs-CZ" dirty="0"/>
              <a:t>s)</a:t>
            </a:r>
          </a:p>
          <a:p>
            <a:r>
              <a:rPr lang="fr-FR" dirty="0"/>
              <a:t>la langue de cette époque </a:t>
            </a:r>
            <a:r>
              <a:rPr lang="cs-CZ" dirty="0"/>
              <a:t>= </a:t>
            </a:r>
            <a:r>
              <a:rPr lang="cs-CZ" dirty="0" err="1"/>
              <a:t>lisible</a:t>
            </a:r>
            <a:r>
              <a:rPr lang="cs-CZ" dirty="0"/>
              <a:t>, </a:t>
            </a:r>
            <a:r>
              <a:rPr lang="fr-FR" dirty="0"/>
              <a:t>presque du français modern</a:t>
            </a:r>
            <a:r>
              <a:rPr lang="cs-CZ" dirty="0"/>
              <a:t>e</a:t>
            </a:r>
          </a:p>
          <a:p>
            <a:r>
              <a:rPr lang="fr-FR" dirty="0">
                <a:solidFill>
                  <a:srgbClr val="FF0000"/>
                </a:solidFill>
              </a:rPr>
              <a:t>le peuple </a:t>
            </a:r>
            <a:r>
              <a:rPr lang="cs-CZ" dirty="0">
                <a:solidFill>
                  <a:srgbClr val="FF0000"/>
                </a:solidFill>
              </a:rPr>
              <a:t>?</a:t>
            </a:r>
          </a:p>
          <a:p>
            <a:pPr marL="0" indent="0">
              <a:buNone/>
            </a:pPr>
            <a:r>
              <a:rPr lang="fr-FR" dirty="0" err="1">
                <a:solidFill>
                  <a:srgbClr val="FF0000"/>
                </a:solidFill>
              </a:rPr>
              <a:t>ignor</a:t>
            </a:r>
            <a:r>
              <a:rPr lang="cs-CZ" dirty="0" err="1">
                <a:solidFill>
                  <a:srgbClr val="FF0000"/>
                </a:solidFill>
              </a:rPr>
              <a:t>ait</a:t>
            </a:r>
            <a:r>
              <a:rPr lang="fr-FR" dirty="0">
                <a:solidFill>
                  <a:srgbClr val="FF0000"/>
                </a:solidFill>
              </a:rPr>
              <a:t> cette langue </a:t>
            </a:r>
            <a:endParaRPr lang="cs-CZ" dirty="0">
              <a:solidFill>
                <a:srgbClr val="FF0000"/>
              </a:solidFill>
            </a:endParaRPr>
          </a:p>
          <a:p>
            <a:r>
              <a:rPr lang="fr-FR" dirty="0"/>
              <a:t>La population paysanne </a:t>
            </a:r>
            <a:r>
              <a:rPr lang="cs-CZ" dirty="0"/>
              <a:t>:</a:t>
            </a:r>
          </a:p>
          <a:p>
            <a:pPr lvl="1"/>
            <a:r>
              <a:rPr lang="fr-FR" dirty="0"/>
              <a:t>illettrée et</a:t>
            </a:r>
            <a:r>
              <a:rPr lang="cs-CZ" dirty="0"/>
              <a:t> </a:t>
            </a:r>
            <a:r>
              <a:rPr lang="fr-FR" dirty="0"/>
              <a:t>seuls les notables </a:t>
            </a:r>
            <a:r>
              <a:rPr lang="cs-CZ" dirty="0"/>
              <a:t>---</a:t>
            </a:r>
            <a:r>
              <a:rPr lang="fr-FR" dirty="0"/>
              <a:t> lire et écrire le «</a:t>
            </a:r>
            <a:r>
              <a:rPr lang="fr-FR" dirty="0" err="1"/>
              <a:t>françois</a:t>
            </a:r>
            <a:r>
              <a:rPr lang="fr-FR" dirty="0"/>
              <a:t>»</a:t>
            </a:r>
          </a:p>
          <a:p>
            <a:endParaRPr lang="fr-FR" dirty="0"/>
          </a:p>
        </p:txBody>
      </p:sp>
    </p:spTree>
    <p:extLst>
      <p:ext uri="{BB962C8B-B14F-4D97-AF65-F5344CB8AC3E}">
        <p14:creationId xmlns:p14="http://schemas.microsoft.com/office/powerpoint/2010/main" val="108762147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a:extLst>
              <a:ext uri="{FF2B5EF4-FFF2-40B4-BE49-F238E27FC236}">
                <a16:creationId xmlns:a16="http://schemas.microsoft.com/office/drawing/2014/main" id="{A706F9D2-727D-4471-875D-7328F25FB404}"/>
              </a:ext>
            </a:extLst>
          </p:cNvPr>
          <p:cNvGraphicFramePr>
            <a:graphicFrameLocks noGrp="1"/>
          </p:cNvGraphicFramePr>
          <p:nvPr>
            <p:ph idx="1"/>
            <p:extLst>
              <p:ext uri="{D42A27DB-BD31-4B8C-83A1-F6EECF244321}">
                <p14:modId xmlns:p14="http://schemas.microsoft.com/office/powerpoint/2010/main" val="633645794"/>
              </p:ext>
            </p:extLst>
          </p:nvPr>
        </p:nvGraphicFramePr>
        <p:xfrm>
          <a:off x="162560" y="71120"/>
          <a:ext cx="12029442" cy="6786880"/>
        </p:xfrm>
        <a:graphic>
          <a:graphicData uri="http://schemas.openxmlformats.org/drawingml/2006/table">
            <a:tbl>
              <a:tblPr firstRow="1" firstCol="1" bandRow="1"/>
              <a:tblGrid>
                <a:gridCol w="1684122">
                  <a:extLst>
                    <a:ext uri="{9D8B030D-6E8A-4147-A177-3AD203B41FA5}">
                      <a16:colId xmlns:a16="http://schemas.microsoft.com/office/drawing/2014/main" val="3923180450"/>
                    </a:ext>
                  </a:extLst>
                </a:gridCol>
                <a:gridCol w="1684122">
                  <a:extLst>
                    <a:ext uri="{9D8B030D-6E8A-4147-A177-3AD203B41FA5}">
                      <a16:colId xmlns:a16="http://schemas.microsoft.com/office/drawing/2014/main" val="3954100450"/>
                    </a:ext>
                  </a:extLst>
                </a:gridCol>
                <a:gridCol w="1684122">
                  <a:extLst>
                    <a:ext uri="{9D8B030D-6E8A-4147-A177-3AD203B41FA5}">
                      <a16:colId xmlns:a16="http://schemas.microsoft.com/office/drawing/2014/main" val="2022587387"/>
                    </a:ext>
                  </a:extLst>
                </a:gridCol>
                <a:gridCol w="1684122">
                  <a:extLst>
                    <a:ext uri="{9D8B030D-6E8A-4147-A177-3AD203B41FA5}">
                      <a16:colId xmlns:a16="http://schemas.microsoft.com/office/drawing/2014/main" val="1752263365"/>
                    </a:ext>
                  </a:extLst>
                </a:gridCol>
                <a:gridCol w="1684122">
                  <a:extLst>
                    <a:ext uri="{9D8B030D-6E8A-4147-A177-3AD203B41FA5}">
                      <a16:colId xmlns:a16="http://schemas.microsoft.com/office/drawing/2014/main" val="183215376"/>
                    </a:ext>
                  </a:extLst>
                </a:gridCol>
                <a:gridCol w="1804416">
                  <a:extLst>
                    <a:ext uri="{9D8B030D-6E8A-4147-A177-3AD203B41FA5}">
                      <a16:colId xmlns:a16="http://schemas.microsoft.com/office/drawing/2014/main" val="209806067"/>
                    </a:ext>
                  </a:extLst>
                </a:gridCol>
                <a:gridCol w="1804416">
                  <a:extLst>
                    <a:ext uri="{9D8B030D-6E8A-4147-A177-3AD203B41FA5}">
                      <a16:colId xmlns:a16="http://schemas.microsoft.com/office/drawing/2014/main" val="3420907985"/>
                    </a:ext>
                  </a:extLst>
                </a:gridCol>
              </a:tblGrid>
              <a:tr h="6786880">
                <a:tc>
                  <a:txBody>
                    <a:bodyPr/>
                    <a:lstStyle/>
                    <a:p>
                      <a:pPr>
                        <a:lnSpc>
                          <a:spcPct val="107000"/>
                        </a:lnSpc>
                        <a:spcAft>
                          <a:spcPts val="0"/>
                        </a:spcAft>
                      </a:pP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buffle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riz</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tournesol</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porcelaine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citrouille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perle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florin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galerie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trafic</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canon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cavalcade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brigand</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baldaquin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barrette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lavande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police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arsenal</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alarme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banquet</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brigade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estamper</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perruque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guirlande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escrime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escalade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saccager</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plage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banque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cavalier</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partisan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rotonde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calibre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plastron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lustre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banqueroute</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caresser</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citadelle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embusquer</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escadron</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estrade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esplanade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estropier</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médaille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tribune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infanterie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escorte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révolter</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banderole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violon</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radis</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poltron</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lagune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masque</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panache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bémol</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mosaïque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balustre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mousquet</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ballet</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fleuret</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incognito</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cartouche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gamelle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stylet</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ombrelle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figurine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piastre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estafette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intermède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fugue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pommade</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balcon</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grotte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colonel</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piston</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casemate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piédestal</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pilastre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sentinelle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parapet</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désastre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arabesque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camisole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parasol</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bagatelle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buste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ballon</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gondole</a:t>
                      </a:r>
                      <a:b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cavale</a:t>
                      </a:r>
                      <a:endParaRPr lang="fr-FR" sz="200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caporal</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sorbet</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vermicelle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mascarade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sérénade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mascarade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appartement</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brocoli</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concert</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cabriole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caleçon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stalle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carrosse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carton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fantassin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polichinelle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miniature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fresque</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tc>
                  <a:txBody>
                    <a:bodyPr/>
                    <a:lstStyle/>
                    <a:p>
                      <a:pPr>
                        <a:lnSpc>
                          <a:spcPct val="107000"/>
                        </a:lnSpc>
                        <a:spcAft>
                          <a:spcPts val="0"/>
                        </a:spcAft>
                      </a:pP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store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burlesque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corridor</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basson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berlingot</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cortège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bombe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fortin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trombe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opéra</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coupole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socle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costume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carafon</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violoncelle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gouache</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piano</a:t>
                      </a:r>
                      <a:b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br>
                      <a:r>
                        <a:rPr lang="fr-FR" sz="20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mandoline</a:t>
                      </a:r>
                      <a:endParaRPr lang="fr-FR" sz="20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2968175045"/>
                  </a:ext>
                </a:extLst>
              </a:tr>
            </a:tbl>
          </a:graphicData>
        </a:graphic>
      </p:graphicFrame>
    </p:spTree>
    <p:extLst>
      <p:ext uri="{BB962C8B-B14F-4D97-AF65-F5344CB8AC3E}">
        <p14:creationId xmlns:p14="http://schemas.microsoft.com/office/powerpoint/2010/main" val="174453679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462114-C1EF-48C2-B447-52CE42F2897B}"/>
              </a:ext>
            </a:extLst>
          </p:cNvPr>
          <p:cNvSpPr>
            <a:spLocks noGrp="1"/>
          </p:cNvSpPr>
          <p:nvPr>
            <p:ph type="title"/>
          </p:nvPr>
        </p:nvSpPr>
        <p:spPr/>
        <p:txBody>
          <a:bodyPr/>
          <a:lstStyle/>
          <a:p>
            <a:r>
              <a:rPr lang="fr-FR" b="1" dirty="0"/>
              <a:t>Les guerres de religion (1562-1598) et le Nouveau Monde</a:t>
            </a:r>
            <a:endParaRPr lang="fr-FR" dirty="0"/>
          </a:p>
        </p:txBody>
      </p:sp>
      <p:sp>
        <p:nvSpPr>
          <p:cNvPr id="3" name="Zástupný symbol pro obsah 2">
            <a:extLst>
              <a:ext uri="{FF2B5EF4-FFF2-40B4-BE49-F238E27FC236}">
                <a16:creationId xmlns:a16="http://schemas.microsoft.com/office/drawing/2014/main" id="{29AAC111-EB7F-4B8B-BAB6-034964BB8551}"/>
              </a:ext>
            </a:extLst>
          </p:cNvPr>
          <p:cNvSpPr>
            <a:spLocks noGrp="1"/>
          </p:cNvSpPr>
          <p:nvPr>
            <p:ph idx="1"/>
          </p:nvPr>
        </p:nvSpPr>
        <p:spPr/>
        <p:txBody>
          <a:bodyPr/>
          <a:lstStyle/>
          <a:p>
            <a:r>
              <a:rPr lang="fr-FR" dirty="0"/>
              <a:t>contrecoup de la réforme d'Henri VIII en Angleterre (protestantisme), de Luther en Allemagne et de Calvin en Suisse</a:t>
            </a:r>
            <a:endParaRPr lang="cs-CZ" dirty="0"/>
          </a:p>
          <a:p>
            <a:r>
              <a:rPr lang="fr-FR" dirty="0"/>
              <a:t>le principe du «crois ou meurs»</a:t>
            </a:r>
            <a:endParaRPr lang="cs-CZ" dirty="0"/>
          </a:p>
          <a:p>
            <a:r>
              <a:rPr lang="fr-FR" dirty="0"/>
              <a:t>Catholiques (papistes) et protestants (huguenots)</a:t>
            </a:r>
            <a:endParaRPr lang="cs-CZ" dirty="0"/>
          </a:p>
          <a:p>
            <a:r>
              <a:rPr lang="fr-FR" b="1" dirty="0"/>
              <a:t>Les conséquences de la Réforme</a:t>
            </a:r>
            <a:endParaRPr lang="cs-CZ" b="1" dirty="0"/>
          </a:p>
          <a:p>
            <a:pPr lvl="1"/>
            <a:r>
              <a:rPr lang="fr-FR" dirty="0"/>
              <a:t>le déclin du latin </a:t>
            </a:r>
            <a:endParaRPr lang="cs-CZ" dirty="0"/>
          </a:p>
          <a:p>
            <a:pPr lvl="1"/>
            <a:r>
              <a:rPr lang="fr-FR" dirty="0"/>
              <a:t>l'usage des langues vulgaires (vernaculaires)</a:t>
            </a:r>
          </a:p>
        </p:txBody>
      </p:sp>
    </p:spTree>
    <p:extLst>
      <p:ext uri="{BB962C8B-B14F-4D97-AF65-F5344CB8AC3E}">
        <p14:creationId xmlns:p14="http://schemas.microsoft.com/office/powerpoint/2010/main" val="167763203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78F0105-044D-46C4-A503-B576A4B4803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33">
            <a:extLst>
              <a:ext uri="{FF2B5EF4-FFF2-40B4-BE49-F238E27FC236}">
                <a16:creationId xmlns:a16="http://schemas.microsoft.com/office/drawing/2014/main" id="{0487BF06-1AA3-4926-ADC1-4B3A83445BB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4655" cy="6858000"/>
          </a:xfrm>
          <a:custGeom>
            <a:avLst/>
            <a:gdLst>
              <a:gd name="connsiteX0" fmla="*/ 0 w 7662512"/>
              <a:gd name="connsiteY0" fmla="*/ 0 h 6858000"/>
              <a:gd name="connsiteX1" fmla="*/ 1175396 w 7662512"/>
              <a:gd name="connsiteY1" fmla="*/ 0 h 6858000"/>
              <a:gd name="connsiteX2" fmla="*/ 3025507 w 7662512"/>
              <a:gd name="connsiteY2" fmla="*/ 0 h 6858000"/>
              <a:gd name="connsiteX3" fmla="*/ 7662512 w 7662512"/>
              <a:gd name="connsiteY3" fmla="*/ 0 h 6858000"/>
              <a:gd name="connsiteX4" fmla="*/ 7662512 w 7662512"/>
              <a:gd name="connsiteY4" fmla="*/ 1900238 h 6858000"/>
              <a:gd name="connsiteX5" fmla="*/ 7292096 w 7662512"/>
              <a:gd name="connsiteY5" fmla="*/ 2178050 h 6858000"/>
              <a:gd name="connsiteX6" fmla="*/ 7287862 w 7662512"/>
              <a:gd name="connsiteY6" fmla="*/ 2184400 h 6858000"/>
              <a:gd name="connsiteX7" fmla="*/ 7281512 w 7662512"/>
              <a:gd name="connsiteY7" fmla="*/ 2193925 h 6858000"/>
              <a:gd name="connsiteX8" fmla="*/ 7275162 w 7662512"/>
              <a:gd name="connsiteY8" fmla="*/ 2201863 h 6858000"/>
              <a:gd name="connsiteX9" fmla="*/ 7275162 w 7662512"/>
              <a:gd name="connsiteY9" fmla="*/ 2211388 h 6858000"/>
              <a:gd name="connsiteX10" fmla="*/ 7275162 w 7662512"/>
              <a:gd name="connsiteY10" fmla="*/ 2220913 h 6858000"/>
              <a:gd name="connsiteX11" fmla="*/ 7281512 w 7662512"/>
              <a:gd name="connsiteY11" fmla="*/ 2228850 h 6858000"/>
              <a:gd name="connsiteX12" fmla="*/ 7287862 w 7662512"/>
              <a:gd name="connsiteY12" fmla="*/ 2238375 h 6858000"/>
              <a:gd name="connsiteX13" fmla="*/ 7292096 w 7662512"/>
              <a:gd name="connsiteY13" fmla="*/ 2244725 h 6858000"/>
              <a:gd name="connsiteX14" fmla="*/ 7662512 w 7662512"/>
              <a:gd name="connsiteY14" fmla="*/ 2522538 h 6858000"/>
              <a:gd name="connsiteX15" fmla="*/ 7662512 w 7662512"/>
              <a:gd name="connsiteY15" fmla="*/ 6858000 h 6858000"/>
              <a:gd name="connsiteX16" fmla="*/ 3025507 w 7662512"/>
              <a:gd name="connsiteY16" fmla="*/ 6858000 h 6858000"/>
              <a:gd name="connsiteX17" fmla="*/ 1175396 w 7662512"/>
              <a:gd name="connsiteY17" fmla="*/ 6858000 h 6858000"/>
              <a:gd name="connsiteX18" fmla="*/ 0 w 7662512"/>
              <a:gd name="connsiteY1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662512" h="6858000">
                <a:moveTo>
                  <a:pt x="0" y="0"/>
                </a:moveTo>
                <a:lnTo>
                  <a:pt x="1175396" y="0"/>
                </a:lnTo>
                <a:lnTo>
                  <a:pt x="3025507" y="0"/>
                </a:lnTo>
                <a:lnTo>
                  <a:pt x="7662512" y="0"/>
                </a:lnTo>
                <a:lnTo>
                  <a:pt x="7662512" y="1900238"/>
                </a:lnTo>
                <a:lnTo>
                  <a:pt x="7292096" y="2178050"/>
                </a:lnTo>
                <a:lnTo>
                  <a:pt x="7287862" y="2184400"/>
                </a:lnTo>
                <a:lnTo>
                  <a:pt x="7281512" y="2193925"/>
                </a:lnTo>
                <a:lnTo>
                  <a:pt x="7275162" y="2201863"/>
                </a:lnTo>
                <a:lnTo>
                  <a:pt x="7275162" y="2211388"/>
                </a:lnTo>
                <a:lnTo>
                  <a:pt x="7275162" y="2220913"/>
                </a:lnTo>
                <a:lnTo>
                  <a:pt x="7281512" y="2228850"/>
                </a:lnTo>
                <a:lnTo>
                  <a:pt x="7287862" y="2238375"/>
                </a:lnTo>
                <a:lnTo>
                  <a:pt x="7292096" y="2244725"/>
                </a:lnTo>
                <a:lnTo>
                  <a:pt x="7662512" y="2522538"/>
                </a:lnTo>
                <a:lnTo>
                  <a:pt x="7662512" y="6858000"/>
                </a:lnTo>
                <a:lnTo>
                  <a:pt x="3025507" y="6858000"/>
                </a:lnTo>
                <a:lnTo>
                  <a:pt x="1175396"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24">
            <a:extLst>
              <a:ext uri="{FF2B5EF4-FFF2-40B4-BE49-F238E27FC236}">
                <a16:creationId xmlns:a16="http://schemas.microsoft.com/office/drawing/2014/main" id="{2D02E07B-91A1-42F1-95E0-4FE6E126055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735" y="958640"/>
            <a:ext cx="3373801" cy="4945244"/>
          </a:xfrm>
          <a:prstGeom prst="roundRect">
            <a:avLst>
              <a:gd name="adj" fmla="val 3513"/>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Obrázek 9" descr="http://www.axl.cefan.ulaval.ca/francophonie/images/Erasme.jpg">
            <a:extLst>
              <a:ext uri="{FF2B5EF4-FFF2-40B4-BE49-F238E27FC236}">
                <a16:creationId xmlns:a16="http://schemas.microsoft.com/office/drawing/2014/main" id="{A2D4B325-D013-4547-B1C7-5675DD24B287}"/>
              </a:ext>
            </a:extLst>
          </p:cNvPr>
          <p:cNvPicPr/>
          <p:nvPr/>
        </p:nvPicPr>
        <p:blipFill rotWithShape="1">
          <a:blip r:embed="rId2">
            <a:extLst>
              <a:ext uri="{28A0092B-C50C-407E-A947-70E740481C1C}">
                <a14:useLocalDpi xmlns:a14="http://schemas.microsoft.com/office/drawing/2010/main" val="0"/>
              </a:ext>
            </a:extLst>
          </a:blip>
          <a:srcRect r="12500" b="1"/>
          <a:stretch/>
        </p:blipFill>
        <p:spPr bwMode="auto">
          <a:xfrm>
            <a:off x="8494100" y="1266160"/>
            <a:ext cx="2735071" cy="4330205"/>
          </a:xfrm>
          <a:prstGeom prst="rect">
            <a:avLst/>
          </a:prstGeom>
          <a:noFill/>
        </p:spPr>
      </p:pic>
      <p:sp>
        <p:nvSpPr>
          <p:cNvPr id="2" name="Nadpis 1">
            <a:extLst>
              <a:ext uri="{FF2B5EF4-FFF2-40B4-BE49-F238E27FC236}">
                <a16:creationId xmlns:a16="http://schemas.microsoft.com/office/drawing/2014/main" id="{CC614CAC-BEF2-42ED-BD45-87F2894A0910}"/>
              </a:ext>
            </a:extLst>
          </p:cNvPr>
          <p:cNvSpPr>
            <a:spLocks noGrp="1"/>
          </p:cNvSpPr>
          <p:nvPr>
            <p:ph type="title"/>
          </p:nvPr>
        </p:nvSpPr>
        <p:spPr>
          <a:xfrm>
            <a:off x="838200" y="365125"/>
            <a:ext cx="5986112" cy="1325563"/>
          </a:xfrm>
        </p:spPr>
        <p:txBody>
          <a:bodyPr>
            <a:normAutofit/>
          </a:bodyPr>
          <a:lstStyle/>
          <a:p>
            <a:r>
              <a:rPr lang="fr-FR" sz="4000" b="1"/>
              <a:t>Erasme</a:t>
            </a:r>
            <a:r>
              <a:rPr lang="fr-FR" sz="4000"/>
              <a:t> (1469-1536)</a:t>
            </a:r>
          </a:p>
        </p:txBody>
      </p:sp>
      <p:sp>
        <p:nvSpPr>
          <p:cNvPr id="3" name="Zástupný symbol pro obsah 2">
            <a:extLst>
              <a:ext uri="{FF2B5EF4-FFF2-40B4-BE49-F238E27FC236}">
                <a16:creationId xmlns:a16="http://schemas.microsoft.com/office/drawing/2014/main" id="{DEFF236F-2533-4E3C-A056-E185F524CBE5}"/>
              </a:ext>
            </a:extLst>
          </p:cNvPr>
          <p:cNvSpPr>
            <a:spLocks noGrp="1"/>
          </p:cNvSpPr>
          <p:nvPr>
            <p:ph idx="1"/>
          </p:nvPr>
        </p:nvSpPr>
        <p:spPr>
          <a:xfrm>
            <a:off x="838200" y="1825625"/>
            <a:ext cx="5986112" cy="4351338"/>
          </a:xfrm>
        </p:spPr>
        <p:txBody>
          <a:bodyPr>
            <a:normAutofit/>
          </a:bodyPr>
          <a:lstStyle/>
          <a:p>
            <a:r>
              <a:rPr lang="fr-FR" sz="2400" i="1" dirty="0"/>
              <a:t>Opera </a:t>
            </a:r>
            <a:r>
              <a:rPr lang="fr-FR" sz="2400" i="1" dirty="0" err="1"/>
              <a:t>Omnia</a:t>
            </a:r>
            <a:r>
              <a:rPr lang="fr-FR" sz="2400" dirty="0"/>
              <a:t> (1523), il considérait normal de lire l'Évangile dans sa langue (maternelle) plutôt que de répéter comme un perroquet des paroles incompréhensibles</a:t>
            </a:r>
            <a:endParaRPr lang="cs-CZ" sz="2400" dirty="0"/>
          </a:p>
          <a:p>
            <a:endParaRPr lang="fr-FR" sz="2400" dirty="0"/>
          </a:p>
        </p:txBody>
      </p:sp>
    </p:spTree>
    <p:extLst>
      <p:ext uri="{BB962C8B-B14F-4D97-AF65-F5344CB8AC3E}">
        <p14:creationId xmlns:p14="http://schemas.microsoft.com/office/powerpoint/2010/main" val="2472140962"/>
      </p:ext>
    </p:extLst>
  </p:cSld>
  <p:clrMapOvr>
    <a:overrideClrMapping bg1="dk1" tx1="lt1" bg2="dk2" tx2="lt2" accent1="accent1" accent2="accent2" accent3="accent3" accent4="accent4" accent5="accent5" accent6="accent6" hlink="hlink" folHlink="folHlink"/>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a:extLst>
              <a:ext uri="{FF2B5EF4-FFF2-40B4-BE49-F238E27FC236}">
                <a16:creationId xmlns:a16="http://schemas.microsoft.com/office/drawing/2014/main" id="{BCF44001-AD23-49BB-90C1-B1696999A2CF}"/>
              </a:ext>
            </a:extLst>
          </p:cNvPr>
          <p:cNvGraphicFramePr>
            <a:graphicFrameLocks noGrp="1"/>
          </p:cNvGraphicFramePr>
          <p:nvPr>
            <p:ph idx="1"/>
            <p:extLst>
              <p:ext uri="{D42A27DB-BD31-4B8C-83A1-F6EECF244321}">
                <p14:modId xmlns:p14="http://schemas.microsoft.com/office/powerpoint/2010/main" val="1987473537"/>
              </p:ext>
            </p:extLst>
          </p:nvPr>
        </p:nvGraphicFramePr>
        <p:xfrm>
          <a:off x="558800" y="548640"/>
          <a:ext cx="11196320" cy="5730240"/>
        </p:xfrm>
        <a:graphic>
          <a:graphicData uri="http://schemas.openxmlformats.org/drawingml/2006/table">
            <a:tbl>
              <a:tblPr firstRow="1" firstCol="1" bandRow="1"/>
              <a:tblGrid>
                <a:gridCol w="11196320">
                  <a:extLst>
                    <a:ext uri="{9D8B030D-6E8A-4147-A177-3AD203B41FA5}">
                      <a16:colId xmlns:a16="http://schemas.microsoft.com/office/drawing/2014/main" val="2094698092"/>
                    </a:ext>
                  </a:extLst>
                </a:gridCol>
              </a:tblGrid>
              <a:tr h="5730240">
                <a:tc>
                  <a:txBody>
                    <a:bodyPr/>
                    <a:lstStyle/>
                    <a:p>
                      <a:pPr>
                        <a:lnSpc>
                          <a:spcPct val="107000"/>
                        </a:lnSpc>
                        <a:spcAft>
                          <a:spcPts val="0"/>
                        </a:spcAft>
                      </a:pPr>
                      <a:r>
                        <a:rPr lang="fr-FR" sz="2800" b="1" dirty="0">
                          <a:solidFill>
                            <a:srgbClr val="000080"/>
                          </a:solidFill>
                          <a:effectLst/>
                          <a:latin typeface="Times New Roman" panose="02020603050405020304" pitchFamily="18" charset="0"/>
                          <a:ea typeface="Times New Roman" panose="02020603050405020304" pitchFamily="18" charset="0"/>
                          <a:cs typeface="Arial" panose="020B0604020202020204" pitchFamily="34" charset="0"/>
                        </a:rPr>
                        <a:t>Pourquoi paraît-il inconvenant que quelqu'un prononce l'Évangile dans cette langue où il est né et qu'il comprend: le Français en français, le Breton en breton, le Germain en germanique, l'Indien en indien? Ce qui me paraît bien plus inconvenant, ou mieux, ridicule, c'est que des gens sans instruction et des femmes, ainsi que des perroquets, marmottent leurs psaumes et leur oraison dominicale en latin, alors qu'ils ne comprennent plus ce qu'ils prononcent. [Traduit du latin]</a:t>
                      </a:r>
                      <a:endParaRPr lang="fr-FR" sz="2800" dirty="0">
                        <a:effectLst/>
                        <a:latin typeface="Calibri" panose="020F0502020204030204" pitchFamily="34" charset="0"/>
                        <a:ea typeface="Calibri" panose="020F0502020204030204" pitchFamily="34" charset="0"/>
                        <a:cs typeface="Arial" panose="020B0604020202020204" pitchFamily="34" charset="0"/>
                      </a:endParaRPr>
                    </a:p>
                  </a:txBody>
                  <a:tcPr marL="19050" marR="19050" marT="19050" marB="19050" anchor="ctr">
                    <a:lnL>
                      <a:noFill/>
                    </a:lnL>
                    <a:lnR>
                      <a:noFill/>
                    </a:lnR>
                    <a:lnT>
                      <a:noFill/>
                    </a:lnT>
                    <a:lnB>
                      <a:noFill/>
                    </a:lnB>
                    <a:solidFill>
                      <a:srgbClr val="F6F6F6"/>
                    </a:solidFill>
                  </a:tcPr>
                </a:tc>
                <a:extLst>
                  <a:ext uri="{0D108BD9-81ED-4DB2-BD59-A6C34878D82A}">
                    <a16:rowId xmlns:a16="http://schemas.microsoft.com/office/drawing/2014/main" val="620797969"/>
                  </a:ext>
                </a:extLst>
              </a:tr>
            </a:tbl>
          </a:graphicData>
        </a:graphic>
      </p:graphicFrame>
    </p:spTree>
    <p:extLst>
      <p:ext uri="{BB962C8B-B14F-4D97-AF65-F5344CB8AC3E}">
        <p14:creationId xmlns:p14="http://schemas.microsoft.com/office/powerpoint/2010/main" val="357905626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557D90CE-901D-44E7-BB53-283F482ADF28}"/>
              </a:ext>
            </a:extLst>
          </p:cNvPr>
          <p:cNvSpPr>
            <a:spLocks noGrp="1"/>
          </p:cNvSpPr>
          <p:nvPr>
            <p:ph idx="1"/>
          </p:nvPr>
        </p:nvSpPr>
        <p:spPr>
          <a:xfrm>
            <a:off x="838200" y="264160"/>
            <a:ext cx="10515600" cy="5912803"/>
          </a:xfrm>
        </p:spPr>
        <p:txBody>
          <a:bodyPr>
            <a:normAutofit fontScale="92500" lnSpcReduction="20000"/>
          </a:bodyPr>
          <a:lstStyle/>
          <a:p>
            <a:r>
              <a:rPr lang="fr-FR" b="1" dirty="0"/>
              <a:t>Martin Luther</a:t>
            </a:r>
            <a:r>
              <a:rPr lang="fr-FR" dirty="0"/>
              <a:t> </a:t>
            </a:r>
            <a:r>
              <a:rPr lang="cs-CZ" dirty="0"/>
              <a:t>:</a:t>
            </a:r>
            <a:r>
              <a:rPr lang="fr-FR" dirty="0"/>
              <a:t> la traduction en allemand de la Bible, en 1522</a:t>
            </a:r>
            <a:endParaRPr lang="cs-CZ" dirty="0"/>
          </a:p>
          <a:p>
            <a:pPr lvl="1"/>
            <a:r>
              <a:rPr lang="fr-FR" dirty="0"/>
              <a:t>une immense répercussion pour la langue allemande</a:t>
            </a:r>
            <a:endParaRPr lang="cs-CZ" dirty="0"/>
          </a:p>
          <a:p>
            <a:pPr lvl="1"/>
            <a:r>
              <a:rPr lang="cs-CZ" dirty="0"/>
              <a:t>p</a:t>
            </a:r>
            <a:r>
              <a:rPr lang="fr-FR" dirty="0" err="1"/>
              <a:t>opularis</a:t>
            </a:r>
            <a:r>
              <a:rPr lang="cs-CZ" dirty="0" err="1"/>
              <a:t>ation</a:t>
            </a:r>
            <a:r>
              <a:rPr lang="fr-FR" dirty="0"/>
              <a:t> et fix</a:t>
            </a:r>
            <a:r>
              <a:rPr lang="cs-CZ" dirty="0" err="1"/>
              <a:t>ation</a:t>
            </a:r>
            <a:r>
              <a:rPr lang="cs-CZ" dirty="0"/>
              <a:t> de</a:t>
            </a:r>
            <a:r>
              <a:rPr lang="fr-FR" dirty="0"/>
              <a:t> l'allemand écrit</a:t>
            </a:r>
            <a:endParaRPr lang="cs-CZ" dirty="0"/>
          </a:p>
          <a:p>
            <a:r>
              <a:rPr lang="fr-FR" dirty="0"/>
              <a:t>En 1559, </a:t>
            </a:r>
            <a:r>
              <a:rPr lang="fr-FR" b="1" dirty="0"/>
              <a:t>Jean Calvin</a:t>
            </a:r>
            <a:r>
              <a:rPr lang="fr-FR" dirty="0"/>
              <a:t> (1509-1564)</a:t>
            </a:r>
            <a:r>
              <a:rPr lang="cs-CZ" dirty="0"/>
              <a:t>, </a:t>
            </a:r>
            <a:r>
              <a:rPr lang="fr-FR" dirty="0"/>
              <a:t>réfugié à </a:t>
            </a:r>
            <a:r>
              <a:rPr lang="fr-FR" dirty="0" err="1"/>
              <a:t>Genèv</a:t>
            </a:r>
            <a:r>
              <a:rPr lang="cs-CZ" dirty="0"/>
              <a:t>e fonde </a:t>
            </a:r>
            <a:r>
              <a:rPr lang="fr-FR" dirty="0"/>
              <a:t>le calvinisme </a:t>
            </a:r>
            <a:endParaRPr lang="cs-CZ" dirty="0"/>
          </a:p>
          <a:p>
            <a:pPr lvl="1"/>
            <a:r>
              <a:rPr lang="cs-CZ" dirty="0" err="1"/>
              <a:t>Diffuse</a:t>
            </a:r>
            <a:r>
              <a:rPr lang="cs-CZ" dirty="0"/>
              <a:t> </a:t>
            </a:r>
            <a:r>
              <a:rPr lang="fr-FR" dirty="0"/>
              <a:t>sa doctrine en français en Suisse romande </a:t>
            </a:r>
            <a:r>
              <a:rPr lang="cs-CZ" dirty="0"/>
              <a:t>+</a:t>
            </a:r>
            <a:r>
              <a:rPr lang="fr-FR" dirty="0"/>
              <a:t> en France</a:t>
            </a:r>
            <a:endParaRPr lang="cs-CZ" dirty="0"/>
          </a:p>
          <a:p>
            <a:pPr lvl="1"/>
            <a:r>
              <a:rPr lang="fr-FR" dirty="0"/>
              <a:t>Son livre, l'</a:t>
            </a:r>
            <a:r>
              <a:rPr lang="fr-FR" i="1" dirty="0"/>
              <a:t>Institution chrétienne</a:t>
            </a:r>
            <a:r>
              <a:rPr lang="fr-FR" dirty="0"/>
              <a:t>, contient l'essentiel de ses idées sur la loi, la foi, la prédication, les sacrements et les rapports entre les chrétiens et l'autorité civile</a:t>
            </a:r>
            <a:endParaRPr lang="cs-CZ" dirty="0"/>
          </a:p>
          <a:p>
            <a:pPr lvl="1"/>
            <a:r>
              <a:rPr lang="cs-CZ" dirty="0"/>
              <a:t>F</a:t>
            </a:r>
            <a:r>
              <a:rPr lang="fr-FR" dirty="0" err="1"/>
              <a:t>ixe</a:t>
            </a:r>
            <a:r>
              <a:rPr lang="fr-FR" dirty="0"/>
              <a:t> l'écriture du français alors en pleine évolution</a:t>
            </a:r>
            <a:endParaRPr lang="cs-CZ" dirty="0"/>
          </a:p>
          <a:p>
            <a:pPr lvl="1"/>
            <a:r>
              <a:rPr lang="fr-FR" dirty="0"/>
              <a:t>le français continuera d'être mal perçu en France par l'Église catholique durant tout le XVI</a:t>
            </a:r>
            <a:r>
              <a:rPr lang="fr-FR" baseline="30000" dirty="0"/>
              <a:t>e </a:t>
            </a:r>
            <a:r>
              <a:rPr lang="fr-FR" dirty="0"/>
              <a:t>siècle</a:t>
            </a:r>
            <a:endParaRPr lang="cs-CZ" dirty="0"/>
          </a:p>
          <a:p>
            <a:pPr lvl="1"/>
            <a:r>
              <a:rPr lang="fr-FR" dirty="0"/>
              <a:t>le latin continuait d'être la langue de l'Église catholique</a:t>
            </a:r>
            <a:r>
              <a:rPr lang="cs-CZ" dirty="0"/>
              <a:t> X </a:t>
            </a:r>
            <a:r>
              <a:rPr lang="fr-FR" dirty="0"/>
              <a:t>le français </a:t>
            </a:r>
            <a:r>
              <a:rPr lang="cs-CZ" dirty="0"/>
              <a:t>---</a:t>
            </a:r>
            <a:r>
              <a:rPr lang="fr-FR" dirty="0"/>
              <a:t> l'Église protestante en France et en Suisse romande </a:t>
            </a:r>
            <a:endParaRPr lang="cs-CZ" dirty="0"/>
          </a:p>
          <a:p>
            <a:pPr lvl="1"/>
            <a:r>
              <a:rPr lang="fr-FR" dirty="0"/>
              <a:t>Les imprimeries de Genève et d'Amsterdam </a:t>
            </a:r>
            <a:r>
              <a:rPr lang="cs-CZ" dirty="0"/>
              <a:t>: </a:t>
            </a:r>
            <a:r>
              <a:rPr lang="fr-FR" dirty="0"/>
              <a:t>des centres importants de diffusion du français en Europe et en France. </a:t>
            </a:r>
            <a:endParaRPr lang="cs-CZ" dirty="0"/>
          </a:p>
          <a:p>
            <a:pPr marL="457200" lvl="1" indent="0">
              <a:buNone/>
            </a:pPr>
            <a:endParaRPr lang="fr-FR" dirty="0"/>
          </a:p>
          <a:p>
            <a:r>
              <a:rPr lang="fr-FR" dirty="0"/>
              <a:t>Les campagnes militaires dans le royaume de France </a:t>
            </a:r>
            <a:r>
              <a:rPr lang="cs-CZ" dirty="0"/>
              <a:t>--- </a:t>
            </a:r>
            <a:r>
              <a:rPr lang="fr-FR" dirty="0"/>
              <a:t>un certain nombre de mots anglais et espagnols</a:t>
            </a:r>
            <a:endParaRPr lang="cs-CZ" dirty="0"/>
          </a:p>
          <a:p>
            <a:pPr lvl="1"/>
            <a:r>
              <a:rPr lang="cs-CZ" dirty="0"/>
              <a:t>	</a:t>
            </a:r>
            <a:r>
              <a:rPr lang="fr-FR" dirty="0"/>
              <a:t>des termes </a:t>
            </a:r>
            <a:r>
              <a:rPr lang="cs-CZ" dirty="0"/>
              <a:t>de </a:t>
            </a:r>
            <a:r>
              <a:rPr lang="fr-FR" dirty="0"/>
              <a:t>guerre et </a:t>
            </a:r>
            <a:r>
              <a:rPr lang="cs-CZ" dirty="0"/>
              <a:t>de </a:t>
            </a:r>
            <a:r>
              <a:rPr lang="fr-FR" dirty="0"/>
              <a:t>produits exotiques dus à la découverte de l'Amérique et de l'Asie par les Anglais et les Espagnols, voire les Portugais</a:t>
            </a:r>
          </a:p>
          <a:p>
            <a:endParaRPr lang="fr-FR" dirty="0"/>
          </a:p>
        </p:txBody>
      </p:sp>
    </p:spTree>
    <p:extLst>
      <p:ext uri="{BB962C8B-B14F-4D97-AF65-F5344CB8AC3E}">
        <p14:creationId xmlns:p14="http://schemas.microsoft.com/office/powerpoint/2010/main" val="1075462824"/>
      </p:ext>
    </p:extLst>
  </p:cSld>
  <p:clrMapOvr>
    <a:masterClrMapping/>
  </p:clrMapOvr>
  <p:transition spd="slow">
    <p:wipe/>
  </p:transition>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3764</Words>
  <Application>Microsoft Office PowerPoint</Application>
  <PresentationFormat>Širokoúhlá obrazovka</PresentationFormat>
  <Paragraphs>301</Paragraphs>
  <Slides>47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47</vt:i4>
      </vt:variant>
    </vt:vector>
  </HeadingPairs>
  <TitlesOfParts>
    <vt:vector size="52" baseType="lpstr">
      <vt:lpstr>Arial</vt:lpstr>
      <vt:lpstr>Calibri</vt:lpstr>
      <vt:lpstr>Calibri Light</vt:lpstr>
      <vt:lpstr>Times New Roman</vt:lpstr>
      <vt:lpstr>Motiv Office</vt:lpstr>
      <vt:lpstr>La Renaissance L'affirmation du français</vt:lpstr>
      <vt:lpstr>La prépondérance de l'Italie </vt:lpstr>
      <vt:lpstr>Prezentace aplikace PowerPoint</vt:lpstr>
      <vt:lpstr>Les italianismes</vt:lpstr>
      <vt:lpstr>Prezentace aplikace PowerPoint</vt:lpstr>
      <vt:lpstr>Les guerres de religion (1562-1598) et le Nouveau Monde</vt:lpstr>
      <vt:lpstr>Erasme (1469-1536)</vt:lpstr>
      <vt:lpstr>Prezentace aplikace PowerPoint</vt:lpstr>
      <vt:lpstr>Prezentace aplikace PowerPoint</vt:lpstr>
      <vt:lpstr>La découverte du Nouveau Monde</vt:lpstr>
      <vt:lpstr>Prezentace aplikace PowerPoint</vt:lpstr>
      <vt:lpstr>Le Canada</vt:lpstr>
      <vt:lpstr>Le français comme langue officielle ?</vt:lpstr>
      <vt:lpstr>L'ordonnance de Villers-Cotterêts de 1539</vt:lpstr>
      <vt:lpstr>Prezentace aplikace PowerPoint</vt:lpstr>
      <vt:lpstr>Prezentace aplikace PowerPoint</vt:lpstr>
      <vt:lpstr>Prezentace aplikace PowerPoint</vt:lpstr>
      <vt:lpstr>Prezentace aplikace PowerPoint</vt:lpstr>
      <vt:lpstr>L'expansion du français en France</vt:lpstr>
      <vt:lpstr>Les problèmes du français</vt:lpstr>
      <vt:lpstr>L'omniprésence des patois</vt:lpstr>
      <vt:lpstr>Prezentace aplikace PowerPoint</vt:lpstr>
      <vt:lpstr>Prezentace aplikace PowerPoint</vt:lpstr>
      <vt:lpstr>Prezentace aplikace PowerPoint</vt:lpstr>
      <vt:lpstr>Prezentace aplikace PowerPoint</vt:lpstr>
      <vt:lpstr>Prezentace aplikace PowerPoint</vt:lpstr>
      <vt:lpstr>Les latiniseurs et écumeurs de latin</vt:lpstr>
      <vt:lpstr>L'orthographe</vt:lpstr>
      <vt:lpstr>Prezentace aplikace PowerPoint</vt:lpstr>
      <vt:lpstr>Prezentace aplikace PowerPoint</vt:lpstr>
      <vt:lpstr>Prezentace aplikace PowerPoint</vt:lpstr>
      <vt:lpstr>Les doublets</vt:lpstr>
      <vt:lpstr>Prezentace aplikace PowerPoint</vt:lpstr>
      <vt:lpstr>Le participe passé de Marot</vt:lpstr>
      <vt:lpstr>Prezentace aplikace PowerPoint</vt:lpstr>
      <vt:lpstr>Prezentace aplikace PowerPoint</vt:lpstr>
      <vt:lpstr>Les défenseurs du français</vt:lpstr>
      <vt:lpstr>Du Bellay et la Pléiade</vt:lpstr>
      <vt:lpstr>Prezentace aplikace PowerPoint</vt:lpstr>
      <vt:lpstr>Prezentace aplikace PowerPoint</vt:lpstr>
      <vt:lpstr>Prezentace aplikace PowerPoint</vt:lpstr>
      <vt:lpstr>Les premières descriptions du français</vt:lpstr>
      <vt:lpstr>Prezentace aplikace PowerPoint</vt:lpstr>
      <vt:lpstr>Prezentace aplikace PowerPoint</vt:lpstr>
      <vt:lpstr>Prezentace aplikace PowerPoint</vt:lpstr>
      <vt:lpstr>Prezentace aplikace PowerPoint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Renaissance L'affirmation du français</dc:title>
  <dc:creator>admin</dc:creator>
  <cp:lastModifiedBy>admin</cp:lastModifiedBy>
  <cp:revision>56</cp:revision>
  <dcterms:created xsi:type="dcterms:W3CDTF">2018-02-24T16:14:20Z</dcterms:created>
  <dcterms:modified xsi:type="dcterms:W3CDTF">2018-03-07T13:44:58Z</dcterms:modified>
</cp:coreProperties>
</file>