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38"/>
  </p:notesMasterIdLst>
  <p:handoutMasterIdLst>
    <p:handoutMasterId r:id="rId39"/>
  </p:handoutMasterIdLst>
  <p:sldIdLst>
    <p:sldId id="256" r:id="rId2"/>
    <p:sldId id="259" r:id="rId3"/>
    <p:sldId id="260" r:id="rId4"/>
    <p:sldId id="261" r:id="rId5"/>
    <p:sldId id="262" r:id="rId6"/>
    <p:sldId id="281" r:id="rId7"/>
    <p:sldId id="263" r:id="rId8"/>
    <p:sldId id="264" r:id="rId9"/>
    <p:sldId id="288" r:id="rId10"/>
    <p:sldId id="265" r:id="rId11"/>
    <p:sldId id="298" r:id="rId12"/>
    <p:sldId id="266" r:id="rId13"/>
    <p:sldId id="297" r:id="rId14"/>
    <p:sldId id="268" r:id="rId15"/>
    <p:sldId id="270" r:id="rId16"/>
    <p:sldId id="271" r:id="rId17"/>
    <p:sldId id="290" r:id="rId18"/>
    <p:sldId id="272" r:id="rId19"/>
    <p:sldId id="273" r:id="rId20"/>
    <p:sldId id="291" r:id="rId21"/>
    <p:sldId id="274" r:id="rId22"/>
    <p:sldId id="293" r:id="rId23"/>
    <p:sldId id="294" r:id="rId24"/>
    <p:sldId id="275" r:id="rId25"/>
    <p:sldId id="276" r:id="rId26"/>
    <p:sldId id="300" r:id="rId27"/>
    <p:sldId id="277" r:id="rId28"/>
    <p:sldId id="295" r:id="rId29"/>
    <p:sldId id="284" r:id="rId30"/>
    <p:sldId id="301" r:id="rId31"/>
    <p:sldId id="302" r:id="rId32"/>
    <p:sldId id="303" r:id="rId33"/>
    <p:sldId id="305" r:id="rId34"/>
    <p:sldId id="306" r:id="rId35"/>
    <p:sldId id="307" r:id="rId36"/>
    <p:sldId id="304" r:id="rId3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4" autoAdjust="0"/>
    <p:restoredTop sz="89782" autoAdjust="0"/>
  </p:normalViewPr>
  <p:slideViewPr>
    <p:cSldViewPr snapToGrid="0">
      <p:cViewPr varScale="1">
        <p:scale>
          <a:sx n="54" d="100"/>
          <a:sy n="54" d="100"/>
        </p:scale>
        <p:origin x="240" y="1008"/>
      </p:cViewPr>
      <p:guideLst>
        <p:guide orient="horz" pos="2160"/>
        <p:guide pos="3840"/>
      </p:guideLst>
    </p:cSldViewPr>
  </p:slideViewPr>
  <p:outlineViewPr>
    <p:cViewPr>
      <p:scale>
        <a:sx n="33" d="100"/>
        <a:sy n="33" d="100"/>
      </p:scale>
      <p:origin x="0" y="-151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7EC5C9E-AD6E-4502-82DA-5A71E921C901}" type="datetimeFigureOut">
              <a:rPr lang="en-GB" smtClean="0"/>
              <a:t>15/10/2019</a:t>
            </a:fld>
            <a:endParaRPr lang="en-GB"/>
          </a:p>
        </p:txBody>
      </p:sp>
      <p:sp>
        <p:nvSpPr>
          <p:cNvPr id="4" name="Tijdelijke aanduiding voor voetteks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EA4D941-9025-4C06-AEA4-8B2570A735AD}" type="slidenum">
              <a:rPr lang="en-GB" smtClean="0"/>
              <a:t>‹#›</a:t>
            </a:fld>
            <a:endParaRPr lang="en-GB"/>
          </a:p>
        </p:txBody>
      </p:sp>
    </p:spTree>
    <p:extLst>
      <p:ext uri="{BB962C8B-B14F-4D97-AF65-F5344CB8AC3E}">
        <p14:creationId xmlns:p14="http://schemas.microsoft.com/office/powerpoint/2010/main" val="315603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B12986D-DBC9-4026-9E1D-C3CA57B14545}" type="datetimeFigureOut">
              <a:rPr lang="en-GB" smtClean="0"/>
              <a:t>15/10/2019</a:t>
            </a:fld>
            <a:endParaRPr lang="en-GB"/>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9909403-E34C-4DBC-BFF6-672603923D6E}" type="slidenum">
              <a:rPr lang="en-GB" smtClean="0"/>
              <a:t>‹#›</a:t>
            </a:fld>
            <a:endParaRPr lang="en-GB"/>
          </a:p>
        </p:txBody>
      </p:sp>
    </p:spTree>
    <p:extLst>
      <p:ext uri="{BB962C8B-B14F-4D97-AF65-F5344CB8AC3E}">
        <p14:creationId xmlns:p14="http://schemas.microsoft.com/office/powerpoint/2010/main" val="279981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Explain: is about “depression”… </a:t>
            </a:r>
          </a:p>
          <a:p>
            <a:r>
              <a:rPr lang="en-GB" dirty="0"/>
              <a:t>Just trying</a:t>
            </a:r>
            <a:r>
              <a:rPr lang="en-GB" baseline="0" dirty="0"/>
              <a:t> to generate ideas and theories, to apply these heuristics to this phenomenon, try to think about depression differently…</a:t>
            </a:r>
          </a:p>
        </p:txBody>
      </p:sp>
      <p:sp>
        <p:nvSpPr>
          <p:cNvPr id="4" name="Tijdelijke aanduiding voor dianummer 3"/>
          <p:cNvSpPr>
            <a:spLocks noGrp="1"/>
          </p:cNvSpPr>
          <p:nvPr>
            <p:ph type="sldNum" sz="quarter" idx="10"/>
          </p:nvPr>
        </p:nvSpPr>
        <p:spPr/>
        <p:txBody>
          <a:bodyPr/>
          <a:lstStyle/>
          <a:p>
            <a:fld id="{E9909403-E34C-4DBC-BFF6-672603923D6E}" type="slidenum">
              <a:rPr lang="en-GB" smtClean="0"/>
              <a:t>2</a:t>
            </a:fld>
            <a:endParaRPr lang="en-GB"/>
          </a:p>
        </p:txBody>
      </p:sp>
    </p:spTree>
    <p:extLst>
      <p:ext uri="{BB962C8B-B14F-4D97-AF65-F5344CB8AC3E}">
        <p14:creationId xmlns:p14="http://schemas.microsoft.com/office/powerpoint/2010/main" val="2420823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Cyclical</a:t>
            </a:r>
            <a:r>
              <a:rPr lang="nl-BE" dirty="0"/>
              <a:t> nature: </a:t>
            </a:r>
            <a:r>
              <a:rPr lang="nl-BE" dirty="0" err="1"/>
              <a:t>needs</a:t>
            </a:r>
            <a:r>
              <a:rPr lang="nl-BE" dirty="0"/>
              <a:t> </a:t>
            </a:r>
            <a:r>
              <a:rPr lang="nl-BE" dirty="0" err="1"/>
              <a:t>to</a:t>
            </a:r>
            <a:r>
              <a:rPr lang="nl-BE" dirty="0"/>
              <a:t> </a:t>
            </a:r>
            <a:r>
              <a:rPr lang="nl-BE" dirty="0" err="1"/>
              <a:t>be</a:t>
            </a:r>
            <a:r>
              <a:rPr lang="nl-BE" dirty="0"/>
              <a:t> </a:t>
            </a:r>
            <a:r>
              <a:rPr lang="nl-BE" dirty="0" err="1"/>
              <a:t>deepened</a:t>
            </a:r>
            <a:r>
              <a:rPr lang="nl-BE" dirty="0"/>
              <a:t>,</a:t>
            </a:r>
            <a:r>
              <a:rPr lang="nl-BE" baseline="0" dirty="0"/>
              <a:t> </a:t>
            </a:r>
            <a:r>
              <a:rPr lang="nl-BE" baseline="0" dirty="0" err="1"/>
              <a:t>to</a:t>
            </a:r>
            <a:r>
              <a:rPr lang="nl-BE" baseline="0" dirty="0"/>
              <a:t> </a:t>
            </a:r>
            <a:r>
              <a:rPr lang="nl-BE" baseline="0" dirty="0" err="1"/>
              <a:t>reach</a:t>
            </a:r>
            <a:r>
              <a:rPr lang="nl-BE" baseline="0" dirty="0"/>
              <a:t> a </a:t>
            </a:r>
            <a:r>
              <a:rPr lang="nl-BE" baseline="0" dirty="0" err="1"/>
              <a:t>bottom</a:t>
            </a:r>
            <a:r>
              <a:rPr lang="nl-BE" baseline="0" dirty="0"/>
              <a:t> point. </a:t>
            </a:r>
            <a:r>
              <a:rPr lang="nl-BE" baseline="0" dirty="0" err="1"/>
              <a:t>Some</a:t>
            </a:r>
            <a:r>
              <a:rPr lang="nl-BE" baseline="0" dirty="0"/>
              <a:t> </a:t>
            </a:r>
            <a:r>
              <a:rPr lang="nl-BE" baseline="0" dirty="0" err="1"/>
              <a:t>economic</a:t>
            </a:r>
            <a:r>
              <a:rPr lang="nl-BE" baseline="0" dirty="0"/>
              <a:t> </a:t>
            </a:r>
            <a:r>
              <a:rPr lang="nl-BE" baseline="0" dirty="0" err="1"/>
              <a:t>theories</a:t>
            </a:r>
            <a:r>
              <a:rPr lang="nl-BE" baseline="0" dirty="0"/>
              <a:t> </a:t>
            </a:r>
            <a:r>
              <a:rPr lang="nl-BE" baseline="0" dirty="0" err="1"/>
              <a:t>argue</a:t>
            </a:r>
            <a:r>
              <a:rPr lang="nl-BE" baseline="0" dirty="0"/>
              <a:t> </a:t>
            </a:r>
            <a:r>
              <a:rPr lang="nl-BE" baseline="0" dirty="0" err="1"/>
              <a:t>that</a:t>
            </a:r>
            <a:r>
              <a:rPr lang="nl-BE" baseline="0" dirty="0"/>
              <a:t> </a:t>
            </a:r>
            <a:r>
              <a:rPr lang="nl-BE" baseline="0" dirty="0" err="1"/>
              <a:t>when</a:t>
            </a:r>
            <a:r>
              <a:rPr lang="nl-BE" baseline="0" dirty="0"/>
              <a:t> </a:t>
            </a:r>
            <a:r>
              <a:rPr lang="nl-BE" baseline="0" dirty="0" err="1"/>
              <a:t>an</a:t>
            </a:r>
            <a:r>
              <a:rPr lang="nl-BE" baseline="0" dirty="0"/>
              <a:t> </a:t>
            </a:r>
            <a:r>
              <a:rPr lang="nl-BE" baseline="0" dirty="0" err="1"/>
              <a:t>economic</a:t>
            </a:r>
            <a:r>
              <a:rPr lang="nl-BE" baseline="0" dirty="0"/>
              <a:t> </a:t>
            </a:r>
            <a:r>
              <a:rPr lang="nl-BE" baseline="0" dirty="0" err="1"/>
              <a:t>depression</a:t>
            </a:r>
            <a:r>
              <a:rPr lang="nl-BE" baseline="0" dirty="0"/>
              <a:t> </a:t>
            </a:r>
            <a:r>
              <a:rPr lang="nl-BE" baseline="0" dirty="0" err="1"/>
              <a:t>reaches</a:t>
            </a:r>
            <a:r>
              <a:rPr lang="nl-BE" baseline="0" dirty="0"/>
              <a:t> </a:t>
            </a:r>
            <a:r>
              <a:rPr lang="nl-BE" baseline="0" dirty="0" err="1"/>
              <a:t>certain</a:t>
            </a:r>
            <a:r>
              <a:rPr lang="nl-BE" baseline="0" dirty="0"/>
              <a:t> </a:t>
            </a:r>
            <a:r>
              <a:rPr lang="nl-BE" baseline="0" dirty="0" err="1"/>
              <a:t>depth</a:t>
            </a:r>
            <a:r>
              <a:rPr lang="nl-BE" baseline="0" dirty="0"/>
              <a:t> </a:t>
            </a:r>
            <a:r>
              <a:rPr lang="nl-BE" baseline="0" dirty="0">
                <a:sym typeface="Wingdings" panose="05000000000000000000" pitchFamily="2" charset="2"/>
              </a:rPr>
              <a:t> </a:t>
            </a:r>
            <a:r>
              <a:rPr lang="nl-BE" baseline="0" dirty="0" err="1">
                <a:sym typeface="Wingdings" panose="05000000000000000000" pitchFamily="2" charset="2"/>
              </a:rPr>
              <a:t>makes</a:t>
            </a:r>
            <a:r>
              <a:rPr lang="nl-BE" baseline="0" dirty="0">
                <a:sym typeface="Wingdings" panose="05000000000000000000" pitchFamily="2" charset="2"/>
              </a:rPr>
              <a:t> </a:t>
            </a:r>
            <a:r>
              <a:rPr lang="nl-BE" baseline="0" dirty="0" err="1">
                <a:sym typeface="Wingdings" panose="05000000000000000000" pitchFamily="2" charset="2"/>
              </a:rPr>
              <a:t>unemployed</a:t>
            </a:r>
            <a:r>
              <a:rPr lang="nl-BE" baseline="0" dirty="0">
                <a:sym typeface="Wingdings" panose="05000000000000000000" pitchFamily="2" charset="2"/>
              </a:rPr>
              <a:t> </a:t>
            </a:r>
            <a:r>
              <a:rPr lang="nl-BE" baseline="0" dirty="0" err="1">
                <a:sym typeface="Wingdings" panose="05000000000000000000" pitchFamily="2" charset="2"/>
              </a:rPr>
              <a:t>willing</a:t>
            </a:r>
            <a:r>
              <a:rPr lang="nl-BE" baseline="0" dirty="0">
                <a:sym typeface="Wingdings" panose="05000000000000000000" pitchFamily="2" charset="2"/>
              </a:rPr>
              <a:t> </a:t>
            </a:r>
            <a:r>
              <a:rPr lang="nl-BE" baseline="0" dirty="0" err="1">
                <a:sym typeface="Wingdings" panose="05000000000000000000" pitchFamily="2" charset="2"/>
              </a:rPr>
              <a:t>to</a:t>
            </a:r>
            <a:r>
              <a:rPr lang="nl-BE" baseline="0" dirty="0">
                <a:sym typeface="Wingdings" panose="05000000000000000000" pitchFamily="2" charset="2"/>
              </a:rPr>
              <a:t> </a:t>
            </a:r>
            <a:r>
              <a:rPr lang="nl-BE" baseline="0" dirty="0" err="1">
                <a:sym typeface="Wingdings" panose="05000000000000000000" pitchFamily="2" charset="2"/>
              </a:rPr>
              <a:t>work</a:t>
            </a:r>
            <a:r>
              <a:rPr lang="nl-BE" baseline="0" dirty="0">
                <a:sym typeface="Wingdings" panose="05000000000000000000" pitchFamily="2" charset="2"/>
              </a:rPr>
              <a:t> </a:t>
            </a:r>
            <a:r>
              <a:rPr lang="nl-BE" baseline="0" dirty="0" err="1">
                <a:sym typeface="Wingdings" panose="05000000000000000000" pitchFamily="2" charset="2"/>
              </a:rPr>
              <a:t>for</a:t>
            </a:r>
            <a:r>
              <a:rPr lang="nl-BE" baseline="0" dirty="0">
                <a:sym typeface="Wingdings" panose="05000000000000000000" pitchFamily="2" charset="2"/>
              </a:rPr>
              <a:t> </a:t>
            </a:r>
            <a:r>
              <a:rPr lang="nl-BE" baseline="0" dirty="0" err="1">
                <a:sym typeface="Wingdings" panose="05000000000000000000" pitchFamily="2" charset="2"/>
              </a:rPr>
              <a:t>lower</a:t>
            </a:r>
            <a:r>
              <a:rPr lang="nl-BE" baseline="0" dirty="0">
                <a:sym typeface="Wingdings" panose="05000000000000000000" pitchFamily="2" charset="2"/>
              </a:rPr>
              <a:t> </a:t>
            </a:r>
            <a:r>
              <a:rPr lang="nl-BE" baseline="0" dirty="0" err="1">
                <a:sym typeface="Wingdings" panose="05000000000000000000" pitchFamily="2" charset="2"/>
              </a:rPr>
              <a:t>wages</a:t>
            </a:r>
            <a:r>
              <a:rPr lang="nl-BE" baseline="0" dirty="0">
                <a:sym typeface="Wingdings" panose="05000000000000000000" pitchFamily="2" charset="2"/>
              </a:rPr>
              <a:t>  </a:t>
            </a:r>
            <a:r>
              <a:rPr lang="nl-BE" baseline="0" dirty="0" err="1">
                <a:sym typeface="Wingdings" panose="05000000000000000000" pitchFamily="2" charset="2"/>
              </a:rPr>
              <a:t>which</a:t>
            </a:r>
            <a:r>
              <a:rPr lang="nl-BE" baseline="0" dirty="0">
                <a:sym typeface="Wingdings" panose="05000000000000000000" pitchFamily="2" charset="2"/>
              </a:rPr>
              <a:t> </a:t>
            </a:r>
            <a:r>
              <a:rPr lang="nl-BE" baseline="0" dirty="0" err="1">
                <a:sym typeface="Wingdings" panose="05000000000000000000" pitchFamily="2" charset="2"/>
              </a:rPr>
              <a:t>gets</a:t>
            </a:r>
            <a:r>
              <a:rPr lang="nl-BE" baseline="0" dirty="0">
                <a:sym typeface="Wingdings" panose="05000000000000000000" pitchFamily="2" charset="2"/>
              </a:rPr>
              <a:t> </a:t>
            </a:r>
            <a:r>
              <a:rPr lang="nl-BE" baseline="0" dirty="0" err="1">
                <a:sym typeface="Wingdings" panose="05000000000000000000" pitchFamily="2" charset="2"/>
              </a:rPr>
              <a:t>the</a:t>
            </a:r>
            <a:r>
              <a:rPr lang="nl-BE" baseline="0" dirty="0">
                <a:sym typeface="Wingdings" panose="05000000000000000000" pitchFamily="2" charset="2"/>
              </a:rPr>
              <a:t> </a:t>
            </a:r>
            <a:r>
              <a:rPr lang="nl-BE" baseline="0" dirty="0" err="1">
                <a:sym typeface="Wingdings" panose="05000000000000000000" pitchFamily="2" charset="2"/>
              </a:rPr>
              <a:t>economy</a:t>
            </a:r>
            <a:r>
              <a:rPr lang="nl-BE" baseline="0" dirty="0">
                <a:sym typeface="Wingdings" panose="05000000000000000000" pitchFamily="2" charset="2"/>
              </a:rPr>
              <a:t> </a:t>
            </a:r>
            <a:r>
              <a:rPr lang="nl-BE" baseline="0" dirty="0" err="1">
                <a:sym typeface="Wingdings" panose="05000000000000000000" pitchFamily="2" charset="2"/>
              </a:rPr>
              <a:t>growing</a:t>
            </a:r>
            <a:r>
              <a:rPr lang="nl-BE" baseline="0" dirty="0">
                <a:sym typeface="Wingdings" panose="05000000000000000000" pitchFamily="2" charset="2"/>
              </a:rPr>
              <a:t> </a:t>
            </a:r>
            <a:r>
              <a:rPr lang="nl-BE" baseline="0" dirty="0" err="1">
                <a:sym typeface="Wingdings" panose="05000000000000000000" pitchFamily="2" charset="2"/>
              </a:rPr>
              <a:t>again</a:t>
            </a:r>
            <a:r>
              <a:rPr lang="nl-BE" baseline="0" dirty="0">
                <a:sym typeface="Wingdings" panose="05000000000000000000" pitchFamily="2" charset="2"/>
              </a:rPr>
              <a:t>. </a:t>
            </a:r>
          </a:p>
          <a:p>
            <a:r>
              <a:rPr lang="nl-BE" baseline="0" dirty="0" err="1">
                <a:sym typeface="Wingdings" panose="05000000000000000000" pitchFamily="2" charset="2"/>
              </a:rPr>
              <a:t>What</a:t>
            </a:r>
            <a:r>
              <a:rPr lang="nl-BE" baseline="0" dirty="0">
                <a:sym typeface="Wingdings" panose="05000000000000000000" pitchFamily="2" charset="2"/>
              </a:rPr>
              <a:t> </a:t>
            </a:r>
            <a:r>
              <a:rPr lang="nl-BE" baseline="0" dirty="0" err="1">
                <a:sym typeface="Wingdings" panose="05000000000000000000" pitchFamily="2" charset="2"/>
              </a:rPr>
              <a:t>if</a:t>
            </a:r>
            <a:r>
              <a:rPr lang="nl-BE" baseline="0" dirty="0">
                <a:sym typeface="Wingdings" panose="05000000000000000000" pitchFamily="2" charset="2"/>
              </a:rPr>
              <a:t> </a:t>
            </a:r>
            <a:r>
              <a:rPr lang="nl-BE" baseline="0" dirty="0" err="1">
                <a:sym typeface="Wingdings" panose="05000000000000000000" pitchFamily="2" charset="2"/>
              </a:rPr>
              <a:t>you</a:t>
            </a:r>
            <a:r>
              <a:rPr lang="nl-BE" baseline="0" dirty="0">
                <a:sym typeface="Wingdings" panose="05000000000000000000" pitchFamily="2" charset="2"/>
              </a:rPr>
              <a:t> </a:t>
            </a:r>
            <a:r>
              <a:rPr lang="nl-BE" baseline="0" dirty="0" err="1">
                <a:sym typeface="Wingdings" panose="05000000000000000000" pitchFamily="2" charset="2"/>
              </a:rPr>
              <a:t>apply</a:t>
            </a:r>
            <a:r>
              <a:rPr lang="nl-BE" baseline="0" dirty="0">
                <a:sym typeface="Wingdings" panose="05000000000000000000" pitchFamily="2" charset="2"/>
              </a:rPr>
              <a:t> </a:t>
            </a:r>
            <a:r>
              <a:rPr lang="nl-BE" baseline="0" dirty="0" err="1">
                <a:sym typeface="Wingdings" panose="05000000000000000000" pitchFamily="2" charset="2"/>
              </a:rPr>
              <a:t>that</a:t>
            </a:r>
            <a:r>
              <a:rPr lang="nl-BE" baseline="0" dirty="0">
                <a:sym typeface="Wingdings" panose="05000000000000000000" pitchFamily="2" charset="2"/>
              </a:rPr>
              <a:t> </a:t>
            </a:r>
            <a:r>
              <a:rPr lang="nl-BE" baseline="0" dirty="0" err="1">
                <a:sym typeface="Wingdings" panose="05000000000000000000" pitchFamily="2" charset="2"/>
              </a:rPr>
              <a:t>to</a:t>
            </a:r>
            <a:r>
              <a:rPr lang="nl-BE" baseline="0" dirty="0">
                <a:sym typeface="Wingdings" panose="05000000000000000000" pitchFamily="2" charset="2"/>
              </a:rPr>
              <a:t> </a:t>
            </a:r>
            <a:r>
              <a:rPr lang="nl-BE" baseline="0" dirty="0" err="1">
                <a:sym typeface="Wingdings" panose="05000000000000000000" pitchFamily="2" charset="2"/>
              </a:rPr>
              <a:t>depression</a:t>
            </a:r>
            <a:r>
              <a:rPr lang="nl-BE" baseline="0" dirty="0">
                <a:sym typeface="Wingdings" panose="05000000000000000000" pitchFamily="2" charset="2"/>
              </a:rPr>
              <a:t>? A </a:t>
            </a:r>
            <a:r>
              <a:rPr lang="nl-BE" baseline="0" dirty="0" err="1">
                <a:sym typeface="Wingdings" panose="05000000000000000000" pitchFamily="2" charset="2"/>
              </a:rPr>
              <a:t>temporary</a:t>
            </a:r>
            <a:r>
              <a:rPr lang="nl-BE" baseline="0" dirty="0">
                <a:sym typeface="Wingdings" panose="05000000000000000000" pitchFamily="2" charset="2"/>
              </a:rPr>
              <a:t> withdrawal </a:t>
            </a:r>
            <a:r>
              <a:rPr lang="nl-BE" baseline="0" dirty="0" err="1">
                <a:sym typeface="Wingdings" panose="05000000000000000000" pitchFamily="2" charset="2"/>
              </a:rPr>
              <a:t>from</a:t>
            </a:r>
            <a:r>
              <a:rPr lang="nl-BE" baseline="0" dirty="0">
                <a:sym typeface="Wingdings" panose="05000000000000000000" pitchFamily="2" charset="2"/>
              </a:rPr>
              <a:t> society/</a:t>
            </a:r>
            <a:r>
              <a:rPr lang="nl-BE" baseline="0" dirty="0" err="1">
                <a:sym typeface="Wingdings" panose="05000000000000000000" pitchFamily="2" charset="2"/>
              </a:rPr>
              <a:t>emotions</a:t>
            </a:r>
            <a:r>
              <a:rPr lang="nl-BE" baseline="0" dirty="0">
                <a:sym typeface="Wingdings" panose="05000000000000000000" pitchFamily="2" charset="2"/>
              </a:rPr>
              <a:t> </a:t>
            </a:r>
            <a:r>
              <a:rPr lang="nl-BE" baseline="0" dirty="0" err="1">
                <a:sym typeface="Wingdings" panose="05000000000000000000" pitchFamily="2" charset="2"/>
              </a:rPr>
              <a:t>to</a:t>
            </a:r>
            <a:r>
              <a:rPr lang="nl-BE" baseline="0" dirty="0">
                <a:sym typeface="Wingdings" panose="05000000000000000000" pitchFamily="2" charset="2"/>
              </a:rPr>
              <a:t> </a:t>
            </a:r>
            <a:r>
              <a:rPr lang="nl-BE" baseline="0" dirty="0" err="1">
                <a:sym typeface="Wingdings" panose="05000000000000000000" pitchFamily="2" charset="2"/>
              </a:rPr>
              <a:t>adjust</a:t>
            </a:r>
            <a:r>
              <a:rPr lang="nl-BE" baseline="0" dirty="0">
                <a:sym typeface="Wingdings" panose="05000000000000000000" pitchFamily="2" charset="2"/>
              </a:rPr>
              <a:t> </a:t>
            </a:r>
            <a:r>
              <a:rPr lang="nl-BE" baseline="0" dirty="0" err="1">
                <a:sym typeface="Wingdings" panose="05000000000000000000" pitchFamily="2" charset="2"/>
              </a:rPr>
              <a:t>to</a:t>
            </a:r>
            <a:r>
              <a:rPr lang="nl-BE" baseline="0" dirty="0">
                <a:sym typeface="Wingdings" panose="05000000000000000000" pitchFamily="2" charset="2"/>
              </a:rPr>
              <a:t> </a:t>
            </a:r>
            <a:r>
              <a:rPr lang="nl-BE" baseline="0" dirty="0" err="1">
                <a:sym typeface="Wingdings" panose="05000000000000000000" pitchFamily="2" charset="2"/>
              </a:rPr>
              <a:t>your</a:t>
            </a:r>
            <a:r>
              <a:rPr lang="nl-BE" baseline="0" dirty="0">
                <a:sym typeface="Wingdings" panose="05000000000000000000" pitchFamily="2" charset="2"/>
              </a:rPr>
              <a:t> environment? </a:t>
            </a:r>
          </a:p>
          <a:p>
            <a:endParaRPr lang="nl-BE" baseline="0" dirty="0">
              <a:sym typeface="Wingdings" panose="05000000000000000000" pitchFamily="2" charset="2"/>
            </a:endParaRPr>
          </a:p>
          <a:p>
            <a:r>
              <a:rPr lang="nl-BE" baseline="0" dirty="0" err="1">
                <a:sym typeface="Wingdings" panose="05000000000000000000" pitchFamily="2" charset="2"/>
              </a:rPr>
              <a:t>Social</a:t>
            </a:r>
            <a:r>
              <a:rPr lang="nl-BE" baseline="0" dirty="0">
                <a:sym typeface="Wingdings" panose="05000000000000000000" pitchFamily="2" charset="2"/>
              </a:rPr>
              <a:t> </a:t>
            </a:r>
            <a:r>
              <a:rPr lang="nl-BE" baseline="0" dirty="0" err="1">
                <a:sym typeface="Wingdings" panose="05000000000000000000" pitchFamily="2" charset="2"/>
              </a:rPr>
              <a:t>behaviour</a:t>
            </a:r>
            <a:r>
              <a:rPr lang="nl-BE" baseline="0" dirty="0">
                <a:sym typeface="Wingdings" panose="05000000000000000000" pitchFamily="2" charset="2"/>
              </a:rPr>
              <a:t>: </a:t>
            </a:r>
            <a:r>
              <a:rPr lang="nl-BE" baseline="0" dirty="0" err="1">
                <a:sym typeface="Wingdings" panose="05000000000000000000" pitchFamily="2" charset="2"/>
              </a:rPr>
              <a:t>if</a:t>
            </a:r>
            <a:r>
              <a:rPr lang="nl-BE" baseline="0" dirty="0">
                <a:sym typeface="Wingdings" panose="05000000000000000000" pitchFamily="2" charset="2"/>
              </a:rPr>
              <a:t> </a:t>
            </a:r>
            <a:r>
              <a:rPr lang="nl-BE" baseline="0" dirty="0" err="1">
                <a:sym typeface="Wingdings" panose="05000000000000000000" pitchFamily="2" charset="2"/>
              </a:rPr>
              <a:t>you’re</a:t>
            </a:r>
            <a:r>
              <a:rPr lang="nl-BE" baseline="0" dirty="0">
                <a:sym typeface="Wingdings" panose="05000000000000000000" pitchFamily="2" charset="2"/>
              </a:rPr>
              <a:t> </a:t>
            </a:r>
            <a:r>
              <a:rPr lang="nl-BE" baseline="0" dirty="0" err="1">
                <a:sym typeface="Wingdings" panose="05000000000000000000" pitchFamily="2" charset="2"/>
              </a:rPr>
              <a:t>depressed</a:t>
            </a:r>
            <a:r>
              <a:rPr lang="nl-BE" baseline="0" dirty="0">
                <a:sym typeface="Wingdings" panose="05000000000000000000" pitchFamily="2" charset="2"/>
              </a:rPr>
              <a:t>  </a:t>
            </a:r>
            <a:r>
              <a:rPr lang="nl-BE" baseline="0" dirty="0" err="1">
                <a:sym typeface="Wingdings" panose="05000000000000000000" pitchFamily="2" charset="2"/>
              </a:rPr>
              <a:t>people</a:t>
            </a:r>
            <a:r>
              <a:rPr lang="nl-BE" baseline="0" dirty="0">
                <a:sym typeface="Wingdings" panose="05000000000000000000" pitchFamily="2" charset="2"/>
              </a:rPr>
              <a:t> </a:t>
            </a:r>
            <a:r>
              <a:rPr lang="nl-BE" baseline="0" dirty="0" err="1">
                <a:sym typeface="Wingdings" panose="05000000000000000000" pitchFamily="2" charset="2"/>
              </a:rPr>
              <a:t>expect</a:t>
            </a:r>
            <a:r>
              <a:rPr lang="nl-BE" baseline="0" dirty="0">
                <a:sym typeface="Wingdings" panose="05000000000000000000" pitchFamily="2" charset="2"/>
              </a:rPr>
              <a:t> </a:t>
            </a:r>
            <a:r>
              <a:rPr lang="nl-BE" baseline="0" dirty="0" err="1">
                <a:sym typeface="Wingdings" panose="05000000000000000000" pitchFamily="2" charset="2"/>
              </a:rPr>
              <a:t>you</a:t>
            </a:r>
            <a:r>
              <a:rPr lang="nl-BE" baseline="0" dirty="0">
                <a:sym typeface="Wingdings" panose="05000000000000000000" pitchFamily="2" charset="2"/>
              </a:rPr>
              <a:t> </a:t>
            </a:r>
            <a:r>
              <a:rPr lang="nl-BE" baseline="0" dirty="0" err="1">
                <a:sym typeface="Wingdings" panose="05000000000000000000" pitchFamily="2" charset="2"/>
              </a:rPr>
              <a:t>to</a:t>
            </a:r>
            <a:r>
              <a:rPr lang="nl-BE" baseline="0" dirty="0">
                <a:sym typeface="Wingdings" panose="05000000000000000000" pitchFamily="2" charset="2"/>
              </a:rPr>
              <a:t> </a:t>
            </a:r>
            <a:r>
              <a:rPr lang="nl-BE" baseline="0" dirty="0" err="1">
                <a:sym typeface="Wingdings" panose="05000000000000000000" pitchFamily="2" charset="2"/>
              </a:rPr>
              <a:t>behave</a:t>
            </a:r>
            <a:r>
              <a:rPr lang="nl-BE" baseline="0" dirty="0">
                <a:sym typeface="Wingdings" panose="05000000000000000000" pitchFamily="2" charset="2"/>
              </a:rPr>
              <a:t> in </a:t>
            </a:r>
            <a:r>
              <a:rPr lang="nl-BE" baseline="0" dirty="0" err="1">
                <a:sym typeface="Wingdings" panose="05000000000000000000" pitchFamily="2" charset="2"/>
              </a:rPr>
              <a:t>certain</a:t>
            </a:r>
            <a:r>
              <a:rPr lang="nl-BE" baseline="0" dirty="0">
                <a:sym typeface="Wingdings" panose="05000000000000000000" pitchFamily="2" charset="2"/>
              </a:rPr>
              <a:t> </a:t>
            </a:r>
            <a:r>
              <a:rPr lang="nl-BE" baseline="0" dirty="0" err="1">
                <a:sym typeface="Wingdings" panose="05000000000000000000" pitchFamily="2" charset="2"/>
              </a:rPr>
              <a:t>ways</a:t>
            </a:r>
            <a:r>
              <a:rPr lang="nl-BE" baseline="0" dirty="0">
                <a:sym typeface="Wingdings" panose="05000000000000000000" pitchFamily="2" charset="2"/>
              </a:rPr>
              <a:t>. E.g. </a:t>
            </a:r>
            <a:r>
              <a:rPr lang="nl-BE" baseline="0" dirty="0" err="1">
                <a:sym typeface="Wingdings" panose="05000000000000000000" pitchFamily="2" charset="2"/>
              </a:rPr>
              <a:t>what</a:t>
            </a:r>
            <a:r>
              <a:rPr lang="nl-BE" baseline="0" dirty="0">
                <a:sym typeface="Wingdings" panose="05000000000000000000" pitchFamily="2" charset="2"/>
              </a:rPr>
              <a:t> do </a:t>
            </a:r>
            <a:r>
              <a:rPr lang="nl-BE" baseline="0" dirty="0" err="1">
                <a:sym typeface="Wingdings" panose="05000000000000000000" pitchFamily="2" charset="2"/>
              </a:rPr>
              <a:t>you</a:t>
            </a:r>
            <a:r>
              <a:rPr lang="nl-BE" baseline="0" dirty="0">
                <a:sym typeface="Wingdings" panose="05000000000000000000" pitchFamily="2" charset="2"/>
              </a:rPr>
              <a:t> do </a:t>
            </a:r>
            <a:r>
              <a:rPr lang="nl-BE" baseline="0" dirty="0" err="1">
                <a:sym typeface="Wingdings" panose="05000000000000000000" pitchFamily="2" charset="2"/>
              </a:rPr>
              <a:t>when</a:t>
            </a:r>
            <a:r>
              <a:rPr lang="nl-BE" baseline="0" dirty="0">
                <a:sym typeface="Wingdings" panose="05000000000000000000" pitchFamily="2" charset="2"/>
              </a:rPr>
              <a:t> </a:t>
            </a:r>
            <a:r>
              <a:rPr lang="nl-BE" baseline="0" dirty="0" err="1">
                <a:sym typeface="Wingdings" panose="05000000000000000000" pitchFamily="2" charset="2"/>
              </a:rPr>
              <a:t>you</a:t>
            </a:r>
            <a:r>
              <a:rPr lang="nl-BE" baseline="0" dirty="0">
                <a:sym typeface="Wingdings" panose="05000000000000000000" pitchFamily="2" charset="2"/>
              </a:rPr>
              <a:t> feel </a:t>
            </a:r>
            <a:r>
              <a:rPr lang="nl-BE" baseline="0" dirty="0" err="1">
                <a:sym typeface="Wingdings" panose="05000000000000000000" pitchFamily="2" charset="2"/>
              </a:rPr>
              <a:t>excited</a:t>
            </a:r>
            <a:r>
              <a:rPr lang="nl-BE" baseline="0" dirty="0">
                <a:sym typeface="Wingdings" panose="05000000000000000000" pitchFamily="2" charset="2"/>
              </a:rPr>
              <a:t> at </a:t>
            </a:r>
            <a:r>
              <a:rPr lang="nl-BE" baseline="0" dirty="0" err="1">
                <a:sym typeface="Wingdings" panose="05000000000000000000" pitchFamily="2" charset="2"/>
              </a:rPr>
              <a:t>one</a:t>
            </a:r>
            <a:r>
              <a:rPr lang="nl-BE" baseline="0" dirty="0">
                <a:sym typeface="Wingdings" panose="05000000000000000000" pitchFamily="2" charset="2"/>
              </a:rPr>
              <a:t> point? </a:t>
            </a:r>
            <a:r>
              <a:rPr lang="nl-BE" baseline="0" dirty="0" err="1">
                <a:sym typeface="Wingdings" panose="05000000000000000000" pitchFamily="2" charset="2"/>
              </a:rPr>
              <a:t>Can</a:t>
            </a:r>
            <a:r>
              <a:rPr lang="nl-BE" baseline="0" dirty="0">
                <a:sym typeface="Wingdings" panose="05000000000000000000" pitchFamily="2" charset="2"/>
              </a:rPr>
              <a:t> </a:t>
            </a:r>
            <a:r>
              <a:rPr lang="nl-BE" baseline="0" dirty="0" err="1">
                <a:sym typeface="Wingdings" panose="05000000000000000000" pitchFamily="2" charset="2"/>
              </a:rPr>
              <a:t>you</a:t>
            </a:r>
            <a:r>
              <a:rPr lang="nl-BE" baseline="0" dirty="0">
                <a:sym typeface="Wingdings" panose="05000000000000000000" pitchFamily="2" charset="2"/>
              </a:rPr>
              <a:t> </a:t>
            </a:r>
            <a:r>
              <a:rPr lang="nl-BE" baseline="0" dirty="0" err="1">
                <a:sym typeface="Wingdings" panose="05000000000000000000" pitchFamily="2" charset="2"/>
              </a:rPr>
              <a:t>express</a:t>
            </a:r>
            <a:r>
              <a:rPr lang="nl-BE" baseline="0" dirty="0">
                <a:sym typeface="Wingdings" panose="05000000000000000000" pitchFamily="2" charset="2"/>
              </a:rPr>
              <a:t> </a:t>
            </a:r>
            <a:r>
              <a:rPr lang="nl-BE" baseline="0" dirty="0" err="1">
                <a:sym typeface="Wingdings" panose="05000000000000000000" pitchFamily="2" charset="2"/>
              </a:rPr>
              <a:t>itwhen</a:t>
            </a:r>
            <a:r>
              <a:rPr lang="nl-BE" baseline="0" dirty="0">
                <a:sym typeface="Wingdings" panose="05000000000000000000" pitchFamily="2" charset="2"/>
              </a:rPr>
              <a:t> </a:t>
            </a:r>
            <a:r>
              <a:rPr lang="nl-BE" baseline="0" dirty="0" err="1">
                <a:sym typeface="Wingdings" panose="05000000000000000000" pitchFamily="2" charset="2"/>
              </a:rPr>
              <a:t>you’re</a:t>
            </a:r>
            <a:r>
              <a:rPr lang="nl-BE" baseline="0" dirty="0">
                <a:sym typeface="Wingdings" panose="05000000000000000000" pitchFamily="2" charset="2"/>
              </a:rPr>
              <a:t>  home </a:t>
            </a:r>
            <a:r>
              <a:rPr lang="nl-BE" baseline="0" dirty="0" err="1">
                <a:sym typeface="Wingdings" panose="05000000000000000000" pitchFamily="2" charset="2"/>
              </a:rPr>
              <a:t>from</a:t>
            </a:r>
            <a:r>
              <a:rPr lang="nl-BE" baseline="0" dirty="0">
                <a:sym typeface="Wingdings" panose="05000000000000000000" pitchFamily="2" charset="2"/>
              </a:rPr>
              <a:t> </a:t>
            </a:r>
            <a:r>
              <a:rPr lang="nl-BE" baseline="0" dirty="0" err="1">
                <a:sym typeface="Wingdings" panose="05000000000000000000" pitchFamily="2" charset="2"/>
              </a:rPr>
              <a:t>work</a:t>
            </a:r>
            <a:r>
              <a:rPr lang="nl-BE" baseline="0" dirty="0">
                <a:sym typeface="Wingdings" panose="05000000000000000000" pitchFamily="2" charset="2"/>
              </a:rPr>
              <a:t>? In turn, as </a:t>
            </a:r>
            <a:r>
              <a:rPr lang="nl-BE" baseline="0" dirty="0" err="1">
                <a:sym typeface="Wingdings" panose="05000000000000000000" pitchFamily="2" charset="2"/>
              </a:rPr>
              <a:t>soon</a:t>
            </a:r>
            <a:r>
              <a:rPr lang="nl-BE" baseline="0" dirty="0">
                <a:sym typeface="Wingdings" panose="05000000000000000000" pitchFamily="2" charset="2"/>
              </a:rPr>
              <a:t> as </a:t>
            </a:r>
            <a:r>
              <a:rPr lang="nl-BE" baseline="0" dirty="0" err="1">
                <a:sym typeface="Wingdings" panose="05000000000000000000" pitchFamily="2" charset="2"/>
              </a:rPr>
              <a:t>you</a:t>
            </a:r>
            <a:r>
              <a:rPr lang="nl-BE" baseline="0" dirty="0">
                <a:sym typeface="Wingdings" panose="05000000000000000000" pitchFamily="2" charset="2"/>
              </a:rPr>
              <a:t> have </a:t>
            </a:r>
            <a:r>
              <a:rPr lang="nl-BE" baseline="0" dirty="0" err="1">
                <a:sym typeface="Wingdings" panose="05000000000000000000" pitchFamily="2" charset="2"/>
              </a:rPr>
              <a:t>the</a:t>
            </a:r>
            <a:r>
              <a:rPr lang="nl-BE" baseline="0" dirty="0">
                <a:sym typeface="Wingdings" panose="05000000000000000000" pitchFamily="2" charset="2"/>
              </a:rPr>
              <a:t> label/diagnosis of </a:t>
            </a:r>
            <a:r>
              <a:rPr lang="nl-BE" baseline="0" dirty="0" err="1">
                <a:sym typeface="Wingdings" panose="05000000000000000000" pitchFamily="2" charset="2"/>
              </a:rPr>
              <a:t>depression</a:t>
            </a:r>
            <a:r>
              <a:rPr lang="nl-BE" baseline="0" dirty="0">
                <a:sym typeface="Wingdings" panose="05000000000000000000" pitchFamily="2" charset="2"/>
              </a:rPr>
              <a:t>, </a:t>
            </a:r>
            <a:r>
              <a:rPr lang="nl-BE" baseline="0" dirty="0" err="1">
                <a:sym typeface="Wingdings" panose="05000000000000000000" pitchFamily="2" charset="2"/>
              </a:rPr>
              <a:t>it</a:t>
            </a:r>
            <a:r>
              <a:rPr lang="nl-BE" baseline="0" dirty="0">
                <a:sym typeface="Wingdings" panose="05000000000000000000" pitchFamily="2" charset="2"/>
              </a:rPr>
              <a:t> </a:t>
            </a:r>
            <a:r>
              <a:rPr lang="nl-BE" baseline="0" dirty="0" err="1">
                <a:sym typeface="Wingdings" panose="05000000000000000000" pitchFamily="2" charset="2"/>
              </a:rPr>
              <a:t>affects</a:t>
            </a:r>
            <a:r>
              <a:rPr lang="nl-BE" baseline="0" dirty="0">
                <a:sym typeface="Wingdings" panose="05000000000000000000" pitchFamily="2" charset="2"/>
              </a:rPr>
              <a:t> </a:t>
            </a:r>
            <a:r>
              <a:rPr lang="nl-BE" baseline="0" dirty="0" err="1">
                <a:sym typeface="Wingdings" panose="05000000000000000000" pitchFamily="2" charset="2"/>
              </a:rPr>
              <a:t>how</a:t>
            </a:r>
            <a:r>
              <a:rPr lang="nl-BE" baseline="0" dirty="0">
                <a:sym typeface="Wingdings" panose="05000000000000000000" pitchFamily="2" charset="2"/>
              </a:rPr>
              <a:t> </a:t>
            </a:r>
            <a:r>
              <a:rPr lang="nl-BE" baseline="0" dirty="0" err="1">
                <a:sym typeface="Wingdings" panose="05000000000000000000" pitchFamily="2" charset="2"/>
              </a:rPr>
              <a:t>you</a:t>
            </a:r>
            <a:r>
              <a:rPr lang="nl-BE" baseline="0" dirty="0">
                <a:sym typeface="Wingdings" panose="05000000000000000000" pitchFamily="2" charset="2"/>
              </a:rPr>
              <a:t> </a:t>
            </a:r>
            <a:r>
              <a:rPr lang="nl-BE" baseline="0" dirty="0" err="1">
                <a:sym typeface="Wingdings" panose="05000000000000000000" pitchFamily="2" charset="2"/>
              </a:rPr>
              <a:t>think</a:t>
            </a:r>
            <a:r>
              <a:rPr lang="nl-BE" baseline="0" dirty="0">
                <a:sym typeface="Wingdings" panose="05000000000000000000" pitchFamily="2" charset="2"/>
              </a:rPr>
              <a:t> </a:t>
            </a:r>
            <a:r>
              <a:rPr lang="nl-BE" baseline="0" dirty="0" err="1">
                <a:sym typeface="Wingdings" panose="05000000000000000000" pitchFamily="2" charset="2"/>
              </a:rPr>
              <a:t>about</a:t>
            </a:r>
            <a:r>
              <a:rPr lang="nl-BE" baseline="0" dirty="0">
                <a:sym typeface="Wingdings" panose="05000000000000000000" pitchFamily="2" charset="2"/>
              </a:rPr>
              <a:t> </a:t>
            </a:r>
            <a:r>
              <a:rPr lang="nl-BE" baseline="0" dirty="0" err="1">
                <a:sym typeface="Wingdings" panose="05000000000000000000" pitchFamily="2" charset="2"/>
              </a:rPr>
              <a:t>yourself</a:t>
            </a:r>
            <a:r>
              <a:rPr lang="nl-BE" baseline="0" dirty="0">
                <a:sym typeface="Wingdings" panose="05000000000000000000" pitchFamily="2" charset="2"/>
              </a:rPr>
              <a:t>, </a:t>
            </a:r>
            <a:r>
              <a:rPr lang="nl-BE" baseline="0" dirty="0" err="1">
                <a:sym typeface="Wingdings" panose="05000000000000000000" pitchFamily="2" charset="2"/>
              </a:rPr>
              <a:t>how</a:t>
            </a:r>
            <a:r>
              <a:rPr lang="nl-BE" baseline="0" dirty="0">
                <a:sym typeface="Wingdings" panose="05000000000000000000" pitchFamily="2" charset="2"/>
              </a:rPr>
              <a:t> </a:t>
            </a:r>
            <a:r>
              <a:rPr lang="nl-BE" baseline="0" dirty="0" err="1">
                <a:sym typeface="Wingdings" panose="05000000000000000000" pitchFamily="2" charset="2"/>
              </a:rPr>
              <a:t>you</a:t>
            </a:r>
            <a:r>
              <a:rPr lang="nl-BE" baseline="0" dirty="0">
                <a:sym typeface="Wingdings" panose="05000000000000000000" pitchFamily="2" charset="2"/>
              </a:rPr>
              <a:t> feel, </a:t>
            </a:r>
            <a:r>
              <a:rPr lang="nl-BE" baseline="0" dirty="0" err="1">
                <a:sym typeface="Wingdings" panose="05000000000000000000" pitchFamily="2" charset="2"/>
              </a:rPr>
              <a:t>and</a:t>
            </a:r>
            <a:r>
              <a:rPr lang="nl-BE" baseline="0" dirty="0">
                <a:sym typeface="Wingdings" panose="05000000000000000000" pitchFamily="2" charset="2"/>
              </a:rPr>
              <a:t> </a:t>
            </a:r>
            <a:r>
              <a:rPr lang="nl-BE" baseline="0" dirty="0" err="1">
                <a:sym typeface="Wingdings" panose="05000000000000000000" pitchFamily="2" charset="2"/>
              </a:rPr>
              <a:t>how</a:t>
            </a:r>
            <a:r>
              <a:rPr lang="nl-BE" baseline="0" dirty="0">
                <a:sym typeface="Wingdings" panose="05000000000000000000" pitchFamily="2" charset="2"/>
              </a:rPr>
              <a:t> </a:t>
            </a:r>
            <a:r>
              <a:rPr lang="nl-BE" baseline="0" dirty="0" err="1">
                <a:sym typeface="Wingdings" panose="05000000000000000000" pitchFamily="2" charset="2"/>
              </a:rPr>
              <a:t>you</a:t>
            </a:r>
            <a:r>
              <a:rPr lang="nl-BE" baseline="0" dirty="0">
                <a:sym typeface="Wingdings" panose="05000000000000000000" pitchFamily="2" charset="2"/>
              </a:rPr>
              <a:t> </a:t>
            </a:r>
            <a:r>
              <a:rPr lang="nl-BE" baseline="0" dirty="0" err="1">
                <a:sym typeface="Wingdings" panose="05000000000000000000" pitchFamily="2" charset="2"/>
              </a:rPr>
              <a:t>should</a:t>
            </a:r>
            <a:r>
              <a:rPr lang="nl-BE" baseline="0" dirty="0">
                <a:sym typeface="Wingdings" panose="05000000000000000000" pitchFamily="2" charset="2"/>
              </a:rPr>
              <a:t> act… (oh, </a:t>
            </a:r>
            <a:r>
              <a:rPr lang="nl-BE" baseline="0" dirty="0" err="1">
                <a:sym typeface="Wingdings" panose="05000000000000000000" pitchFamily="2" charset="2"/>
              </a:rPr>
              <a:t>this</a:t>
            </a:r>
            <a:r>
              <a:rPr lang="nl-BE" baseline="0" dirty="0">
                <a:sym typeface="Wingdings" panose="05000000000000000000" pitchFamily="2" charset="2"/>
              </a:rPr>
              <a:t> type of </a:t>
            </a:r>
            <a:r>
              <a:rPr lang="nl-BE" baseline="0" dirty="0" err="1">
                <a:sym typeface="Wingdings" panose="05000000000000000000" pitchFamily="2" charset="2"/>
              </a:rPr>
              <a:t>behaviour</a:t>
            </a:r>
            <a:r>
              <a:rPr lang="nl-BE" baseline="0" dirty="0">
                <a:sym typeface="Wingdings" panose="05000000000000000000" pitchFamily="2" charset="2"/>
              </a:rPr>
              <a:t> is </a:t>
            </a:r>
            <a:r>
              <a:rPr lang="nl-BE" baseline="0" dirty="0" err="1">
                <a:sym typeface="Wingdings" panose="05000000000000000000" pitchFamily="2" charset="2"/>
              </a:rPr>
              <a:t>normal</a:t>
            </a:r>
            <a:r>
              <a:rPr lang="nl-BE" baseline="0" dirty="0">
                <a:sym typeface="Wingdings" panose="05000000000000000000" pitchFamily="2" charset="2"/>
              </a:rPr>
              <a:t> </a:t>
            </a:r>
            <a:r>
              <a:rPr lang="nl-BE" baseline="0" dirty="0" err="1">
                <a:sym typeface="Wingdings" panose="05000000000000000000" pitchFamily="2" charset="2"/>
              </a:rPr>
              <a:t>now</a:t>
            </a:r>
            <a:r>
              <a:rPr lang="nl-BE" baseline="0" dirty="0">
                <a:sym typeface="Wingdings" panose="05000000000000000000" pitchFamily="2" charset="2"/>
              </a:rPr>
              <a:t>…)</a:t>
            </a:r>
            <a:endParaRPr lang="nl-BE" dirty="0"/>
          </a:p>
        </p:txBody>
      </p:sp>
      <p:sp>
        <p:nvSpPr>
          <p:cNvPr id="4" name="Tijdelijke aanduiding voor dianummer 3"/>
          <p:cNvSpPr>
            <a:spLocks noGrp="1"/>
          </p:cNvSpPr>
          <p:nvPr>
            <p:ph type="sldNum" sz="quarter" idx="10"/>
          </p:nvPr>
        </p:nvSpPr>
        <p:spPr/>
        <p:txBody>
          <a:bodyPr/>
          <a:lstStyle/>
          <a:p>
            <a:fld id="{62A7D1AD-BDC5-4B50-B4E7-7BE54E3CADE7}" type="slidenum">
              <a:rPr lang="nl-BE" smtClean="0"/>
              <a:t>16</a:t>
            </a:fld>
            <a:endParaRPr lang="nl-BE"/>
          </a:p>
        </p:txBody>
      </p:sp>
    </p:spTree>
    <p:extLst>
      <p:ext uri="{BB962C8B-B14F-4D97-AF65-F5344CB8AC3E}">
        <p14:creationId xmlns:p14="http://schemas.microsoft.com/office/powerpoint/2010/main" val="61094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 of the depression as a result of social stress</a:t>
            </a:r>
            <a:br>
              <a:rPr lang="en-US" dirty="0"/>
            </a:br>
            <a:r>
              <a:rPr lang="en-US" dirty="0"/>
              <a:t>the increase in the amount</a:t>
            </a:r>
            <a:r>
              <a:rPr lang="en-US" baseline="0" dirty="0"/>
              <a:t> of </a:t>
            </a:r>
            <a:r>
              <a:rPr lang="en-US" dirty="0"/>
              <a:t>adult Flemish people had depression</a:t>
            </a:r>
          </a:p>
        </p:txBody>
      </p:sp>
      <p:sp>
        <p:nvSpPr>
          <p:cNvPr id="4" name="Slide Number Placeholder 3"/>
          <p:cNvSpPr>
            <a:spLocks noGrp="1"/>
          </p:cNvSpPr>
          <p:nvPr>
            <p:ph type="sldNum" sz="quarter" idx="10"/>
          </p:nvPr>
        </p:nvSpPr>
        <p:spPr/>
        <p:txBody>
          <a:bodyPr/>
          <a:lstStyle/>
          <a:p>
            <a:fld id="{E9909403-E34C-4DBC-BFF6-672603923D6E}" type="slidenum">
              <a:rPr lang="en-GB" smtClean="0"/>
              <a:t>17</a:t>
            </a:fld>
            <a:endParaRPr lang="en-GB"/>
          </a:p>
        </p:txBody>
      </p:sp>
    </p:spTree>
    <p:extLst>
      <p:ext uri="{BB962C8B-B14F-4D97-AF65-F5344CB8AC3E}">
        <p14:creationId xmlns:p14="http://schemas.microsoft.com/office/powerpoint/2010/main" val="1673271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BA97A416-824A-47E2-900F-24F04E71C980}" type="slidenum">
              <a:rPr lang="en-GB" smtClean="0"/>
              <a:t>20</a:t>
            </a:fld>
            <a:endParaRPr lang="en-GB"/>
          </a:p>
        </p:txBody>
      </p:sp>
    </p:spTree>
    <p:extLst>
      <p:ext uri="{BB962C8B-B14F-4D97-AF65-F5344CB8AC3E}">
        <p14:creationId xmlns:p14="http://schemas.microsoft.com/office/powerpoint/2010/main" val="3783316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E9909403-E34C-4DBC-BFF6-672603923D6E}" type="slidenum">
              <a:rPr lang="en-GB" smtClean="0"/>
              <a:t>21</a:t>
            </a:fld>
            <a:endParaRPr lang="en-GB"/>
          </a:p>
        </p:txBody>
      </p:sp>
    </p:spTree>
    <p:extLst>
      <p:ext uri="{BB962C8B-B14F-4D97-AF65-F5344CB8AC3E}">
        <p14:creationId xmlns:p14="http://schemas.microsoft.com/office/powerpoint/2010/main" val="1246849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E9909403-E34C-4DBC-BFF6-672603923D6E}" type="slidenum">
              <a:rPr lang="en-GB" smtClean="0"/>
              <a:t>22</a:t>
            </a:fld>
            <a:endParaRPr lang="en-GB"/>
          </a:p>
        </p:txBody>
      </p:sp>
    </p:spTree>
    <p:extLst>
      <p:ext uri="{BB962C8B-B14F-4D97-AF65-F5344CB8AC3E}">
        <p14:creationId xmlns:p14="http://schemas.microsoft.com/office/powerpoint/2010/main" val="226753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E9909403-E34C-4DBC-BFF6-672603923D6E}" type="slidenum">
              <a:rPr lang="en-GB" smtClean="0"/>
              <a:t>23</a:t>
            </a:fld>
            <a:endParaRPr lang="en-GB"/>
          </a:p>
        </p:txBody>
      </p:sp>
    </p:spTree>
    <p:extLst>
      <p:ext uri="{BB962C8B-B14F-4D97-AF65-F5344CB8AC3E}">
        <p14:creationId xmlns:p14="http://schemas.microsoft.com/office/powerpoint/2010/main" val="2533436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E9909403-E34C-4DBC-BFF6-672603923D6E}" type="slidenum">
              <a:rPr lang="en-GB" smtClean="0"/>
              <a:t>27</a:t>
            </a:fld>
            <a:endParaRPr lang="en-GB"/>
          </a:p>
        </p:txBody>
      </p:sp>
    </p:spTree>
    <p:extLst>
      <p:ext uri="{BB962C8B-B14F-4D97-AF65-F5344CB8AC3E}">
        <p14:creationId xmlns:p14="http://schemas.microsoft.com/office/powerpoint/2010/main" val="1509785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e.g. book by Lisa </a:t>
            </a:r>
            <a:r>
              <a:rPr lang="en-GB" dirty="0" err="1"/>
              <a:t>Malkki</a:t>
            </a:r>
            <a:r>
              <a:rPr lang="en-GB" dirty="0"/>
              <a:t>.</a:t>
            </a:r>
            <a:r>
              <a:rPr lang="en-GB" baseline="0" dirty="0"/>
              <a:t> “The need to help”, about volunteering for third world. </a:t>
            </a:r>
            <a:r>
              <a:rPr lang="en-GB" dirty="0"/>
              <a:t>Finland: you should not bother other people</a:t>
            </a:r>
            <a:r>
              <a:rPr lang="en-GB" baseline="0" dirty="0"/>
              <a:t> with your own problems. You should solve them by yourself, not talk about it. Little coincidence perhaps that suicide rates and depression are so high in Finland. </a:t>
            </a:r>
          </a:p>
          <a:p>
            <a:endParaRPr lang="en-GB" baseline="0" dirty="0"/>
          </a:p>
          <a:p>
            <a:r>
              <a:rPr lang="en-GB" baseline="0" dirty="0"/>
              <a:t>Similarly, stereotypes between Belgians and the Dutch. Belgians do not speak up for themselves, they are “</a:t>
            </a:r>
            <a:r>
              <a:rPr lang="en-GB" baseline="0" dirty="0" err="1"/>
              <a:t>binnenvetters</a:t>
            </a:r>
            <a:r>
              <a:rPr lang="en-GB" baseline="0" dirty="0"/>
              <a:t>”. Flanders as a suicide rate which is only second to Finland in Europe. </a:t>
            </a:r>
            <a:endParaRPr lang="en-GB" dirty="0"/>
          </a:p>
        </p:txBody>
      </p:sp>
      <p:sp>
        <p:nvSpPr>
          <p:cNvPr id="4" name="Tijdelijke aanduiding voor dianummer 3"/>
          <p:cNvSpPr>
            <a:spLocks noGrp="1"/>
          </p:cNvSpPr>
          <p:nvPr>
            <p:ph type="sldNum" sz="quarter" idx="10"/>
          </p:nvPr>
        </p:nvSpPr>
        <p:spPr/>
        <p:txBody>
          <a:bodyPr/>
          <a:lstStyle/>
          <a:p>
            <a:fld id="{E9909403-E34C-4DBC-BFF6-672603923D6E}" type="slidenum">
              <a:rPr lang="en-GB" smtClean="0"/>
              <a:t>28</a:t>
            </a:fld>
            <a:endParaRPr lang="en-GB"/>
          </a:p>
        </p:txBody>
      </p:sp>
    </p:spTree>
    <p:extLst>
      <p:ext uri="{BB962C8B-B14F-4D97-AF65-F5344CB8AC3E}">
        <p14:creationId xmlns:p14="http://schemas.microsoft.com/office/powerpoint/2010/main" val="900401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Apply three creative heuristics GG</a:t>
            </a:r>
            <a:r>
              <a:rPr lang="en-GB" sz="1200" baseline="0" dirty="0"/>
              <a:t> in PP, </a:t>
            </a:r>
            <a:r>
              <a:rPr lang="en-GB" sz="1200" baseline="0"/>
              <a:t>Managemnaent</a:t>
            </a:r>
            <a:r>
              <a:rPr lang="en-GB" sz="1200" baseline="0" dirty="0"/>
              <a:t> in in Business, Organizational theory</a:t>
            </a:r>
            <a:endParaRPr lang="en-US" dirty="0"/>
          </a:p>
        </p:txBody>
      </p:sp>
      <p:sp>
        <p:nvSpPr>
          <p:cNvPr id="4" name="Slide Number Placeholder 3"/>
          <p:cNvSpPr>
            <a:spLocks noGrp="1"/>
          </p:cNvSpPr>
          <p:nvPr>
            <p:ph type="sldNum" sz="quarter" idx="10"/>
          </p:nvPr>
        </p:nvSpPr>
        <p:spPr/>
        <p:txBody>
          <a:bodyPr/>
          <a:lstStyle/>
          <a:p>
            <a:fld id="{E9909403-E34C-4DBC-BFF6-672603923D6E}" type="slidenum">
              <a:rPr lang="en-GB" smtClean="0"/>
              <a:t>29</a:t>
            </a:fld>
            <a:endParaRPr lang="en-GB"/>
          </a:p>
        </p:txBody>
      </p:sp>
    </p:spTree>
    <p:extLst>
      <p:ext uri="{BB962C8B-B14F-4D97-AF65-F5344CB8AC3E}">
        <p14:creationId xmlns:p14="http://schemas.microsoft.com/office/powerpoint/2010/main" val="490082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dirty="0"/>
              <a:t>Problematising the obvious</a:t>
            </a:r>
            <a:r>
              <a:rPr lang="en-GB" b="1" dirty="0"/>
              <a:t>: </a:t>
            </a:r>
            <a:r>
              <a:rPr lang="nl-BE" sz="1200" dirty="0"/>
              <a:t>Well accepted and carefully tested ideas are sometimes profoundly wrong</a:t>
            </a:r>
          </a:p>
          <a:p>
            <a:endParaRPr lang="en-US" dirty="0"/>
          </a:p>
        </p:txBody>
      </p:sp>
      <p:sp>
        <p:nvSpPr>
          <p:cNvPr id="4" name="Slide Number Placeholder 3"/>
          <p:cNvSpPr>
            <a:spLocks noGrp="1"/>
          </p:cNvSpPr>
          <p:nvPr>
            <p:ph type="sldNum" sz="quarter" idx="5"/>
          </p:nvPr>
        </p:nvSpPr>
        <p:spPr/>
        <p:txBody>
          <a:bodyPr/>
          <a:lstStyle/>
          <a:p>
            <a:fld id="{E9909403-E34C-4DBC-BFF6-672603923D6E}" type="slidenum">
              <a:rPr lang="en-GB" smtClean="0"/>
              <a:t>30</a:t>
            </a:fld>
            <a:endParaRPr lang="en-GB"/>
          </a:p>
        </p:txBody>
      </p:sp>
    </p:spTree>
    <p:extLst>
      <p:ext uri="{BB962C8B-B14F-4D97-AF65-F5344CB8AC3E}">
        <p14:creationId xmlns:p14="http://schemas.microsoft.com/office/powerpoint/2010/main" val="424127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baseline="0" dirty="0"/>
          </a:p>
          <a:p>
            <a:r>
              <a:rPr lang="en-GB" baseline="0" dirty="0"/>
              <a:t>Why social fact? Is relevant to a lot of people. Has social consequences (e.g. social networks, social professions,…). And it probably has structural social causes…</a:t>
            </a:r>
            <a:endParaRPr lang="en-GB" dirty="0"/>
          </a:p>
          <a:p>
            <a:endParaRPr lang="en-GB" dirty="0"/>
          </a:p>
        </p:txBody>
      </p:sp>
      <p:sp>
        <p:nvSpPr>
          <p:cNvPr id="4" name="Tijdelijke aanduiding voor dianummer 3"/>
          <p:cNvSpPr>
            <a:spLocks noGrp="1"/>
          </p:cNvSpPr>
          <p:nvPr>
            <p:ph type="sldNum" sz="quarter" idx="10"/>
          </p:nvPr>
        </p:nvSpPr>
        <p:spPr/>
        <p:txBody>
          <a:bodyPr/>
          <a:lstStyle/>
          <a:p>
            <a:fld id="{E9909403-E34C-4DBC-BFF6-672603923D6E}" type="slidenum">
              <a:rPr lang="en-GB" smtClean="0"/>
              <a:t>3</a:t>
            </a:fld>
            <a:endParaRPr lang="en-GB"/>
          </a:p>
        </p:txBody>
      </p:sp>
    </p:spTree>
    <p:extLst>
      <p:ext uri="{BB962C8B-B14F-4D97-AF65-F5344CB8AC3E}">
        <p14:creationId xmlns:p14="http://schemas.microsoft.com/office/powerpoint/2010/main" val="3276610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from here we will do </a:t>
            </a:r>
            <a:r>
              <a:rPr lang="en-GB" dirty="0"/>
              <a:t>creative heuristics </a:t>
            </a:r>
            <a:endParaRPr lang="en-US" dirty="0"/>
          </a:p>
          <a:p>
            <a:endParaRPr lang="en-US" dirty="0"/>
          </a:p>
          <a:p>
            <a:pPr marL="0" indent="0">
              <a:buNone/>
            </a:pPr>
            <a:r>
              <a:rPr lang="nl-BE" b="1" dirty="0">
                <a:solidFill>
                  <a:schemeClr val="tx1"/>
                </a:solidFill>
              </a:rPr>
              <a:t>In and out of your comfortzone, </a:t>
            </a:r>
            <a:r>
              <a:rPr lang="nl-BE" b="1" dirty="0"/>
              <a:t>Use a metaphor/analogy, Problematising the obvious, Reversing theories or concepts, Describe your phenomenon differently, Static and dynamic, Study the literature, Reframe your phenomenon (F</a:t>
            </a:r>
            <a:r>
              <a:rPr lang="en-US" dirty="0" err="1">
                <a:solidFill>
                  <a:schemeClr val="accent2"/>
                </a:solidFill>
              </a:rPr>
              <a:t>ame</a:t>
            </a:r>
            <a:r>
              <a:rPr lang="en-US" dirty="0">
                <a:solidFill>
                  <a:schemeClr val="accent2"/>
                </a:solidFill>
              </a:rPr>
              <a:t> by case</a:t>
            </a:r>
            <a:r>
              <a:rPr lang="en-GB" dirty="0"/>
              <a:t>, </a:t>
            </a:r>
            <a:r>
              <a:rPr lang="nl-BE" dirty="0">
                <a:solidFill>
                  <a:schemeClr val="accent2"/>
                </a:solidFill>
              </a:rPr>
              <a:t>Framing </a:t>
            </a:r>
            <a:r>
              <a:rPr lang="en-US" dirty="0">
                <a:solidFill>
                  <a:schemeClr val="accent2"/>
                </a:solidFill>
              </a:rPr>
              <a:t>by</a:t>
            </a:r>
            <a:r>
              <a:rPr lang="nl-BE" dirty="0">
                <a:solidFill>
                  <a:schemeClr val="accent2"/>
                </a:solidFill>
              </a:rPr>
              <a:t> Aspect)</a:t>
            </a:r>
            <a:r>
              <a:rPr lang="en-GB" dirty="0"/>
              <a:t> </a:t>
            </a:r>
          </a:p>
          <a:p>
            <a:endParaRPr lang="en-GB" dirty="0"/>
          </a:p>
          <a:p>
            <a:r>
              <a:rPr lang="en-GB" dirty="0"/>
              <a:t>And each of these</a:t>
            </a:r>
            <a:r>
              <a:rPr lang="en-GB" baseline="0" dirty="0"/>
              <a:t> requires a different way of thinking, a different way of approaching your topic (focussing on political movements, focussing on an everyday culture and sense-making, focussing on relative deprivation…)</a:t>
            </a:r>
          </a:p>
          <a:p>
            <a:endParaRPr lang="en-GB" baseline="0" dirty="0"/>
          </a:p>
        </p:txBody>
      </p:sp>
      <p:sp>
        <p:nvSpPr>
          <p:cNvPr id="4" name="Slide Number Placeholder 3"/>
          <p:cNvSpPr>
            <a:spLocks noGrp="1"/>
          </p:cNvSpPr>
          <p:nvPr>
            <p:ph type="sldNum" sz="quarter" idx="10"/>
          </p:nvPr>
        </p:nvSpPr>
        <p:spPr/>
        <p:txBody>
          <a:bodyPr/>
          <a:lstStyle/>
          <a:p>
            <a:fld id="{E9909403-E34C-4DBC-BFF6-672603923D6E}" type="slidenum">
              <a:rPr lang="en-GB" smtClean="0"/>
              <a:t>7</a:t>
            </a:fld>
            <a:endParaRPr lang="en-GB"/>
          </a:p>
        </p:txBody>
      </p:sp>
    </p:spTree>
    <p:extLst>
      <p:ext uri="{BB962C8B-B14F-4D97-AF65-F5344CB8AC3E}">
        <p14:creationId xmlns:p14="http://schemas.microsoft.com/office/powerpoint/2010/main" val="172622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909403-E34C-4DBC-BFF6-672603923D6E}" type="slidenum">
              <a:rPr lang="en-GB" smtClean="0"/>
              <a:t>8</a:t>
            </a:fld>
            <a:endParaRPr lang="en-GB"/>
          </a:p>
        </p:txBody>
      </p:sp>
    </p:spTree>
    <p:extLst>
      <p:ext uri="{BB962C8B-B14F-4D97-AF65-F5344CB8AC3E}">
        <p14:creationId xmlns:p14="http://schemas.microsoft.com/office/powerpoint/2010/main" val="263264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E9909403-E34C-4DBC-BFF6-672603923D6E}" type="slidenum">
              <a:rPr lang="en-GB" smtClean="0"/>
              <a:t>9</a:t>
            </a:fld>
            <a:endParaRPr lang="en-GB"/>
          </a:p>
        </p:txBody>
      </p:sp>
    </p:spTree>
    <p:extLst>
      <p:ext uri="{BB962C8B-B14F-4D97-AF65-F5344CB8AC3E}">
        <p14:creationId xmlns:p14="http://schemas.microsoft.com/office/powerpoint/2010/main" val="104058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Canon: study the sociological reality of the phenomenon</a:t>
            </a:r>
            <a:r>
              <a:rPr lang="en-US" baseline="0" dirty="0"/>
              <a:t>, study the phenomenon in a sociological way.</a:t>
            </a:r>
            <a:endParaRPr lang="en-US" dirty="0"/>
          </a:p>
          <a:p>
            <a:endParaRPr lang="en-GB" dirty="0"/>
          </a:p>
        </p:txBody>
      </p:sp>
      <p:sp>
        <p:nvSpPr>
          <p:cNvPr id="4" name="Tijdelijke aanduiding voor dianummer 3"/>
          <p:cNvSpPr>
            <a:spLocks noGrp="1"/>
          </p:cNvSpPr>
          <p:nvPr>
            <p:ph type="sldNum" sz="quarter" idx="10"/>
          </p:nvPr>
        </p:nvSpPr>
        <p:spPr/>
        <p:txBody>
          <a:bodyPr/>
          <a:lstStyle/>
          <a:p>
            <a:fld id="{E9909403-E34C-4DBC-BFF6-672603923D6E}" type="slidenum">
              <a:rPr lang="en-GB" smtClean="0"/>
              <a:t>10</a:t>
            </a:fld>
            <a:endParaRPr lang="en-GB"/>
          </a:p>
        </p:txBody>
      </p:sp>
    </p:spTree>
    <p:extLst>
      <p:ext uri="{BB962C8B-B14F-4D97-AF65-F5344CB8AC3E}">
        <p14:creationId xmlns:p14="http://schemas.microsoft.com/office/powerpoint/2010/main" val="325332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909403-E34C-4DBC-BFF6-672603923D6E}" type="slidenum">
              <a:rPr lang="en-GB" smtClean="0"/>
              <a:t>11</a:t>
            </a:fld>
            <a:endParaRPr lang="en-GB"/>
          </a:p>
        </p:txBody>
      </p:sp>
    </p:spTree>
    <p:extLst>
      <p:ext uri="{BB962C8B-B14F-4D97-AF65-F5344CB8AC3E}">
        <p14:creationId xmlns:p14="http://schemas.microsoft.com/office/powerpoint/2010/main" val="298654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909403-E34C-4DBC-BFF6-672603923D6E}" type="slidenum">
              <a:rPr lang="en-GB" smtClean="0"/>
              <a:t>12</a:t>
            </a:fld>
            <a:endParaRPr lang="en-GB"/>
          </a:p>
        </p:txBody>
      </p:sp>
    </p:spTree>
    <p:extLst>
      <p:ext uri="{BB962C8B-B14F-4D97-AF65-F5344CB8AC3E}">
        <p14:creationId xmlns:p14="http://schemas.microsoft.com/office/powerpoint/2010/main" val="190194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Trying to stop</a:t>
            </a:r>
            <a:r>
              <a:rPr lang="en-GB" baseline="0" dirty="0"/>
              <a:t> increases your risks of becoming depressed again, and as the case when you relapse into an addiction, it becomes more intensive after you have tried to stop but failed. So the depression actually gets worse… </a:t>
            </a:r>
            <a:br>
              <a:rPr lang="en-GB" baseline="0" dirty="0"/>
            </a:br>
            <a:r>
              <a:rPr lang="nl-BE" dirty="0"/>
              <a:t>It started as additive, in which there is a growth of knowledge, then it became accumulative of knowledge</a:t>
            </a:r>
          </a:p>
          <a:p>
            <a:endParaRPr lang="en-GB" dirty="0"/>
          </a:p>
        </p:txBody>
      </p:sp>
      <p:sp>
        <p:nvSpPr>
          <p:cNvPr id="4" name="Tijdelijke aanduiding voor dianummer 3"/>
          <p:cNvSpPr>
            <a:spLocks noGrp="1"/>
          </p:cNvSpPr>
          <p:nvPr>
            <p:ph type="sldNum" sz="quarter" idx="10"/>
          </p:nvPr>
        </p:nvSpPr>
        <p:spPr/>
        <p:txBody>
          <a:bodyPr/>
          <a:lstStyle/>
          <a:p>
            <a:fld id="{E9909403-E34C-4DBC-BFF6-672603923D6E}" type="slidenum">
              <a:rPr lang="en-GB" smtClean="0"/>
              <a:t>14</a:t>
            </a:fld>
            <a:endParaRPr lang="en-GB"/>
          </a:p>
        </p:txBody>
      </p:sp>
    </p:spTree>
    <p:extLst>
      <p:ext uri="{BB962C8B-B14F-4D97-AF65-F5344CB8AC3E}">
        <p14:creationId xmlns:p14="http://schemas.microsoft.com/office/powerpoint/2010/main" val="2140272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CD19FB2-3AAB-4D03-B13A-2960828C78E3}" type="datetimeFigureOut">
              <a:rPr lang="en-US" smtClean="0"/>
              <a:t>10/15/19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211286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10/15/19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0143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10/15/19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533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10/15/19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9521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F39F4F5-F4D2-4D2A-AB60-88D37ADCB869}" type="datetimeFigureOut">
              <a:rPr lang="en-US" smtClean="0"/>
              <a:t>10/15/19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9781380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10/15/19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107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10/15/19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169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10/15/19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5798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10/15/19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641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7D1BD23-6E54-4D9D-AD88-A2813C73CC25}" type="datetimeFigureOut">
              <a:rPr lang="en-US" smtClean="0"/>
              <a:t>10/15/19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8112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471A834-4F3C-4AF9-9C74-05EC35A0F292}" type="datetimeFigureOut">
              <a:rPr lang="en-US" smtClean="0"/>
              <a:t>10/15/19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145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1CF1133-3259-4C45-BABA-5B62D9C6F78D}" type="datetimeFigureOut">
              <a:rPr lang="en-US" smtClean="0"/>
              <a:t>10/15/19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
              </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056857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0419" y="1896319"/>
            <a:ext cx="9144000" cy="1641490"/>
          </a:xfrm>
        </p:spPr>
        <p:txBody>
          <a:bodyPr>
            <a:normAutofit fontScale="90000"/>
          </a:bodyPr>
          <a:lstStyle/>
          <a:p>
            <a:r>
              <a:rPr lang="en-US" noProof="0" dirty="0"/>
              <a:t>Theory Construction</a:t>
            </a:r>
          </a:p>
        </p:txBody>
      </p:sp>
      <p:sp>
        <p:nvSpPr>
          <p:cNvPr id="3" name="Subtitle 2"/>
          <p:cNvSpPr>
            <a:spLocks noGrp="1"/>
          </p:cNvSpPr>
          <p:nvPr>
            <p:ph type="subTitle" idx="1"/>
          </p:nvPr>
        </p:nvSpPr>
        <p:spPr>
          <a:xfrm>
            <a:off x="2219324" y="4437325"/>
            <a:ext cx="9144000" cy="1641490"/>
          </a:xfrm>
        </p:spPr>
        <p:txBody>
          <a:bodyPr>
            <a:noAutofit/>
          </a:bodyPr>
          <a:lstStyle/>
          <a:p>
            <a:r>
              <a:rPr lang="en-US" sz="2400" noProof="0" dirty="0"/>
              <a:t>3. Creative </a:t>
            </a:r>
            <a:r>
              <a:rPr lang="en-US" sz="2400" noProof="0" dirty="0" err="1"/>
              <a:t>theorising</a:t>
            </a:r>
            <a:r>
              <a:rPr lang="en-US" sz="2400" noProof="0" dirty="0"/>
              <a:t> II</a:t>
            </a:r>
          </a:p>
          <a:p>
            <a:r>
              <a:rPr lang="en-US" sz="2400" noProof="0" dirty="0"/>
              <a:t>The case of depression</a:t>
            </a:r>
          </a:p>
          <a:p>
            <a:r>
              <a:rPr lang="en-US" sz="2400" noProof="0" dirty="0"/>
              <a:t>Working seminar</a:t>
            </a:r>
          </a:p>
        </p:txBody>
      </p:sp>
    </p:spTree>
    <p:extLst>
      <p:ext uri="{BB962C8B-B14F-4D97-AF65-F5344CB8AC3E}">
        <p14:creationId xmlns:p14="http://schemas.microsoft.com/office/powerpoint/2010/main" val="75625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93361"/>
            <a:ext cx="10047514" cy="612680"/>
          </a:xfrm>
        </p:spPr>
        <p:txBody>
          <a:bodyPr>
            <a:normAutofit/>
          </a:bodyPr>
          <a:lstStyle/>
          <a:p>
            <a:r>
              <a:rPr lang="en-US" sz="3200" noProof="0" dirty="0"/>
              <a:t>2. </a:t>
            </a:r>
            <a:r>
              <a:rPr lang="en-US" sz="3200" noProof="0" dirty="0" err="1"/>
              <a:t>Problematise</a:t>
            </a:r>
            <a:r>
              <a:rPr lang="en-US" sz="3200" noProof="0" dirty="0"/>
              <a:t> the obvious (what is depression, really?)</a:t>
            </a:r>
          </a:p>
        </p:txBody>
      </p:sp>
      <p:sp>
        <p:nvSpPr>
          <p:cNvPr id="3" name="Tijdelijke aanduiding voor inhoud 2"/>
          <p:cNvSpPr>
            <a:spLocks noGrp="1"/>
          </p:cNvSpPr>
          <p:nvPr>
            <p:ph idx="1"/>
          </p:nvPr>
        </p:nvSpPr>
        <p:spPr>
          <a:xfrm>
            <a:off x="838200" y="1522265"/>
            <a:ext cx="9730563" cy="5199210"/>
          </a:xfrm>
        </p:spPr>
        <p:txBody>
          <a:bodyPr>
            <a:normAutofit/>
          </a:bodyPr>
          <a:lstStyle/>
          <a:p>
            <a:r>
              <a:rPr lang="en-US" noProof="0" dirty="0"/>
              <a:t>What is actually common to all those phenomena that are grouped together under the label “depressed”? (Lumping/splitting)</a:t>
            </a:r>
          </a:p>
          <a:p>
            <a:pPr lvl="1"/>
            <a:endParaRPr lang="en-US" noProof="0" dirty="0">
              <a:latin typeface="+mj-lt"/>
            </a:endParaRPr>
          </a:p>
          <a:p>
            <a:pPr lvl="1"/>
            <a:r>
              <a:rPr lang="en-US" noProof="0" dirty="0">
                <a:latin typeface="+mj-lt"/>
              </a:rPr>
              <a:t>Depression provides a </a:t>
            </a:r>
            <a:r>
              <a:rPr lang="en-US" noProof="0" dirty="0" err="1">
                <a:latin typeface="+mj-lt"/>
              </a:rPr>
              <a:t>clearcut</a:t>
            </a:r>
            <a:r>
              <a:rPr lang="en-US" noProof="0" dirty="0">
                <a:latin typeface="+mj-lt"/>
              </a:rPr>
              <a:t> label for a range of diffuse negative feelings, with subtle differences (sadness, loneliness, loss, mourning, melancholic, emptiness, pessimism, fatalism,…).</a:t>
            </a:r>
          </a:p>
          <a:p>
            <a:pPr lvl="1"/>
            <a:endParaRPr lang="en-US" noProof="0" dirty="0">
              <a:latin typeface="+mj-lt"/>
            </a:endParaRPr>
          </a:p>
          <a:p>
            <a:pPr lvl="1"/>
            <a:r>
              <a:rPr lang="en-US" noProof="0" dirty="0">
                <a:latin typeface="+mj-lt"/>
              </a:rPr>
              <a:t>So when you experience negative feelings, “depression” has become a socially accepted way of </a:t>
            </a:r>
            <a:r>
              <a:rPr lang="en-US" noProof="0" dirty="0" err="1">
                <a:latin typeface="+mj-lt"/>
              </a:rPr>
              <a:t>disscussing</a:t>
            </a:r>
            <a:r>
              <a:rPr lang="en-US" noProof="0" dirty="0">
                <a:latin typeface="+mj-lt"/>
              </a:rPr>
              <a:t> all these negative feelings at once. It clarifies a diffuse set of feelings for everyone (“this is what you feel”)</a:t>
            </a:r>
          </a:p>
          <a:p>
            <a:pPr marL="457200" lvl="1" indent="0">
              <a:buNone/>
            </a:pPr>
            <a:endParaRPr lang="en-US" noProof="0" dirty="0">
              <a:latin typeface="+mj-lt"/>
            </a:endParaRPr>
          </a:p>
          <a:p>
            <a:pPr lvl="1"/>
            <a:r>
              <a:rPr lang="en-US" noProof="0" dirty="0">
                <a:latin typeface="+mj-lt"/>
              </a:rPr>
              <a:t>In other words, a lot of “social work” is needed to create the diagnosis of depression</a:t>
            </a:r>
          </a:p>
          <a:p>
            <a:pPr lvl="0"/>
            <a:endParaRPr lang="en-US" sz="2600" noProof="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ndParaRPr>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10</a:t>
            </a:fld>
            <a:endParaRPr lang="nl-BE">
              <a:solidFill>
                <a:srgbClr val="D6ECFF"/>
              </a:solidFill>
            </a:endParaRPr>
          </a:p>
        </p:txBody>
      </p:sp>
    </p:spTree>
    <p:extLst>
      <p:ext uri="{BB962C8B-B14F-4D97-AF65-F5344CB8AC3E}">
        <p14:creationId xmlns:p14="http://schemas.microsoft.com/office/powerpoint/2010/main" val="30978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93361"/>
            <a:ext cx="10047514" cy="612680"/>
          </a:xfrm>
        </p:spPr>
        <p:txBody>
          <a:bodyPr>
            <a:normAutofit/>
          </a:bodyPr>
          <a:lstStyle/>
          <a:p>
            <a:r>
              <a:rPr lang="en-US" sz="3200" noProof="0" dirty="0"/>
              <a:t>2. </a:t>
            </a:r>
            <a:r>
              <a:rPr lang="en-US" sz="3200" noProof="0" dirty="0" err="1"/>
              <a:t>Problematise</a:t>
            </a:r>
            <a:r>
              <a:rPr lang="en-US" sz="3200" noProof="0" dirty="0"/>
              <a:t> the obvious (what is depression, really?)</a:t>
            </a:r>
          </a:p>
        </p:txBody>
      </p:sp>
      <p:sp>
        <p:nvSpPr>
          <p:cNvPr id="3" name="Tijdelijke aanduiding voor inhoud 2"/>
          <p:cNvSpPr>
            <a:spLocks noGrp="1"/>
          </p:cNvSpPr>
          <p:nvPr>
            <p:ph idx="1"/>
          </p:nvPr>
        </p:nvSpPr>
        <p:spPr>
          <a:xfrm>
            <a:off x="838200" y="1606097"/>
            <a:ext cx="9862457" cy="5007353"/>
          </a:xfrm>
        </p:spPr>
        <p:txBody>
          <a:bodyPr>
            <a:normAutofit/>
          </a:bodyPr>
          <a:lstStyle/>
          <a:p>
            <a:r>
              <a:rPr lang="en-US" noProof="0" dirty="0"/>
              <a:t>Is depression something individual, or is it something collective? </a:t>
            </a:r>
          </a:p>
          <a:p>
            <a:endParaRPr lang="en-US" noProof="0" dirty="0"/>
          </a:p>
          <a:p>
            <a:r>
              <a:rPr lang="en-US" noProof="0" dirty="0"/>
              <a:t>E.g. Wolfgang </a:t>
            </a:r>
            <a:r>
              <a:rPr lang="en-US" noProof="0" dirty="0" err="1"/>
              <a:t>Lepenies</a:t>
            </a:r>
            <a:r>
              <a:rPr lang="en-US" noProof="0" dirty="0"/>
              <a:t>, </a:t>
            </a:r>
            <a:r>
              <a:rPr lang="en-US" i="1" noProof="0" dirty="0"/>
              <a:t>Melancholy and society</a:t>
            </a:r>
            <a:r>
              <a:rPr lang="en-US" noProof="0" dirty="0"/>
              <a:t>:</a:t>
            </a:r>
          </a:p>
          <a:p>
            <a:pPr lvl="1"/>
            <a:r>
              <a:rPr lang="en-US" noProof="0" dirty="0"/>
              <a:t>Describes melancholy as a collective characteristic of the German bourgeoisie in the  19th century: a great political will and collective self-</a:t>
            </a:r>
            <a:r>
              <a:rPr lang="en-US" noProof="0" dirty="0" err="1"/>
              <a:t>conssciousness</a:t>
            </a:r>
            <a:r>
              <a:rPr lang="en-US" noProof="0" dirty="0"/>
              <a:t>, but little power… This collective attitude feeds into idealism and a strong nationalism…</a:t>
            </a:r>
          </a:p>
          <a:p>
            <a:pPr lvl="1"/>
            <a:endParaRPr lang="en-US" noProof="0" dirty="0"/>
          </a:p>
          <a:p>
            <a:pPr marL="0" indent="0">
              <a:buNone/>
            </a:pPr>
            <a:endParaRPr lang="en-US" noProof="0" dirty="0"/>
          </a:p>
          <a:p>
            <a:endParaRPr lang="en-US" noProof="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11</a:t>
            </a:fld>
            <a:endParaRPr lang="nl-BE">
              <a:solidFill>
                <a:srgbClr val="D6ECFF"/>
              </a:solidFill>
            </a:endParaRPr>
          </a:p>
        </p:txBody>
      </p:sp>
    </p:spTree>
    <p:extLst>
      <p:ext uri="{BB962C8B-B14F-4D97-AF65-F5344CB8AC3E}">
        <p14:creationId xmlns:p14="http://schemas.microsoft.com/office/powerpoint/2010/main" val="74654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7943" y="275764"/>
            <a:ext cx="11136087" cy="1008112"/>
          </a:xfrm>
        </p:spPr>
        <p:txBody>
          <a:bodyPr>
            <a:normAutofit/>
          </a:bodyPr>
          <a:lstStyle/>
          <a:p>
            <a:r>
              <a:rPr lang="en-US" sz="3200" noProof="0" dirty="0"/>
              <a:t>3. Changing context (foreground/background) or levels of analysis</a:t>
            </a:r>
          </a:p>
        </p:txBody>
      </p:sp>
      <p:sp>
        <p:nvSpPr>
          <p:cNvPr id="3" name="Tijdelijke aanduiding voor inhoud 2"/>
          <p:cNvSpPr>
            <a:spLocks noGrp="1"/>
          </p:cNvSpPr>
          <p:nvPr>
            <p:ph idx="1"/>
          </p:nvPr>
        </p:nvSpPr>
        <p:spPr>
          <a:xfrm>
            <a:off x="957943" y="1520943"/>
            <a:ext cx="9753600" cy="5028179"/>
          </a:xfrm>
        </p:spPr>
        <p:txBody>
          <a:bodyPr>
            <a:normAutofit/>
          </a:bodyPr>
          <a:lstStyle/>
          <a:p>
            <a:r>
              <a:rPr lang="en-US" noProof="0" dirty="0"/>
              <a:t>Level of analysis: individual odds to become depressed are co-determined by:</a:t>
            </a:r>
          </a:p>
          <a:p>
            <a:pPr lvl="1"/>
            <a:r>
              <a:rPr lang="en-US" noProof="0" dirty="0"/>
              <a:t>Your position within the social network or group (e.g. peripheral position within in social networks)</a:t>
            </a:r>
          </a:p>
          <a:p>
            <a:pPr lvl="1"/>
            <a:r>
              <a:rPr lang="en-US" noProof="0" dirty="0"/>
              <a:t>the level of hierarchy of organization by which one is employed </a:t>
            </a:r>
          </a:p>
          <a:p>
            <a:pPr lvl="1"/>
            <a:r>
              <a:rPr lang="en-US" noProof="0" dirty="0"/>
              <a:t>The country you live in…</a:t>
            </a:r>
          </a:p>
          <a:p>
            <a:pPr lvl="1"/>
            <a:r>
              <a:rPr lang="en-US" noProof="0" dirty="0"/>
              <a:t>In other words: depression is ‘socially produced’.</a:t>
            </a:r>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12</a:t>
            </a:fld>
            <a:endParaRPr lang="nl-BE">
              <a:solidFill>
                <a:srgbClr val="D6ECFF"/>
              </a:solidFill>
            </a:endParaRPr>
          </a:p>
        </p:txBody>
      </p:sp>
    </p:spTree>
    <p:extLst>
      <p:ext uri="{BB962C8B-B14F-4D97-AF65-F5344CB8AC3E}">
        <p14:creationId xmlns:p14="http://schemas.microsoft.com/office/powerpoint/2010/main" val="35890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7173" y="232184"/>
            <a:ext cx="11136087" cy="1008112"/>
          </a:xfrm>
        </p:spPr>
        <p:txBody>
          <a:bodyPr>
            <a:normAutofit/>
          </a:bodyPr>
          <a:lstStyle/>
          <a:p>
            <a:r>
              <a:rPr lang="en-US" sz="3200" noProof="0" dirty="0"/>
              <a:t>3. Changing context (foreground/background) or levels of analysis</a:t>
            </a:r>
          </a:p>
        </p:txBody>
      </p:sp>
      <p:sp>
        <p:nvSpPr>
          <p:cNvPr id="3" name="Tijdelijke aanduiding voor inhoud 2"/>
          <p:cNvSpPr>
            <a:spLocks noGrp="1"/>
          </p:cNvSpPr>
          <p:nvPr>
            <p:ph idx="1"/>
          </p:nvPr>
        </p:nvSpPr>
        <p:spPr>
          <a:xfrm>
            <a:off x="717173" y="1240296"/>
            <a:ext cx="8192911" cy="5308826"/>
          </a:xfrm>
        </p:spPr>
        <p:txBody>
          <a:bodyPr>
            <a:normAutofit/>
          </a:bodyPr>
          <a:lstStyle/>
          <a:p>
            <a:r>
              <a:rPr lang="en-US" noProof="0" dirty="0"/>
              <a:t>Level of analysis: </a:t>
            </a:r>
          </a:p>
          <a:p>
            <a:pPr lvl="1"/>
            <a:r>
              <a:rPr lang="en-US" noProof="0" dirty="0"/>
              <a:t>Depression is usually thought of as an individual, psychological problem</a:t>
            </a:r>
            <a:br>
              <a:rPr lang="en-US" noProof="0" dirty="0"/>
            </a:br>
            <a:r>
              <a:rPr lang="en-US" noProof="0" dirty="0"/>
              <a:t>It is diagnosed by a doctor or a psychiatrist</a:t>
            </a:r>
            <a:br>
              <a:rPr lang="en-US" noProof="0" dirty="0"/>
            </a:br>
            <a:r>
              <a:rPr lang="en-US" noProof="0" dirty="0"/>
              <a:t>And the solution is usually sought in individual therapy and/or antidepressants</a:t>
            </a:r>
          </a:p>
          <a:p>
            <a:pPr lvl="1"/>
            <a:endParaRPr lang="en-US" noProof="0" dirty="0"/>
          </a:p>
          <a:p>
            <a:pPr lvl="1"/>
            <a:r>
              <a:rPr lang="en-US" noProof="0" dirty="0"/>
              <a:t>Yet what if the causes (and the solutions) are not psychological (your own environment), but societal?</a:t>
            </a:r>
          </a:p>
          <a:p>
            <a:pPr lvl="2"/>
            <a:r>
              <a:rPr lang="en-US" noProof="0" dirty="0"/>
              <a:t>E.g. </a:t>
            </a:r>
            <a:r>
              <a:rPr lang="en-US" noProof="0" dirty="0" err="1"/>
              <a:t>individualisation</a:t>
            </a:r>
            <a:r>
              <a:rPr lang="en-US" noProof="0" dirty="0"/>
              <a:t>, weak social networks, flexible </a:t>
            </a:r>
            <a:r>
              <a:rPr lang="en-US" noProof="0" dirty="0" err="1"/>
              <a:t>labour</a:t>
            </a:r>
            <a:r>
              <a:rPr lang="en-US" noProof="0" dirty="0"/>
              <a:t> market,…</a:t>
            </a:r>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13</a:t>
            </a:fld>
            <a:endParaRPr lang="nl-BE">
              <a:solidFill>
                <a:srgbClr val="D6ECFF"/>
              </a:solidFill>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140" y="1657806"/>
            <a:ext cx="3024451" cy="4754452"/>
          </a:xfrm>
          <a:prstGeom prst="rect">
            <a:avLst/>
          </a:prstGeom>
        </p:spPr>
      </p:pic>
    </p:spTree>
    <p:extLst>
      <p:ext uri="{BB962C8B-B14F-4D97-AF65-F5344CB8AC3E}">
        <p14:creationId xmlns:p14="http://schemas.microsoft.com/office/powerpoint/2010/main" val="19631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7354" y="402244"/>
            <a:ext cx="8208912" cy="792088"/>
          </a:xfrm>
        </p:spPr>
        <p:txBody>
          <a:bodyPr>
            <a:noAutofit/>
          </a:bodyPr>
          <a:lstStyle/>
          <a:p>
            <a:r>
              <a:rPr lang="en-US" sz="2800" noProof="0" dirty="0"/>
              <a:t>4. Reversing theories or concepts</a:t>
            </a:r>
            <a:endParaRPr lang="en-US" noProof="0" dirty="0"/>
          </a:p>
        </p:txBody>
      </p:sp>
      <p:sp>
        <p:nvSpPr>
          <p:cNvPr id="3" name="Tijdelijke aanduiding voor inhoud 2"/>
          <p:cNvSpPr>
            <a:spLocks noGrp="1"/>
          </p:cNvSpPr>
          <p:nvPr>
            <p:ph idx="1"/>
          </p:nvPr>
        </p:nvSpPr>
        <p:spPr>
          <a:xfrm>
            <a:off x="1286539" y="1484784"/>
            <a:ext cx="9282223" cy="4870776"/>
          </a:xfrm>
        </p:spPr>
        <p:txBody>
          <a:bodyPr>
            <a:normAutofit/>
          </a:bodyPr>
          <a:lstStyle/>
          <a:p>
            <a:r>
              <a:rPr lang="en-US" noProof="0" dirty="0"/>
              <a:t>Maybe depression does not lead to social isolation, the breaking up of relations, and exclusion from social networks: maybe it is the other way around?</a:t>
            </a:r>
          </a:p>
          <a:p>
            <a:endParaRPr lang="en-US" noProof="0" dirty="0"/>
          </a:p>
          <a:p>
            <a:r>
              <a:rPr lang="en-US" noProof="0" dirty="0"/>
              <a:t>Maybe anti-depressants are not meant to cure diseases but to continue them?</a:t>
            </a:r>
          </a:p>
          <a:p>
            <a:pPr lvl="1"/>
            <a:r>
              <a:rPr lang="en-US" noProof="0" dirty="0"/>
              <a:t>E.g. medical research on addictive nature of antidepressants</a:t>
            </a:r>
          </a:p>
          <a:p>
            <a:endParaRPr lang="en-US" noProof="0" dirty="0"/>
          </a:p>
          <a:p>
            <a:endParaRPr lang="en-US" noProof="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14</a:t>
            </a:fld>
            <a:endParaRPr lang="nl-BE">
              <a:solidFill>
                <a:srgbClr val="D6ECFF"/>
              </a:solidFill>
            </a:endParaRPr>
          </a:p>
        </p:txBody>
      </p:sp>
    </p:spTree>
    <p:extLst>
      <p:ext uri="{BB962C8B-B14F-4D97-AF65-F5344CB8AC3E}">
        <p14:creationId xmlns:p14="http://schemas.microsoft.com/office/powerpoint/2010/main" val="155701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1329" y="327818"/>
            <a:ext cx="10515600" cy="1325563"/>
          </a:xfrm>
        </p:spPr>
        <p:txBody>
          <a:bodyPr>
            <a:normAutofit/>
          </a:bodyPr>
          <a:lstStyle/>
          <a:p>
            <a:r>
              <a:rPr lang="en-US" sz="4400" noProof="0" dirty="0"/>
              <a:t>4. Latent or </a:t>
            </a:r>
            <a:r>
              <a:rPr lang="en-US" dirty="0"/>
              <a:t>inherent </a:t>
            </a:r>
            <a:r>
              <a:rPr lang="en-US" sz="4400" noProof="0" dirty="0"/>
              <a:t>functions? </a:t>
            </a:r>
          </a:p>
        </p:txBody>
      </p:sp>
      <p:sp>
        <p:nvSpPr>
          <p:cNvPr id="3" name="Tijdelijke aanduiding voor inhoud 2"/>
          <p:cNvSpPr>
            <a:spLocks noGrp="1"/>
          </p:cNvSpPr>
          <p:nvPr>
            <p:ph idx="1"/>
          </p:nvPr>
        </p:nvSpPr>
        <p:spPr>
          <a:xfrm>
            <a:off x="1295400" y="1811865"/>
            <a:ext cx="9601200" cy="3894667"/>
          </a:xfrm>
        </p:spPr>
        <p:txBody>
          <a:bodyPr/>
          <a:lstStyle/>
          <a:p>
            <a:r>
              <a:rPr lang="en-US" noProof="0" dirty="0"/>
              <a:t>Supplying patients to </a:t>
            </a:r>
            <a:r>
              <a:rPr lang="en-US" noProof="0" dirty="0" err="1"/>
              <a:t>psychiaters</a:t>
            </a:r>
            <a:endParaRPr lang="en-US" noProof="0" dirty="0"/>
          </a:p>
          <a:p>
            <a:r>
              <a:rPr lang="en-US" noProof="0" dirty="0"/>
              <a:t>Creating a market for </a:t>
            </a:r>
            <a:r>
              <a:rPr lang="en-US" noProof="0" dirty="0" err="1"/>
              <a:t>antidepressives</a:t>
            </a:r>
            <a:r>
              <a:rPr lang="en-US" noProof="0" dirty="0"/>
              <a:t>…</a:t>
            </a:r>
          </a:p>
          <a:p>
            <a:r>
              <a:rPr lang="en-US" noProof="0" dirty="0"/>
              <a:t>Legitimate form of work absenteeism</a:t>
            </a:r>
          </a:p>
          <a:p>
            <a:r>
              <a:rPr lang="en-US" noProof="0" dirty="0"/>
              <a:t>Collective response to deregulated, flexible </a:t>
            </a:r>
            <a:r>
              <a:rPr lang="en-US" noProof="0" dirty="0" err="1"/>
              <a:t>labour</a:t>
            </a:r>
            <a:r>
              <a:rPr lang="en-US" noProof="0" dirty="0"/>
              <a:t> market and stress on ‘individual performance’ (demand for re-regulation)? </a:t>
            </a:r>
          </a:p>
          <a:p>
            <a:r>
              <a:rPr lang="en-US" noProof="0" dirty="0"/>
              <a:t>Collective response to a sense of lacking individual agency? </a:t>
            </a:r>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15</a:t>
            </a:fld>
            <a:endParaRPr lang="nl-BE">
              <a:solidFill>
                <a:srgbClr val="D6ECFF"/>
              </a:solidFill>
            </a:endParaRPr>
          </a:p>
        </p:txBody>
      </p:sp>
    </p:spTree>
    <p:extLst>
      <p:ext uri="{BB962C8B-B14F-4D97-AF65-F5344CB8AC3E}">
        <p14:creationId xmlns:p14="http://schemas.microsoft.com/office/powerpoint/2010/main" val="267051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9088" y="384473"/>
            <a:ext cx="8122096" cy="756696"/>
          </a:xfrm>
        </p:spPr>
        <p:txBody>
          <a:bodyPr/>
          <a:lstStyle/>
          <a:p>
            <a:r>
              <a:rPr lang="en-US" sz="3200" noProof="0" dirty="0"/>
              <a:t>5. Using a metaphor or making an analogy </a:t>
            </a:r>
          </a:p>
        </p:txBody>
      </p:sp>
      <p:sp>
        <p:nvSpPr>
          <p:cNvPr id="3" name="Tijdelijke aanduiding voor inhoud 2"/>
          <p:cNvSpPr>
            <a:spLocks noGrp="1"/>
          </p:cNvSpPr>
          <p:nvPr>
            <p:ph idx="1"/>
          </p:nvPr>
        </p:nvSpPr>
        <p:spPr>
          <a:xfrm>
            <a:off x="1120000" y="1655505"/>
            <a:ext cx="10233800" cy="4351338"/>
          </a:xfrm>
        </p:spPr>
        <p:txBody>
          <a:bodyPr>
            <a:normAutofit/>
          </a:bodyPr>
          <a:lstStyle/>
          <a:p>
            <a:r>
              <a:rPr lang="en-US" sz="2400" noProof="0" dirty="0"/>
              <a:t>Economic depression: can we learn something about the evolution of ‘psychic depression’s from the existing knowledge about the evolution of ‘economic depressions</a:t>
            </a:r>
          </a:p>
          <a:p>
            <a:pPr lvl="1"/>
            <a:r>
              <a:rPr lang="en-US" noProof="0" dirty="0"/>
              <a:t>E.g. cyclical nature</a:t>
            </a:r>
          </a:p>
          <a:p>
            <a:endParaRPr lang="en-US" noProof="0" dirty="0"/>
          </a:p>
          <a:p>
            <a:r>
              <a:rPr lang="en-US" noProof="0" dirty="0"/>
              <a:t>Social life as a theatrical performance:</a:t>
            </a:r>
          </a:p>
          <a:p>
            <a:pPr lvl="1"/>
            <a:r>
              <a:rPr lang="en-US" noProof="0" dirty="0"/>
              <a:t>E.g. depression might be a sign that an actor is no longer satisfied with his ‘role’. Searching for a new ‘personage’, a new set of roles which is better adapted to how one conceives oneself ?</a:t>
            </a:r>
          </a:p>
          <a:p>
            <a:pPr lvl="1"/>
            <a:r>
              <a:rPr lang="en-US" noProof="0" dirty="0"/>
              <a:t>E.g. diagnosis of depression </a:t>
            </a:r>
            <a:r>
              <a:rPr lang="en-US" noProof="0" dirty="0">
                <a:sym typeface="Wingdings" panose="05000000000000000000" pitchFamily="2" charset="2"/>
              </a:rPr>
              <a:t>leads to role expectations that may lead their own life? </a:t>
            </a:r>
            <a:endParaRPr lang="en-US" noProof="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16</a:t>
            </a:fld>
            <a:endParaRPr lang="nl-BE">
              <a:solidFill>
                <a:srgbClr val="D6ECFF"/>
              </a:solidFill>
            </a:endParaRPr>
          </a:p>
        </p:txBody>
      </p:sp>
    </p:spTree>
    <p:extLst>
      <p:ext uri="{BB962C8B-B14F-4D97-AF65-F5344CB8AC3E}">
        <p14:creationId xmlns:p14="http://schemas.microsoft.com/office/powerpoint/2010/main" val="336294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4717" y="581008"/>
            <a:ext cx="10042566" cy="864096"/>
          </a:xfrm>
        </p:spPr>
        <p:txBody>
          <a:bodyPr>
            <a:normAutofit fontScale="90000"/>
          </a:bodyPr>
          <a:lstStyle/>
          <a:p>
            <a:r>
              <a:rPr lang="en-US" sz="3200" noProof="0" dirty="0"/>
              <a:t>6. Reframing your phenomenon: a reminder</a:t>
            </a:r>
            <a:br>
              <a:rPr lang="en-US" sz="3200" noProof="0" dirty="0"/>
            </a:br>
            <a:r>
              <a:rPr lang="en-US" sz="3200" noProof="0" dirty="0">
                <a:solidFill>
                  <a:schemeClr val="accent2"/>
                </a:solidFill>
              </a:rPr>
              <a:t>Framing by case</a:t>
            </a:r>
          </a:p>
        </p:txBody>
      </p:sp>
      <p:sp>
        <p:nvSpPr>
          <p:cNvPr id="3" name="Tijdelijke aanduiding voor inhoud 2"/>
          <p:cNvSpPr>
            <a:spLocks noGrp="1"/>
          </p:cNvSpPr>
          <p:nvPr>
            <p:ph idx="1"/>
          </p:nvPr>
        </p:nvSpPr>
        <p:spPr>
          <a:xfrm>
            <a:off x="1867096" y="2030292"/>
            <a:ext cx="8050088" cy="4691141"/>
          </a:xfrm>
        </p:spPr>
        <p:txBody>
          <a:bodyPr>
            <a:normAutofit/>
          </a:bodyPr>
          <a:lstStyle/>
          <a:p>
            <a:r>
              <a:rPr lang="en-US" noProof="0" dirty="0"/>
              <a:t>When researchers </a:t>
            </a:r>
            <a:r>
              <a:rPr lang="en-US" b="1" noProof="0" dirty="0">
                <a:solidFill>
                  <a:srgbClr val="FF0000"/>
                </a:solidFill>
              </a:rPr>
              <a:t>use concepts to</a:t>
            </a:r>
            <a:r>
              <a:rPr lang="en-US" noProof="0" dirty="0"/>
              <a:t> </a:t>
            </a:r>
            <a:r>
              <a:rPr lang="en-US" b="1" noProof="0" dirty="0">
                <a:solidFill>
                  <a:srgbClr val="FF0000"/>
                </a:solidFill>
              </a:rPr>
              <a:t>classify</a:t>
            </a:r>
            <a:r>
              <a:rPr lang="en-US" noProof="0" dirty="0"/>
              <a:t> the phenomena they study. That is, they describe it as part of a broader category of social phenomena. </a:t>
            </a:r>
          </a:p>
          <a:p>
            <a:endParaRPr lang="en-US" noProof="0" dirty="0"/>
          </a:p>
          <a:p>
            <a:r>
              <a:rPr lang="en-US" noProof="0" dirty="0"/>
              <a:t>E.g. by describing interaction in a doctor’s waiting room as ‘accomplished non-interaction’ the researcher answers the question  ‘</a:t>
            </a:r>
            <a:r>
              <a:rPr lang="en-US" i="1" noProof="0" dirty="0">
                <a:solidFill>
                  <a:schemeClr val="accent2"/>
                </a:solidFill>
              </a:rPr>
              <a:t>What is this a case of</a:t>
            </a:r>
            <a:r>
              <a:rPr lang="en-US" b="1" i="1" noProof="0" dirty="0">
                <a:solidFill>
                  <a:schemeClr val="accent2"/>
                </a:solidFill>
              </a:rPr>
              <a:t>?’</a:t>
            </a:r>
            <a:r>
              <a:rPr lang="en-US" i="1" noProof="0" dirty="0">
                <a:solidFill>
                  <a:schemeClr val="accent2"/>
                </a:solidFill>
              </a:rPr>
              <a:t> </a:t>
            </a:r>
          </a:p>
          <a:p>
            <a:endParaRPr lang="en-US" noProof="0" dirty="0"/>
          </a:p>
          <a:p>
            <a:r>
              <a:rPr lang="en-US" noProof="0" dirty="0"/>
              <a:t>Researchers thus claim that the people or events they are studying (e.g. patients waiting for a doctor) are an instance, or ‘case’ of something wider and more important (accomplished non-interaction)</a:t>
            </a:r>
          </a:p>
          <a:p>
            <a:pPr marL="582930" indent="-514350">
              <a:buNone/>
            </a:pPr>
            <a:endParaRPr lang="en-US" noProof="0" dirty="0"/>
          </a:p>
        </p:txBody>
      </p:sp>
    </p:spTree>
    <p:extLst>
      <p:ext uri="{BB962C8B-B14F-4D97-AF65-F5344CB8AC3E}">
        <p14:creationId xmlns:p14="http://schemas.microsoft.com/office/powerpoint/2010/main" val="283812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23685" y="319088"/>
            <a:ext cx="7772400" cy="936104"/>
          </a:xfrm>
        </p:spPr>
        <p:txBody>
          <a:bodyPr>
            <a:normAutofit/>
          </a:bodyPr>
          <a:lstStyle/>
          <a:p>
            <a:r>
              <a:rPr lang="en-US" sz="3600" noProof="0" dirty="0"/>
              <a:t>6.A. Framing by case</a:t>
            </a:r>
          </a:p>
        </p:txBody>
      </p:sp>
      <p:sp>
        <p:nvSpPr>
          <p:cNvPr id="3" name="Tijdelijke aanduiding voor inhoud 2"/>
          <p:cNvSpPr>
            <a:spLocks noGrp="1"/>
          </p:cNvSpPr>
          <p:nvPr>
            <p:ph idx="1"/>
          </p:nvPr>
        </p:nvSpPr>
        <p:spPr>
          <a:xfrm>
            <a:off x="1123685" y="1380104"/>
            <a:ext cx="9622973" cy="5158808"/>
          </a:xfrm>
        </p:spPr>
        <p:txBody>
          <a:bodyPr>
            <a:normAutofit/>
          </a:bodyPr>
          <a:lstStyle/>
          <a:p>
            <a:pPr marL="68580" indent="0">
              <a:buNone/>
            </a:pPr>
            <a:r>
              <a:rPr lang="en-US" noProof="0" dirty="0">
                <a:solidFill>
                  <a:schemeClr val="accent2"/>
                </a:solidFill>
              </a:rPr>
              <a:t>What is this  a case of? What is depression, from a sociological point of view? </a:t>
            </a:r>
          </a:p>
          <a:p>
            <a:pPr marL="68580" indent="0">
              <a:buNone/>
            </a:pPr>
            <a:endParaRPr lang="en-US" noProof="0" dirty="0">
              <a:solidFill>
                <a:schemeClr val="accent2"/>
              </a:solidFill>
            </a:endParaRPr>
          </a:p>
          <a:p>
            <a:pPr marL="969264" lvl="1" indent="-514350">
              <a:buFont typeface="+mj-lt"/>
              <a:buAutoNum type="arabicPeriod"/>
            </a:pPr>
            <a:r>
              <a:rPr lang="en-US" noProof="0" dirty="0"/>
              <a:t>Socially determined diseases, just like cancer, heart- and circulatory diseases, back pain, etc. Your chances of getting these diseases raises depending on your </a:t>
            </a:r>
            <a:r>
              <a:rPr lang="en-US" noProof="0" dirty="0" err="1"/>
              <a:t>labour</a:t>
            </a:r>
            <a:r>
              <a:rPr lang="en-US" noProof="0" dirty="0"/>
              <a:t> conditions, welfare states, income, educational level,…</a:t>
            </a:r>
          </a:p>
          <a:p>
            <a:pPr marL="969264" lvl="1" indent="-514350">
              <a:buFont typeface="+mj-lt"/>
              <a:buAutoNum type="arabicPeriod"/>
            </a:pPr>
            <a:endParaRPr lang="en-US" noProof="0" dirty="0"/>
          </a:p>
          <a:p>
            <a:pPr marL="969264" lvl="1" indent="-514350">
              <a:buFont typeface="+mj-lt"/>
              <a:buAutoNum type="arabicPeriod"/>
            </a:pPr>
            <a:r>
              <a:rPr lang="en-US" noProof="0" dirty="0"/>
              <a:t>Consequences of social exclusion: social isolation, loneliness,…</a:t>
            </a:r>
          </a:p>
          <a:p>
            <a:pPr marL="969264" lvl="1" indent="-514350">
              <a:buFont typeface="+mj-lt"/>
              <a:buAutoNum type="arabicPeriod"/>
            </a:pPr>
            <a:endParaRPr lang="en-US" noProof="0" dirty="0"/>
          </a:p>
          <a:p>
            <a:pPr marL="969264" lvl="1" indent="-514350">
              <a:buFont typeface="+mj-lt"/>
              <a:buAutoNum type="arabicPeriod"/>
            </a:pPr>
            <a:r>
              <a:rPr lang="en-US" noProof="0" dirty="0" err="1"/>
              <a:t>Biomedicalisation</a:t>
            </a:r>
            <a:r>
              <a:rPr lang="en-US" noProof="0" dirty="0"/>
              <a:t>: creating or remaking disorders and diseases through technoscientific means: ADHD, Autism, Cancer, </a:t>
            </a:r>
            <a:r>
              <a:rPr lang="en-US" noProof="0" dirty="0" err="1"/>
              <a:t>etc</a:t>
            </a:r>
            <a:endParaRPr lang="en-US" noProof="0" dirty="0"/>
          </a:p>
          <a:p>
            <a:pPr marL="969264" lvl="1" indent="-514350">
              <a:buFont typeface="+mj-lt"/>
              <a:buAutoNum type="arabicPeriod"/>
            </a:pPr>
            <a:endParaRPr lang="en-US" noProof="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18</a:t>
            </a:fld>
            <a:endParaRPr lang="nl-BE">
              <a:solidFill>
                <a:srgbClr val="D6ECFF"/>
              </a:solidFill>
            </a:endParaRPr>
          </a:p>
        </p:txBody>
      </p:sp>
    </p:spTree>
    <p:extLst>
      <p:ext uri="{BB962C8B-B14F-4D97-AF65-F5344CB8AC3E}">
        <p14:creationId xmlns:p14="http://schemas.microsoft.com/office/powerpoint/2010/main" val="42653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11624" y="116632"/>
            <a:ext cx="7499176" cy="576064"/>
          </a:xfrm>
        </p:spPr>
        <p:txBody>
          <a:bodyPr>
            <a:normAutofit fontScale="90000"/>
          </a:bodyPr>
          <a:lstStyle/>
          <a:p>
            <a:r>
              <a:rPr lang="en-US" sz="3600" noProof="0" dirty="0"/>
              <a:t>e.g. Social determinants of health</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764704"/>
            <a:ext cx="5535622" cy="337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19</a:t>
            </a:fld>
            <a:endParaRPr lang="nl-BE">
              <a:solidFill>
                <a:srgbClr val="D6ECFF"/>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4" y="3353016"/>
            <a:ext cx="5760640" cy="350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10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900" y="249982"/>
            <a:ext cx="8229600" cy="576064"/>
          </a:xfrm>
        </p:spPr>
        <p:txBody>
          <a:bodyPr/>
          <a:lstStyle/>
          <a:p>
            <a:r>
              <a:rPr lang="en-US" sz="2400" noProof="0" dirty="0"/>
              <a:t>Starting point: everyday observation, news paper articles</a:t>
            </a:r>
          </a:p>
        </p:txBody>
      </p:sp>
      <p:sp>
        <p:nvSpPr>
          <p:cNvPr id="3" name="Tijdelijke aanduiding voor inhoud 2"/>
          <p:cNvSpPr>
            <a:spLocks noGrp="1"/>
          </p:cNvSpPr>
          <p:nvPr>
            <p:ph sz="half" idx="1"/>
          </p:nvPr>
        </p:nvSpPr>
        <p:spPr>
          <a:xfrm>
            <a:off x="723900" y="1058808"/>
            <a:ext cx="7357731" cy="5662667"/>
          </a:xfrm>
        </p:spPr>
        <p:txBody>
          <a:bodyPr>
            <a:normAutofit/>
          </a:bodyPr>
          <a:lstStyle/>
          <a:p>
            <a:pPr marL="68580" indent="0">
              <a:buNone/>
            </a:pPr>
            <a:r>
              <a:rPr lang="en-US" b="1" noProof="0" dirty="0">
                <a:solidFill>
                  <a:schemeClr val="accent2">
                    <a:lumMod val="75000"/>
                  </a:schemeClr>
                </a:solidFill>
              </a:rPr>
              <a:t>Antidepressants among best sold pharmaceutical drugs  world-wide (NYT, 2009): </a:t>
            </a:r>
            <a:r>
              <a:rPr lang="en-US" noProof="0" dirty="0"/>
              <a:t>3 out of 7 best sold drugs worldwide are antidepressants (Prozac, Paxil and Zoloft)</a:t>
            </a:r>
          </a:p>
          <a:p>
            <a:pPr marL="68580" indent="0">
              <a:buNone/>
            </a:pPr>
            <a:endParaRPr lang="en-US" b="1" noProof="0" dirty="0">
              <a:solidFill>
                <a:srgbClr val="FF0000"/>
              </a:solidFill>
            </a:endParaRPr>
          </a:p>
          <a:p>
            <a:pPr marL="68580" indent="0">
              <a:buNone/>
            </a:pPr>
            <a:r>
              <a:rPr lang="en-US" b="1" noProof="0" dirty="0">
                <a:solidFill>
                  <a:schemeClr val="accent2">
                    <a:lumMod val="75000"/>
                  </a:schemeClr>
                </a:solidFill>
              </a:rPr>
              <a:t>For instance, Belgium, 2008: </a:t>
            </a:r>
            <a:r>
              <a:rPr lang="en-US" noProof="0" dirty="0"/>
              <a:t>13% of the adult population received at least one doctor prescription for antidepressants </a:t>
            </a:r>
            <a:endParaRPr lang="en-US" b="1" noProof="0" dirty="0">
              <a:solidFill>
                <a:srgbClr val="FF0000"/>
              </a:solidFill>
            </a:endParaRPr>
          </a:p>
          <a:p>
            <a:pPr marL="68580" indent="0">
              <a:buNone/>
            </a:pPr>
            <a:endParaRPr lang="en-US" b="1" noProof="0" dirty="0">
              <a:solidFill>
                <a:srgbClr val="FF0000"/>
              </a:solidFill>
            </a:endParaRPr>
          </a:p>
        </p:txBody>
      </p:sp>
      <p:pic>
        <p:nvPicPr>
          <p:cNvPr id="102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525258" y="1058808"/>
            <a:ext cx="3666742" cy="296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2</a:t>
            </a:fld>
            <a:endParaRPr lang="nl-BE">
              <a:solidFill>
                <a:srgbClr val="D6ECFF"/>
              </a:solidFill>
            </a:endParaRPr>
          </a:p>
        </p:txBody>
      </p:sp>
    </p:spTree>
    <p:extLst>
      <p:ext uri="{BB962C8B-B14F-4D97-AF65-F5344CB8AC3E}">
        <p14:creationId xmlns:p14="http://schemas.microsoft.com/office/powerpoint/2010/main" val="2644654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9709" y="320675"/>
            <a:ext cx="10515600" cy="1325563"/>
          </a:xfrm>
        </p:spPr>
        <p:txBody>
          <a:bodyPr>
            <a:noAutofit/>
          </a:bodyPr>
          <a:lstStyle/>
          <a:p>
            <a:r>
              <a:rPr lang="en-US" sz="3600" noProof="0" dirty="0"/>
              <a:t>Reframing your phenomenon: reminder</a:t>
            </a:r>
            <a:br>
              <a:rPr lang="en-US" sz="3600" noProof="0" dirty="0"/>
            </a:br>
            <a:br>
              <a:rPr lang="en-US" sz="3600" noProof="0" dirty="0"/>
            </a:br>
            <a:r>
              <a:rPr lang="en-US" sz="2800" noProof="0" dirty="0">
                <a:solidFill>
                  <a:schemeClr val="accent2"/>
                </a:solidFill>
              </a:rPr>
              <a:t>Framing by Aspect</a:t>
            </a:r>
          </a:p>
        </p:txBody>
      </p:sp>
      <p:sp>
        <p:nvSpPr>
          <p:cNvPr id="3" name="Tijdelijke aanduiding voor inhoud 2"/>
          <p:cNvSpPr>
            <a:spLocks noGrp="1"/>
          </p:cNvSpPr>
          <p:nvPr>
            <p:ph idx="1"/>
          </p:nvPr>
        </p:nvSpPr>
        <p:spPr/>
        <p:txBody>
          <a:bodyPr>
            <a:normAutofit fontScale="92500" lnSpcReduction="20000"/>
          </a:bodyPr>
          <a:lstStyle/>
          <a:p>
            <a:r>
              <a:rPr lang="en-US" noProof="0" dirty="0"/>
              <a:t>Once the ‘broader category’ is defined, you can </a:t>
            </a:r>
            <a:r>
              <a:rPr lang="en-US" b="1" noProof="0" dirty="0"/>
              <a:t>specify the key features or aspects that differentiate the cases in this broad category</a:t>
            </a:r>
            <a:r>
              <a:rPr lang="en-US" noProof="0" dirty="0"/>
              <a:t>. </a:t>
            </a:r>
          </a:p>
          <a:p>
            <a:endParaRPr lang="en-US" noProof="0" dirty="0"/>
          </a:p>
          <a:p>
            <a:r>
              <a:rPr lang="en-US" noProof="0" dirty="0"/>
              <a:t>In this way one indicates how cases vary within a category</a:t>
            </a:r>
          </a:p>
          <a:p>
            <a:endParaRPr lang="en-US" noProof="0" dirty="0"/>
          </a:p>
          <a:p>
            <a:r>
              <a:rPr lang="en-US" noProof="0" dirty="0"/>
              <a:t>E.g. how do people accomplish non-interaction in similar social settings (train, buses, swimming pools, etc.)? Which verbal or non-verbal cues are being used to communicate ‘non-involvement’? What features of settings influence which cues are being used and how they are used?</a:t>
            </a:r>
          </a:p>
          <a:p>
            <a:endParaRPr lang="en-US" noProof="0" dirty="0"/>
          </a:p>
          <a:p>
            <a:r>
              <a:rPr lang="en-US" noProof="0" dirty="0"/>
              <a:t>It helps you see what is present and absent in a given case </a:t>
            </a:r>
          </a:p>
          <a:p>
            <a:pPr marL="68580" indent="0">
              <a:buNone/>
            </a:pPr>
            <a:endParaRPr lang="en-US" noProof="0" dirty="0"/>
          </a:p>
          <a:p>
            <a:endParaRPr lang="en-US" noProof="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pPr/>
              <a:t>20</a:t>
            </a:fld>
            <a:endParaRPr lang="nl-BE"/>
          </a:p>
        </p:txBody>
      </p:sp>
    </p:spTree>
    <p:extLst>
      <p:ext uri="{BB962C8B-B14F-4D97-AF65-F5344CB8AC3E}">
        <p14:creationId xmlns:p14="http://schemas.microsoft.com/office/powerpoint/2010/main" val="13170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7252" y="258096"/>
            <a:ext cx="7772400" cy="792088"/>
          </a:xfrm>
        </p:spPr>
        <p:txBody>
          <a:bodyPr>
            <a:normAutofit/>
          </a:bodyPr>
          <a:lstStyle/>
          <a:p>
            <a:r>
              <a:rPr lang="en-US" sz="3600" noProof="0">
                <a:solidFill>
                  <a:schemeClr val="accent2">
                    <a:lumMod val="60000"/>
                    <a:lumOff val="40000"/>
                  </a:schemeClr>
                </a:solidFill>
              </a:rPr>
              <a:t>6.B. Framing </a:t>
            </a:r>
            <a:r>
              <a:rPr lang="en-US" sz="3600" noProof="0" dirty="0">
                <a:solidFill>
                  <a:schemeClr val="accent2">
                    <a:lumMod val="60000"/>
                    <a:lumOff val="40000"/>
                  </a:schemeClr>
                </a:solidFill>
              </a:rPr>
              <a:t>by aspect</a:t>
            </a:r>
          </a:p>
        </p:txBody>
      </p:sp>
      <p:sp>
        <p:nvSpPr>
          <p:cNvPr id="3" name="Tijdelijke aanduiding voor inhoud 2"/>
          <p:cNvSpPr>
            <a:spLocks noGrp="1"/>
          </p:cNvSpPr>
          <p:nvPr>
            <p:ph idx="1"/>
          </p:nvPr>
        </p:nvSpPr>
        <p:spPr>
          <a:xfrm>
            <a:off x="1151777" y="1234007"/>
            <a:ext cx="9555551" cy="5230816"/>
          </a:xfrm>
        </p:spPr>
        <p:txBody>
          <a:bodyPr>
            <a:normAutofit/>
          </a:bodyPr>
          <a:lstStyle/>
          <a:p>
            <a:pPr marL="68580" indent="0">
              <a:buNone/>
            </a:pPr>
            <a:r>
              <a:rPr lang="en-US" noProof="0" dirty="0"/>
              <a:t>E.g.: if you frame depression as a </a:t>
            </a:r>
            <a:r>
              <a:rPr lang="en-US" noProof="0" dirty="0">
                <a:solidFill>
                  <a:schemeClr val="accent2">
                    <a:lumMod val="60000"/>
                    <a:lumOff val="40000"/>
                  </a:schemeClr>
                </a:solidFill>
              </a:rPr>
              <a:t>socially-determined disease…</a:t>
            </a:r>
          </a:p>
          <a:p>
            <a:pPr marL="68580" indent="0">
              <a:buNone/>
            </a:pPr>
            <a:endParaRPr lang="en-US" noProof="0" dirty="0"/>
          </a:p>
          <a:p>
            <a:pPr marL="68580" indent="0">
              <a:buNone/>
            </a:pPr>
            <a:r>
              <a:rPr lang="en-US" noProof="0" dirty="0"/>
              <a:t>You can compare depression with other such diseases (e.g. lung cancer)</a:t>
            </a:r>
          </a:p>
          <a:p>
            <a:pPr marL="68580" indent="0">
              <a:buNone/>
            </a:pPr>
            <a:endParaRPr lang="en-US" noProof="0" dirty="0"/>
          </a:p>
          <a:p>
            <a:pPr marL="525780" indent="-457200"/>
            <a:r>
              <a:rPr lang="en-US" noProof="0" dirty="0"/>
              <a:t>In which disease is the influence of class and education the strongest? </a:t>
            </a:r>
          </a:p>
          <a:p>
            <a:pPr marL="525780" indent="-457200"/>
            <a:endParaRPr lang="en-US" noProof="0" dirty="0"/>
          </a:p>
          <a:p>
            <a:pPr marL="525780" indent="-457200"/>
            <a:r>
              <a:rPr lang="en-US" noProof="0" dirty="0"/>
              <a:t>In which disease is the influence of ethnic background, religion, gender, </a:t>
            </a:r>
            <a:r>
              <a:rPr lang="en-US" noProof="0" dirty="0" err="1"/>
              <a:t>labour</a:t>
            </a:r>
            <a:r>
              <a:rPr lang="en-US" noProof="0" dirty="0"/>
              <a:t> conditions, unemployment, social networks,…</a:t>
            </a:r>
          </a:p>
          <a:p>
            <a:pPr marL="582930" indent="-514350">
              <a:buFont typeface="+mj-lt"/>
              <a:buAutoNum type="arabicPeriod"/>
            </a:pPr>
            <a:endParaRPr lang="en-US" noProof="0" dirty="0"/>
          </a:p>
          <a:p>
            <a:pPr marL="582930" indent="-514350">
              <a:buFont typeface="+mj-lt"/>
              <a:buAutoNum type="arabicPeriod"/>
            </a:pPr>
            <a:endParaRPr lang="en-US" noProof="0" dirty="0"/>
          </a:p>
          <a:p>
            <a:pPr marL="1040130" lvl="1" indent="-514350"/>
            <a:endParaRPr lang="en-US" noProof="0" dirty="0"/>
          </a:p>
          <a:p>
            <a:pPr marL="582930" indent="-514350">
              <a:buFont typeface="+mj-lt"/>
              <a:buAutoNum type="arabicPeriod"/>
            </a:pPr>
            <a:endParaRPr lang="en-US" noProof="0" dirty="0"/>
          </a:p>
          <a:p>
            <a:pPr marL="582930" indent="-514350">
              <a:buFont typeface="+mj-lt"/>
              <a:buAutoNum type="arabicPeriod"/>
            </a:pPr>
            <a:endParaRPr lang="en-US" noProof="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21</a:t>
            </a:fld>
            <a:endParaRPr lang="nl-BE">
              <a:solidFill>
                <a:srgbClr val="D6ECFF"/>
              </a:solidFill>
            </a:endParaRPr>
          </a:p>
        </p:txBody>
      </p:sp>
    </p:spTree>
    <p:extLst>
      <p:ext uri="{BB962C8B-B14F-4D97-AF65-F5344CB8AC3E}">
        <p14:creationId xmlns:p14="http://schemas.microsoft.com/office/powerpoint/2010/main" val="252986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7252" y="258096"/>
            <a:ext cx="7772400" cy="792088"/>
          </a:xfrm>
        </p:spPr>
        <p:txBody>
          <a:bodyPr>
            <a:normAutofit/>
          </a:bodyPr>
          <a:lstStyle/>
          <a:p>
            <a:r>
              <a:rPr lang="en-US" sz="3600" noProof="0" dirty="0">
                <a:solidFill>
                  <a:schemeClr val="accent2">
                    <a:lumMod val="60000"/>
                    <a:lumOff val="40000"/>
                  </a:schemeClr>
                </a:solidFill>
              </a:rPr>
              <a:t>Framing by aspect</a:t>
            </a:r>
          </a:p>
        </p:txBody>
      </p:sp>
      <p:sp>
        <p:nvSpPr>
          <p:cNvPr id="3" name="Tijdelijke aanduiding voor inhoud 2"/>
          <p:cNvSpPr>
            <a:spLocks noGrp="1"/>
          </p:cNvSpPr>
          <p:nvPr>
            <p:ph idx="1"/>
          </p:nvPr>
        </p:nvSpPr>
        <p:spPr>
          <a:xfrm>
            <a:off x="1151777" y="1234007"/>
            <a:ext cx="10479784" cy="5230816"/>
          </a:xfrm>
        </p:spPr>
        <p:txBody>
          <a:bodyPr>
            <a:normAutofit/>
          </a:bodyPr>
          <a:lstStyle/>
          <a:p>
            <a:pPr marL="68580" indent="0">
              <a:buNone/>
            </a:pPr>
            <a:r>
              <a:rPr lang="en-US" noProof="0" dirty="0"/>
              <a:t>E.g.: if you frame depression as a </a:t>
            </a:r>
            <a:r>
              <a:rPr lang="en-US" noProof="0" dirty="0">
                <a:solidFill>
                  <a:schemeClr val="accent2">
                    <a:lumMod val="60000"/>
                    <a:lumOff val="40000"/>
                  </a:schemeClr>
                </a:solidFill>
              </a:rPr>
              <a:t>consequence of social exclusion…</a:t>
            </a:r>
          </a:p>
          <a:p>
            <a:pPr marL="68580" indent="0">
              <a:buNone/>
            </a:pPr>
            <a:endParaRPr lang="en-US" noProof="0" dirty="0"/>
          </a:p>
          <a:p>
            <a:pPr marL="68580" indent="0">
              <a:buNone/>
            </a:pPr>
            <a:r>
              <a:rPr lang="en-US" noProof="0" dirty="0"/>
              <a:t>You can explore how depression differs from other such consequences (e.g. unemployment)</a:t>
            </a:r>
          </a:p>
          <a:p>
            <a:pPr marL="68580" indent="0">
              <a:buNone/>
            </a:pPr>
            <a:endParaRPr lang="en-US" noProof="0" dirty="0"/>
          </a:p>
          <a:p>
            <a:pPr marL="525780" indent="-457200"/>
            <a:r>
              <a:rPr lang="en-US" noProof="0" dirty="0"/>
              <a:t>Do “thin ties” and “thick ties” play a different role in depression and unemployment? </a:t>
            </a:r>
          </a:p>
          <a:p>
            <a:pPr marL="525780" indent="-457200"/>
            <a:r>
              <a:rPr lang="en-US" noProof="0" dirty="0"/>
              <a:t>Does discrimination have the same effect in both cases? </a:t>
            </a:r>
          </a:p>
          <a:p>
            <a:pPr marL="582930" indent="-514350">
              <a:buFont typeface="+mj-lt"/>
              <a:buAutoNum type="arabicPeriod"/>
            </a:pPr>
            <a:endParaRPr lang="en-US" noProof="0" dirty="0"/>
          </a:p>
          <a:p>
            <a:pPr marL="582930" indent="-514350">
              <a:buFont typeface="+mj-lt"/>
              <a:buAutoNum type="arabicPeriod"/>
            </a:pPr>
            <a:endParaRPr lang="en-US" noProof="0" dirty="0"/>
          </a:p>
          <a:p>
            <a:pPr marL="1040130" lvl="1" indent="-514350"/>
            <a:endParaRPr lang="en-US" noProof="0" dirty="0"/>
          </a:p>
          <a:p>
            <a:pPr marL="582930" indent="-514350">
              <a:buFont typeface="+mj-lt"/>
              <a:buAutoNum type="arabicPeriod"/>
            </a:pPr>
            <a:endParaRPr lang="en-US" noProof="0" dirty="0"/>
          </a:p>
          <a:p>
            <a:pPr marL="582930" indent="-514350">
              <a:buFont typeface="+mj-lt"/>
              <a:buAutoNum type="arabicPeriod"/>
            </a:pPr>
            <a:endParaRPr lang="en-US" noProof="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22</a:t>
            </a:fld>
            <a:endParaRPr lang="nl-BE">
              <a:solidFill>
                <a:srgbClr val="D6ECFF"/>
              </a:solidFill>
            </a:endParaRPr>
          </a:p>
        </p:txBody>
      </p:sp>
    </p:spTree>
    <p:extLst>
      <p:ext uri="{BB962C8B-B14F-4D97-AF65-F5344CB8AC3E}">
        <p14:creationId xmlns:p14="http://schemas.microsoft.com/office/powerpoint/2010/main" val="7596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7252" y="258096"/>
            <a:ext cx="7772400" cy="792088"/>
          </a:xfrm>
        </p:spPr>
        <p:txBody>
          <a:bodyPr>
            <a:normAutofit/>
          </a:bodyPr>
          <a:lstStyle/>
          <a:p>
            <a:r>
              <a:rPr lang="en-US" sz="3600" noProof="0" dirty="0">
                <a:solidFill>
                  <a:schemeClr val="accent2">
                    <a:lumMod val="60000"/>
                    <a:lumOff val="40000"/>
                  </a:schemeClr>
                </a:solidFill>
              </a:rPr>
              <a:t>Framing by aspect</a:t>
            </a:r>
          </a:p>
        </p:txBody>
      </p:sp>
      <p:sp>
        <p:nvSpPr>
          <p:cNvPr id="3" name="Tijdelijke aanduiding voor inhoud 2"/>
          <p:cNvSpPr>
            <a:spLocks noGrp="1"/>
          </p:cNvSpPr>
          <p:nvPr>
            <p:ph idx="1"/>
          </p:nvPr>
        </p:nvSpPr>
        <p:spPr>
          <a:xfrm>
            <a:off x="1151777" y="1234007"/>
            <a:ext cx="10479784" cy="5230816"/>
          </a:xfrm>
        </p:spPr>
        <p:txBody>
          <a:bodyPr>
            <a:normAutofit/>
          </a:bodyPr>
          <a:lstStyle/>
          <a:p>
            <a:pPr marL="68580" indent="0">
              <a:buNone/>
            </a:pPr>
            <a:r>
              <a:rPr lang="en-US" noProof="0" dirty="0"/>
              <a:t>E.g.: if you frame depression as a </a:t>
            </a:r>
            <a:r>
              <a:rPr lang="en-US" noProof="0" dirty="0">
                <a:solidFill>
                  <a:schemeClr val="accent2">
                    <a:lumMod val="60000"/>
                    <a:lumOff val="40000"/>
                  </a:schemeClr>
                </a:solidFill>
              </a:rPr>
              <a:t>a case of bio-</a:t>
            </a:r>
            <a:r>
              <a:rPr lang="en-US" noProof="0" dirty="0" err="1">
                <a:solidFill>
                  <a:schemeClr val="accent2">
                    <a:lumMod val="60000"/>
                    <a:lumOff val="40000"/>
                  </a:schemeClr>
                </a:solidFill>
              </a:rPr>
              <a:t>medicalisation</a:t>
            </a:r>
            <a:r>
              <a:rPr lang="en-US" noProof="0" dirty="0">
                <a:solidFill>
                  <a:schemeClr val="accent2">
                    <a:lumMod val="60000"/>
                    <a:lumOff val="40000"/>
                  </a:schemeClr>
                </a:solidFill>
              </a:rPr>
              <a:t>…</a:t>
            </a:r>
          </a:p>
          <a:p>
            <a:pPr marL="68580" indent="0">
              <a:buNone/>
            </a:pPr>
            <a:endParaRPr lang="en-US" noProof="0" dirty="0"/>
          </a:p>
          <a:p>
            <a:pPr marL="68580" indent="0">
              <a:buNone/>
            </a:pPr>
            <a:r>
              <a:rPr lang="en-US" noProof="0" dirty="0"/>
              <a:t>You can compare how depression is constructed with other such bio-medical constructs (e.g. ADHD) </a:t>
            </a:r>
          </a:p>
          <a:p>
            <a:pPr marL="68580" indent="0">
              <a:buNone/>
            </a:pPr>
            <a:endParaRPr lang="en-US" noProof="0" dirty="0"/>
          </a:p>
          <a:p>
            <a:pPr marL="525780" indent="-457200"/>
            <a:r>
              <a:rPr lang="en-US" noProof="0" dirty="0"/>
              <a:t>What role do pharmaceutical industries play in making the diagnosis more widely known? </a:t>
            </a:r>
          </a:p>
          <a:p>
            <a:pPr marL="525780" indent="-457200"/>
            <a:r>
              <a:rPr lang="en-US" noProof="0" dirty="0"/>
              <a:t>What role do schools and teachers play in establishing the diagnosis? </a:t>
            </a:r>
          </a:p>
          <a:p>
            <a:pPr marL="582930" indent="-514350">
              <a:buFont typeface="+mj-lt"/>
              <a:buAutoNum type="arabicPeriod"/>
            </a:pPr>
            <a:endParaRPr lang="en-US" noProof="0" dirty="0"/>
          </a:p>
          <a:p>
            <a:pPr marL="582930" indent="-514350">
              <a:buFont typeface="+mj-lt"/>
              <a:buAutoNum type="arabicPeriod"/>
            </a:pPr>
            <a:endParaRPr lang="en-US" noProof="0" dirty="0"/>
          </a:p>
          <a:p>
            <a:pPr marL="1040130" lvl="1" indent="-514350"/>
            <a:endParaRPr lang="en-US" noProof="0" dirty="0"/>
          </a:p>
          <a:p>
            <a:pPr marL="582930" indent="-514350">
              <a:buFont typeface="+mj-lt"/>
              <a:buAutoNum type="arabicPeriod"/>
            </a:pPr>
            <a:endParaRPr lang="en-US" noProof="0" dirty="0"/>
          </a:p>
          <a:p>
            <a:pPr marL="582930" indent="-514350">
              <a:buFont typeface="+mj-lt"/>
              <a:buAutoNum type="arabicPeriod"/>
            </a:pPr>
            <a:endParaRPr lang="en-US" noProof="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23</a:t>
            </a:fld>
            <a:endParaRPr lang="nl-BE">
              <a:solidFill>
                <a:srgbClr val="D6ECFF"/>
              </a:solidFill>
            </a:endParaRPr>
          </a:p>
        </p:txBody>
      </p:sp>
    </p:spTree>
    <p:extLst>
      <p:ext uri="{BB962C8B-B14F-4D97-AF65-F5344CB8AC3E}">
        <p14:creationId xmlns:p14="http://schemas.microsoft.com/office/powerpoint/2010/main" val="4017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188640"/>
            <a:ext cx="7772400" cy="720080"/>
          </a:xfrm>
        </p:spPr>
        <p:txBody>
          <a:bodyPr/>
          <a:lstStyle/>
          <a:p>
            <a:r>
              <a:rPr lang="en-US" sz="3200" noProof="0" dirty="0"/>
              <a:t>Studying the literature: examples</a:t>
            </a:r>
          </a:p>
        </p:txBody>
      </p:sp>
      <p:sp>
        <p:nvSpPr>
          <p:cNvPr id="3" name="Tijdelijke aanduiding voor inhoud 2"/>
          <p:cNvSpPr>
            <a:spLocks noGrp="1"/>
          </p:cNvSpPr>
          <p:nvPr>
            <p:ph idx="1"/>
          </p:nvPr>
        </p:nvSpPr>
        <p:spPr>
          <a:xfrm>
            <a:off x="425302" y="908720"/>
            <a:ext cx="11419367" cy="5949280"/>
          </a:xfrm>
        </p:spPr>
        <p:txBody>
          <a:bodyPr>
            <a:normAutofit/>
          </a:bodyPr>
          <a:lstStyle/>
          <a:p>
            <a:r>
              <a:rPr lang="en-US" noProof="0" dirty="0"/>
              <a:t>Van de Velde, S. </a:t>
            </a:r>
            <a:r>
              <a:rPr lang="en-US" noProof="0" dirty="0" err="1"/>
              <a:t>e.a.</a:t>
            </a:r>
            <a:r>
              <a:rPr lang="en-US" noProof="0" dirty="0"/>
              <a:t> (2012), Gender differences in depression in 23 European countries. Cross-national variation in the gender gap in depression</a:t>
            </a:r>
          </a:p>
          <a:p>
            <a:r>
              <a:rPr lang="en-US" noProof="0" dirty="0" err="1"/>
              <a:t>Levecque</a:t>
            </a:r>
            <a:r>
              <a:rPr lang="en-US" noProof="0" dirty="0"/>
              <a:t>, K.  </a:t>
            </a:r>
            <a:r>
              <a:rPr lang="en-US" noProof="0" dirty="0" err="1"/>
              <a:t>e.a.</a:t>
            </a:r>
            <a:r>
              <a:rPr lang="en-US" noProof="0" dirty="0"/>
              <a:t>(2012) Psychological distress, depression and </a:t>
            </a:r>
            <a:r>
              <a:rPr lang="en-US" noProof="0" dirty="0" err="1"/>
              <a:t>generalised</a:t>
            </a:r>
            <a:r>
              <a:rPr lang="en-US" noProof="0" dirty="0"/>
              <a:t> anxiety in Turkish and Moroccan immigrants in Belgium</a:t>
            </a:r>
          </a:p>
          <a:p>
            <a:r>
              <a:rPr lang="en-US" noProof="0" dirty="0" err="1"/>
              <a:t>Missinne</a:t>
            </a:r>
            <a:r>
              <a:rPr lang="en-US" noProof="0" dirty="0"/>
              <a:t>, S, </a:t>
            </a:r>
            <a:r>
              <a:rPr lang="en-US" noProof="0" dirty="0" err="1"/>
              <a:t>e.a.</a:t>
            </a:r>
            <a:r>
              <a:rPr lang="en-US" noProof="0" dirty="0"/>
              <a:t> (2012) Depressive symptoms among immigrants and ethnic minorities: a population based study in 23 European countries</a:t>
            </a:r>
          </a:p>
          <a:p>
            <a:r>
              <a:rPr lang="en-US" noProof="0" dirty="0"/>
              <a:t>Bruce, L. </a:t>
            </a:r>
            <a:r>
              <a:rPr lang="en-US" noProof="0" dirty="0" err="1"/>
              <a:t>e.a.</a:t>
            </a:r>
            <a:r>
              <a:rPr lang="en-US" noProof="0" dirty="0"/>
              <a:t> (1994) Socio-economic status and depression: the role of occupations involving control, direction and planning </a:t>
            </a:r>
          </a:p>
          <a:p>
            <a:r>
              <a:rPr lang="en-US" noProof="0" dirty="0"/>
              <a:t>Verhaeghe, M (2009), </a:t>
            </a:r>
            <a:r>
              <a:rPr lang="en-US" noProof="0" dirty="0" err="1"/>
              <a:t>Stigmatisation</a:t>
            </a:r>
            <a:r>
              <a:rPr lang="en-US" noProof="0" dirty="0"/>
              <a:t> and self-esteem of persons in recovery from mental illness: the role of peer support.</a:t>
            </a:r>
          </a:p>
          <a:p>
            <a:r>
              <a:rPr lang="en-US" noProof="0" dirty="0" err="1"/>
              <a:t>Wauterickx</a:t>
            </a:r>
            <a:r>
              <a:rPr lang="en-US" noProof="0" dirty="0"/>
              <a:t>, N (2008) Parental divorce and depression: long-term effects on adult children</a:t>
            </a:r>
          </a:p>
          <a:p>
            <a:r>
              <a:rPr lang="en-US" noProof="0" dirty="0"/>
              <a:t>Karp,  ( 2004) Speaking of Sadness: Depression, disconnection and the meaning of illness, </a:t>
            </a:r>
          </a:p>
          <a:p>
            <a:r>
              <a:rPr lang="en-US" noProof="0" dirty="0"/>
              <a:t>Karp (2012) Maps, Models, and Narratives: The Ways People Talk About Depression </a:t>
            </a:r>
          </a:p>
          <a:p>
            <a:pPr marL="68580" indent="0">
              <a:buNone/>
            </a:pPr>
            <a:endParaRPr lang="en-US" noProof="0" dirty="0"/>
          </a:p>
          <a:p>
            <a:endParaRPr lang="en-US" noProof="0" dirty="0"/>
          </a:p>
          <a:p>
            <a:endParaRPr lang="en-US" noProof="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24</a:t>
            </a:fld>
            <a:endParaRPr lang="nl-BE">
              <a:solidFill>
                <a:srgbClr val="D6ECFF"/>
              </a:solidFill>
            </a:endParaRPr>
          </a:p>
        </p:txBody>
      </p:sp>
    </p:spTree>
    <p:extLst>
      <p:ext uri="{BB962C8B-B14F-4D97-AF65-F5344CB8AC3E}">
        <p14:creationId xmlns:p14="http://schemas.microsoft.com/office/powerpoint/2010/main" val="1896790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1614" y="342279"/>
            <a:ext cx="10708771" cy="692696"/>
          </a:xfrm>
        </p:spPr>
        <p:txBody>
          <a:bodyPr>
            <a:noAutofit/>
          </a:bodyPr>
          <a:lstStyle/>
          <a:p>
            <a:r>
              <a:rPr lang="en-US" sz="3600" noProof="0" dirty="0"/>
              <a:t>Insights from the literature: what do we know already?</a:t>
            </a:r>
          </a:p>
        </p:txBody>
      </p:sp>
      <p:sp>
        <p:nvSpPr>
          <p:cNvPr id="3" name="Tijdelijke aanduiding voor inhoud 2"/>
          <p:cNvSpPr>
            <a:spLocks noGrp="1"/>
          </p:cNvSpPr>
          <p:nvPr>
            <p:ph idx="1"/>
          </p:nvPr>
        </p:nvSpPr>
        <p:spPr>
          <a:xfrm>
            <a:off x="1502229" y="1272952"/>
            <a:ext cx="7772400" cy="5448523"/>
          </a:xfrm>
        </p:spPr>
        <p:txBody>
          <a:bodyPr>
            <a:normAutofit/>
          </a:bodyPr>
          <a:lstStyle/>
          <a:p>
            <a:r>
              <a:rPr lang="en-US" noProof="0" dirty="0"/>
              <a:t>Positive correlation between low levels of depression and:</a:t>
            </a:r>
          </a:p>
          <a:p>
            <a:pPr lvl="1"/>
            <a:r>
              <a:rPr lang="en-US" noProof="0" dirty="0"/>
              <a:t>high levels of education, income</a:t>
            </a:r>
          </a:p>
          <a:p>
            <a:pPr lvl="1"/>
            <a:r>
              <a:rPr lang="en-US" noProof="0" dirty="0"/>
              <a:t>being male, married</a:t>
            </a:r>
          </a:p>
          <a:p>
            <a:pPr lvl="1"/>
            <a:r>
              <a:rPr lang="en-US" noProof="0" dirty="0"/>
              <a:t>Living in a good </a:t>
            </a:r>
            <a:r>
              <a:rPr lang="en-US" noProof="0" dirty="0" err="1"/>
              <a:t>neighbourhood</a:t>
            </a:r>
            <a:endParaRPr lang="en-US" noProof="0" dirty="0"/>
          </a:p>
          <a:p>
            <a:pPr lvl="1"/>
            <a:r>
              <a:rPr lang="en-US" noProof="0" dirty="0"/>
              <a:t>being employed, …</a:t>
            </a:r>
          </a:p>
          <a:p>
            <a:endParaRPr lang="en-US" noProof="0" dirty="0"/>
          </a:p>
          <a:p>
            <a:r>
              <a:rPr lang="en-US" noProof="0" dirty="0"/>
              <a:t>Explanations / social mechanisms:</a:t>
            </a:r>
          </a:p>
          <a:p>
            <a:pPr lvl="1"/>
            <a:r>
              <a:rPr lang="en-US" noProof="0" dirty="0"/>
              <a:t>Sense of control about one’s own life (instead of being subjected to external powers or to other people’s will)</a:t>
            </a:r>
          </a:p>
          <a:p>
            <a:pPr lvl="1"/>
            <a:r>
              <a:rPr lang="en-US" noProof="0" dirty="0"/>
              <a:t>Sense of being able to fall back on other’s understanding and willingness to listen</a:t>
            </a:r>
          </a:p>
          <a:p>
            <a:pPr lvl="1"/>
            <a:endParaRPr lang="en-US" noProof="0" dirty="0"/>
          </a:p>
          <a:p>
            <a:r>
              <a:rPr lang="en-US" noProof="0" dirty="0"/>
              <a:t>Important cross-national differences</a:t>
            </a:r>
          </a:p>
          <a:p>
            <a:endParaRPr lang="en-US" noProof="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25</a:t>
            </a:fld>
            <a:endParaRPr lang="nl-BE">
              <a:solidFill>
                <a:srgbClr val="D6ECFF"/>
              </a:solidFill>
            </a:endParaRPr>
          </a:p>
        </p:txBody>
      </p:sp>
    </p:spTree>
    <p:extLst>
      <p:ext uri="{BB962C8B-B14F-4D97-AF65-F5344CB8AC3E}">
        <p14:creationId xmlns:p14="http://schemas.microsoft.com/office/powerpoint/2010/main" val="33816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8400" y="116632"/>
            <a:ext cx="7772400" cy="720080"/>
          </a:xfrm>
        </p:spPr>
        <p:txBody>
          <a:bodyPr>
            <a:normAutofit/>
          </a:bodyPr>
          <a:lstStyle/>
          <a:p>
            <a:r>
              <a:rPr lang="en-US" noProof="0" dirty="0"/>
              <a:t>Building on the literature</a:t>
            </a:r>
          </a:p>
        </p:txBody>
      </p:sp>
      <p:sp>
        <p:nvSpPr>
          <p:cNvPr id="3" name="Tijdelijke aanduiding voor inhoud 2"/>
          <p:cNvSpPr>
            <a:spLocks noGrp="1"/>
          </p:cNvSpPr>
          <p:nvPr>
            <p:ph idx="1"/>
          </p:nvPr>
        </p:nvSpPr>
        <p:spPr>
          <a:xfrm>
            <a:off x="620485" y="1236088"/>
            <a:ext cx="9394372" cy="5302824"/>
          </a:xfrm>
        </p:spPr>
        <p:txBody>
          <a:bodyPr>
            <a:normAutofit/>
          </a:bodyPr>
          <a:lstStyle/>
          <a:p>
            <a:r>
              <a:rPr lang="en-US" noProof="0" dirty="0"/>
              <a:t>Extending prior research ( narrow down your area or region you want to study)</a:t>
            </a:r>
          </a:p>
          <a:p>
            <a:pPr lvl="1"/>
            <a:r>
              <a:rPr lang="en-US" noProof="0" dirty="0"/>
              <a:t>Focus on a key subpopulation or subtype</a:t>
            </a:r>
          </a:p>
          <a:p>
            <a:pPr lvl="2"/>
            <a:r>
              <a:rPr lang="en-US" noProof="0" dirty="0"/>
              <a:t>E.g. age cohorts in particular countries, </a:t>
            </a:r>
            <a:r>
              <a:rPr lang="en-US" noProof="0" dirty="0" err="1"/>
              <a:t>neighbourhoods</a:t>
            </a:r>
            <a:r>
              <a:rPr lang="en-US" noProof="0" dirty="0"/>
              <a:t>, city/countryside,… </a:t>
            </a:r>
          </a:p>
          <a:p>
            <a:pPr lvl="1"/>
            <a:r>
              <a:rPr lang="en-US" noProof="0" dirty="0"/>
              <a:t>Use a new population</a:t>
            </a:r>
          </a:p>
          <a:p>
            <a:pPr lvl="2"/>
            <a:r>
              <a:rPr lang="en-US" noProof="0" dirty="0"/>
              <a:t>E.g. minorities, Middle Eastern and African countries,…</a:t>
            </a:r>
          </a:p>
          <a:p>
            <a:pPr lvl="1"/>
            <a:r>
              <a:rPr lang="en-US" noProof="0" dirty="0"/>
              <a:t>Use a different time period</a:t>
            </a:r>
          </a:p>
          <a:p>
            <a:pPr lvl="2"/>
            <a:r>
              <a:rPr lang="en-US" noProof="0" dirty="0"/>
              <a:t>e.g. comparison with similar diagnoses in the 1960s or 1930s,…</a:t>
            </a:r>
          </a:p>
          <a:p>
            <a:pPr lvl="1"/>
            <a:r>
              <a:rPr lang="en-US" noProof="0" dirty="0"/>
              <a:t>Use a new population or subpopulation to test a specific hypothesis</a:t>
            </a:r>
          </a:p>
          <a:p>
            <a:pPr lvl="2"/>
            <a:r>
              <a:rPr lang="en-US" noProof="0" dirty="0"/>
              <a:t>E.g. does the gender difference (e.g. rising risk for teenage girls) emerge across different countries? </a:t>
            </a:r>
          </a:p>
          <a:p>
            <a:pPr marL="68580" indent="0">
              <a:buNone/>
            </a:pPr>
            <a:endParaRPr lang="en-US" noProof="0" dirty="0"/>
          </a:p>
          <a:p>
            <a:r>
              <a:rPr lang="en-US" noProof="0" dirty="0"/>
              <a:t>Clarifying conceptual ambiguity within existing research</a:t>
            </a:r>
          </a:p>
          <a:p>
            <a:pPr lvl="1"/>
            <a:r>
              <a:rPr lang="en-US" noProof="0" dirty="0"/>
              <a:t>What is depression, from a sociological point of view?</a:t>
            </a:r>
          </a:p>
          <a:p>
            <a:pPr marL="68580" indent="0">
              <a:buNone/>
            </a:pPr>
            <a:endParaRPr lang="en-US" noProof="0" dirty="0"/>
          </a:p>
          <a:p>
            <a:pPr marL="0" indent="0">
              <a:buNone/>
            </a:pPr>
            <a:endParaRPr lang="en-US" noProof="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26</a:t>
            </a:fld>
            <a:endParaRPr lang="nl-BE">
              <a:solidFill>
                <a:srgbClr val="D6ECFF"/>
              </a:solidFill>
            </a:endParaRPr>
          </a:p>
        </p:txBody>
      </p:sp>
    </p:spTree>
    <p:extLst>
      <p:ext uri="{BB962C8B-B14F-4D97-AF65-F5344CB8AC3E}">
        <p14:creationId xmlns:p14="http://schemas.microsoft.com/office/powerpoint/2010/main" val="1915696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noProof="0" dirty="0"/>
              <a:t>Insights from the literature: what do we know already?</a:t>
            </a:r>
          </a:p>
        </p:txBody>
      </p:sp>
      <p:sp>
        <p:nvSpPr>
          <p:cNvPr id="3" name="Tijdelijke aanduiding voor inhoud 2"/>
          <p:cNvSpPr>
            <a:spLocks noGrp="1"/>
          </p:cNvSpPr>
          <p:nvPr>
            <p:ph idx="1"/>
          </p:nvPr>
        </p:nvSpPr>
        <p:spPr>
          <a:xfrm>
            <a:off x="979100" y="1690688"/>
            <a:ext cx="10233800" cy="4351338"/>
          </a:xfrm>
        </p:spPr>
        <p:txBody>
          <a:bodyPr>
            <a:normAutofit fontScale="92500" lnSpcReduction="10000"/>
          </a:bodyPr>
          <a:lstStyle/>
          <a:p>
            <a:r>
              <a:rPr lang="en-US" noProof="0" dirty="0"/>
              <a:t>Time factor:  risk-profiles can change throughout time</a:t>
            </a:r>
          </a:p>
          <a:p>
            <a:pPr lvl="1"/>
            <a:r>
              <a:rPr lang="en-US" noProof="0" dirty="0"/>
              <a:t>E.g. the longer you are depressed, the more difficult it will be to “heal” (e.g. long-term unemployment)</a:t>
            </a:r>
          </a:p>
          <a:p>
            <a:endParaRPr lang="en-US" noProof="0" dirty="0"/>
          </a:p>
          <a:p>
            <a:r>
              <a:rPr lang="en-US" noProof="0" dirty="0" err="1"/>
              <a:t>Operationalisation</a:t>
            </a:r>
            <a:r>
              <a:rPr lang="en-US" noProof="0" dirty="0"/>
              <a:t> is important : (see how to measure depression)</a:t>
            </a:r>
          </a:p>
          <a:p>
            <a:pPr lvl="1"/>
            <a:r>
              <a:rPr lang="en-US" noProof="0" dirty="0" err="1"/>
              <a:t>e.g</a:t>
            </a:r>
            <a:r>
              <a:rPr lang="en-US" noProof="0" dirty="0"/>
              <a:t>, use of general indexes of depression-and-distress-related feelings leads to an overestimation of the sex difference in depression. Besides depression, so the argument goes, these scales tap, so called ‘feminine greater expressiveness’. </a:t>
            </a:r>
          </a:p>
          <a:p>
            <a:endParaRPr lang="en-US" noProof="0" dirty="0"/>
          </a:p>
          <a:p>
            <a:r>
              <a:rPr lang="en-US" noProof="0" dirty="0"/>
              <a:t>Macro-factors: bio-</a:t>
            </a:r>
            <a:r>
              <a:rPr lang="en-US" noProof="0" dirty="0" err="1"/>
              <a:t>medicalisation</a:t>
            </a:r>
            <a:r>
              <a:rPr lang="en-US" noProof="0" dirty="0"/>
              <a:t> and the pharmaceutical industry play a big role in raising general awareness (making the diagnosis more attractive as there exist ready-made solutions in the form of medication)</a:t>
            </a:r>
          </a:p>
          <a:p>
            <a:pPr lvl="1"/>
            <a:r>
              <a:rPr lang="en-US" b="1" noProof="0" dirty="0" err="1"/>
              <a:t>Dehue</a:t>
            </a:r>
            <a:r>
              <a:rPr lang="en-US" b="1" noProof="0" dirty="0"/>
              <a:t>, T. (2009) De </a:t>
            </a:r>
            <a:r>
              <a:rPr lang="en-US" b="1" noProof="0" dirty="0" err="1"/>
              <a:t>depressie-epidemie</a:t>
            </a:r>
            <a:r>
              <a:rPr lang="en-US" noProof="0" dirty="0"/>
              <a:t> </a:t>
            </a:r>
          </a:p>
          <a:p>
            <a:endParaRPr lang="en-US" noProof="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27</a:t>
            </a:fld>
            <a:endParaRPr lang="nl-BE">
              <a:solidFill>
                <a:srgbClr val="D6ECFF"/>
              </a:solidFill>
            </a:endParaRPr>
          </a:p>
        </p:txBody>
      </p:sp>
    </p:spTree>
    <p:extLst>
      <p:ext uri="{BB962C8B-B14F-4D97-AF65-F5344CB8AC3E}">
        <p14:creationId xmlns:p14="http://schemas.microsoft.com/office/powerpoint/2010/main" val="325938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noProof="0" dirty="0"/>
              <a:t>Insights from the literature: what do we know already?</a:t>
            </a:r>
          </a:p>
        </p:txBody>
      </p:sp>
      <p:sp>
        <p:nvSpPr>
          <p:cNvPr id="3" name="Tijdelijke aanduiding voor inhoud 2"/>
          <p:cNvSpPr>
            <a:spLocks noGrp="1"/>
          </p:cNvSpPr>
          <p:nvPr>
            <p:ph idx="1"/>
          </p:nvPr>
        </p:nvSpPr>
        <p:spPr>
          <a:xfrm>
            <a:off x="382772" y="1318437"/>
            <a:ext cx="10830128" cy="4799532"/>
          </a:xfrm>
        </p:spPr>
        <p:txBody>
          <a:bodyPr>
            <a:normAutofit/>
          </a:bodyPr>
          <a:lstStyle/>
          <a:p>
            <a:pPr marL="0" indent="0">
              <a:buNone/>
            </a:pPr>
            <a:endParaRPr lang="en-US" noProof="0" dirty="0"/>
          </a:p>
          <a:p>
            <a:r>
              <a:rPr lang="en-US" noProof="0" dirty="0"/>
              <a:t>Importance of cultural/symbolic dimension: how we talk about depression is a crucial factor</a:t>
            </a:r>
          </a:p>
          <a:p>
            <a:pPr lvl="1"/>
            <a:r>
              <a:rPr lang="en-US" noProof="0" dirty="0"/>
              <a:t>E.g. is it permitted to talk about (negative) intimate feelings? </a:t>
            </a:r>
          </a:p>
          <a:p>
            <a:pPr lvl="1"/>
            <a:r>
              <a:rPr lang="en-US" noProof="0" dirty="0"/>
              <a:t>E.g. has depression seen as something that “happens to you” or something that is your own responsibility, possibly even your own fault? </a:t>
            </a:r>
          </a:p>
          <a:p>
            <a:pPr lvl="1"/>
            <a:r>
              <a:rPr lang="en-US" noProof="0" dirty="0"/>
              <a:t>Karp,  ( 2004) Speaking of Sadness: Depression, disconnection and the meaning of illness, </a:t>
            </a:r>
          </a:p>
          <a:p>
            <a:pPr lvl="1"/>
            <a:r>
              <a:rPr lang="en-US" noProof="0" dirty="0"/>
              <a:t>Karp (2012) Maps, Models, and Narratives: The Ways People Talk About Depression </a:t>
            </a:r>
          </a:p>
          <a:p>
            <a:pPr lvl="1"/>
            <a:endParaRPr lang="en-US" noProof="0" dirty="0"/>
          </a:p>
          <a:p>
            <a:endParaRPr lang="en-US" noProof="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28</a:t>
            </a:fld>
            <a:endParaRPr lang="nl-BE">
              <a:solidFill>
                <a:srgbClr val="D6ECFF"/>
              </a:solidFill>
            </a:endParaRPr>
          </a:p>
        </p:txBody>
      </p:sp>
    </p:spTree>
    <p:extLst>
      <p:ext uri="{BB962C8B-B14F-4D97-AF65-F5344CB8AC3E}">
        <p14:creationId xmlns:p14="http://schemas.microsoft.com/office/powerpoint/2010/main" val="344003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8400" y="116632"/>
            <a:ext cx="7772400" cy="720080"/>
          </a:xfrm>
        </p:spPr>
        <p:txBody>
          <a:bodyPr>
            <a:normAutofit/>
          </a:bodyPr>
          <a:lstStyle/>
          <a:p>
            <a:r>
              <a:rPr lang="en-US" noProof="0" dirty="0"/>
              <a:t>Interactive seminar…</a:t>
            </a:r>
          </a:p>
        </p:txBody>
      </p:sp>
      <p:sp>
        <p:nvSpPr>
          <p:cNvPr id="3" name="Tijdelijke aanduiding voor inhoud 2"/>
          <p:cNvSpPr>
            <a:spLocks noGrp="1"/>
          </p:cNvSpPr>
          <p:nvPr>
            <p:ph idx="1"/>
          </p:nvPr>
        </p:nvSpPr>
        <p:spPr>
          <a:xfrm>
            <a:off x="620485" y="1236088"/>
            <a:ext cx="6517734" cy="5302824"/>
          </a:xfrm>
        </p:spPr>
        <p:txBody>
          <a:bodyPr>
            <a:normAutofit/>
          </a:bodyPr>
          <a:lstStyle/>
          <a:p>
            <a:r>
              <a:rPr lang="en-US" noProof="0" dirty="0"/>
              <a:t>Gather in groups of 2 or 3 persons</a:t>
            </a:r>
          </a:p>
          <a:p>
            <a:endParaRPr lang="en-US" noProof="0" dirty="0"/>
          </a:p>
          <a:p>
            <a:r>
              <a:rPr lang="en-US" noProof="0" dirty="0"/>
              <a:t>Discuss your research topics, by formulating answers to these five questions</a:t>
            </a:r>
          </a:p>
          <a:p>
            <a:endParaRPr lang="en-US" noProof="0" dirty="0"/>
          </a:p>
          <a:p>
            <a:r>
              <a:rPr lang="en-US" noProof="0" dirty="0"/>
              <a:t>Every person presents their answers to the question in turn</a:t>
            </a:r>
          </a:p>
          <a:p>
            <a:endParaRPr lang="en-US" noProof="0" dirty="0"/>
          </a:p>
          <a:p>
            <a:r>
              <a:rPr lang="en-US" noProof="0" dirty="0"/>
              <a:t>Give each other constructive feedback</a:t>
            </a:r>
          </a:p>
          <a:p>
            <a:endParaRPr lang="en-US" noProof="0" dirty="0"/>
          </a:p>
          <a:p>
            <a:r>
              <a:rPr lang="en-US" noProof="0" dirty="0"/>
              <a:t>Brainstorm about other possible answers for each other’s phenomenon</a:t>
            </a:r>
          </a:p>
          <a:p>
            <a:endParaRPr lang="en-US" noProof="0" dirty="0"/>
          </a:p>
          <a:p>
            <a:endParaRPr lang="en-US" noProof="0" dirty="0"/>
          </a:p>
          <a:p>
            <a:endParaRPr lang="en-US" noProof="0" dirty="0"/>
          </a:p>
          <a:p>
            <a:endParaRPr lang="en-US" noProof="0" dirty="0"/>
          </a:p>
          <a:p>
            <a:pPr marL="68580" indent="0">
              <a:buNone/>
            </a:pPr>
            <a:endParaRPr lang="en-US" noProof="0" dirty="0"/>
          </a:p>
          <a:p>
            <a:endParaRPr lang="en-US" noProof="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29</a:t>
            </a:fld>
            <a:endParaRPr lang="nl-BE">
              <a:solidFill>
                <a:srgbClr val="D6ECFF"/>
              </a:solidFill>
            </a:endParaRPr>
          </a:p>
        </p:txBody>
      </p:sp>
    </p:spTree>
    <p:extLst>
      <p:ext uri="{BB962C8B-B14F-4D97-AF65-F5344CB8AC3E}">
        <p14:creationId xmlns:p14="http://schemas.microsoft.com/office/powerpoint/2010/main" val="1346105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7266" y="619954"/>
            <a:ext cx="7073702" cy="290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jdelijke aanduiding voor dianummer 4"/>
          <p:cNvSpPr>
            <a:spLocks noGrp="1"/>
          </p:cNvSpPr>
          <p:nvPr>
            <p:ph type="sldNum" sz="quarter" idx="12"/>
          </p:nvPr>
        </p:nvSpPr>
        <p:spPr/>
        <p:txBody>
          <a:bodyPr/>
          <a:lstStyle/>
          <a:p>
            <a:fld id="{0E3C4264-080A-484F-A4B9-03FD95FC239B}" type="slidenum">
              <a:rPr lang="nl-BE" smtClean="0">
                <a:solidFill>
                  <a:srgbClr val="D6ECFF"/>
                </a:solidFill>
              </a:rPr>
              <a:pPr/>
              <a:t>3</a:t>
            </a:fld>
            <a:endParaRPr lang="nl-BE">
              <a:solidFill>
                <a:srgbClr val="D6ECFF"/>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412" y="2162050"/>
            <a:ext cx="4987727" cy="3005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874" y="3664874"/>
            <a:ext cx="5638126" cy="3241641"/>
          </a:xfrm>
          <a:prstGeom prst="rect">
            <a:avLst/>
          </a:prstGeom>
        </p:spPr>
      </p:pic>
      <p:sp>
        <p:nvSpPr>
          <p:cNvPr id="9" name="Tekstvak 8"/>
          <p:cNvSpPr txBox="1"/>
          <p:nvPr/>
        </p:nvSpPr>
        <p:spPr>
          <a:xfrm>
            <a:off x="653253" y="3946866"/>
            <a:ext cx="5538890" cy="2677656"/>
          </a:xfrm>
          <a:prstGeom prst="rect">
            <a:avLst/>
          </a:prstGeom>
          <a:noFill/>
          <a:ln>
            <a:solidFill>
              <a:schemeClr val="tx1"/>
            </a:solidFill>
          </a:ln>
        </p:spPr>
        <p:txBody>
          <a:bodyPr wrap="square" rtlCol="0">
            <a:spAutoFit/>
          </a:bodyPr>
          <a:lstStyle/>
          <a:p>
            <a:r>
              <a:rPr lang="en-GB" sz="2400" dirty="0"/>
              <a:t>Why is depression increasingly prevalent?</a:t>
            </a:r>
          </a:p>
          <a:p>
            <a:endParaRPr lang="en-GB" sz="2400" dirty="0"/>
          </a:p>
          <a:p>
            <a:r>
              <a:rPr lang="en-GB" sz="2400" dirty="0"/>
              <a:t>Why these categories?</a:t>
            </a:r>
          </a:p>
          <a:p>
            <a:endParaRPr lang="en-GB" sz="2400" dirty="0"/>
          </a:p>
          <a:p>
            <a:r>
              <a:rPr lang="en-GB" sz="2400" dirty="0"/>
              <a:t>What is social about it? </a:t>
            </a:r>
          </a:p>
          <a:p>
            <a:endParaRPr lang="en-GB" sz="2400" dirty="0"/>
          </a:p>
          <a:p>
            <a:r>
              <a:rPr lang="en-GB" sz="2400" dirty="0"/>
              <a:t>What are its (social) causes and effects?</a:t>
            </a:r>
          </a:p>
        </p:txBody>
      </p:sp>
    </p:spTree>
    <p:extLst>
      <p:ext uri="{BB962C8B-B14F-4D97-AF65-F5344CB8AC3E}">
        <p14:creationId xmlns:p14="http://schemas.microsoft.com/office/powerpoint/2010/main" val="32004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E14B-E5F3-8B41-B34A-24E8D17364B9}"/>
              </a:ext>
            </a:extLst>
          </p:cNvPr>
          <p:cNvSpPr>
            <a:spLocks noGrp="1"/>
          </p:cNvSpPr>
          <p:nvPr>
            <p:ph type="title"/>
          </p:nvPr>
        </p:nvSpPr>
        <p:spPr>
          <a:xfrm>
            <a:off x="1100667" y="247650"/>
            <a:ext cx="9601200" cy="1485900"/>
          </a:xfrm>
        </p:spPr>
        <p:txBody>
          <a:bodyPr/>
          <a:lstStyle/>
          <a:p>
            <a:r>
              <a:rPr lang="en-US" dirty="0"/>
              <a:t>Interactive seminar</a:t>
            </a:r>
          </a:p>
        </p:txBody>
      </p:sp>
      <p:sp>
        <p:nvSpPr>
          <p:cNvPr id="3" name="Content Placeholder 2">
            <a:extLst>
              <a:ext uri="{FF2B5EF4-FFF2-40B4-BE49-F238E27FC236}">
                <a16:creationId xmlns:a16="http://schemas.microsoft.com/office/drawing/2014/main" id="{5F484504-07A0-0446-9995-255A88B7426B}"/>
              </a:ext>
            </a:extLst>
          </p:cNvPr>
          <p:cNvSpPr>
            <a:spLocks noGrp="1"/>
          </p:cNvSpPr>
          <p:nvPr>
            <p:ph idx="1"/>
          </p:nvPr>
        </p:nvSpPr>
        <p:spPr/>
        <p:txBody>
          <a:bodyPr>
            <a:normAutofit fontScale="70000" lnSpcReduction="20000"/>
          </a:bodyPr>
          <a:lstStyle/>
          <a:p>
            <a:r>
              <a:rPr lang="en-GB" dirty="0"/>
              <a:t>a) Explain the social phenomenon/problem you have chosen</a:t>
            </a:r>
          </a:p>
          <a:p>
            <a:endParaRPr lang="en-GB" dirty="0"/>
          </a:p>
          <a:p>
            <a:r>
              <a:rPr lang="en-GB" dirty="0"/>
              <a:t>b) How would you go about doing preliminary social observation? </a:t>
            </a:r>
          </a:p>
          <a:p>
            <a:endParaRPr lang="en-GB" dirty="0"/>
          </a:p>
          <a:p>
            <a:r>
              <a:rPr lang="en-GB" dirty="0"/>
              <a:t>c) Apply three creative heuristics and explain how these help you generate ideas.</a:t>
            </a:r>
          </a:p>
          <a:p>
            <a:pPr marL="0" indent="0">
              <a:buNone/>
            </a:pPr>
            <a:r>
              <a:rPr lang="nl-BE" b="1" dirty="0">
                <a:solidFill>
                  <a:schemeClr val="tx1"/>
                </a:solidFill>
              </a:rPr>
              <a:t>In and out of your comfortzone, </a:t>
            </a:r>
            <a:r>
              <a:rPr lang="nl-BE" b="1" dirty="0"/>
              <a:t>Use a metaphor/analogy, Problematising the obvious, Reversing theories or concepts, Describe your phenomenon differently, Static and dynamic, Study the literature, Reframe your phenomenon (</a:t>
            </a:r>
            <a:r>
              <a:rPr lang="en-US" dirty="0" err="1">
                <a:solidFill>
                  <a:schemeClr val="accent2"/>
                </a:solidFill>
              </a:rPr>
              <a:t>ame</a:t>
            </a:r>
            <a:r>
              <a:rPr lang="en-US" dirty="0">
                <a:solidFill>
                  <a:schemeClr val="accent2"/>
                </a:solidFill>
              </a:rPr>
              <a:t> by case </a:t>
            </a:r>
          </a:p>
          <a:p>
            <a:pPr marL="0" indent="0">
              <a:buNone/>
            </a:pPr>
            <a:r>
              <a:rPr lang="en-GB" dirty="0"/>
              <a:t>, </a:t>
            </a:r>
            <a:r>
              <a:rPr lang="nl-BE" dirty="0">
                <a:solidFill>
                  <a:schemeClr val="accent2"/>
                </a:solidFill>
              </a:rPr>
              <a:t>Framing </a:t>
            </a:r>
            <a:r>
              <a:rPr lang="en-US" dirty="0">
                <a:solidFill>
                  <a:schemeClr val="accent2"/>
                </a:solidFill>
              </a:rPr>
              <a:t>by</a:t>
            </a:r>
            <a:r>
              <a:rPr lang="nl-BE" dirty="0">
                <a:solidFill>
                  <a:schemeClr val="accent2"/>
                </a:solidFill>
              </a:rPr>
              <a:t> Aspect)</a:t>
            </a:r>
            <a:r>
              <a:rPr lang="en-GB" dirty="0"/>
              <a:t> </a:t>
            </a:r>
          </a:p>
          <a:p>
            <a:r>
              <a:rPr lang="en-GB" dirty="0"/>
              <a:t>d) What is specifically sociological about your theories?</a:t>
            </a:r>
          </a:p>
          <a:p>
            <a:endParaRPr lang="en-GB" dirty="0"/>
          </a:p>
          <a:p>
            <a:r>
              <a:rPr lang="en-GB" dirty="0"/>
              <a:t>e) What makes this phenomenon socially significant? </a:t>
            </a:r>
          </a:p>
          <a:p>
            <a:endParaRPr lang="en-US" dirty="0"/>
          </a:p>
        </p:txBody>
      </p:sp>
    </p:spTree>
    <p:extLst>
      <p:ext uri="{BB962C8B-B14F-4D97-AF65-F5344CB8AC3E}">
        <p14:creationId xmlns:p14="http://schemas.microsoft.com/office/powerpoint/2010/main" val="3916506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BDD3-76BF-8C4F-B4C9-5FA2C98DF1C5}"/>
              </a:ext>
            </a:extLst>
          </p:cNvPr>
          <p:cNvSpPr>
            <a:spLocks noGrp="1"/>
          </p:cNvSpPr>
          <p:nvPr>
            <p:ph type="title"/>
          </p:nvPr>
        </p:nvSpPr>
        <p:spPr/>
        <p:txBody>
          <a:bodyPr/>
          <a:lstStyle/>
          <a:p>
            <a:pPr rtl="1"/>
            <a:r>
              <a:rPr lang="en-US" dirty="0"/>
              <a:t>Assignment 1</a:t>
            </a:r>
          </a:p>
        </p:txBody>
      </p:sp>
      <p:sp>
        <p:nvSpPr>
          <p:cNvPr id="3" name="Content Placeholder 2">
            <a:extLst>
              <a:ext uri="{FF2B5EF4-FFF2-40B4-BE49-F238E27FC236}">
                <a16:creationId xmlns:a16="http://schemas.microsoft.com/office/drawing/2014/main" id="{0DF00A2A-7612-C24C-97DA-E6FFEA1A3787}"/>
              </a:ext>
            </a:extLst>
          </p:cNvPr>
          <p:cNvSpPr>
            <a:spLocks noGrp="1"/>
          </p:cNvSpPr>
          <p:nvPr>
            <p:ph idx="1"/>
          </p:nvPr>
        </p:nvSpPr>
        <p:spPr/>
        <p:txBody>
          <a:bodyPr/>
          <a:lstStyle/>
          <a:p>
            <a:r>
              <a:rPr lang="en-US" dirty="0"/>
              <a:t>Goal: Learn how to theorize creatively</a:t>
            </a:r>
          </a:p>
          <a:p>
            <a:pPr lvl="1"/>
            <a:r>
              <a:rPr lang="en-US" dirty="0"/>
              <a:t>“'Think sociologically’ about a social phenomena</a:t>
            </a:r>
          </a:p>
          <a:p>
            <a:pPr lvl="1"/>
            <a:r>
              <a:rPr lang="en-US" dirty="0"/>
              <a:t>Apply heuristics to engage in creative, disciplined, and independent theorizing</a:t>
            </a:r>
          </a:p>
          <a:p>
            <a: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pPr>
            <a:endParaRPr lang="en-US" dirty="0"/>
          </a:p>
        </p:txBody>
      </p:sp>
    </p:spTree>
    <p:extLst>
      <p:ext uri="{BB962C8B-B14F-4D97-AF65-F5344CB8AC3E}">
        <p14:creationId xmlns:p14="http://schemas.microsoft.com/office/powerpoint/2010/main" val="1186174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2BB7-B6E1-DB4C-A15E-E4B4A94EA912}"/>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a16="http://schemas.microsoft.com/office/drawing/2014/main" id="{DE9370AA-6EA8-B54F-A36F-CD2C76B56A3F}"/>
              </a:ext>
            </a:extLst>
          </p:cNvPr>
          <p:cNvSpPr>
            <a:spLocks noGrp="1"/>
          </p:cNvSpPr>
          <p:nvPr>
            <p:ph idx="1"/>
          </p:nvPr>
        </p:nvSpPr>
        <p:spPr/>
        <p:txBody>
          <a:bodyPr>
            <a:normAutofit/>
          </a:bodyPr>
          <a:lstStyle/>
          <a:p>
            <a:r>
              <a:rPr lang="en-US" dirty="0"/>
              <a:t>A. Start with choosing a social phenomenon</a:t>
            </a:r>
          </a:p>
          <a:p>
            <a:pPr lvl="1"/>
            <a:r>
              <a:rPr lang="en-US" dirty="0"/>
              <a:t>You can draw on personal experience, media reports, stories…</a:t>
            </a:r>
          </a:p>
          <a:p>
            <a:pPr lvl="1"/>
            <a:r>
              <a:rPr lang="en-US" dirty="0"/>
              <a:t>Introduce the phenomenon briefly and reflect on why it interests you.</a:t>
            </a:r>
          </a:p>
          <a:p>
            <a:pPr lvl="1"/>
            <a:r>
              <a:rPr lang="en-US" dirty="0"/>
              <a:t>check </a:t>
            </a:r>
            <a:r>
              <a:rPr lang="en-US" dirty="0" err="1"/>
              <a:t>Swedberg</a:t>
            </a:r>
            <a:r>
              <a:rPr lang="en-US" dirty="0"/>
              <a:t> chapter 2</a:t>
            </a:r>
          </a:p>
          <a:p>
            <a:r>
              <a:rPr lang="en-US" dirty="0"/>
              <a:t>B. Imagine you were to conduct research on that particular phenomenon</a:t>
            </a:r>
          </a:p>
          <a:p>
            <a:pPr lvl="1"/>
            <a:r>
              <a:rPr lang="en-US" dirty="0"/>
              <a:t>Explain how you would engage in early 'social observation’ (</a:t>
            </a:r>
            <a:r>
              <a:rPr lang="en-US" dirty="0" err="1"/>
              <a:t>Swedberg</a:t>
            </a:r>
            <a:r>
              <a:rPr lang="en-US" dirty="0"/>
              <a:t>)</a:t>
            </a:r>
          </a:p>
          <a:p>
            <a:pPr lvl="1"/>
            <a:r>
              <a:rPr lang="en-US" dirty="0"/>
              <a:t>What sort of preliminary data do you try to find?</a:t>
            </a:r>
          </a:p>
          <a:p>
            <a:pPr lvl="1"/>
            <a:r>
              <a:rPr lang="en-US" dirty="0"/>
              <a:t>Where do you look or listen?</a:t>
            </a:r>
          </a:p>
          <a:p>
            <a:endParaRPr lang="en-US" dirty="0"/>
          </a:p>
        </p:txBody>
      </p:sp>
    </p:spTree>
    <p:extLst>
      <p:ext uri="{BB962C8B-B14F-4D97-AF65-F5344CB8AC3E}">
        <p14:creationId xmlns:p14="http://schemas.microsoft.com/office/powerpoint/2010/main" val="862021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A203-536B-604C-8117-BB72DA4B1ECA}"/>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a16="http://schemas.microsoft.com/office/drawing/2014/main" id="{6932829A-B6B3-DD47-BDF5-E7AC5E1B8B10}"/>
              </a:ext>
            </a:extLst>
          </p:cNvPr>
          <p:cNvSpPr>
            <a:spLocks noGrp="1"/>
          </p:cNvSpPr>
          <p:nvPr>
            <p:ph idx="1"/>
          </p:nvPr>
        </p:nvSpPr>
        <p:spPr/>
        <p:txBody>
          <a:bodyPr>
            <a:normAutofit fontScale="92500" lnSpcReduction="10000"/>
          </a:bodyPr>
          <a:lstStyle/>
          <a:p>
            <a:r>
              <a:rPr lang="en-US" dirty="0"/>
              <a:t>C. Theorize!</a:t>
            </a:r>
          </a:p>
          <a:p>
            <a:r>
              <a:rPr lang="en-US" dirty="0"/>
              <a:t>Try to assemble relevant ideas, statistics, background, descriptions, related phenomena, explanations, etc. through free association. Theorize wildly!</a:t>
            </a:r>
          </a:p>
          <a:p>
            <a:r>
              <a:rPr lang="en-US" dirty="0"/>
              <a:t>Present the results of this theorization in two parts:</a:t>
            </a:r>
          </a:p>
          <a:p>
            <a:pPr lvl="1"/>
            <a:r>
              <a:rPr lang="en-US" dirty="0"/>
              <a:t>Give a summary of this free association process. Diagrams, drawings, etc. of this brainstorm session may be included at the end of your paper, as an appendix.</a:t>
            </a:r>
          </a:p>
          <a:p>
            <a:pPr lvl="1"/>
            <a:r>
              <a:rPr lang="en-US" dirty="0"/>
              <a:t>Apply at least three of the demonstrated heuristics (e.g. framing by case/aspect, analyzing latent functions, etc.) during your process of free association. Explain the heuristics, how you apply these, and to which insights they lead. The more alternative approaches, explanations, etc. you can generate in relation to your phenomenon, the better.</a:t>
            </a:r>
          </a:p>
          <a:p>
            <a:endParaRPr lang="en-US" dirty="0"/>
          </a:p>
          <a:p>
            <a:endParaRPr lang="en-US" dirty="0"/>
          </a:p>
        </p:txBody>
      </p:sp>
    </p:spTree>
    <p:extLst>
      <p:ext uri="{BB962C8B-B14F-4D97-AF65-F5344CB8AC3E}">
        <p14:creationId xmlns:p14="http://schemas.microsoft.com/office/powerpoint/2010/main" val="1118280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CB823-DBD4-9742-8496-7AC0E1E0F847}"/>
              </a:ext>
            </a:extLst>
          </p:cNvPr>
          <p:cNvSpPr>
            <a:spLocks noGrp="1"/>
          </p:cNvSpPr>
          <p:nvPr>
            <p:ph type="title"/>
          </p:nvPr>
        </p:nvSpPr>
        <p:spPr/>
        <p:txBody>
          <a:bodyPr/>
          <a:lstStyle/>
          <a:p>
            <a:r>
              <a:rPr lang="en-US" dirty="0"/>
              <a:t>Instructions</a:t>
            </a:r>
          </a:p>
        </p:txBody>
      </p:sp>
      <p:sp>
        <p:nvSpPr>
          <p:cNvPr id="3" name="Content Placeholder 2">
            <a:extLst>
              <a:ext uri="{FF2B5EF4-FFF2-40B4-BE49-F238E27FC236}">
                <a16:creationId xmlns:a16="http://schemas.microsoft.com/office/drawing/2014/main" id="{5AC33C60-3BD8-C94C-9D0D-38EC9F8BE1BB}"/>
              </a:ext>
            </a:extLst>
          </p:cNvPr>
          <p:cNvSpPr>
            <a:spLocks noGrp="1"/>
          </p:cNvSpPr>
          <p:nvPr>
            <p:ph idx="1"/>
          </p:nvPr>
        </p:nvSpPr>
        <p:spPr/>
        <p:txBody>
          <a:bodyPr/>
          <a:lstStyle/>
          <a:p>
            <a:r>
              <a:rPr lang="en-US" dirty="0"/>
              <a:t>D. Further reflect on your social phenomenon and </a:t>
            </a:r>
            <a:r>
              <a:rPr lang="en-US" dirty="0" err="1"/>
              <a:t>adress</a:t>
            </a:r>
            <a:r>
              <a:rPr lang="en-US" dirty="0"/>
              <a:t> the following topics:</a:t>
            </a:r>
          </a:p>
          <a:p>
            <a:pPr lvl="1"/>
            <a:r>
              <a:rPr lang="en-US" dirty="0"/>
              <a:t> Explain what is specifically sociological about your theorizations and the future research you suggest (see texts by </a:t>
            </a:r>
            <a:r>
              <a:rPr lang="en-US" dirty="0" err="1"/>
              <a:t>Swedberg</a:t>
            </a:r>
            <a:r>
              <a:rPr lang="en-US" dirty="0"/>
              <a:t> &amp; Mills).</a:t>
            </a:r>
          </a:p>
          <a:p>
            <a:pPr lvl="1"/>
            <a:r>
              <a:rPr lang="en-US" dirty="0"/>
              <a:t> Explain why future research might demonstrate that it is a socially significant phenomenon (as described by Ragin &amp; Amoroso).</a:t>
            </a:r>
          </a:p>
          <a:p>
            <a:endParaRPr lang="en-US" dirty="0"/>
          </a:p>
        </p:txBody>
      </p:sp>
    </p:spTree>
    <p:extLst>
      <p:ext uri="{BB962C8B-B14F-4D97-AF65-F5344CB8AC3E}">
        <p14:creationId xmlns:p14="http://schemas.microsoft.com/office/powerpoint/2010/main" val="1970351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AB1D3-DD72-9241-9E72-9A2B5C442FC3}"/>
              </a:ext>
            </a:extLst>
          </p:cNvPr>
          <p:cNvSpPr>
            <a:spLocks noGrp="1"/>
          </p:cNvSpPr>
          <p:nvPr>
            <p:ph type="title"/>
          </p:nvPr>
        </p:nvSpPr>
        <p:spPr/>
        <p:txBody>
          <a:bodyPr/>
          <a:lstStyle/>
          <a:p>
            <a:r>
              <a:rPr lang="en-US" dirty="0"/>
              <a:t>IMPORTANT</a:t>
            </a:r>
          </a:p>
        </p:txBody>
      </p:sp>
      <p:sp>
        <p:nvSpPr>
          <p:cNvPr id="3" name="Content Placeholder 2">
            <a:extLst>
              <a:ext uri="{FF2B5EF4-FFF2-40B4-BE49-F238E27FC236}">
                <a16:creationId xmlns:a16="http://schemas.microsoft.com/office/drawing/2014/main" id="{25EEB18C-57B1-6648-904E-1EE28488E1C2}"/>
              </a:ext>
            </a:extLst>
          </p:cNvPr>
          <p:cNvSpPr>
            <a:spLocks noGrp="1"/>
          </p:cNvSpPr>
          <p:nvPr>
            <p:ph idx="1"/>
          </p:nvPr>
        </p:nvSpPr>
        <p:spPr/>
        <p:txBody>
          <a:bodyPr/>
          <a:lstStyle/>
          <a:p>
            <a:r>
              <a:rPr lang="en-US" dirty="0"/>
              <a:t>Try to ‘open up’ the phenomenon by </a:t>
            </a:r>
            <a:r>
              <a:rPr lang="en-US" dirty="0" err="1"/>
              <a:t>theorising</a:t>
            </a:r>
            <a:r>
              <a:rPr lang="en-US" dirty="0"/>
              <a:t> and applying heuristics. Look for interesting (and not always obvious) questions and approaches to the phenomenon at hand.</a:t>
            </a:r>
          </a:p>
          <a:p>
            <a:r>
              <a:rPr lang="en-US" dirty="0"/>
              <a:t>There are no right or wrong answers… But, we will take into account whether the heuristics were applied correctly and how well you explain what you are doing.</a:t>
            </a:r>
          </a:p>
          <a:p>
            <a:endParaRPr lang="en-US" dirty="0"/>
          </a:p>
        </p:txBody>
      </p:sp>
    </p:spTree>
    <p:extLst>
      <p:ext uri="{BB962C8B-B14F-4D97-AF65-F5344CB8AC3E}">
        <p14:creationId xmlns:p14="http://schemas.microsoft.com/office/powerpoint/2010/main" val="1419001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760E-2D99-244D-8281-0F945A620E7D}"/>
              </a:ext>
            </a:extLst>
          </p:cNvPr>
          <p:cNvSpPr>
            <a:spLocks noGrp="1"/>
          </p:cNvSpPr>
          <p:nvPr>
            <p:ph type="title"/>
          </p:nvPr>
        </p:nvSpPr>
        <p:spPr/>
        <p:txBody>
          <a:bodyPr/>
          <a:lstStyle/>
          <a:p>
            <a:r>
              <a:rPr lang="en-US" dirty="0"/>
              <a:t>Submission</a:t>
            </a:r>
          </a:p>
        </p:txBody>
      </p:sp>
      <p:sp>
        <p:nvSpPr>
          <p:cNvPr id="3" name="Content Placeholder 2">
            <a:extLst>
              <a:ext uri="{FF2B5EF4-FFF2-40B4-BE49-F238E27FC236}">
                <a16:creationId xmlns:a16="http://schemas.microsoft.com/office/drawing/2014/main" id="{4DD6ACEF-7E6C-5B43-9F5A-BF419C9ACBAE}"/>
              </a:ext>
            </a:extLst>
          </p:cNvPr>
          <p:cNvSpPr>
            <a:spLocks noGrp="1"/>
          </p:cNvSpPr>
          <p:nvPr>
            <p:ph idx="1"/>
          </p:nvPr>
        </p:nvSpPr>
        <p:spPr/>
        <p:txBody>
          <a:bodyPr/>
          <a:lstStyle/>
          <a:p>
            <a:r>
              <a:rPr lang="en-US" dirty="0"/>
              <a:t>!! quality above quantity !! Do not just fill your paper with words to reach the right amount, you waste both my time and yours.</a:t>
            </a:r>
          </a:p>
          <a:p>
            <a:endParaRPr lang="en-US" dirty="0"/>
          </a:p>
          <a:p>
            <a:r>
              <a:rPr lang="en-US" dirty="0"/>
              <a:t>Length: between 1800 - 2300 words</a:t>
            </a:r>
          </a:p>
          <a:p>
            <a:r>
              <a:rPr lang="en-US" dirty="0"/>
              <a:t>Send the assignment by email to me, Assignment One deadline 30 October at 9:00 am.</a:t>
            </a:r>
          </a:p>
          <a:p>
            <a:endParaRPr lang="en-US" dirty="0"/>
          </a:p>
          <a:p>
            <a:endParaRPr lang="en-US" dirty="0"/>
          </a:p>
        </p:txBody>
      </p:sp>
    </p:spTree>
    <p:extLst>
      <p:ext uri="{BB962C8B-B14F-4D97-AF65-F5344CB8AC3E}">
        <p14:creationId xmlns:p14="http://schemas.microsoft.com/office/powerpoint/2010/main" val="208158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42975" y="264840"/>
            <a:ext cx="8229600" cy="720080"/>
          </a:xfrm>
        </p:spPr>
        <p:txBody>
          <a:bodyPr>
            <a:normAutofit/>
          </a:bodyPr>
          <a:lstStyle/>
          <a:p>
            <a:r>
              <a:rPr lang="en-US" noProof="0" dirty="0"/>
              <a:t>Causes? </a:t>
            </a:r>
          </a:p>
        </p:txBody>
      </p:sp>
      <p:sp>
        <p:nvSpPr>
          <p:cNvPr id="3" name="Tijdelijke aanduiding voor inhoud 2"/>
          <p:cNvSpPr>
            <a:spLocks noGrp="1"/>
          </p:cNvSpPr>
          <p:nvPr>
            <p:ph sz="half" idx="1"/>
          </p:nvPr>
        </p:nvSpPr>
        <p:spPr>
          <a:xfrm>
            <a:off x="819490" y="1256638"/>
            <a:ext cx="5276510" cy="5099712"/>
          </a:xfrm>
        </p:spPr>
        <p:txBody>
          <a:bodyPr>
            <a:normAutofit/>
          </a:bodyPr>
          <a:lstStyle/>
          <a:p>
            <a:pPr marL="68580" indent="0">
              <a:buNone/>
            </a:pPr>
            <a:r>
              <a:rPr lang="en-US" noProof="0" dirty="0"/>
              <a:t>One in three suicide attempts among men "work-related"</a:t>
            </a:r>
          </a:p>
          <a:p>
            <a:pPr marL="68580" indent="0">
              <a:buNone/>
            </a:pPr>
            <a:r>
              <a:rPr lang="en-US" noProof="0" dirty="0"/>
              <a:t>"When will company managers finally adopt a more human attitude?" (Standard, 19/10/2013) |</a:t>
            </a:r>
          </a:p>
          <a:p>
            <a:pPr marL="68580" indent="0">
              <a:buNone/>
            </a:pPr>
            <a:r>
              <a:rPr lang="en-US" noProof="0" dirty="0"/>
              <a:t>Yes, there is a connection between the closure of companies and the rise in suicide attempts. This is not only said by professor </a:t>
            </a:r>
            <a:r>
              <a:rPr lang="en-US" noProof="0" dirty="0" err="1"/>
              <a:t>Kees</a:t>
            </a:r>
            <a:r>
              <a:rPr lang="en-US" noProof="0" dirty="0"/>
              <a:t> van </a:t>
            </a:r>
            <a:r>
              <a:rPr lang="en-US" noProof="0" dirty="0" err="1"/>
              <a:t>Heeringen</a:t>
            </a:r>
            <a:r>
              <a:rPr lang="en-US" noProof="0" dirty="0"/>
              <a:t>, but also by trade unionists who experienced a clean-up or closure - at Sabena or Ford - or people who followed a professional group in crisis</a:t>
            </a:r>
          </a:p>
        </p:txBody>
      </p:sp>
      <p:sp>
        <p:nvSpPr>
          <p:cNvPr id="4" name="Tijdelijke aanduiding voor inhoud 3"/>
          <p:cNvSpPr>
            <a:spLocks noGrp="1"/>
          </p:cNvSpPr>
          <p:nvPr>
            <p:ph sz="half" idx="2"/>
          </p:nvPr>
        </p:nvSpPr>
        <p:spPr>
          <a:xfrm>
            <a:off x="7109732" y="881336"/>
            <a:ext cx="4853668" cy="5976664"/>
          </a:xfrm>
        </p:spPr>
        <p:txBody>
          <a:bodyPr>
            <a:normAutofit/>
          </a:bodyPr>
          <a:lstStyle/>
          <a:p>
            <a:pPr marL="68580" indent="0">
              <a:buNone/>
            </a:pPr>
            <a:r>
              <a:rPr lang="en-US" noProof="0" dirty="0">
                <a:solidFill>
                  <a:schemeClr val="accent2">
                    <a:lumMod val="75000"/>
                  </a:schemeClr>
                </a:solidFill>
              </a:rPr>
              <a:t>‘Cancer patients with depression 'are being overlooked' </a:t>
            </a:r>
            <a:r>
              <a:rPr lang="en-US" noProof="0" dirty="0"/>
              <a:t>(BBC, 28/08/2014)</a:t>
            </a:r>
          </a:p>
          <a:p>
            <a:pPr marL="68580" indent="0">
              <a:buNone/>
            </a:pPr>
            <a:r>
              <a:rPr lang="en-US" noProof="0" dirty="0"/>
              <a:t>Three-quarters of cancer patients who are clinically depressed do not get the psychological therapy they need, according to research in the Lancet.</a:t>
            </a:r>
          </a:p>
          <a:p>
            <a:pPr marL="68580" indent="0">
              <a:buNone/>
            </a:pPr>
            <a:r>
              <a:rPr lang="en-US" noProof="0" dirty="0"/>
              <a:t>This "huge unmet need" is partly due to a focus on physical symptoms at the expense of good mental healthcare, researchers say.</a:t>
            </a:r>
          </a:p>
          <a:p>
            <a:pPr marL="68580" indent="0">
              <a:buNone/>
            </a:pPr>
            <a:r>
              <a:rPr lang="en-US" noProof="0" dirty="0"/>
              <a:t>They argue depression is often overlooked but could be treated at a fraction of the cost of cancer drugs</a:t>
            </a:r>
          </a:p>
          <a:p>
            <a:pPr marL="68580" indent="0">
              <a:buNone/>
            </a:pPr>
            <a:endParaRPr lang="en-US" noProof="0" dirty="0"/>
          </a:p>
        </p:txBody>
      </p:sp>
      <p:sp>
        <p:nvSpPr>
          <p:cNvPr id="5" name="Tijdelijke aanduiding voor dianummer 4"/>
          <p:cNvSpPr>
            <a:spLocks noGrp="1"/>
          </p:cNvSpPr>
          <p:nvPr>
            <p:ph type="sldNum" sz="quarter" idx="12"/>
          </p:nvPr>
        </p:nvSpPr>
        <p:spPr/>
        <p:txBody>
          <a:bodyPr/>
          <a:lstStyle/>
          <a:p>
            <a:fld id="{0E3C4264-080A-484F-A4B9-03FD95FC239B}" type="slidenum">
              <a:rPr lang="nl-BE" smtClean="0">
                <a:solidFill>
                  <a:srgbClr val="D6ECFF"/>
                </a:solidFill>
              </a:rPr>
              <a:pPr/>
              <a:t>4</a:t>
            </a:fld>
            <a:endParaRPr lang="nl-BE">
              <a:solidFill>
                <a:srgbClr val="D6ECFF"/>
              </a:solidFill>
            </a:endParaRPr>
          </a:p>
        </p:txBody>
      </p:sp>
    </p:spTree>
    <p:extLst>
      <p:ext uri="{BB962C8B-B14F-4D97-AF65-F5344CB8AC3E}">
        <p14:creationId xmlns:p14="http://schemas.microsoft.com/office/powerpoint/2010/main" val="254242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5887" y="225197"/>
            <a:ext cx="8229600" cy="648072"/>
          </a:xfrm>
        </p:spPr>
        <p:txBody>
          <a:bodyPr>
            <a:normAutofit fontScale="90000"/>
          </a:bodyPr>
          <a:lstStyle/>
          <a:p>
            <a:r>
              <a:rPr lang="en-US" noProof="0" dirty="0"/>
              <a:t>Treatments?</a:t>
            </a:r>
          </a:p>
        </p:txBody>
      </p:sp>
      <p:sp>
        <p:nvSpPr>
          <p:cNvPr id="3" name="Tijdelijke aanduiding voor inhoud 2"/>
          <p:cNvSpPr>
            <a:spLocks noGrp="1"/>
          </p:cNvSpPr>
          <p:nvPr>
            <p:ph sz="half" idx="1"/>
          </p:nvPr>
        </p:nvSpPr>
        <p:spPr>
          <a:xfrm>
            <a:off x="805887" y="844203"/>
            <a:ext cx="4979509" cy="6192688"/>
          </a:xfrm>
        </p:spPr>
        <p:txBody>
          <a:bodyPr>
            <a:noAutofit/>
          </a:bodyPr>
          <a:lstStyle/>
          <a:p>
            <a:pPr marL="68580" indent="0">
              <a:buNone/>
            </a:pPr>
            <a:r>
              <a:rPr lang="en-US" sz="2000" noProof="0" dirty="0">
                <a:solidFill>
                  <a:schemeClr val="accent2">
                    <a:lumMod val="75000"/>
                  </a:schemeClr>
                </a:solidFill>
              </a:rPr>
              <a:t>Pills or therapy? </a:t>
            </a:r>
          </a:p>
          <a:p>
            <a:pPr marL="68580" indent="0">
              <a:buNone/>
            </a:pPr>
            <a:endParaRPr lang="en-US" sz="2000" noProof="0" dirty="0">
              <a:solidFill>
                <a:schemeClr val="accent2">
                  <a:lumMod val="75000"/>
                </a:schemeClr>
              </a:solidFill>
            </a:endParaRPr>
          </a:p>
          <a:p>
            <a:pPr marL="68580" indent="0">
              <a:buNone/>
            </a:pPr>
            <a:r>
              <a:rPr lang="en-US" sz="2000" noProof="0" dirty="0"/>
              <a:t>(</a:t>
            </a:r>
            <a:r>
              <a:rPr lang="en-US" sz="2000" noProof="0" dirty="0" err="1"/>
              <a:t>Standaard</a:t>
            </a:r>
            <a:r>
              <a:rPr lang="en-US" sz="2000" noProof="0" dirty="0"/>
              <a:t>, 26/09/2013)</a:t>
            </a:r>
          </a:p>
          <a:p>
            <a:pPr marL="68580" indent="0">
              <a:buNone/>
            </a:pPr>
            <a:r>
              <a:rPr lang="en-US" sz="2000" noProof="0" dirty="0"/>
              <a:t>What helps best against depression: medication or psychotherapy? </a:t>
            </a:r>
            <a:r>
              <a:rPr lang="en-US" sz="2000" b="1" noProof="0" dirty="0"/>
              <a:t>"The most important question is: what does the patient want</a:t>
            </a:r>
            <a:r>
              <a:rPr lang="en-US" sz="2000" noProof="0" dirty="0"/>
              <a:t>," says Koen </a:t>
            </a:r>
            <a:r>
              <a:rPr lang="en-US" sz="2000" noProof="0" dirty="0" err="1"/>
              <a:t>Demyttenaere</a:t>
            </a:r>
            <a:r>
              <a:rPr lang="en-US" sz="2000" noProof="0" dirty="0"/>
              <a:t>, professor of psychology at KU Leuven. "If you ask them, </a:t>
            </a:r>
            <a:r>
              <a:rPr lang="en-US" sz="2000" b="1" noProof="0" dirty="0"/>
              <a:t>more than half say they want psychotherapy</a:t>
            </a:r>
            <a:r>
              <a:rPr lang="en-US" sz="2000" noProof="0" dirty="0"/>
              <a:t>. So rather talk than pills. A study was conducted in which patients were allowed to indicate their preference. They got what they wanted. Another group of </a:t>
            </a:r>
            <a:r>
              <a:rPr lang="en-US" sz="2000" b="1" noProof="0" dirty="0"/>
              <a:t>patients just did not get what they wanted</a:t>
            </a:r>
            <a:r>
              <a:rPr lang="en-US" sz="2000" noProof="0" dirty="0"/>
              <a:t>. It was clear that those who get what they want </a:t>
            </a:r>
            <a:r>
              <a:rPr lang="en-US" sz="2000" b="1" noProof="0" dirty="0"/>
              <a:t>achieved much better results than those who did not get what they wanted</a:t>
            </a:r>
            <a:r>
              <a:rPr lang="en-US" sz="2000" noProof="0" dirty="0"/>
              <a:t>. "</a:t>
            </a:r>
          </a:p>
        </p:txBody>
      </p:sp>
      <p:sp>
        <p:nvSpPr>
          <p:cNvPr id="4" name="Tijdelijke aanduiding voor inhoud 3"/>
          <p:cNvSpPr>
            <a:spLocks noGrp="1"/>
          </p:cNvSpPr>
          <p:nvPr>
            <p:ph sz="half" idx="2"/>
          </p:nvPr>
        </p:nvSpPr>
        <p:spPr>
          <a:xfrm>
            <a:off x="6132946" y="685758"/>
            <a:ext cx="5329382" cy="6035717"/>
          </a:xfrm>
        </p:spPr>
        <p:txBody>
          <a:bodyPr>
            <a:normAutofit/>
          </a:bodyPr>
          <a:lstStyle/>
          <a:p>
            <a:pPr marL="68580" indent="0">
              <a:buNone/>
            </a:pPr>
            <a:r>
              <a:rPr lang="en-US" noProof="0" dirty="0">
                <a:solidFill>
                  <a:schemeClr val="accent2"/>
                </a:solidFill>
              </a:rPr>
              <a:t>Physical activity</a:t>
            </a:r>
          </a:p>
          <a:p>
            <a:pPr marL="68580" indent="0">
              <a:buNone/>
            </a:pPr>
            <a:endParaRPr lang="en-US" noProof="0" dirty="0">
              <a:solidFill>
                <a:schemeClr val="accent2"/>
              </a:solidFill>
            </a:endParaRPr>
          </a:p>
          <a:p>
            <a:pPr marL="68580" indent="0">
              <a:buNone/>
            </a:pPr>
            <a:r>
              <a:rPr lang="en-US" noProof="0" dirty="0"/>
              <a:t>Prevent depression? Come off that bank!</a:t>
            </a:r>
          </a:p>
          <a:p>
            <a:pPr marL="68580" indent="0">
              <a:buNone/>
            </a:pPr>
            <a:r>
              <a:rPr lang="en-US" noProof="0" dirty="0" err="1"/>
              <a:t>Scientias.nl</a:t>
            </a:r>
            <a:r>
              <a:rPr lang="en-US" noProof="0" dirty="0"/>
              <a:t> (3/10/17)</a:t>
            </a:r>
          </a:p>
          <a:p>
            <a:pPr marL="68580" indent="0">
              <a:buNone/>
            </a:pPr>
            <a:r>
              <a:rPr lang="en-US" noProof="0" dirty="0"/>
              <a:t>"We have known for a while that exercise can play a role in treating symptoms of depression," says researcher Samuel Harvey.</a:t>
            </a:r>
            <a:r>
              <a:rPr lang="en-US" b="1" noProof="0" dirty="0"/>
              <a:t> But now it appears that exercise can also prevent people from becoming depressed. </a:t>
            </a:r>
            <a:r>
              <a:rPr lang="en-US" noProof="0" dirty="0"/>
              <a:t>And researchers have even succeeded in making it very specific how often you have to move to benefit from the anti-depression effect of exercise. </a:t>
            </a:r>
            <a:r>
              <a:rPr lang="en-US" b="1" noProof="0" dirty="0"/>
              <a:t>"The results are exciting because they show that relatively little exercise - one hour a week - can already offer significant protection against depression."</a:t>
            </a:r>
          </a:p>
        </p:txBody>
      </p:sp>
      <p:sp>
        <p:nvSpPr>
          <p:cNvPr id="5" name="Tijdelijke aanduiding voor dianummer 4"/>
          <p:cNvSpPr>
            <a:spLocks noGrp="1"/>
          </p:cNvSpPr>
          <p:nvPr>
            <p:ph type="sldNum" sz="quarter" idx="12"/>
          </p:nvPr>
        </p:nvSpPr>
        <p:spPr/>
        <p:txBody>
          <a:bodyPr/>
          <a:lstStyle/>
          <a:p>
            <a:fld id="{0E3C4264-080A-484F-A4B9-03FD95FC239B}" type="slidenum">
              <a:rPr lang="nl-BE" smtClean="0">
                <a:solidFill>
                  <a:srgbClr val="D6ECFF"/>
                </a:solidFill>
              </a:rPr>
              <a:pPr/>
              <a:t>5</a:t>
            </a:fld>
            <a:endParaRPr lang="nl-BE" dirty="0">
              <a:solidFill>
                <a:srgbClr val="D6ECFF"/>
              </a:solidFill>
            </a:endParaRPr>
          </a:p>
        </p:txBody>
      </p:sp>
    </p:spTree>
    <p:extLst>
      <p:ext uri="{BB962C8B-B14F-4D97-AF65-F5344CB8AC3E}">
        <p14:creationId xmlns:p14="http://schemas.microsoft.com/office/powerpoint/2010/main" val="250327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0794" y="206956"/>
            <a:ext cx="8229600" cy="648072"/>
          </a:xfrm>
        </p:spPr>
        <p:txBody>
          <a:bodyPr>
            <a:normAutofit fontScale="90000"/>
          </a:bodyPr>
          <a:lstStyle/>
          <a:p>
            <a:r>
              <a:rPr lang="en-US" noProof="0" dirty="0"/>
              <a:t>Effects?</a:t>
            </a:r>
          </a:p>
        </p:txBody>
      </p:sp>
      <p:sp>
        <p:nvSpPr>
          <p:cNvPr id="3" name="Tijdelijke aanduiding voor inhoud 2"/>
          <p:cNvSpPr>
            <a:spLocks noGrp="1"/>
          </p:cNvSpPr>
          <p:nvPr>
            <p:ph sz="half" idx="1"/>
          </p:nvPr>
        </p:nvSpPr>
        <p:spPr>
          <a:xfrm>
            <a:off x="728563" y="1052736"/>
            <a:ext cx="5650971" cy="6192688"/>
          </a:xfrm>
        </p:spPr>
        <p:txBody>
          <a:bodyPr>
            <a:noAutofit/>
          </a:bodyPr>
          <a:lstStyle/>
          <a:p>
            <a:pPr marL="68580" indent="0">
              <a:buNone/>
            </a:pPr>
            <a:r>
              <a:rPr lang="en-US" sz="2000" noProof="0" dirty="0" err="1">
                <a:solidFill>
                  <a:schemeClr val="tx1"/>
                </a:solidFill>
              </a:rPr>
              <a:t>WEBmd</a:t>
            </a:r>
            <a:r>
              <a:rPr lang="en-US" sz="2000" noProof="0" dirty="0">
                <a:solidFill>
                  <a:schemeClr val="tx1"/>
                </a:solidFill>
              </a:rPr>
              <a:t> (17/08/17)</a:t>
            </a:r>
          </a:p>
          <a:p>
            <a:r>
              <a:rPr lang="en-US" sz="2000" noProof="0" dirty="0">
                <a:solidFill>
                  <a:schemeClr val="tx1"/>
                </a:solidFill>
              </a:rPr>
              <a:t>Untreated clinical depression is a serious problem. Untreated depression </a:t>
            </a:r>
            <a:r>
              <a:rPr lang="en-US" sz="2000" noProof="0" dirty="0">
                <a:solidFill>
                  <a:schemeClr val="accent2"/>
                </a:solidFill>
              </a:rPr>
              <a:t>increases the chance of risky behaviors </a:t>
            </a:r>
            <a:r>
              <a:rPr lang="en-US" sz="2000" noProof="0" dirty="0">
                <a:solidFill>
                  <a:schemeClr val="tx1"/>
                </a:solidFill>
              </a:rPr>
              <a:t>such as drug or alcohol addiction. It also can </a:t>
            </a:r>
            <a:r>
              <a:rPr lang="en-US" sz="2000" noProof="0" dirty="0">
                <a:solidFill>
                  <a:schemeClr val="accent2"/>
                </a:solidFill>
              </a:rPr>
              <a:t>ruin relationships, cause problems at work, and make it difficult to overcome serious illnesses</a:t>
            </a:r>
            <a:r>
              <a:rPr lang="en-US" sz="2000" noProof="0" dirty="0">
                <a:solidFill>
                  <a:schemeClr val="tx1"/>
                </a:solidFill>
              </a:rPr>
              <a:t>.</a:t>
            </a:r>
          </a:p>
          <a:p>
            <a:r>
              <a:rPr lang="en-US" sz="2000" noProof="0" dirty="0">
                <a:solidFill>
                  <a:schemeClr val="tx1"/>
                </a:solidFill>
              </a:rPr>
              <a:t>Clinical depression, also known as major depression, is an illness that involves the body, mood, and thoughts. Clinical depression affects the way you eat and sleep. It affects the way you feel about yourself and those around you. It even affects your thoughts.</a:t>
            </a:r>
          </a:p>
          <a:p>
            <a:r>
              <a:rPr lang="en-US" sz="2000" noProof="0" dirty="0" err="1">
                <a:solidFill>
                  <a:schemeClr val="tx1"/>
                </a:solidFill>
              </a:rPr>
              <a:t>A.o.</a:t>
            </a:r>
            <a:r>
              <a:rPr lang="en-US" sz="2000" noProof="0" dirty="0">
                <a:solidFill>
                  <a:schemeClr val="tx1"/>
                </a:solidFill>
              </a:rPr>
              <a:t> </a:t>
            </a:r>
            <a:r>
              <a:rPr lang="en-US" sz="2000" noProof="0" dirty="0">
                <a:solidFill>
                  <a:schemeClr val="accent2"/>
                </a:solidFill>
              </a:rPr>
              <a:t>increases risk of heart diseases, insomnia, weight gain/loss, alcohol and drug abuse, headaches, chronic pain, digestive problems, suicide,…</a:t>
            </a:r>
          </a:p>
          <a:p>
            <a:pPr marL="68580" indent="0">
              <a:buNone/>
            </a:pPr>
            <a:endParaRPr lang="en-US" sz="2000" noProof="0" dirty="0">
              <a:solidFill>
                <a:schemeClr val="tx1"/>
              </a:solidFill>
            </a:endParaRPr>
          </a:p>
        </p:txBody>
      </p:sp>
      <p:sp>
        <p:nvSpPr>
          <p:cNvPr id="4" name="Tijdelijke aanduiding voor inhoud 3"/>
          <p:cNvSpPr>
            <a:spLocks noGrp="1"/>
          </p:cNvSpPr>
          <p:nvPr>
            <p:ph sz="half" idx="2"/>
          </p:nvPr>
        </p:nvSpPr>
        <p:spPr>
          <a:xfrm>
            <a:off x="6672063" y="1052736"/>
            <a:ext cx="5196663" cy="5805264"/>
          </a:xfrm>
        </p:spPr>
        <p:txBody>
          <a:bodyPr>
            <a:normAutofit/>
          </a:bodyPr>
          <a:lstStyle/>
          <a:p>
            <a:pPr marL="68580" indent="0">
              <a:buNone/>
            </a:pPr>
            <a:r>
              <a:rPr lang="en-US" noProof="0" dirty="0">
                <a:solidFill>
                  <a:schemeClr val="accent2">
                    <a:lumMod val="75000"/>
                  </a:schemeClr>
                </a:solidFill>
              </a:rPr>
              <a:t>Depression risk 'starts in the womb</a:t>
            </a:r>
            <a:r>
              <a:rPr lang="en-US" noProof="0" dirty="0"/>
              <a:t>‘ (BBC, 13/10/2013)</a:t>
            </a:r>
          </a:p>
          <a:p>
            <a:pPr marL="68580" indent="0">
              <a:buNone/>
            </a:pPr>
            <a:r>
              <a:rPr lang="en-US" b="1" noProof="0" dirty="0"/>
              <a:t>Depression in pregnancy can have long-lasting effects</a:t>
            </a:r>
          </a:p>
          <a:p>
            <a:pPr marL="68580" indent="0">
              <a:buNone/>
            </a:pPr>
            <a:r>
              <a:rPr lang="en-US" b="1" noProof="0" dirty="0"/>
              <a:t>Children whose mothers are depressed during pregnancy have a small increased risk of depression in adulthood, according to a UK study.</a:t>
            </a:r>
          </a:p>
          <a:p>
            <a:pPr marL="68580" indent="0">
              <a:buNone/>
            </a:pPr>
            <a:r>
              <a:rPr lang="en-US" noProof="0" dirty="0"/>
              <a:t>The study followed the offspring of more than 8,000 mothers who had postnatal or antenatal depression.</a:t>
            </a:r>
          </a:p>
          <a:p>
            <a:pPr marL="68580" indent="0">
              <a:buNone/>
            </a:pPr>
            <a:r>
              <a:rPr lang="en-US" noProof="0" dirty="0"/>
              <a:t>The risk is around 1.3 times higher than normal at age 18, it found</a:t>
            </a:r>
          </a:p>
          <a:p>
            <a:pPr marL="68580" indent="0">
              <a:buNone/>
            </a:pPr>
            <a:endParaRPr lang="en-US" noProof="0" dirty="0"/>
          </a:p>
        </p:txBody>
      </p:sp>
      <p:sp>
        <p:nvSpPr>
          <p:cNvPr id="5" name="Tijdelijke aanduiding voor dianummer 4"/>
          <p:cNvSpPr>
            <a:spLocks noGrp="1"/>
          </p:cNvSpPr>
          <p:nvPr>
            <p:ph type="sldNum" sz="quarter" idx="12"/>
          </p:nvPr>
        </p:nvSpPr>
        <p:spPr/>
        <p:txBody>
          <a:bodyPr/>
          <a:lstStyle/>
          <a:p>
            <a:fld id="{0E3C4264-080A-484F-A4B9-03FD95FC239B}" type="slidenum">
              <a:rPr lang="nl-BE" smtClean="0">
                <a:solidFill>
                  <a:srgbClr val="D6ECFF"/>
                </a:solidFill>
              </a:rPr>
              <a:pPr/>
              <a:t>6</a:t>
            </a:fld>
            <a:endParaRPr lang="nl-BE">
              <a:solidFill>
                <a:srgbClr val="D6ECFF"/>
              </a:solidFill>
            </a:endParaRPr>
          </a:p>
        </p:txBody>
      </p:sp>
    </p:spTree>
    <p:extLst>
      <p:ext uri="{BB962C8B-B14F-4D97-AF65-F5344CB8AC3E}">
        <p14:creationId xmlns:p14="http://schemas.microsoft.com/office/powerpoint/2010/main" val="3182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US" noProof="0" dirty="0"/>
              <a:t>Creative heuristics </a:t>
            </a:r>
          </a:p>
        </p:txBody>
      </p:sp>
      <p:sp>
        <p:nvSpPr>
          <p:cNvPr id="7" name="Tijdelijke aanduiding voor inhoud 6"/>
          <p:cNvSpPr>
            <a:spLocks noGrp="1"/>
          </p:cNvSpPr>
          <p:nvPr>
            <p:ph idx="1"/>
          </p:nvPr>
        </p:nvSpPr>
        <p:spPr/>
        <p:txBody>
          <a:bodyPr/>
          <a:lstStyle/>
          <a:p>
            <a:r>
              <a:rPr lang="en-US" noProof="0" dirty="0"/>
              <a:t>Observe: assemble information!</a:t>
            </a:r>
          </a:p>
          <a:p>
            <a:r>
              <a:rPr lang="en-US" noProof="0" dirty="0"/>
              <a:t>Associations (</a:t>
            </a:r>
            <a:r>
              <a:rPr lang="en-US" noProof="0" dirty="0" err="1"/>
              <a:t>theorise</a:t>
            </a:r>
            <a:r>
              <a:rPr lang="en-US" noProof="0" dirty="0"/>
              <a:t> wildly!)</a:t>
            </a:r>
          </a:p>
          <a:p>
            <a:r>
              <a:rPr lang="en-US" noProof="0" dirty="0"/>
              <a:t>Who? What? When ? Where? How?</a:t>
            </a:r>
          </a:p>
          <a:p>
            <a:r>
              <a:rPr lang="en-US" noProof="0" dirty="0"/>
              <a:t>Why? What are the causes?</a:t>
            </a:r>
          </a:p>
          <a:p>
            <a:r>
              <a:rPr lang="en-US" noProof="0" dirty="0"/>
              <a:t>What are the consequences?</a:t>
            </a:r>
          </a:p>
          <a:p>
            <a:r>
              <a:rPr lang="en-US" noProof="0" dirty="0"/>
              <a:t>Facts?</a:t>
            </a:r>
          </a:p>
          <a:p>
            <a:endParaRPr lang="en-US" noProof="0" dirty="0"/>
          </a:p>
        </p:txBody>
      </p:sp>
      <p:sp>
        <p:nvSpPr>
          <p:cNvPr id="5" name="Tijdelijke aanduiding voor dianummer 4"/>
          <p:cNvSpPr>
            <a:spLocks noGrp="1"/>
          </p:cNvSpPr>
          <p:nvPr>
            <p:ph type="sldNum" sz="quarter" idx="12"/>
          </p:nvPr>
        </p:nvSpPr>
        <p:spPr/>
        <p:txBody>
          <a:bodyPr/>
          <a:lstStyle/>
          <a:p>
            <a:fld id="{0E3C4264-080A-484F-A4B9-03FD95FC239B}" type="slidenum">
              <a:rPr lang="nl-BE" smtClean="0">
                <a:solidFill>
                  <a:srgbClr val="D6ECFF"/>
                </a:solidFill>
              </a:rPr>
              <a:pPr/>
              <a:t>7</a:t>
            </a:fld>
            <a:endParaRPr lang="nl-BE">
              <a:solidFill>
                <a:srgbClr val="D6ECFF"/>
              </a:solidFill>
            </a:endParaRPr>
          </a:p>
        </p:txBody>
      </p:sp>
    </p:spTree>
    <p:extLst>
      <p:ext uri="{BB962C8B-B14F-4D97-AF65-F5344CB8AC3E}">
        <p14:creationId xmlns:p14="http://schemas.microsoft.com/office/powerpoint/2010/main" val="93237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0365"/>
            <a:ext cx="7772400" cy="720080"/>
          </a:xfrm>
        </p:spPr>
        <p:txBody>
          <a:bodyPr>
            <a:normAutofit/>
          </a:bodyPr>
          <a:lstStyle/>
          <a:p>
            <a:r>
              <a:rPr lang="en-US" sz="3600" noProof="0" dirty="0"/>
              <a:t>1. Observe</a:t>
            </a:r>
          </a:p>
        </p:txBody>
      </p:sp>
      <p:sp>
        <p:nvSpPr>
          <p:cNvPr id="3" name="Tijdelijke aanduiding voor inhoud 2"/>
          <p:cNvSpPr>
            <a:spLocks noGrp="1"/>
          </p:cNvSpPr>
          <p:nvPr>
            <p:ph idx="1"/>
          </p:nvPr>
        </p:nvSpPr>
        <p:spPr>
          <a:xfrm>
            <a:off x="1633617" y="2019050"/>
            <a:ext cx="7696200" cy="4337300"/>
          </a:xfrm>
        </p:spPr>
        <p:txBody>
          <a:bodyPr>
            <a:normAutofit/>
          </a:bodyPr>
          <a:lstStyle/>
          <a:p>
            <a:r>
              <a:rPr lang="en-US" noProof="0" dirty="0"/>
              <a:t>Try to assemble knowledge/interpretations of related social participants: family members, friends, doctors, experts, health insurance officials, spokesmen of pharmaceutical companies, etc.</a:t>
            </a:r>
          </a:p>
          <a:p>
            <a:endParaRPr lang="en-US" noProof="0" dirty="0"/>
          </a:p>
          <a:p>
            <a:r>
              <a:rPr lang="en-US" noProof="0" dirty="0"/>
              <a:t>Is ‘role playing’ possible in this case? ‘What would I do if I would be depressed?’ Or if a friend would become depressed? </a:t>
            </a:r>
          </a:p>
          <a:p>
            <a:endParaRPr lang="en-US" noProof="0" dirty="0"/>
          </a:p>
          <a:p>
            <a:r>
              <a:rPr lang="en-US" noProof="0" dirty="0"/>
              <a:t>What social implications would that have? How would I behave?  What would cause me to be depressed? </a:t>
            </a:r>
          </a:p>
          <a:p>
            <a:endParaRPr lang="en-US" noProof="0" dirty="0"/>
          </a:p>
          <a:p>
            <a:r>
              <a:rPr lang="en-US" noProof="0" dirty="0"/>
              <a:t>What is “depression”, from a social point of view? </a:t>
            </a:r>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8</a:t>
            </a:fld>
            <a:endParaRPr lang="nl-BE">
              <a:solidFill>
                <a:srgbClr val="D6ECFF"/>
              </a:solidFill>
            </a:endParaRPr>
          </a:p>
        </p:txBody>
      </p:sp>
      <p:sp>
        <p:nvSpPr>
          <p:cNvPr id="5" name="Tekstvak 4"/>
          <p:cNvSpPr txBox="1"/>
          <p:nvPr/>
        </p:nvSpPr>
        <p:spPr>
          <a:xfrm>
            <a:off x="6660736" y="1080445"/>
            <a:ext cx="4858328" cy="461665"/>
          </a:xfrm>
          <a:prstGeom prst="rect">
            <a:avLst/>
          </a:prstGeom>
          <a:noFill/>
          <a:ln>
            <a:solidFill>
              <a:schemeClr val="tx1"/>
            </a:solidFill>
          </a:ln>
        </p:spPr>
        <p:txBody>
          <a:bodyPr wrap="square" rtlCol="0">
            <a:spAutoFit/>
          </a:bodyPr>
          <a:lstStyle/>
          <a:p>
            <a:r>
              <a:rPr lang="en-GB" sz="2400" dirty="0"/>
              <a:t>Get in and out of your comfort zone! </a:t>
            </a:r>
          </a:p>
        </p:txBody>
      </p:sp>
    </p:spTree>
    <p:extLst>
      <p:ext uri="{BB962C8B-B14F-4D97-AF65-F5344CB8AC3E}">
        <p14:creationId xmlns:p14="http://schemas.microsoft.com/office/powerpoint/2010/main" val="74081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93361"/>
            <a:ext cx="10047514" cy="612680"/>
          </a:xfrm>
        </p:spPr>
        <p:txBody>
          <a:bodyPr>
            <a:normAutofit/>
          </a:bodyPr>
          <a:lstStyle/>
          <a:p>
            <a:r>
              <a:rPr lang="en-US" sz="3200" noProof="0" dirty="0"/>
              <a:t>2. </a:t>
            </a:r>
            <a:r>
              <a:rPr lang="en-US" sz="3200" noProof="0" dirty="0" err="1"/>
              <a:t>Problematise</a:t>
            </a:r>
            <a:r>
              <a:rPr lang="en-US" sz="3200" noProof="0" dirty="0"/>
              <a:t> the obvious (what is depression, really?)</a:t>
            </a:r>
          </a:p>
        </p:txBody>
      </p:sp>
      <p:sp>
        <p:nvSpPr>
          <p:cNvPr id="3" name="Tijdelijke aanduiding voor inhoud 2"/>
          <p:cNvSpPr>
            <a:spLocks noGrp="1"/>
          </p:cNvSpPr>
          <p:nvPr>
            <p:ph idx="1"/>
          </p:nvPr>
        </p:nvSpPr>
        <p:spPr>
          <a:xfrm>
            <a:off x="838200" y="1379991"/>
            <a:ext cx="10272823" cy="5158921"/>
          </a:xfrm>
        </p:spPr>
        <p:txBody>
          <a:bodyPr>
            <a:normAutofit fontScale="92500" lnSpcReduction="10000"/>
          </a:bodyPr>
          <a:lstStyle/>
          <a:p>
            <a:pPr lvl="0"/>
            <a:r>
              <a:rPr lang="en-US" sz="2600" noProof="0" dirty="0">
                <a:solidFill>
                  <a:srgbClr val="FF0000"/>
                </a:solidFill>
              </a:rPr>
              <a:t>Have there been changes in the definition and interpretation of depression? </a:t>
            </a:r>
          </a:p>
          <a:p>
            <a:pPr lvl="1"/>
            <a:r>
              <a:rPr lang="en-US" noProof="0" dirty="0"/>
              <a:t>E.g. 15th and 16th century: melancholy was seen as something good: related to a good relation with God, being creative, being contemplative and wise…</a:t>
            </a:r>
          </a:p>
          <a:p>
            <a:pPr lvl="1"/>
            <a:r>
              <a:rPr lang="en-US" noProof="0" dirty="0"/>
              <a:t>It is only in last 20 years that the label of “depression” has become so dominant</a:t>
            </a:r>
          </a:p>
          <a:p>
            <a:endParaRPr lang="en-US" noProof="0" dirty="0"/>
          </a:p>
          <a:p>
            <a:r>
              <a:rPr lang="en-US" noProof="0" dirty="0"/>
              <a:t>In other words, what counts as “depression” is socially constructed, and thus differs across time and space</a:t>
            </a:r>
          </a:p>
          <a:p>
            <a:endParaRPr lang="en-US" noProof="0" dirty="0"/>
          </a:p>
          <a:p>
            <a:r>
              <a:rPr lang="en-US" noProof="0" dirty="0"/>
              <a:t>When and why would a common feeling of sadness transform into a widespread diagnosis of “depression”?</a:t>
            </a:r>
          </a:p>
          <a:p>
            <a:endParaRPr lang="en-US" noProof="0" dirty="0"/>
          </a:p>
          <a:p>
            <a:r>
              <a:rPr lang="en-US" noProof="0" dirty="0"/>
              <a:t>What kind of “social work” does a diagnosis of depression require? </a:t>
            </a:r>
          </a:p>
          <a:p>
            <a:pPr lvl="1"/>
            <a:r>
              <a:rPr lang="en-US" noProof="0" dirty="0"/>
              <a:t>E.g. which professions, medications, interactions, social categories do you need? </a:t>
            </a:r>
          </a:p>
          <a:p>
            <a:endParaRPr lang="en-US" noProof="0" dirty="0"/>
          </a:p>
          <a:p>
            <a:endParaRPr lang="en-US" noProof="0" dirty="0"/>
          </a:p>
        </p:txBody>
      </p:sp>
      <p:sp>
        <p:nvSpPr>
          <p:cNvPr id="4" name="Tijdelijke aanduiding voor dianummer 3"/>
          <p:cNvSpPr>
            <a:spLocks noGrp="1"/>
          </p:cNvSpPr>
          <p:nvPr>
            <p:ph type="sldNum" sz="quarter" idx="12"/>
          </p:nvPr>
        </p:nvSpPr>
        <p:spPr/>
        <p:txBody>
          <a:bodyPr/>
          <a:lstStyle/>
          <a:p>
            <a:fld id="{0E3C4264-080A-484F-A4B9-03FD95FC239B}" type="slidenum">
              <a:rPr lang="nl-BE" smtClean="0">
                <a:solidFill>
                  <a:srgbClr val="D6ECFF"/>
                </a:solidFill>
              </a:rPr>
              <a:pPr/>
              <a:t>9</a:t>
            </a:fld>
            <a:endParaRPr lang="nl-BE">
              <a:solidFill>
                <a:srgbClr val="D6ECFF"/>
              </a:solidFill>
            </a:endParaRPr>
          </a:p>
        </p:txBody>
      </p:sp>
    </p:spTree>
    <p:extLst>
      <p:ext uri="{BB962C8B-B14F-4D97-AF65-F5344CB8AC3E}">
        <p14:creationId xmlns:p14="http://schemas.microsoft.com/office/powerpoint/2010/main" val="208845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{BE24456D-8456-9648-A514-524BE03F8B1F}tf10001072</Template>
  <TotalTime>992</TotalTime>
  <Words>3787</Words>
  <Application>Microsoft Macintosh PowerPoint</Application>
  <PresentationFormat>Widescreen</PresentationFormat>
  <Paragraphs>342</Paragraphs>
  <Slides>36</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Calibri</vt:lpstr>
      <vt:lpstr>Franklin Gothic Book</vt:lpstr>
      <vt:lpstr>Crop</vt:lpstr>
      <vt:lpstr>Theory Construction</vt:lpstr>
      <vt:lpstr>Starting point: everyday observation, news paper articles</vt:lpstr>
      <vt:lpstr>PowerPoint Presentation</vt:lpstr>
      <vt:lpstr>Causes? </vt:lpstr>
      <vt:lpstr>Treatments?</vt:lpstr>
      <vt:lpstr>Effects?</vt:lpstr>
      <vt:lpstr>Creative heuristics </vt:lpstr>
      <vt:lpstr>1. Observe</vt:lpstr>
      <vt:lpstr>2. Problematise the obvious (what is depression, really?)</vt:lpstr>
      <vt:lpstr>2. Problematise the obvious (what is depression, really?)</vt:lpstr>
      <vt:lpstr>2. Problematise the obvious (what is depression, really?)</vt:lpstr>
      <vt:lpstr>3. Changing context (foreground/background) or levels of analysis</vt:lpstr>
      <vt:lpstr>3. Changing context (foreground/background) or levels of analysis</vt:lpstr>
      <vt:lpstr>4. Reversing theories or concepts</vt:lpstr>
      <vt:lpstr>4. Latent or inherent functions? </vt:lpstr>
      <vt:lpstr>5. Using a metaphor or making an analogy </vt:lpstr>
      <vt:lpstr>6. Reframing your phenomenon: a reminder Framing by case</vt:lpstr>
      <vt:lpstr>6.A. Framing by case</vt:lpstr>
      <vt:lpstr>e.g. Social determinants of health</vt:lpstr>
      <vt:lpstr>Reframing your phenomenon: reminder  Framing by Aspect</vt:lpstr>
      <vt:lpstr>6.B. Framing by aspect</vt:lpstr>
      <vt:lpstr>Framing by aspect</vt:lpstr>
      <vt:lpstr>Framing by aspect</vt:lpstr>
      <vt:lpstr>Studying the literature: examples</vt:lpstr>
      <vt:lpstr>Insights from the literature: what do we know already?</vt:lpstr>
      <vt:lpstr>Building on the literature</vt:lpstr>
      <vt:lpstr>Insights from the literature: what do we know already?</vt:lpstr>
      <vt:lpstr>Insights from the literature: what do we know already?</vt:lpstr>
      <vt:lpstr>Interactive seminar…</vt:lpstr>
      <vt:lpstr>Interactive seminar</vt:lpstr>
      <vt:lpstr>Assignment 1</vt:lpstr>
      <vt:lpstr>Instructions</vt:lpstr>
      <vt:lpstr>Instructions</vt:lpstr>
      <vt:lpstr>Instructions</vt:lpstr>
      <vt:lpstr>IMPORTANT</vt:lpstr>
      <vt:lpstr>Submission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Gert Verschraegen</dc:creator>
  <cp:lastModifiedBy>Microsoft Office User</cp:lastModifiedBy>
  <cp:revision>82</cp:revision>
  <cp:lastPrinted>2017-10-09T15:07:41Z</cp:lastPrinted>
  <dcterms:created xsi:type="dcterms:W3CDTF">2014-09-12T02:17:01Z</dcterms:created>
  <dcterms:modified xsi:type="dcterms:W3CDTF">2019-10-15T19:11:41Z</dcterms:modified>
</cp:coreProperties>
</file>