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04" r:id="rId4"/>
    <p:sldId id="258" r:id="rId5"/>
    <p:sldId id="278" r:id="rId6"/>
    <p:sldId id="305" r:id="rId7"/>
    <p:sldId id="283" r:id="rId8"/>
    <p:sldId id="285" r:id="rId9"/>
    <p:sldId id="288" r:id="rId10"/>
    <p:sldId id="297" r:id="rId11"/>
    <p:sldId id="30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43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E01828-3B89-0046-B8D6-A68399FE5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E448647-2051-1A46-8164-E90D48BC7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6FA24E-201D-1042-9C0D-78EF5EB3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BA6407-1C3C-F146-9BAA-6A3E9448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2C3E52-60D6-F74C-AF05-82DDB596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44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10B61-3A6D-4649-A29A-D40DEA35E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BDE294-7C30-1E4C-BFE8-9F70A16F9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5E3126-A5D9-BC4E-8018-D38D159B9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57307A-5D1A-D44E-87F1-61D89AFE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6A8E15-3198-684A-8112-000749E8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62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9C1BC8F-8CD8-BC41-94C5-CB9DAEE5E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7F98FC-5963-6740-8821-03E76F21C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2907F0-1A2D-1046-B140-289FFC58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586BC8-76EC-884B-9D0C-6F0EB7E00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3C89C9-316C-3246-8A6A-F04750F0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80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A604F-2C88-EE49-B7E2-EB3BB7AA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E6BBB7-924B-3A4A-8CDA-AD22060A2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50C901-9E1A-B442-A4CB-FDFE370A9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404180-A549-D342-9207-F45C5E4EB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1E888C-B936-2848-A9AC-C621F875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43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71971-22B3-B548-B286-E587ED93C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BBA238-DD6F-224B-A4CB-00CBCB87E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1D21E6-DBA2-E64D-A0DD-30001BD5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1EA203-5EB5-5B46-992A-8BF4CFCF6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0F20EC-0554-1A48-88E6-CD3572DF4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2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48E43-D9BD-F341-965E-F312BA99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EB54E6-7667-A843-B258-480E3A51B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8E80C32-FD27-B349-8EA8-78A3A4504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8B8535-6F1E-0845-8139-E9C75F87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D3F901-AB75-C240-BFE4-F79EEEA1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92E0A7-B65E-F940-9C3D-17C10C1C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11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A35F1-D064-2D46-9A82-975C9FB12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A27108-C497-CC40-98F7-6339EBCD0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94C0C4-139D-BF4A-BE1E-DAF02A733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ACB43FB-3222-6A48-A440-FE8A167E45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0BA5A8-DF0C-E046-8ABA-70FD6AB333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D599019-791D-FA40-A955-7AF1D4997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6FDB565-BED5-EC49-941E-02DB75CB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9DDAAE8-6A5D-BA4E-B754-747B889B9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E8822-62F4-B448-96C8-41B5CAFB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59E590-7626-104E-AAAD-D9BF7778E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242E5B-C939-3A40-81A2-BB7BDAB1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EA8F95-D20E-9845-A2B7-8C424F61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430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4E6A55A-22F3-684C-9326-D4EC42E9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06DFAA-71C3-9147-BF8D-262632AD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86F92D-F04A-D043-BA6F-BF526F96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34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74AD4-5559-D046-9E2D-D92A1647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88E8-306C-5840-BED9-8952694B5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86EF15-21EE-E848-BB18-A05141CB1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43C87A-4AF9-804B-9FA2-F1322FBF5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98BCE1-847C-A649-9C3F-93D67626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ADACED-A008-0F4A-A35E-E6E727CC8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58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DBA29-AB08-EA45-BEC5-A8DC78EE8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6AF8C1A-530C-8740-BEF3-45C623F95A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407AF7-594A-8146-AC4B-2D0B8E5C2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33E46F-D2FC-664D-AFF4-F2C3E94E3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CE9963-4797-FF42-BE9F-C920EFAC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93F116-5528-A947-AB11-7B7592519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931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EC49C92-C5A9-B443-9989-1AD69E3C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B95BDE-262B-6C44-B916-84D37CF1C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FB7026-441E-1B4B-A829-8C68F0FBD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920E-11DC-AC40-AEE3-3D0C4AD55B7F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C33A10-78AF-4A43-99BA-C44B9DFD1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910D86-D4EA-2742-B7D3-FB755D3B0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75F8C-C4CC-3346-A0F7-AAE9393007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16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32927234-09B0-5843-8370-22BCBA28FE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7" t="9091" r="30276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2CE235-7565-4A40-A59C-B9A9644DF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Pierre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Člověk má mít právo být </a:t>
            </a:r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atheistou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67E583-526A-3E4F-A0E6-7D814173B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tolerance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134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E2CBC-DF37-EF43-94CB-7BC9DA39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Paradox svědomí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DFC46A-D478-054A-A669-EBA81BB55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792"/>
            <a:ext cx="10515600" cy="463317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Svědomí je prostor hledání Boha. Člověk má dle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jakousi povinnost následovat hlas svědomí, neboť to je těžiště jeho autenticity i vztahu k Bohu.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Jenže: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když svědomí říká, že je třeba pronásledovat bezvěrce? </a:t>
            </a:r>
          </a:p>
          <a:p>
            <a:pPr marL="0" indent="0" algn="just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přiznává, že subjektivizace svědomí vede do slepé uličky.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Vypomůže si právě světlem rozumu – přestože si můžeme myslet, že se druhý mýlí, nemůžeme mu zasahovat do jeho svědomí, protože to je Bohem dané stejně jako to moje.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navíc: kdyby každý pronásledoval každého, s nímž nesouhlasí, vznikl by chaos, který nemůže být v božím zájmu.</a:t>
            </a:r>
          </a:p>
        </p:txBody>
      </p:sp>
    </p:spTree>
    <p:extLst>
      <p:ext uri="{BB962C8B-B14F-4D97-AF65-F5344CB8AC3E}">
        <p14:creationId xmlns:p14="http://schemas.microsoft.com/office/powerpoint/2010/main" val="344761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19096-D614-3944-AFEF-BBD30CA23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pilíře tolerance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B6B3B-4BC5-634E-8689-5086B28F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Tolerance tak spočívá na ideji vzájemnosti (druhý má také nedotknutelné svědomí) a vhledu do omezenosti pravdivostního nároku.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Tudíž nemůže existovat právo na pronásledování.﻿</a:t>
            </a:r>
          </a:p>
        </p:txBody>
      </p:sp>
    </p:spTree>
    <p:extLst>
      <p:ext uri="{BB962C8B-B14F-4D97-AF65-F5344CB8AC3E}">
        <p14:creationId xmlns:p14="http://schemas.microsoft.com/office/powerpoint/2010/main" val="148500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24101-A321-B448-B372-DD73C46D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„Skeptik“ </a:t>
            </a:r>
            <a:r>
              <a:rPr lang="cs-CZ" sz="4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Pierre</a:t>
            </a:r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(1647–1706)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D48B0D-78FB-AF4F-8132-BBB9053FB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115118"/>
            <a:ext cx="6586489" cy="4108702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narodil se jako syn protestantského duchovního, v době, kdy byli francouzští protestanti předmětem tvrdého pronásledování (ve Francii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pětiprocentní menšina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buFontTx/>
              <a:buChar char="-"/>
            </a:pP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konvertoval ke katolicismu a pak zpět k protestantismu, za což mu hrozila konfiskace majetku i vězení, on proto nejprve utekl do Ženevy, poté do Rotterdamu, kde začal publikovat, jeho bratr byl perzekuován místo něho, a podlehl mučení. </a:t>
            </a:r>
          </a:p>
          <a:p>
            <a:pPr>
              <a:buFontTx/>
              <a:buChar char="-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zasazoval se o náboženská práva hugenotů, zastánce oddělení církve a státu: stát by měl náboženství chránit jen za předpokladu, že by se ukázalo, že náboženství má vliv na lidské chování, protože se to podle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nikdy neukázalo, nemá se stát vůbec do náboženství míchat (viz nejradikálnější spis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Rozličné myšlenky o kometě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1682). „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Velikost pohanů tkví v tom, že se nikdy nechovali v souladu se svými principy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>
              <a:buFontTx/>
              <a:buChar char="-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 dogmatismu jak filosofického, tak náboženského, odmítá předpoklad absolutní pravdy, sám tvrdil, že protestantem je proto, že proti všemu protestuje</a:t>
            </a:r>
          </a:p>
          <a:p>
            <a:pPr>
              <a:buFontTx/>
              <a:buChar char="-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Tím připravuje půdu pro liberální osvícenecké filosofy –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Voltaire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jej nazval „nesmrtelným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avšak s jeho tolerancí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atheistů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nesouhlasil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5C1D7F3-E33A-B345-A2DD-60BF19B56D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6" r="7657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A3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8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512F86-3DF4-0349-8EFD-A0A03AE9D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„Provokatér“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theodiceje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859D8B-239A-914C-A5AD-D1A4EB37E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000" y="801745"/>
            <a:ext cx="6028944" cy="5254510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None/>
            </a:pPr>
            <a:r>
              <a:rPr lang="cs-CZ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Pierre</a:t>
            </a: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byl kritikem toho, jak se tradičně, mj. v návaznosti na Augustina uvažovalo o zlu – v případě zla se podle Augustina jednalo o tzv. </a:t>
            </a:r>
            <a:r>
              <a:rPr lang="cs-CZ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privaci</a:t>
            </a: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tedy nepřítomnost dobra. </a:t>
            </a:r>
          </a:p>
          <a:p>
            <a:pPr marL="0" indent="0" algn="just">
              <a:buNone/>
            </a:pP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Bayla</a:t>
            </a: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zjevný nonsens: stejně tak dobře bychom mohli považovat dobro za absenci zla, a zlo tak chápat jako něco primárnějšího. </a:t>
            </a:r>
          </a:p>
          <a:p>
            <a:pPr marL="0" indent="0" algn="just">
              <a:buNone/>
            </a:pP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Rozumovými argumenty vůbec nelze říct, proč zlo existuje a proč by mělo být spíše dobro než zlo, a kdybychom se skutečně chtěli opřít rozum ve vysvětlování zla, museli bychom se stát manichejci. </a:t>
            </a:r>
          </a:p>
          <a:p>
            <a:pPr marL="0" indent="0" algn="just">
              <a:buNone/>
            </a:pP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Leibnize rozzuřil </a:t>
            </a:r>
            <a:r>
              <a:rPr lang="cs-CZ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doběla a sepsal svou jedinou knižní publikaci: </a:t>
            </a:r>
            <a:r>
              <a:rPr lang="cs-CZ" sz="2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Theodiceu</a:t>
            </a: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 P. </a:t>
            </a:r>
            <a:r>
              <a:rPr lang="cs-CZ" sz="2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Maniche‘ens</a:t>
            </a: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in: </a:t>
            </a:r>
            <a:r>
              <a:rPr lang="cs-CZ" sz="2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Choix</a:t>
            </a:r>
            <a:r>
              <a:rPr lang="cs-CZ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d‘articles</a:t>
            </a:r>
            <a:r>
              <a:rPr lang="cs-CZ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tirés</a:t>
            </a:r>
            <a:r>
              <a:rPr lang="cs-CZ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Dictionnaire</a:t>
            </a:r>
            <a:r>
              <a:rPr lang="cs-CZ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Historique</a:t>
            </a:r>
            <a:r>
              <a:rPr lang="cs-CZ" sz="2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22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Critique</a:t>
            </a:r>
            <a:r>
              <a:rPr lang="cs-CZ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1740, str. 704.</a:t>
            </a:r>
          </a:p>
        </p:txBody>
      </p:sp>
    </p:spTree>
    <p:extLst>
      <p:ext uri="{BB962C8B-B14F-4D97-AF65-F5344CB8AC3E}">
        <p14:creationId xmlns:p14="http://schemas.microsoft.com/office/powerpoint/2010/main" val="1258672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A6572-74DA-1D45-A02A-11A0E14D3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Dictionnaire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Historique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Critique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5ACD5-8838-3541-A00F-DCF6EDFDF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﻿Jedna z nejčtenějších knih osmnáctého století, „wikipedie tehdejší doby“. Osvícenci ji vzali za základ pro vlastní encyklopedické dílo. Podle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Cassirera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jedná o arzenál osvícenecké filosofie vůbec.</a:t>
            </a:r>
          </a:p>
          <a:p>
            <a:pPr marL="0" indent="0" algn="just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zde zastává pro svou dobu zvláštní metodu: teze kladl proti tezím, aniž by sám zaujal pozici. Na tomto základě byl považován mj. za skeptika ve věcech filosofických a za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atheistu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náboženských.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 Feuerbach, který mu věnoval monografii, jej označil za „nespoutaného, svobodného skeptika, dialektického guerilla-náčelníka všech antidogmatických polemiků“.</a:t>
            </a:r>
          </a:p>
        </p:txBody>
      </p:sp>
    </p:spTree>
    <p:extLst>
      <p:ext uri="{BB962C8B-B14F-4D97-AF65-F5344CB8AC3E}">
        <p14:creationId xmlns:p14="http://schemas.microsoft.com/office/powerpoint/2010/main" val="235354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883480-3C3E-CF40-B10D-CFA4F1D4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Filosofický komentář k výroku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Compelle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intrare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C33C42-8579-C348-928D-93D03E843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﻿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zde kritizuje doslovný Augustinův výklad novozákonního citátu „přimějte je, ať vejdou“.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Přitom vychází ze zpochybnění rozumu: rozum je konečný, a tak si nikdy nemůže být jistý, jestli má pravdu. Pravda bude v konečných podmínkách vždycky mnohá. Lidem se ukazují různé perspektivy.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Nároky na pravdu jsou v rámci víry možné, ale druhému je třeba přenechat prostor pro vlastní mýlku. Normy pluralistické společnosti musejí spočívat na vhledu do relativity rozumu. Relativita nevede k násilí, přesvědčení naopak ano.</a:t>
            </a:r>
          </a:p>
        </p:txBody>
      </p:sp>
    </p:spTree>
    <p:extLst>
      <p:ext uri="{BB962C8B-B14F-4D97-AF65-F5344CB8AC3E}">
        <p14:creationId xmlns:p14="http://schemas.microsoft.com/office/powerpoint/2010/main" val="161362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05E2B-BA86-D740-9A2E-591DD063F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368" y="527543"/>
            <a:ext cx="6586491" cy="1170625"/>
          </a:xfrm>
        </p:spPr>
        <p:txBody>
          <a:bodyPr anchor="b"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Heretici a návrat Martina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Guerreho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E4C82D-FC30-4045-8A6F-3F5E92BA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3805" y="2115117"/>
            <a:ext cx="6586489" cy="42153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Neznamená to, že bychom proto naší víře „neměli věřit“. Upřímně můžeme věřit nepravdivé věci.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uvádí příklad Martina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Guerreho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sedlák v šestnáctém století opustil svou ženu a dítě a zmizel. Několik let nato dorazil do vesnice muž, který tvrdil, že je Martin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Guerre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Žena jej přijala a žila s ním jako se svým mužem, měli spolu dvě další děti. Jenže pak po třech letech se ukázalo, že to není pravý Martin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Guerre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začal soud, během soudu se dostavil skutečný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Guerre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(ale třeba i  Montaigne) a ten falešný byl popraven.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Jeho žena potrestána nebyla, protože pochybila v dobré víře. 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Poučení: Podobně bychom měli jednat s heretiky.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www.csfd.cz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/film/12078-navrat-martina-guerra/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prehled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pic>
        <p:nvPicPr>
          <p:cNvPr id="1026" name="Picture 2" descr="Return Of Martin Guerre , The Review | Movie - Empire">
            <a:extLst>
              <a:ext uri="{FF2B5EF4-FFF2-40B4-BE49-F238E27FC236}">
                <a16:creationId xmlns:a16="http://schemas.microsoft.com/office/drawing/2014/main" id="{B6F634BD-7BBD-064B-B7B8-A9956D8C52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r="53736"/>
          <a:stretch/>
        </p:blipFill>
        <p:spPr bwMode="auto">
          <a:xfrm>
            <a:off x="-161606" y="-323273"/>
            <a:ext cx="4635571" cy="763687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8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9577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27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DF0C5-931F-F445-8D5E-A9F4737C6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Svědomí – dar boží?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6F63F0-1C6A-9D4A-AE11-E48360E61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﻿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půdě křesťanství zdůrazňuje význam svědomí, které je mocí, jež se každému vnějšímu působení vzpouzí. Je to dar boží, a zároveň člověkova absolutní privátnost. Proto neexistuje „dobrý nátlak“ ve věci náboženství – každý takový nátlak je v rozporu s tímto božím darem.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Zde mají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atheisté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nevýhodu, protože tímto pojmem nedisponují, a proto nemají, jak se odvolat proti nepřiměřenému nátlaku. V tomto smyslu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atheistům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chybí nástroj, jak argumentovat ve prospěch lidské důstojnosti.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Podstatné tedy je, že důraz na individualitu odvozuje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výlučně z monotheistické tradice.</a:t>
            </a:r>
          </a:p>
          <a:p>
            <a:pPr marL="0" indent="0" algn="just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4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3C1C4-1BF8-584F-884A-439FA51F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Relativita ve víře, absolutismus v politice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3DB799-6804-CB4B-B1C9-716BEA391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﻿Zastává odcírkevnění, tedy sekularizaci státu, ale neznamená to, že by byl zastáncem demokracie, spíše se odvolává na absolutistickou vládu, která politicky udržuje pořádek, ale nezasahuje do náboženských věcí: mír může zaručit jen vládce, který stojí nad občanskými a náboženskými spory.</a:t>
            </a:r>
          </a:p>
        </p:txBody>
      </p:sp>
    </p:spTree>
    <p:extLst>
      <p:ext uri="{BB962C8B-B14F-4D97-AF65-F5344CB8AC3E}">
        <p14:creationId xmlns:p14="http://schemas.microsoft.com/office/powerpoint/2010/main" val="2444306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81930-C783-BA4D-8E12-8CDDC6AB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Přirozený rozum – přirozené mravy – přirozené náboženství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027A9-F13B-A14B-9A8B-FAEDDD801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﻿Bůh poskytl lidem dar rozumu, z něhož lze odvodit základní principy, které jsou i morálního dosahu (nelhat, nekrást, nevraždit).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Díky rozumu jsme schopni argumentovat nestranně, a dokonce odhlédnout od společenské, kulturní a dobové podmíněnosti a tázat se třeba zda jsou mravy jiné doby a jiných krajů přípustné.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Tento přirozený rozum je v souladu s evangeliem, resp. s jeho duchem. </a:t>
            </a:r>
          </a:p>
        </p:txBody>
      </p:sp>
    </p:spTree>
    <p:extLst>
      <p:ext uri="{BB962C8B-B14F-4D97-AF65-F5344CB8AC3E}">
        <p14:creationId xmlns:p14="http://schemas.microsoft.com/office/powerpoint/2010/main" val="31664227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1082</Words>
  <Application>Microsoft Macintosh PowerPoint</Application>
  <PresentationFormat>Širokoúhlá obrazovka</PresentationFormat>
  <Paragraphs>48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Pierre Bayle: Člověk má mít právo být atheistou. </vt:lpstr>
      <vt:lpstr>„Skeptik“ Pierre Bayle  (1647–1706)</vt:lpstr>
      <vt:lpstr>„Provokatér“ theodiceje</vt:lpstr>
      <vt:lpstr>Dictionnaire Historique et Critique</vt:lpstr>
      <vt:lpstr>Filosofický komentář k výroku Compelle intrare…</vt:lpstr>
      <vt:lpstr>Heretici a návrat Martina Guerreho</vt:lpstr>
      <vt:lpstr>Svědomí – dar boží?</vt:lpstr>
      <vt:lpstr>Relativita ve víře, absolutismus v politice</vt:lpstr>
      <vt:lpstr>Přirozený rozum – přirozené mravy – přirozené náboženství</vt:lpstr>
      <vt:lpstr>Paradox svědomí</vt:lpstr>
      <vt:lpstr>Dva pilíře tolerance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Pierre Bayle: Člověk má mít právo být atheistou. </dc:title>
  <dc:creator>Matějčková, Tereza</dc:creator>
  <cp:lastModifiedBy>Matějčková, Tereza</cp:lastModifiedBy>
  <cp:revision>4</cp:revision>
  <dcterms:created xsi:type="dcterms:W3CDTF">2020-10-28T12:54:16Z</dcterms:created>
  <dcterms:modified xsi:type="dcterms:W3CDTF">2020-10-29T13:12:45Z</dcterms:modified>
</cp:coreProperties>
</file>