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67" r:id="rId4"/>
    <p:sldId id="270" r:id="rId5"/>
    <p:sldId id="268" r:id="rId6"/>
    <p:sldId id="257" r:id="rId7"/>
    <p:sldId id="271" r:id="rId8"/>
    <p:sldId id="258" r:id="rId9"/>
    <p:sldId id="259" r:id="rId10"/>
    <p:sldId id="260" r:id="rId11"/>
    <p:sldId id="262" r:id="rId12"/>
    <p:sldId id="261" r:id="rId13"/>
    <p:sldId id="263" r:id="rId14"/>
    <p:sldId id="264" r:id="rId15"/>
    <p:sldId id="265" r:id="rId16"/>
    <p:sldId id="266" r:id="rId17"/>
    <p:sldId id="269" r:id="rId18"/>
    <p:sldId id="272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590"/>
  </p:normalViewPr>
  <p:slideViewPr>
    <p:cSldViewPr snapToGrid="0" snapToObjects="1">
      <p:cViewPr>
        <p:scale>
          <a:sx n="122" d="100"/>
          <a:sy n="122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DB1F4E8-14BA-664C-B032-82257397E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386E4B38-7E59-CD43-B36B-7BDE4891EA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2B20107-DD94-A944-BDB7-BD014D936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E338-75BE-E74F-8E81-628883E7BCE9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3BCCCE1-066B-7841-861D-56FF4FCB6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6B31E2A-1B30-2045-A7AE-BB0D8EF5A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972E-186F-404B-8F1E-ECB905C5C7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70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44F3A98-2B34-444B-AB88-A563EA17E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31EF72D3-ABCA-9F46-95D9-84254AF85B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C9A866F-81A3-8244-952F-E66F7E6D8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E338-75BE-E74F-8E81-628883E7BCE9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8C3477F-2B79-FB4D-A9BA-5219CDB19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9DD8F9E-8B0B-C742-8EB9-1C4DC285D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972E-186F-404B-8F1E-ECB905C5C7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869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B4C5E6B3-56B0-6D48-86D2-CACB368611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79AA5868-22DA-E84F-A6C4-6A2EDFAE91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C059973-FAFF-464C-9597-31D2DC7E4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E338-75BE-E74F-8E81-628883E7BCE9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D29C2DD-8E60-384A-8CAD-F6BE9C7A5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8479430-D21A-F746-B35D-7881E2DA3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972E-186F-404B-8F1E-ECB905C5C7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16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D7BB9F1-FE37-C34C-9EE2-C365D68F7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DC0D3BE-05DE-6242-B0E0-6F9848F4C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91BFEA1-3A9C-884A-AF86-3C7FE72F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E338-75BE-E74F-8E81-628883E7BCE9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EBB5E62-8316-D14F-876A-B5B56DB59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361AE1F-87E5-0747-9DC5-B4F8036BB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972E-186F-404B-8F1E-ECB905C5C7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48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57DBDCA-92CA-584F-8A42-4E187C96B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9F8B732-16ED-FA4F-B2C8-7A940FB25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56D2F46-6B08-6D4F-8CC1-04042DF0D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E338-75BE-E74F-8E81-628883E7BCE9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257CEC7-EE57-D546-B1A2-BBF288800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3EBC33F-4641-2141-8AEE-31AA41F8C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972E-186F-404B-8F1E-ECB905C5C7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39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7D12B0C-6138-2F4A-AAF0-E18823CBC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0A99F15-8462-AA41-8E91-127850056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71817D52-0A3B-334E-BE39-F945128D6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3E9DB8D1-230D-A54E-9664-F61E42915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E338-75BE-E74F-8E81-628883E7BCE9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CFF894E-EE83-2E42-900F-6EA68631C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FC61F94-6241-964B-B5C3-9C3323948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972E-186F-404B-8F1E-ECB905C5C7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1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406541A-6F87-624E-9C37-621B6FB88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FD8A4C4-BEE1-C542-AEB8-7BD75030B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7F89BB1-056F-3D4E-8662-444C629A1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C31AF3B6-A598-A640-85E3-27E89D111A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CDDFFB02-58B2-B34B-8B47-023F999867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5D9E36F8-0612-2B45-92A8-57DF0918D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E338-75BE-E74F-8E81-628883E7BCE9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86249107-C312-B540-AC6D-3B645B357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6E507475-4530-984F-81CA-1E7E87709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972E-186F-404B-8F1E-ECB905C5C7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047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80072A-FF58-3D47-BE34-1F08B63E5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2837EE92-AE98-FD4D-87EE-4C574054D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E338-75BE-E74F-8E81-628883E7BCE9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CAA08061-C0AB-8C4A-81C3-D07F740B8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97D4BBCF-574F-0143-85D5-D0705B438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972E-186F-404B-8F1E-ECB905C5C7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896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DC4A4116-6812-4942-BE02-49E69745C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E338-75BE-E74F-8E81-628883E7BCE9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55140BC1-D062-A24B-82E4-BFF1DD77D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DCB1B37-813A-DC46-8828-124BCE5D3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972E-186F-404B-8F1E-ECB905C5C7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19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42F6F7-482C-044E-81EE-9CDAAF536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E810723-CB15-DA42-9267-3475BF1F2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07CC5C00-4C25-5547-9C29-FCCA818AD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A22A8E2-5A7B-9D41-8F42-78BA43052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E338-75BE-E74F-8E81-628883E7BCE9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B65D425-A838-B246-9C74-E463E785D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583B047-7842-2843-8C54-8DD387DCF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972E-186F-404B-8F1E-ECB905C5C7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255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89106E9-BEEF-8E4F-B2D5-D7A3EB446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AA6FB96F-8433-1D4A-8D03-4F34E34238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671A5A63-1F52-3E41-8210-0D350B48F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094F790-17AB-FB4C-A137-03F8EF32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E338-75BE-E74F-8E81-628883E7BCE9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1AD882B-F8FB-B34D-A7B3-CCCD0345E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7035FF6-6327-2A4B-8290-1CC06C05C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1972E-186F-404B-8F1E-ECB905C5C7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90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049FC1B5-8A94-4748-88FD-5039ED4E2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FF0D9253-8FE8-5642-BFEF-E4DAD6B2C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19E1B26-760A-BB4E-B1D4-E518D85F88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BE338-75BE-E74F-8E81-628883E7BCE9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9C68050-B28E-C84D-8BC3-259B531D7F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DFBF981-5655-DF4C-B1DD-633C20E471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1972E-186F-404B-8F1E-ECB905C5C7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24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09322C0-7F05-F645-807E-AA31B25D47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Kým je Ježíš pro Nietzscheho?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C573E3D-CAEE-F846-8E95-FAAADC45CF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Nietzschův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721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71C7E80-FB9C-4E45-AC6A-C2062FF28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Žádná nauka, jen jednání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Verhalten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7B86EB1-94E6-6143-B437-F9C20B2C9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" pitchFamily="2" charset="0"/>
              </a:rPr>
              <a:t>„V celé psychologii evangelia </a:t>
            </a:r>
            <a:r>
              <a:rPr lang="cs-CZ" b="1" dirty="0">
                <a:latin typeface="Times" pitchFamily="2" charset="0"/>
              </a:rPr>
              <a:t>chybí pojem viny a trestu</a:t>
            </a:r>
            <a:r>
              <a:rPr lang="cs-CZ" dirty="0">
                <a:latin typeface="Times" pitchFamily="2" charset="0"/>
              </a:rPr>
              <a:t>; každý distanční poměr mezi bohem a člověkem, - právě to je radostné poselství. … Život vykupitelův byl jen tato praxe, – ani jeho smrt nebyla nic jiného... Nepotřeboval již formulí, nepotřeboval již ritu pro styk s bohem, – ba ani modlitby. Zúčtoval s </a:t>
            </a:r>
            <a:r>
              <a:rPr lang="cs-CZ" dirty="0" err="1">
                <a:latin typeface="Times" pitchFamily="2" charset="0"/>
              </a:rPr>
              <a:t>celým</a:t>
            </a:r>
            <a:r>
              <a:rPr lang="cs-CZ" dirty="0">
                <a:latin typeface="Times" pitchFamily="2" charset="0"/>
              </a:rPr>
              <a:t> </a:t>
            </a:r>
            <a:r>
              <a:rPr lang="cs-CZ" dirty="0" err="1">
                <a:latin typeface="Times" pitchFamily="2" charset="0"/>
              </a:rPr>
              <a:t>židovským</a:t>
            </a:r>
            <a:r>
              <a:rPr lang="cs-CZ" dirty="0">
                <a:latin typeface="Times" pitchFamily="2" charset="0"/>
              </a:rPr>
              <a:t> učením o pokání a smíření; ví, že je to jedině praxe života, kterou se člověk cítí </a:t>
            </a:r>
            <a:r>
              <a:rPr lang="cs-CZ" dirty="0" err="1">
                <a:latin typeface="Times" pitchFamily="2" charset="0"/>
              </a:rPr>
              <a:t>božským</a:t>
            </a:r>
            <a:r>
              <a:rPr lang="cs-CZ" dirty="0">
                <a:latin typeface="Times" pitchFamily="2" charset="0"/>
              </a:rPr>
              <a:t>, </a:t>
            </a:r>
            <a:r>
              <a:rPr lang="cs-CZ" dirty="0" err="1">
                <a:latin typeface="Times" pitchFamily="2" charset="0"/>
              </a:rPr>
              <a:t>blaženým</a:t>
            </a:r>
            <a:r>
              <a:rPr lang="cs-CZ" dirty="0">
                <a:latin typeface="Times" pitchFamily="2" charset="0"/>
              </a:rPr>
              <a:t>, </a:t>
            </a:r>
            <a:r>
              <a:rPr lang="cs-CZ" dirty="0" err="1">
                <a:latin typeface="Times" pitchFamily="2" charset="0"/>
              </a:rPr>
              <a:t>evangelickým</a:t>
            </a:r>
            <a:r>
              <a:rPr lang="cs-CZ" dirty="0">
                <a:latin typeface="Times" pitchFamily="2" charset="0"/>
              </a:rPr>
              <a:t>, dítětem božím. Není pokání cestou k bohu, není jí modlitba za odpuštění: </a:t>
            </a:r>
            <a:r>
              <a:rPr lang="cs-CZ" b="1" dirty="0">
                <a:latin typeface="Times" pitchFamily="2" charset="0"/>
              </a:rPr>
              <a:t>jen evangelická praxe vede k bohu, právě ona je bůh!</a:t>
            </a:r>
            <a:r>
              <a:rPr lang="cs-CZ" dirty="0">
                <a:latin typeface="Times" pitchFamily="2" charset="0"/>
              </a:rPr>
              <a:t> - Co bylo evangeliem vyřízeno, to bylo židovství pojmů: hřích, odpuštění hříchu, víra, vykoupení vírou, – celé židovské církevní učení bylo v radostném poselství popřeno.“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Antikrist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kap. </a:t>
            </a:r>
            <a:r>
              <a:rPr lang="en" dirty="0">
                <a:latin typeface="Times" pitchFamily="2" charset="0"/>
              </a:rPr>
              <a:t>33, str. 50 n.</a:t>
            </a:r>
          </a:p>
        </p:txBody>
      </p:sp>
    </p:spTree>
    <p:extLst>
      <p:ext uri="{BB962C8B-B14F-4D97-AF65-F5344CB8AC3E}">
        <p14:creationId xmlns:p14="http://schemas.microsoft.com/office/powerpoint/2010/main" val="681867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FEDDE37-C709-EE41-BF9B-B6CE9C3A5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Ježíše dělat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hrdinu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F8A0DCD-BE8A-3F45-8EC3-00797E680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Každý́ je dítě boží - Ježíš nepožaduje naprosto nic jen pro sebe -Jako dítě boží je každý každému roven.“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Ježíše dělat hrdinu !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 jaké nedorozumění je už dokonce slovo génius! Celý náš pojem, náš kulturní pojem ducha nemá vůbec smysl ve světě, v němž žije Ježíš. Mluvíme-li s přísností fyziologa. bylo by tu snad na místě zcela jiné slovo... Známe stav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chorobné dráždivosti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hmatu, který pak zděšeně couvá, má-li se dotknout, má-li se uchopit pevného předmětu. Domysleme takový́ fyziologický habitus do jeho poslední logiky – jako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instinktivní nenávist ke každé realitě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jako útěk do „nezachytitelného“, do „nepochopitelného“, jako odpor ke každé formuli, ke každému pojmu času a prostoru, ke všemu, co je pevné, co je mrav, zřízení, církev, jako zdomácnělost ve světě, jehož se už nedotýká žádná realita,  ve světě už jen „vnitřním“, světě „pravém“, světě „věčném“...Království boží je ve vás...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Antikrist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kap. 29, str. 44 n.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82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C41DBA7-0817-254D-8C83-4C626B160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Nitro proti vnějšku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F1CD298-E416-0B45-8FDF-63D13FB1E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„Jestli něčemu rozumím na tomto velkém evangelistovi, tedy tomu, že uznává jen vnitřní realitu za realitu, za ‚pravdu‘, – že viděl ve všem ostatním, ve všem přirozeném, časovém, prostorovém, historickém jen znamení, příležitost k podobenstvím. Pojem syn člověka není konkrétní osoba, která patří do dějin, není něco jednotlivého, jedinečného, ale věčná skutečnost, psychologický symbol osvobozený od pojmu času. Totéž platí ještě jednou a v nejvyšším smyslu,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bohu tohoto symbolisty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království božím, o království nebeském, o dětech božích. Nic není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nekřesťanštějšího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nežli církevní hrubosti o bohu osobním, o království božím, které přijde, o království nebeském na onom světě, o synu božím, druhé osobě trojice.“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Antikrist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kap. 34, str. 52.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236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9E28332-53A8-B140-A8CF-7F3137E72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Ježíšovo idiotství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50BDCB6-3B30-FF4A-BD22-C66740DB7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Tento zvláštní a nemocný svět, do něhož nás uvádějí evangelia –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svět jako z ruského románu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 němž zdá se dali si dostaveníčko vyvrhelové společnosti, nervová choroba a dětské idiotství – nezbytně učinil za všech okolností typ hrubším: zvláště první učedníci teprve předložili bytí, plynoucí zcela v symbolech a nepochopitelnostech, do své vlastní hrubosti, aby vůbec něčemu z toho rozuměn, pro ně typ existoval teprve, když byl zformován do účinnějších forem. Prorok, mesiáš, budoucí soudce, učitel morálky, divotvorce, Jan Křtitel – tolik příležitosti typ zneuznat... Nepodceňujme posléze, co je proprium každého velikého, zejména sektářského uctívání: smazává originální, často trapně cizí rysy a idiosynkrasie na uctívané bytosti - ba ani je nevidí. Bylo by čeho litovat, že nežil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nějaky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Dostojevský nablízku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tohoto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nejzajímavějšího dekadenta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myslím někdo, kdo dovedl vidět právě dojemný půvab takovéto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směsi sublimnosti, nemoci a dětskosti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Antikrist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kap. 31, str. 47.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511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E156854-785E-7B4D-9BB2-435F4F662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Strach před bolestí a náboženství lásky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384FB67-2E06-B24C-AEB7-C5D7CE6F0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jsou obě fyziologické reality, na nichž, z nichž vyrostlo učení o vykoupení.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Nazývám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sublimním pokračováním hédonismu na podkladu veskrze morbidním. Nejblíže mu je příbuzný, byť i 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velikým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nádavkem řecké vitality a nervové síly, epikureismus, pohanské učení spásy.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Epikur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typickým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dekadentem: já první jsem ho takto poznal. -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Strach z bolesti, i z nekonečně malé bolesti - nemůže ani jinak skončit, než v náboženství lásky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Antikrist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kap. 30, str.  45 n.</a:t>
            </a:r>
          </a:p>
        </p:txBody>
      </p:sp>
    </p:spTree>
    <p:extLst>
      <p:ext uri="{BB962C8B-B14F-4D97-AF65-F5344CB8AC3E}">
        <p14:creationId xmlns:p14="http://schemas.microsoft.com/office/powerpoint/2010/main" val="1230742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B94EEC2-1E55-3E40-971D-2C5622BE9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Symbolista vnitřních pravd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CE98E39-FDC6-A54B-8318-7B3EE6597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Takový symbolista par excellence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stojí mimo všechno náboženství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mimo všechny pojmy kultu, všechnu historii, všechnu přírodní vědu, mimo všechnu zkušenost světa, všechny znalosti, všechnu politiku, všechnu psychologii, všechny knihy, všechno umění, – jeho vědění je právě čirá pošetilost o tom, že něco takového je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Kulturu nezná ani z doslechu, nemá zapotřebí proti ní bojovat, – nepopírá 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Totéž platí o státě, o celém občanském řádu a společnosti, o práci, o válce, – nikdy neměl důvod, aby popíral svět, nikdy netušil církevní pojem světa... Popírat je právě to, co je jemu zcela nemožné. Také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chybí dialektika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chybí představa toho, že by nějaká pravda mohla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být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dokázána důvody. Takové učení nemůže ani odporovat: nechápe ani, že jsou jiná učení, že mohou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být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nedovede si ani představit opačné usuzování... Kde se s ním setká, bude truchlit z nejhlubšího soucitu nad slepotou – neboť vidí světlo, – ale nevznese námitek... 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Antikrist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kap. 32, str. 49 n.</a:t>
            </a:r>
          </a:p>
          <a:p>
            <a:pPr marL="0" indent="0" algn="just">
              <a:buNone/>
            </a:pPr>
            <a:endParaRPr lang="e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742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4DABCFA-24FE-094D-AA8B-E53007DCE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Království nebeské zkušenost jednoho srdce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EFD13F7-36ED-2944-ABC0-9F7694C6C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„Království nebeské, to je stav srdce, ne něco, co přijde po smrti. Celý pojem přirozené smrti chybí v evangeliu: smrt není mostem, není přechodem, chybí, protože přísluší zcela jinému světu, pouze zdánlivému, užitečnému pouze k znamením. Hodina smrti není křesťanský pojem, – není vůbec hodiny, času, fyzického života a jeho krizí pro učitele radostného poselství... Království boží není ničím, co se očekává; nemá včerejška ani pozítřka, nepřijde za tisíc let, – je to zkušenost jednoho srdce; je všude, není nikde...“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Antikrist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kap. 34, str. 52 n.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215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12FFD21-91F1-A94F-AF45-AAAE5EECA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 křesťanství: Miluj bližního svého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4F4104C-54F8-6647-8190-B9A6C5707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„Budete-li milovat ty, kdo milují vás, jaká vás čeká odměna? Což i celníci nečiní totéž? A jestliže zdravíte jenom své bratry, co činíte zvláštního? Což i pohané nečiní totéž?“ (Matouš 5,46) – Princip křesťanské lásky: chce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být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nakonec dobře zaplacena...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Antikrist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kap. 45, str. 69.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Láska k bližnímu je přestrojená láska k sobě samému, ale ve zpitvořené a zvrácené podobě. Je to estetizovaná láska k sobě samému. Místo lásky k bližnímu navrhuje Nietzsche lásku k nejvzdálenějšímu, kterou ale nazývá láskou k příteli. Láska k bližnímu nivelizuje, protože je to láska před bohem.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371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19BDB6-5221-1645-AC49-26D9395E8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Ostrovy blažených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μακάρων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νῆσοι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9A2C6CA-5748-8749-A470-185073596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zmínky nalezneme 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Hesioda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Pindara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jedná se o místo, kam cestují duše výtečných jedinců, kteří se tím vyhnou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hádu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není zde smrt ano násilí či ošklivost, jen nekončící slast</a:t>
            </a:r>
          </a:p>
          <a:p>
            <a:pPr>
              <a:buFontTx/>
              <a:buChar char="-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spojovány jsou s Kronem, s vládcem zlatého věku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zde paradoxně mimo všechen čas útočí na pojem věčnosti, neboť činí ze všeho přechodného lež.</a:t>
            </a:r>
          </a:p>
        </p:txBody>
      </p:sp>
    </p:spTree>
    <p:extLst>
      <p:ext uri="{BB962C8B-B14F-4D97-AF65-F5344CB8AC3E}">
        <p14:creationId xmlns:p14="http://schemas.microsoft.com/office/powerpoint/2010/main" val="2833405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3B75260-364F-B84E-A567-03EC34BE5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Ježíš v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Zarathustrovi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5C86F7B-86D4-6645-BAA2-6C8AB0136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„Věru, příliš záhy zemřel onen Hebrej, jejž uctívají kazatelé pomalé smrti: a mnohým od té doby se stalo záhubou, že zemřel příliš záhy. Znal teprve slzy a zádumčivost Hebreje a k tomu nenávist dobrých a spravedlivých – onen Hebrej Ježíš: tu ho přepadla touha po smrti. Kéž by jen byl zůstal na pouští vzdálen dobrých a spravedlivých! Snad by se byl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naučil žíti a milovati zemi – a milovati smích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Věřte mi, bratří moji! Příliš záhy zemřel; sám by byl odvolal své učení, kdyby byl dospěl až k mému věku!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Šlechetný byl dost, aby odvolal!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 nedozrál ještě. Nezrale miluje mladík a nezrale též nenávidí člověka i zemi. Svázána a těžká je posud jeho mysl i peruť jeho ducha.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muži však jest více dítěte než v mladíkovi, a méně zádumčivosti: lépe zná umírat i žít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 Nietzsche, O svobodné smrti, in: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65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5165CCB-4471-D844-B67D-F0C4BCBBA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velký duch v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Antikristovi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D9D56E3-F386-AB4E-808C-03B395B49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„Nenechejme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zmást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velicí duchové jsou skeptici.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skeptik.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Síla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svoboda ze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síly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z nadbytku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síly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ducha se dokazuje skepsí. Lidé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pevného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přesvědčeni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nepadaji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vůbec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váhu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jde-li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zásadne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o hodnotu a nehodnotu.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Přesvědčení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jsou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žaláře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Nevidí dost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dáli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nevidí pod sebe: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 aby kdo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směl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mluvit do hodnoty a nehodnoty,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musi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vidět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pět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set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přesvědčení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 sebou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vidět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sebou... Duch, který chce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něco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velikého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prostředky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tomu chce,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skeptikem.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Být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svobodný od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přesvědčeni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všeho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druhu, moci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svobodne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hledět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patří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síle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Antikrist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2001, kap. 54, str. 85.</a:t>
            </a:r>
          </a:p>
        </p:txBody>
      </p:sp>
    </p:spTree>
    <p:extLst>
      <p:ext uri="{BB962C8B-B14F-4D97-AF65-F5344CB8AC3E}">
        <p14:creationId xmlns:p14="http://schemas.microsoft.com/office/powerpoint/2010/main" val="1560621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7F92647-3ADC-E544-B89B-EC9F8D0A8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Proti světodějným individuím?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1093AC0-C97B-9A44-9B31-F3F7452E7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Veliká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vášeň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základ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moc jeho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bytí,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ješte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osvícenější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ještě despotičtější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nežli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takový duch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zabírá celý jeho intelekt; zbavuje ho skrupulí;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dopřává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odvahy dokonce k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nesvatým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prostředkům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dopřává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za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jistých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okolností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přesvědčení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Přesvědčení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prostředkem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mnohého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lze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dokázat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jen pomocí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nějakého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přesvědčeni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́.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Velika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vášen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potřebuje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spotřebuje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přesvědčení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nepodrobuje se jim, – je si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vědoma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své suverenity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Savonarola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Luther, Rousseau,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Roberspierre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Saint-Simon –, typ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protichůdný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duchu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silnému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osvobodivšímu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se. Ale veliký postoj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těchto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chorých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duchů,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těchto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epileptiků pojmu,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působí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veliké davy, - fanatikové jsou pitoreskní, lidstvo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raději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vidí gesta,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aby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slyšelo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důvody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Nietzsche,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Antikrist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kap. 54.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892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3C60314-1065-604D-BD54-D22A24197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Ježíš – nesvětodějné individuum?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72D8EB9-DA90-9D4D-8D37-90DF70215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Postava Ježíše je nesvětodějná v tom smyslu, že nám ukazuje určitý typ bytí, určitý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sebevztah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 nerozmlouvá svatému muži jeho víru v Boha, protože o samotě ji lze žít, ne však ve společenství. Smrt Boha se tak jeví vlastně jako společenská teze.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 „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Zarathustrova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předmluva“: „Nechoď k lidem a zůstaň v lese! Či raději ke zvířatům jdi! Proč nechceš býti jako já – medvěd mezi medvědy, mezi ptáky pták?“ „A co dělá světec zde v lese?“ ptal se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Světec odpověděl: „Dělám písně a zpívám je, a dělám-li písně, směji se, pláči a mumlám: tak velebím boha…“ Když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uslyšel tato slova, pozdravil světce a pravil: „Co bych vám mohl dáti! Jen mne rychle pusťte, kmet a muž, smějíce se, jako se smějí dva chlapci.“„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Zarathustrova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předmluva“.</a:t>
            </a:r>
          </a:p>
        </p:txBody>
      </p:sp>
    </p:spTree>
    <p:extLst>
      <p:ext uri="{BB962C8B-B14F-4D97-AF65-F5344CB8AC3E}">
        <p14:creationId xmlns:p14="http://schemas.microsoft.com/office/powerpoint/2010/main" val="362500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2C5B756-9DF7-4248-9DD4-9F6DD11AB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" pitchFamily="2" charset="0"/>
              </a:rPr>
              <a:t>Hledání historického Ježíše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66B8289-1FEF-C64F-A061-A6E2D41B4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David Friedrich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Strauss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německý protestantský teolog a filosof, proměnil biblickou historiografii v 19. století. Autor knihy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Život Ježíšův. Kriticky zpracovaný.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Kniha byla přeložena do angličtiny George Eliotovou. Na Ježíše a křesťanství zde pohlíží „vědecky“.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Strauss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zároveň „symptomem“ zrodu tzv. historického vědomí. V tomto kontextu to znamená, že osoba Ježíše i přijetí jeho zvěsti byly nově pojaty historicky podmíněné a jako historické události byly zkoumány.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Stěžejní otázka, která se však kladla, byla: Jak lze ale „věřit“ v historickou událost? A co se zázraky?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Strausse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vnikly do Nového zákonu zázraky proto, aby učedníci uspokojili židovskou potřebu spasitelských proroctví. Nietzsche zpochybňuje podobně jako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Strauss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zázraky, odmítá jejich doslovnost, odmítá je i jako symboly, je to prostě lež.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 píše v této souvislosti dopis své sestře (11. 6. 1865): „Chceš-li dosáhnout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klid mysli a štěstí, pak věř, chceš-li pravdu, pak bádej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3109904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BB9864D-F298-4745-873C-92A4C5A51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" pitchFamily="2" charset="0"/>
              </a:rPr>
              <a:t>Jen jeden křesťan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3DC9BB4-FF02-A948-976E-3B188B25D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„Už slovo ‚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křesťanství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nedorozumění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–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podstate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byl jen jeden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křesťan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ten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zemřel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kříži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Evangelium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zemřelo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kříži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 se od tohoto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okamžiku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zve evangeliem, bylo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opakem toho, co on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žil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zlé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poselstvi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dysangelium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falešne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̌ do nesmyslu,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vidět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odznak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křesťana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nějake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víře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třeba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víře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vykoupení Kristem: jen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křesťanská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praxe,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život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jaky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žil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ten, kdo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zemřel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kříži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křesťansky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Nietzsche,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Antikrist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kap. 39, str. 57 n.</a:t>
            </a:r>
          </a:p>
        </p:txBody>
      </p:sp>
    </p:spTree>
    <p:extLst>
      <p:ext uri="{BB962C8B-B14F-4D97-AF65-F5344CB8AC3E}">
        <p14:creationId xmlns:p14="http://schemas.microsoft.com/office/powerpoint/2010/main" val="2653154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E7E57B-21E9-0C4C-A061-F808CD2BF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Podzemní kulty a Pavlův Damašek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5335CE5-0E20-3A46-A4A7-450F04A69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" pitchFamily="2" charset="0"/>
              </a:rPr>
              <a:t>„Křesťanství se stává formulí, jež by předstihla podzemní kulty všeho druhu, například </a:t>
            </a:r>
            <a:r>
              <a:rPr lang="cs-CZ" dirty="0" err="1">
                <a:latin typeface="Times" pitchFamily="2" charset="0"/>
              </a:rPr>
              <a:t>Osiriův</a:t>
            </a:r>
            <a:r>
              <a:rPr lang="cs-CZ" dirty="0">
                <a:latin typeface="Times" pitchFamily="2" charset="0"/>
              </a:rPr>
              <a:t>, Velké matky, </a:t>
            </a:r>
            <a:r>
              <a:rPr lang="cs-CZ" dirty="0" err="1">
                <a:latin typeface="Times" pitchFamily="2" charset="0"/>
              </a:rPr>
              <a:t>Mithrův</a:t>
            </a:r>
            <a:r>
              <a:rPr lang="cs-CZ" dirty="0">
                <a:latin typeface="Times" pitchFamily="2" charset="0"/>
              </a:rPr>
              <a:t> – a jež by je shrnulo: v tomto poznání spočívá </a:t>
            </a:r>
            <a:r>
              <a:rPr lang="cs-CZ" b="1" dirty="0">
                <a:latin typeface="Times" pitchFamily="2" charset="0"/>
              </a:rPr>
              <a:t>Pavlův génius</a:t>
            </a:r>
            <a:r>
              <a:rPr lang="cs-CZ" dirty="0">
                <a:latin typeface="Times" pitchFamily="2" charset="0"/>
              </a:rPr>
              <a:t>. Jeho instinkt v tom byl tak jistý, že vkládal představy, </a:t>
            </a:r>
            <a:r>
              <a:rPr lang="cs-CZ" dirty="0" err="1">
                <a:latin typeface="Times" pitchFamily="2" charset="0"/>
              </a:rPr>
              <a:t>kterými</a:t>
            </a:r>
            <a:r>
              <a:rPr lang="cs-CZ" dirty="0">
                <a:latin typeface="Times" pitchFamily="2" charset="0"/>
              </a:rPr>
              <a:t> fascinovala ona </a:t>
            </a:r>
            <a:r>
              <a:rPr lang="cs-CZ" dirty="0" err="1">
                <a:latin typeface="Times" pitchFamily="2" charset="0"/>
              </a:rPr>
              <a:t>čandalská</a:t>
            </a:r>
            <a:r>
              <a:rPr lang="cs-CZ" dirty="0">
                <a:latin typeface="Times" pitchFamily="2" charset="0"/>
              </a:rPr>
              <a:t> náboženství, svému vynalezenému ‚spasiteli‘ s </a:t>
            </a:r>
            <a:r>
              <a:rPr lang="cs-CZ" dirty="0" err="1">
                <a:latin typeface="Times" pitchFamily="2" charset="0"/>
              </a:rPr>
              <a:t>bezohledným</a:t>
            </a:r>
            <a:r>
              <a:rPr lang="cs-CZ" dirty="0">
                <a:latin typeface="Times" pitchFamily="2" charset="0"/>
              </a:rPr>
              <a:t> násilnictvím na pravdě do úst, a nejen do úst - že z něho udělal něco, čemu i </a:t>
            </a:r>
            <a:r>
              <a:rPr lang="cs-CZ" dirty="0" err="1">
                <a:latin typeface="Times" pitchFamily="2" charset="0"/>
              </a:rPr>
              <a:t>Mithrův</a:t>
            </a:r>
            <a:r>
              <a:rPr lang="cs-CZ" dirty="0">
                <a:latin typeface="Times" pitchFamily="2" charset="0"/>
              </a:rPr>
              <a:t> kněz mohl rozumět... </a:t>
            </a:r>
            <a:r>
              <a:rPr lang="cs-CZ" b="1" dirty="0">
                <a:latin typeface="Times" pitchFamily="2" charset="0"/>
              </a:rPr>
              <a:t>To byl Pavlův Damašek</a:t>
            </a:r>
            <a:r>
              <a:rPr lang="cs-CZ" dirty="0">
                <a:latin typeface="Times" pitchFamily="2" charset="0"/>
              </a:rPr>
              <a:t>: pochopil, že potřebuje víru v nesmrtelnost, aby znehodnotil „svět“, že pojmem „pekla“ lze ještě ovládnout Řím, – že </a:t>
            </a:r>
            <a:r>
              <a:rPr lang="cs-CZ" b="1" dirty="0">
                <a:latin typeface="Times" pitchFamily="2" charset="0"/>
              </a:rPr>
              <a:t>‚oním světem‘ lze zabít život</a:t>
            </a:r>
            <a:r>
              <a:rPr lang="cs-CZ" dirty="0">
                <a:latin typeface="Times" pitchFamily="2" charset="0"/>
              </a:rPr>
              <a:t>... Nihilista a vyznavač Krista: to se </a:t>
            </a:r>
            <a:r>
              <a:rPr lang="cs-CZ" dirty="0" err="1">
                <a:latin typeface="Times" pitchFamily="2" charset="0"/>
              </a:rPr>
              <a:t>rýmuje</a:t>
            </a:r>
            <a:r>
              <a:rPr lang="cs-CZ" dirty="0">
                <a:latin typeface="Times" pitchFamily="2" charset="0"/>
              </a:rPr>
              <a:t>, a nejen že se to </a:t>
            </a:r>
            <a:r>
              <a:rPr lang="cs-CZ" dirty="0" err="1">
                <a:latin typeface="Times" pitchFamily="2" charset="0"/>
              </a:rPr>
              <a:t>rýmuje</a:t>
            </a:r>
            <a:r>
              <a:rPr lang="cs-CZ" dirty="0">
                <a:latin typeface="Times" pitchFamily="2" charset="0"/>
              </a:rPr>
              <a:t>...“</a:t>
            </a:r>
          </a:p>
          <a:p>
            <a:pPr marL="0" indent="0" algn="just">
              <a:buNone/>
            </a:pPr>
            <a:r>
              <a:rPr lang="cs-CZ" i="1" dirty="0">
                <a:latin typeface="Times" pitchFamily="2" charset="0"/>
              </a:rPr>
              <a:t>Antikrist</a:t>
            </a:r>
            <a:r>
              <a:rPr lang="cs-CZ" dirty="0">
                <a:latin typeface="Times" pitchFamily="2" charset="0"/>
              </a:rPr>
              <a:t>, kap. 58, str. 98.</a:t>
            </a:r>
          </a:p>
        </p:txBody>
      </p:sp>
    </p:spTree>
    <p:extLst>
      <p:ext uri="{BB962C8B-B14F-4D97-AF65-F5344CB8AC3E}">
        <p14:creationId xmlns:p14="http://schemas.microsoft.com/office/powerpoint/2010/main" val="1131995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D812F84-EEEF-F249-AB02-6D89B9114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" pitchFamily="2" charset="0"/>
              </a:rPr>
              <a:t>Nietzschovo</a:t>
            </a:r>
            <a:r>
              <a:rPr lang="cs-CZ" dirty="0">
                <a:latin typeface="Times" pitchFamily="2" charset="0"/>
              </a:rPr>
              <a:t> hledání historického Ježíše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46EBAEA-B6A1-8647-8B5E-ECCC0C4A4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Ježíš</a:t>
            </a: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neměl</a:t>
            </a: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žádnou</a:t>
            </a: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nauku</a:t>
            </a: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žádnou</a:t>
            </a: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metafyziku</a:t>
            </a: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Nebyl</a:t>
            </a: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géniem</a:t>
            </a: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</a:t>
            </a: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hrdinou</a:t>
            </a: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Vyznačoval se averzí vůči bolesti.</a:t>
            </a:r>
            <a:endParaRPr lang="e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Hovoří v symbolech, jeho principem je nitro.</a:t>
            </a:r>
            <a:endParaRPr lang="e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1256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1339</TotalTime>
  <Words>2556</Words>
  <Application>Microsoft Office PowerPoint</Application>
  <PresentationFormat>Vlastní</PresentationFormat>
  <Paragraphs>60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Office</vt:lpstr>
      <vt:lpstr>Kým je Ježíš pro Nietzscheho?</vt:lpstr>
      <vt:lpstr>Ježíš v Zarathustrovi</vt:lpstr>
      <vt:lpstr>Zarathustra – velký duch v Antikristovi</vt:lpstr>
      <vt:lpstr>Proti světodějným individuím?</vt:lpstr>
      <vt:lpstr>Ježíš – nesvětodějné individuum? </vt:lpstr>
      <vt:lpstr>Hledání historického Ježíše</vt:lpstr>
      <vt:lpstr>Jen jeden křesťan</vt:lpstr>
      <vt:lpstr>Podzemní kulty a Pavlův Damašek</vt:lpstr>
      <vt:lpstr>Nietzschovo hledání historického Ježíše</vt:lpstr>
      <vt:lpstr>Žádná nauka, jen jednání (Verhalten)</vt:lpstr>
      <vt:lpstr>Z Ježíše dělat hrdinu!</vt:lpstr>
      <vt:lpstr>Nitro proti vnějšku</vt:lpstr>
      <vt:lpstr>Ježíšovo idiotství</vt:lpstr>
      <vt:lpstr>Strach před bolestí a náboženství lásky</vt:lpstr>
      <vt:lpstr>Symbolista vnitřních pravd</vt:lpstr>
      <vt:lpstr>Království nebeské zkušenost jednoho srdce</vt:lpstr>
      <vt:lpstr>Princip křesťanství: Miluj bližního svého</vt:lpstr>
      <vt:lpstr>Ostrovy blažených μακάρων νῆσοι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Kým je pro Nietzscheho Ježíš?</dc:title>
  <dc:creator>Matějčková, Tereza</dc:creator>
  <cp:lastModifiedBy>FFUK</cp:lastModifiedBy>
  <cp:revision>16</cp:revision>
  <dcterms:created xsi:type="dcterms:W3CDTF">2019-03-23T21:12:38Z</dcterms:created>
  <dcterms:modified xsi:type="dcterms:W3CDTF">2019-03-26T10:14:38Z</dcterms:modified>
</cp:coreProperties>
</file>