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4" r:id="rId7"/>
    <p:sldId id="260" r:id="rId8"/>
    <p:sldId id="263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15. 3. 2017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698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15. 3. 2017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495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15. 3. 2017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5883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15. 3. 2017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37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15. 3. 2017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9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15. 3. 2017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6954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15. 3. 2017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7074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15. 3. 2017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8005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15. 3. 2017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373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15. 3. 2017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345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15. 3. 2017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3611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76CCF-5ED9-4E5E-ADA2-56DD147202D7}" type="datetimeFigureOut">
              <a:rPr lang="cs-CZ" smtClean="0"/>
              <a:t>15. 3. 2017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799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uv.cz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mt.cz/vzdelavani/skolstvi-v-cr/schvalovaci-dolozky-ucebnic-201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200" b="1" dirty="0"/>
              <a:t>Didaktické nástroje (učebnice, programy, korpusy) a práce s nimi</a:t>
            </a:r>
            <a:endParaRPr lang="cs-CZ" sz="3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Hana Prokšová</a:t>
            </a:r>
          </a:p>
          <a:p>
            <a:pPr algn="r"/>
            <a:r>
              <a:rPr lang="cs-CZ" dirty="0"/>
              <a:t>15. března 2017</a:t>
            </a:r>
          </a:p>
        </p:txBody>
      </p:sp>
    </p:spTree>
    <p:extLst>
      <p:ext uri="{BB962C8B-B14F-4D97-AF65-F5344CB8AC3E}">
        <p14:creationId xmlns:p14="http://schemas.microsoft.com/office/powerpoint/2010/main" val="2928629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schvalovací doložka MŠMT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soulad učebnice (s RVP, s učebním plánem, …)</a:t>
            </a:r>
          </a:p>
          <a:p>
            <a:r>
              <a:rPr lang="cs-CZ" dirty="0"/>
              <a:t>celková koncepce</a:t>
            </a:r>
          </a:p>
          <a:p>
            <a:r>
              <a:rPr lang="cs-CZ" dirty="0"/>
              <a:t>odborná a obsahová správnost a přiměřenost věku žáků</a:t>
            </a:r>
          </a:p>
          <a:p>
            <a:r>
              <a:rPr lang="cs-CZ" dirty="0"/>
              <a:t>jazyková a terminologická správnost</a:t>
            </a:r>
          </a:p>
          <a:p>
            <a:r>
              <a:rPr lang="cs-CZ" dirty="0"/>
              <a:t>didaktické rozpracování učiva</a:t>
            </a:r>
          </a:p>
          <a:p>
            <a:r>
              <a:rPr lang="cs-CZ" dirty="0"/>
              <a:t>doprovodné materiály</a:t>
            </a:r>
          </a:p>
          <a:p>
            <a:r>
              <a:rPr lang="cs-CZ" dirty="0"/>
              <a:t>návaznost na předchozí či následné materiály</a:t>
            </a:r>
          </a:p>
          <a:p>
            <a:r>
              <a:rPr lang="cs-CZ" dirty="0"/>
              <a:t>další specifika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8049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49" y="689113"/>
            <a:ext cx="8170793" cy="54878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Schvalovací doložka může být ředitelem věcně příslušného odboru udělena učebnici, která: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respektuje Ústavu ČR a právní předpisy platné na území ČR; zejména respektuje základní práva a svobody, které se zaručují všem lidem bez rozdílu rasy, barvy pleti, jazyka, víry a náboženství, příslušnosti k národnostní nebo etnické menšině a prosazuje rovné příležitosti mužů a žen,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je v souladu s příslušným rámcovým vzdělávacím programem, podporuje utváření a rozvíjení klíčových kompetencí a směřuje k dosahování očekávaných výstupů vzdělávacích oborů (okruhů),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je zpracována na dostatečné odborné úrovni a ve shodě s efektivními didaktickými postupy vhodnými pro věk žáků, jimž je učebnice určena,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po jazykové a grafické stránce odpovídá věku žáků a specifikám daného vzdělávacího oboru nebo průřezového tématu.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3989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49" y="1690689"/>
            <a:ext cx="8170793" cy="448627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právo a společenská rovnost</a:t>
            </a:r>
          </a:p>
          <a:p>
            <a:pPr lvl="1"/>
            <a:r>
              <a:rPr lang="cs-CZ" dirty="0"/>
              <a:t>čeština spadá mezi předměty, které se úzce dotýkají duchovních a  kulturních hodnot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příslušný RVP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odbornost a didaktický postup	</a:t>
            </a:r>
            <a:r>
              <a:rPr lang="cs-CZ" dirty="0">
                <a:solidFill>
                  <a:srgbClr val="00B050"/>
                </a:solidFill>
              </a:rPr>
              <a:t>odpovídající 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jazykové a grafické zpracování	</a:t>
            </a:r>
            <a:r>
              <a:rPr lang="cs-CZ" dirty="0">
                <a:solidFill>
                  <a:srgbClr val="00B050"/>
                </a:solidFill>
              </a:rPr>
              <a:t>věku žáků</a:t>
            </a:r>
          </a:p>
          <a:p>
            <a:endParaRPr lang="cs-CZ" dirty="0"/>
          </a:p>
        </p:txBody>
      </p:sp>
      <p:sp>
        <p:nvSpPr>
          <p:cNvPr id="4" name="Pravá složená závorka 3"/>
          <p:cNvSpPr/>
          <p:nvPr/>
        </p:nvSpPr>
        <p:spPr>
          <a:xfrm>
            <a:off x="5671931" y="4028661"/>
            <a:ext cx="569844" cy="87464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3977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… prosazuje rovné příležitosti mužů a žen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829" y="1551713"/>
            <a:ext cx="8538127" cy="4980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545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 err="1"/>
              <a:t>Mikešova</a:t>
            </a:r>
            <a:r>
              <a:rPr lang="cs-CZ" sz="3200" b="1" dirty="0"/>
              <a:t> kauza z r. 2010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761" y="3062424"/>
            <a:ext cx="5598346" cy="324947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8350" y="1690689"/>
            <a:ext cx="3295650" cy="211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972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učebnice + pracovní sešit se posuzují jako celek</a:t>
            </a:r>
          </a:p>
          <a:p>
            <a:r>
              <a:rPr lang="cs-CZ" dirty="0"/>
              <a:t>u řad učebnic dělá posudek i Národní ústav pro vzdělávání, školské poradenské zařízení a zařízení pro další vzdělávání pedagogických pracovníků (NÚV)</a:t>
            </a:r>
          </a:p>
          <a:p>
            <a:pPr lvl="1"/>
            <a:r>
              <a:rPr lang="cs-CZ" dirty="0">
                <a:hlinkClick r:id="rId2"/>
              </a:rPr>
              <a:t>http://www.nuv.cz/</a:t>
            </a:r>
            <a:r>
              <a:rPr lang="cs-CZ" dirty="0"/>
              <a:t> </a:t>
            </a:r>
          </a:p>
          <a:p>
            <a:r>
              <a:rPr lang="cs-CZ" dirty="0"/>
              <a:t>schvalovací doložku lze i odejmout</a:t>
            </a:r>
          </a:p>
        </p:txBody>
      </p:sp>
    </p:spTree>
    <p:extLst>
      <p:ext uri="{BB962C8B-B14F-4D97-AF65-F5344CB8AC3E}">
        <p14:creationId xmlns:p14="http://schemas.microsoft.com/office/powerpoint/2010/main" val="3313961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doložku nepotřebují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metodické příručky pro učitele</a:t>
            </a:r>
          </a:p>
          <a:p>
            <a:r>
              <a:rPr lang="cs-CZ" dirty="0"/>
              <a:t>sbírky diktátů, cvičení</a:t>
            </a:r>
          </a:p>
          <a:p>
            <a:r>
              <a:rPr lang="cs-CZ" dirty="0"/>
              <a:t>pracovní sešity, které nejsou vázány na učebnici</a:t>
            </a:r>
          </a:p>
          <a:p>
            <a:r>
              <a:rPr lang="cs-CZ" dirty="0"/>
              <a:t>slovníky</a:t>
            </a:r>
          </a:p>
        </p:txBody>
      </p:sp>
    </p:spTree>
    <p:extLst>
      <p:ext uri="{BB962C8B-B14F-4D97-AF65-F5344CB8AC3E}">
        <p14:creationId xmlns:p14="http://schemas.microsoft.com/office/powerpoint/2010/main" val="2915131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seznam schválených učebnic</a:t>
            </a:r>
            <a:br>
              <a:rPr lang="cs-CZ" sz="3200" b="1" dirty="0"/>
            </a:br>
            <a:r>
              <a:rPr lang="cs-CZ" sz="1800" b="1" dirty="0">
                <a:hlinkClick r:id="rId2"/>
              </a:rPr>
              <a:t>http://www.msmt.cz/vzdelavani/skolstvi-v-cr/schvalovaci-dolozky-ucebnic-2013</a:t>
            </a:r>
            <a:r>
              <a:rPr lang="cs-CZ" sz="1800" b="1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49" y="1825625"/>
            <a:ext cx="8276811" cy="4351338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dirty="0"/>
              <a:t>autor,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název učebnice,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nakladatelství,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je-li součástí ucelené řady,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obor/předmět, příp. ročník,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pořadí vydání (rok dotisku), kterému byla doložka udělena,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číslo jednací spisu, kterým byla doložka udělena, 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doba platnosti schvalovací doložky,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datum udělení schvalovací doložky,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cena učebnice sdělená nakladatelem,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nosič učebnice,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jazyk učebnice, jedná-li se o vzdělávání v jazycích národnostních menšin.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37348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1892</TotalTime>
  <Words>362</Words>
  <Application>Microsoft Office PowerPoint</Application>
  <PresentationFormat>Předvádění na obrazovce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Didaktické nástroje (učebnice, programy, korpusy) a práce s nimi</vt:lpstr>
      <vt:lpstr>schvalovací doložka MŠMT</vt:lpstr>
      <vt:lpstr>Prezentace aplikace PowerPoint</vt:lpstr>
      <vt:lpstr>Prezentace aplikace PowerPoint</vt:lpstr>
      <vt:lpstr>… prosazuje rovné příležitosti mužů a žen</vt:lpstr>
      <vt:lpstr>Mikešova kauza z r. 2010</vt:lpstr>
      <vt:lpstr>Prezentace aplikace PowerPoint</vt:lpstr>
      <vt:lpstr>doložku nepotřebují</vt:lpstr>
      <vt:lpstr>seznam schválených učebnic http://www.msmt.cz/vzdelavani/skolstvi-v-cr/schvalovaci-dolozky-ucebnic-2013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Didaktické nástroje (učebnice, programy, korpusy) a práce s nimi</dc:title>
  <dc:creator>pivo</dc:creator>
  <cp:lastModifiedBy>pivo</cp:lastModifiedBy>
  <cp:revision>52</cp:revision>
  <dcterms:created xsi:type="dcterms:W3CDTF">2017-02-13T17:21:41Z</dcterms:created>
  <dcterms:modified xsi:type="dcterms:W3CDTF">2017-03-15T12:54:51Z</dcterms:modified>
</cp:coreProperties>
</file>