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8" r:id="rId4"/>
    <p:sldId id="257" r:id="rId5"/>
    <p:sldId id="259" r:id="rId6"/>
    <p:sldId id="261" r:id="rId7"/>
    <p:sldId id="260" r:id="rId8"/>
    <p:sldId id="262" r:id="rId9"/>
    <p:sldId id="263" r:id="rId10"/>
    <p:sldId id="265" r:id="rId11"/>
    <p:sldId id="267" r:id="rId12"/>
    <p:sldId id="266" r:id="rId13"/>
    <p:sldId id="268" r:id="rId14"/>
    <p:sldId id="269" r:id="rId15"/>
    <p:sldId id="270" r:id="rId16"/>
    <p:sldId id="271" r:id="rId17"/>
    <p:sldId id="272"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7E1FFF-3A6D-44C5-94CA-5E0956A744E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3EF72ED-5075-42C8-A3F0-136D5C07F9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216ED7E-406E-4044-840B-A620C9DBE293}"/>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5" name="Zástupný symbol pro zápatí 4">
            <a:extLst>
              <a:ext uri="{FF2B5EF4-FFF2-40B4-BE49-F238E27FC236}">
                <a16:creationId xmlns:a16="http://schemas.microsoft.com/office/drawing/2014/main" id="{0DAB605E-555A-457C-A21A-644401E6CCA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FFDBD62-FA7F-4634-8E77-8D01E410701C}"/>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407947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853D86-7739-4F14-8439-D9ED08EC087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06F10B2-0C4F-480C-AFBC-47A9089E1155}"/>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B0C3677-81E4-4876-8F28-5E28E9846B0C}"/>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5" name="Zástupný symbol pro zápatí 4">
            <a:extLst>
              <a:ext uri="{FF2B5EF4-FFF2-40B4-BE49-F238E27FC236}">
                <a16:creationId xmlns:a16="http://schemas.microsoft.com/office/drawing/2014/main" id="{5166F4BF-4BDA-4969-A087-2CD2EA0FF1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44366D4-B5A3-4FBD-AFEC-9084CB0D3F37}"/>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1672821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43E5AC2-1946-4365-9A37-B8B04BF7C94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54B3081-0952-49B6-8034-B7D538A8016A}"/>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CBF3E44-58A6-4643-95E4-1B7CE7478D0C}"/>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5" name="Zástupný symbol pro zápatí 4">
            <a:extLst>
              <a:ext uri="{FF2B5EF4-FFF2-40B4-BE49-F238E27FC236}">
                <a16:creationId xmlns:a16="http://schemas.microsoft.com/office/drawing/2014/main" id="{46D51D45-9947-4F25-8E48-B0D9E2731B1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086C352-532D-4F04-9FA3-997CD7FA479E}"/>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2881686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2AFB77-EE41-4FB9-AFB2-EE38BAF5ACEC}"/>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CB6F221-1C72-48B4-A119-50A670DA355A}"/>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7FF0027-5E84-4A4A-84AC-CF8523292CC7}"/>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5" name="Zástupný symbol pro zápatí 4">
            <a:extLst>
              <a:ext uri="{FF2B5EF4-FFF2-40B4-BE49-F238E27FC236}">
                <a16:creationId xmlns:a16="http://schemas.microsoft.com/office/drawing/2014/main" id="{FBBD4DA6-E37F-41AE-AE3C-0DC97520E9A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D662FA8-6E2E-452D-B61A-F5B5B0D99A52}"/>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1728745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448FED-3AA9-41E0-9999-AD1AD4F75D1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82656F63-ABB1-4BB0-A50C-A9C21C215B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85AE35E4-F450-4505-A7A2-F8F7F4219D09}"/>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5" name="Zástupný symbol pro zápatí 4">
            <a:extLst>
              <a:ext uri="{FF2B5EF4-FFF2-40B4-BE49-F238E27FC236}">
                <a16:creationId xmlns:a16="http://schemas.microsoft.com/office/drawing/2014/main" id="{04FB152C-3E1A-4775-B6CD-ED264BA71E5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8A6D738-54C0-4CD3-9753-F27CBBDFDB35}"/>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428533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D9AE1D-EF40-4D42-9C19-7990CCCF3AFC}"/>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5655C70B-7B99-4C5C-848E-9AC56FFDCFE1}"/>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8C65F41-4F17-4E6B-96C7-661457BF7257}"/>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1B40EB6-49E7-4FF6-A658-80FD8FC31B9B}"/>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6" name="Zástupný symbol pro zápatí 5">
            <a:extLst>
              <a:ext uri="{FF2B5EF4-FFF2-40B4-BE49-F238E27FC236}">
                <a16:creationId xmlns:a16="http://schemas.microsoft.com/office/drawing/2014/main" id="{DD70AE6B-98C1-4E14-9ECD-F03175D0F35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959EBE1-4630-45CE-91C9-7FDB867D91C5}"/>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2452448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DFDE40-1449-46EF-9731-92C1751FD20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D02774AF-68F4-4B97-8580-37154BEC9B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88C74E23-167F-47CB-9D37-E8391DD46715}"/>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28255A47-8C1E-4078-81BE-4F9EEDEBB3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ECCD1E84-81BB-480E-B968-C626A2B4678F}"/>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44B4A1E-7437-4A31-8B91-09E90DE913ED}"/>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8" name="Zástupný symbol pro zápatí 7">
            <a:extLst>
              <a:ext uri="{FF2B5EF4-FFF2-40B4-BE49-F238E27FC236}">
                <a16:creationId xmlns:a16="http://schemas.microsoft.com/office/drawing/2014/main" id="{824B6D2F-F57D-475E-A730-E37FA689FFDE}"/>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99F3A256-D8BF-471A-8B48-26ADF0F3E447}"/>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1496857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1548ED-3701-4DA2-B047-282ED0EC15F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0D58C42-6273-4785-95FC-EE8D98468E52}"/>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4" name="Zástupný symbol pro zápatí 3">
            <a:extLst>
              <a:ext uri="{FF2B5EF4-FFF2-40B4-BE49-F238E27FC236}">
                <a16:creationId xmlns:a16="http://schemas.microsoft.com/office/drawing/2014/main" id="{FF4CDEB2-0905-44F7-8A96-BA3270E9B6F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001911E-38C0-47C6-8BCD-A422995A7345}"/>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405274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5AE4EBE-02AA-4B51-99FD-BCEAF36643E0}"/>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3" name="Zástupný symbol pro zápatí 2">
            <a:extLst>
              <a:ext uri="{FF2B5EF4-FFF2-40B4-BE49-F238E27FC236}">
                <a16:creationId xmlns:a16="http://schemas.microsoft.com/office/drawing/2014/main" id="{DDCB1198-6156-4081-A80F-2D15D788157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FFCE724-6744-4E77-BF17-7D17A60476C7}"/>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3966399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28CE07-E433-4568-9B9A-A74EF6FBCDA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62471534-B119-4F5D-BA6C-68A3C0F1E3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8A62DDD7-C9BD-42C5-B5D4-A2A09EEEF7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214610FA-CDAE-4B80-B285-76A10EC7EBEE}"/>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6" name="Zástupný symbol pro zápatí 5">
            <a:extLst>
              <a:ext uri="{FF2B5EF4-FFF2-40B4-BE49-F238E27FC236}">
                <a16:creationId xmlns:a16="http://schemas.microsoft.com/office/drawing/2014/main" id="{B4C5CFAB-7B99-4561-A9EB-516A0933C52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14A272D-94BC-455F-9957-D36F08DB1D57}"/>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297579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A7FF93-658D-4D8D-80B7-DD9A10B15EA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185D894-C343-4424-A4F4-A8FA4C2E15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BED6E641-7B73-43B9-B5A9-083F5AF21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D1DCF8E8-DB2E-4A88-A0BB-44F9F5310ABE}"/>
              </a:ext>
            </a:extLst>
          </p:cNvPr>
          <p:cNvSpPr>
            <a:spLocks noGrp="1"/>
          </p:cNvSpPr>
          <p:nvPr>
            <p:ph type="dt" sz="half" idx="10"/>
          </p:nvPr>
        </p:nvSpPr>
        <p:spPr/>
        <p:txBody>
          <a:bodyPr/>
          <a:lstStyle/>
          <a:p>
            <a:fld id="{CE9CE3A0-40EB-477A-B58F-632645B7345D}" type="datetimeFigureOut">
              <a:rPr lang="cs-CZ" smtClean="0"/>
              <a:t>12.11.2020</a:t>
            </a:fld>
            <a:endParaRPr lang="cs-CZ"/>
          </a:p>
        </p:txBody>
      </p:sp>
      <p:sp>
        <p:nvSpPr>
          <p:cNvPr id="6" name="Zástupný symbol pro zápatí 5">
            <a:extLst>
              <a:ext uri="{FF2B5EF4-FFF2-40B4-BE49-F238E27FC236}">
                <a16:creationId xmlns:a16="http://schemas.microsoft.com/office/drawing/2014/main" id="{BAFD6EDA-0485-453C-88C8-1E4591D23A3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E499C30-2643-4556-95F5-DB0B9BDCCCC5}"/>
              </a:ext>
            </a:extLst>
          </p:cNvPr>
          <p:cNvSpPr>
            <a:spLocks noGrp="1"/>
          </p:cNvSpPr>
          <p:nvPr>
            <p:ph type="sldNum" sz="quarter" idx="12"/>
          </p:nvPr>
        </p:nvSpPr>
        <p:spPr/>
        <p:txBody>
          <a:bodyPr/>
          <a:lstStyle/>
          <a:p>
            <a:fld id="{3B1579FC-CA0B-4C9F-AA6B-02BF8EBF2044}" type="slidenum">
              <a:rPr lang="cs-CZ" smtClean="0"/>
              <a:t>‹#›</a:t>
            </a:fld>
            <a:endParaRPr lang="cs-CZ"/>
          </a:p>
        </p:txBody>
      </p:sp>
    </p:spTree>
    <p:extLst>
      <p:ext uri="{BB962C8B-B14F-4D97-AF65-F5344CB8AC3E}">
        <p14:creationId xmlns:p14="http://schemas.microsoft.com/office/powerpoint/2010/main" val="1919415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ED3A21C-9BA6-48AA-9491-2765781FBA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F52C4A54-D07C-4365-962D-C1EF9A8076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60B39DD-06C7-417F-8E95-C44E461108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CE3A0-40EB-477A-B58F-632645B7345D}" type="datetimeFigureOut">
              <a:rPr lang="cs-CZ" smtClean="0"/>
              <a:t>12.11.2020</a:t>
            </a:fld>
            <a:endParaRPr lang="cs-CZ"/>
          </a:p>
        </p:txBody>
      </p:sp>
      <p:sp>
        <p:nvSpPr>
          <p:cNvPr id="5" name="Zástupný symbol pro zápatí 4">
            <a:extLst>
              <a:ext uri="{FF2B5EF4-FFF2-40B4-BE49-F238E27FC236}">
                <a16:creationId xmlns:a16="http://schemas.microsoft.com/office/drawing/2014/main" id="{E71400F7-1CD5-490E-B091-AC66B5DDFC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BCA9DC2-EC13-4718-9F24-F597ED18F0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579FC-CA0B-4C9F-AA6B-02BF8EBF2044}" type="slidenum">
              <a:rPr lang="cs-CZ" smtClean="0"/>
              <a:t>‹#›</a:t>
            </a:fld>
            <a:endParaRPr lang="cs-CZ"/>
          </a:p>
        </p:txBody>
      </p:sp>
    </p:spTree>
    <p:extLst>
      <p:ext uri="{BB962C8B-B14F-4D97-AF65-F5344CB8AC3E}">
        <p14:creationId xmlns:p14="http://schemas.microsoft.com/office/powerpoint/2010/main" val="1813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C7B293-B2C3-4595-869A-D98D4AB7A59A}"/>
              </a:ext>
            </a:extLst>
          </p:cNvPr>
          <p:cNvSpPr>
            <a:spLocks noGrp="1"/>
          </p:cNvSpPr>
          <p:nvPr>
            <p:ph type="ctrTitle"/>
          </p:nvPr>
        </p:nvSpPr>
        <p:spPr/>
        <p:txBody>
          <a:bodyPr/>
          <a:lstStyle/>
          <a:p>
            <a:r>
              <a:rPr lang="cs-CZ" dirty="0"/>
              <a:t>12. Hospodářský cyklus, Hospodářský růst</a:t>
            </a:r>
          </a:p>
        </p:txBody>
      </p:sp>
      <p:sp>
        <p:nvSpPr>
          <p:cNvPr id="3" name="Podnadpis 2">
            <a:extLst>
              <a:ext uri="{FF2B5EF4-FFF2-40B4-BE49-F238E27FC236}">
                <a16:creationId xmlns:a16="http://schemas.microsoft.com/office/drawing/2014/main" id="{C3942DE7-1B24-412E-A93F-9CE6DA89B43A}"/>
              </a:ext>
            </a:extLst>
          </p:cNvPr>
          <p:cNvSpPr>
            <a:spLocks noGrp="1"/>
          </p:cNvSpPr>
          <p:nvPr>
            <p:ph type="subTitle" idx="1"/>
          </p:nvPr>
        </p:nvSpPr>
        <p:spPr/>
        <p:txBody>
          <a:bodyPr/>
          <a:lstStyle/>
          <a:p>
            <a:r>
              <a:rPr lang="cs-CZ" dirty="0"/>
              <a:t>Holman. Ekonomie. Kap 24, 25.</a:t>
            </a:r>
          </a:p>
        </p:txBody>
      </p:sp>
    </p:spTree>
    <p:extLst>
      <p:ext uri="{BB962C8B-B14F-4D97-AF65-F5344CB8AC3E}">
        <p14:creationId xmlns:p14="http://schemas.microsoft.com/office/powerpoint/2010/main" val="614618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560102-CB26-443B-9F59-2F422BA6A75B}"/>
              </a:ext>
            </a:extLst>
          </p:cNvPr>
          <p:cNvSpPr>
            <a:spLocks noGrp="1"/>
          </p:cNvSpPr>
          <p:nvPr>
            <p:ph type="title"/>
          </p:nvPr>
        </p:nvSpPr>
        <p:spPr/>
        <p:txBody>
          <a:bodyPr/>
          <a:lstStyle/>
          <a:p>
            <a:r>
              <a:rPr lang="cs-CZ" dirty="0"/>
              <a:t>MÝTUS POPTÁVKY</a:t>
            </a:r>
          </a:p>
        </p:txBody>
      </p:sp>
      <p:sp>
        <p:nvSpPr>
          <p:cNvPr id="3" name="Zástupný symbol pro obsah 2">
            <a:extLst>
              <a:ext uri="{FF2B5EF4-FFF2-40B4-BE49-F238E27FC236}">
                <a16:creationId xmlns:a16="http://schemas.microsoft.com/office/drawing/2014/main" id="{0D3DB3EE-4901-48D8-9EDB-C16FEB3F9F02}"/>
              </a:ext>
            </a:extLst>
          </p:cNvPr>
          <p:cNvSpPr>
            <a:spLocks noGrp="1"/>
          </p:cNvSpPr>
          <p:nvPr>
            <p:ph idx="1"/>
          </p:nvPr>
        </p:nvSpPr>
        <p:spPr>
          <a:xfrm>
            <a:off x="609600" y="1612233"/>
            <a:ext cx="7884696" cy="4748462"/>
          </a:xfrm>
        </p:spPr>
        <p:txBody>
          <a:bodyPr>
            <a:normAutofit fontScale="77500" lnSpcReduction="20000"/>
          </a:bodyPr>
          <a:lstStyle/>
          <a:p>
            <a:r>
              <a:rPr lang="cs-CZ" dirty="0"/>
              <a:t>Když se zajímáte o to, jaký byl v minulém roce hospodářský růst, dostanete obvykle údaj o růstu reálného HDP. Jenže hospodářský růst v pravém slova smyslu není jednoduše růst naměřeného reálného HDP. Je to růst </a:t>
            </a:r>
            <a:r>
              <a:rPr lang="cs-CZ" i="1" dirty="0" err="1"/>
              <a:t>potenciálntho</a:t>
            </a:r>
            <a:r>
              <a:rPr lang="cs-CZ" i="1" dirty="0"/>
              <a:t> HDP. </a:t>
            </a:r>
            <a:r>
              <a:rPr lang="cs-CZ" dirty="0"/>
              <a:t>Hospodářský růst je zvětšování produkční kapacity země, její schopnosti vyrábět.</a:t>
            </a:r>
          </a:p>
          <a:p>
            <a:r>
              <a:rPr lang="cs-CZ" dirty="0"/>
              <a:t> Naměřený HDP může krátkodobě převyšovat potenciální produkt nebo naopak</a:t>
            </a:r>
          </a:p>
          <a:p>
            <a:r>
              <a:rPr lang="cs-CZ" dirty="0"/>
              <a:t>Cyklická expanze je pouze krátkodobé zvýšení HDP nad potenciální produkt. Hospodářský růst však znamená růst samotného potenciálního produktu.</a:t>
            </a:r>
          </a:p>
          <a:p>
            <a:r>
              <a:rPr lang="cs-CZ" dirty="0"/>
              <a:t>Zvýšení poptávky dokáže pouze vyvolat </a:t>
            </a:r>
            <a:r>
              <a:rPr lang="cs-CZ" i="1" dirty="0"/>
              <a:t>expanzi </a:t>
            </a:r>
            <a:r>
              <a:rPr lang="cs-CZ" dirty="0"/>
              <a:t>a krátkodobě zvýšit HDP nad potenciální produkt. V dobách recese dokáže poptávka vyvést ekonomiku zpět k potenciálnímu produktu. Ale nedokáže urychlit hospodářský růst. </a:t>
            </a:r>
          </a:p>
          <a:p>
            <a:r>
              <a:rPr lang="cs-CZ" dirty="0"/>
              <a:t>Impulzy k hospodářskému růstu nenajdeme na straně poptávky. Najdeme je pouze na straně nabídky výrobních faktorů. </a:t>
            </a:r>
          </a:p>
        </p:txBody>
      </p:sp>
      <p:pic>
        <p:nvPicPr>
          <p:cNvPr id="4" name="Obrázek 3">
            <a:extLst>
              <a:ext uri="{FF2B5EF4-FFF2-40B4-BE49-F238E27FC236}">
                <a16:creationId xmlns:a16="http://schemas.microsoft.com/office/drawing/2014/main" id="{530CEDA9-8619-4C47-ABA7-B17F2A3961F9}"/>
              </a:ext>
            </a:extLst>
          </p:cNvPr>
          <p:cNvPicPr>
            <a:picLocks noChangeAspect="1"/>
          </p:cNvPicPr>
          <p:nvPr/>
        </p:nvPicPr>
        <p:blipFill>
          <a:blip r:embed="rId2"/>
          <a:stretch>
            <a:fillRect/>
          </a:stretch>
        </p:blipFill>
        <p:spPr>
          <a:xfrm>
            <a:off x="8382002" y="2217611"/>
            <a:ext cx="3448050" cy="2739217"/>
          </a:xfrm>
          <a:prstGeom prst="rect">
            <a:avLst/>
          </a:prstGeom>
        </p:spPr>
      </p:pic>
    </p:spTree>
    <p:extLst>
      <p:ext uri="{BB962C8B-B14F-4D97-AF65-F5344CB8AC3E}">
        <p14:creationId xmlns:p14="http://schemas.microsoft.com/office/powerpoint/2010/main" val="2395909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5C38B7-EA4A-49FC-A810-15846062F09B}"/>
              </a:ext>
            </a:extLst>
          </p:cNvPr>
          <p:cNvSpPr>
            <a:spLocks noGrp="1"/>
          </p:cNvSpPr>
          <p:nvPr>
            <p:ph type="title"/>
          </p:nvPr>
        </p:nvSpPr>
        <p:spPr/>
        <p:txBody>
          <a:bodyPr/>
          <a:lstStyle/>
          <a:p>
            <a:r>
              <a:rPr lang="cs-CZ" dirty="0"/>
              <a:t>HOSPODÁŘSKÝ RŮST </a:t>
            </a:r>
            <a:r>
              <a:rPr lang="cs-CZ" b="1" dirty="0"/>
              <a:t>A </a:t>
            </a:r>
            <a:r>
              <a:rPr lang="cs-CZ" dirty="0" err="1"/>
              <a:t>PŘíRODNí</a:t>
            </a:r>
            <a:r>
              <a:rPr lang="cs-CZ" dirty="0"/>
              <a:t> ZDROJE</a:t>
            </a:r>
          </a:p>
        </p:txBody>
      </p:sp>
      <p:sp>
        <p:nvSpPr>
          <p:cNvPr id="3" name="Zástupný symbol pro obsah 2">
            <a:extLst>
              <a:ext uri="{FF2B5EF4-FFF2-40B4-BE49-F238E27FC236}">
                <a16:creationId xmlns:a16="http://schemas.microsoft.com/office/drawing/2014/main" id="{D87F0B08-9359-49D5-965C-D3226698AE0C}"/>
              </a:ext>
            </a:extLst>
          </p:cNvPr>
          <p:cNvSpPr>
            <a:spLocks noGrp="1"/>
          </p:cNvSpPr>
          <p:nvPr>
            <p:ph idx="1"/>
          </p:nvPr>
        </p:nvSpPr>
        <p:spPr/>
        <p:txBody>
          <a:bodyPr>
            <a:normAutofit/>
          </a:bodyPr>
          <a:lstStyle/>
          <a:p>
            <a:r>
              <a:rPr lang="cs-CZ" dirty="0"/>
              <a:t>Hospodářský růst je ovlivněn především růstem výrobních faktorů - přírodních zdrojů, práce a kapitálu.</a:t>
            </a:r>
          </a:p>
          <a:p>
            <a:r>
              <a:rPr lang="cs-CZ" dirty="0"/>
              <a:t>Přesto však přírodní zdroje nejsou </a:t>
            </a:r>
            <a:r>
              <a:rPr lang="cs-CZ" i="1" dirty="0"/>
              <a:t>hlavním </a:t>
            </a:r>
            <a:r>
              <a:rPr lang="cs-CZ" dirty="0"/>
              <a:t>motorem hospodářského růstu.</a:t>
            </a:r>
          </a:p>
          <a:p>
            <a:r>
              <a:rPr lang="cs-CZ" dirty="0"/>
              <a:t>Kdyby byly hlavním motorem hospodářského růstu přírodní zdroje, patřily by k nejbohatším takové země jako Brazílie, Argentina a Zaire, zatímco Švýcarsko nebo Japonsko by je měly žádat o rozvojovou pomoc. Rusko by bylo bohatší než Anglie, Čína by byla bohatší než Hongkong.</a:t>
            </a:r>
          </a:p>
        </p:txBody>
      </p:sp>
    </p:spTree>
    <p:extLst>
      <p:ext uri="{BB962C8B-B14F-4D97-AF65-F5344CB8AC3E}">
        <p14:creationId xmlns:p14="http://schemas.microsoft.com/office/powerpoint/2010/main" val="3772970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27E280-6D52-4A6A-B127-43F97911E6DE}"/>
              </a:ext>
            </a:extLst>
          </p:cNvPr>
          <p:cNvSpPr>
            <a:spLocks noGrp="1"/>
          </p:cNvSpPr>
          <p:nvPr>
            <p:ph type="title"/>
          </p:nvPr>
        </p:nvSpPr>
        <p:spPr/>
        <p:txBody>
          <a:bodyPr>
            <a:normAutofit fontScale="90000"/>
          </a:bodyPr>
          <a:lstStyle/>
          <a:p>
            <a:r>
              <a:rPr lang="cs-CZ" dirty="0"/>
              <a:t>Myšlenka, že je hospodářský růst "nepřátelský„ vůči přírodním zdrojům, je v zásadě nesprávná.</a:t>
            </a:r>
          </a:p>
        </p:txBody>
      </p:sp>
      <p:sp>
        <p:nvSpPr>
          <p:cNvPr id="3" name="Zástupný symbol pro obsah 2">
            <a:extLst>
              <a:ext uri="{FF2B5EF4-FFF2-40B4-BE49-F238E27FC236}">
                <a16:creationId xmlns:a16="http://schemas.microsoft.com/office/drawing/2014/main" id="{818702B6-280B-492D-8458-CEC2C2BFA1B7}"/>
              </a:ext>
            </a:extLst>
          </p:cNvPr>
          <p:cNvSpPr>
            <a:spLocks noGrp="1"/>
          </p:cNvSpPr>
          <p:nvPr>
            <p:ph idx="1"/>
          </p:nvPr>
        </p:nvSpPr>
        <p:spPr/>
        <p:txBody>
          <a:bodyPr/>
          <a:lstStyle/>
          <a:p>
            <a:r>
              <a:rPr lang="cs-CZ" i="1" dirty="0"/>
              <a:t>Neobnovitelné </a:t>
            </a:r>
            <a:r>
              <a:rPr lang="cs-CZ" dirty="0"/>
              <a:t>přírodní </a:t>
            </a:r>
            <a:r>
              <a:rPr lang="cs-CZ" i="1" dirty="0"/>
              <a:t>zdroje </a:t>
            </a:r>
            <a:r>
              <a:rPr lang="cs-CZ" dirty="0"/>
              <a:t>jsou chráněny cenovým systémem. A to spolehlivěji, než by to dokázal stát. Když dochází k vyčerpávání ložisek některých paliv nebo minerálních surovin, stávají se vzácnými a to se projeví na trzích růstem jejich cen. To má pak dvojí účinek. Jednak se intenzivně hledají nová naleziště a začínají se těžit nová ložiska, která se při nižších cenách nevyplácelo těžit. Tím roste nabídka těchto přírodních zdrojů, Další účinek zdražení vyčerpávaných zdrojů je ten, že dochází k jejich substituci méně vzácnými přírodními surovinami nebo umělými materiály.</a:t>
            </a:r>
          </a:p>
          <a:p>
            <a:endParaRPr lang="cs-CZ" dirty="0"/>
          </a:p>
        </p:txBody>
      </p:sp>
    </p:spTree>
    <p:extLst>
      <p:ext uri="{BB962C8B-B14F-4D97-AF65-F5344CB8AC3E}">
        <p14:creationId xmlns:p14="http://schemas.microsoft.com/office/powerpoint/2010/main" val="2603360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396C6B-9ADC-4038-9BCB-C9E72C32B935}"/>
              </a:ext>
            </a:extLst>
          </p:cNvPr>
          <p:cNvSpPr>
            <a:spLocks noGrp="1"/>
          </p:cNvSpPr>
          <p:nvPr>
            <p:ph type="title"/>
          </p:nvPr>
        </p:nvSpPr>
        <p:spPr/>
        <p:txBody>
          <a:bodyPr/>
          <a:lstStyle/>
          <a:p>
            <a:r>
              <a:rPr lang="cs-CZ" b="1" dirty="0"/>
              <a:t>AKUMULACE KAPITÁLU</a:t>
            </a:r>
            <a:endParaRPr lang="cs-CZ" dirty="0"/>
          </a:p>
        </p:txBody>
      </p:sp>
      <p:sp>
        <p:nvSpPr>
          <p:cNvPr id="3" name="Zástupný symbol pro obsah 2">
            <a:extLst>
              <a:ext uri="{FF2B5EF4-FFF2-40B4-BE49-F238E27FC236}">
                <a16:creationId xmlns:a16="http://schemas.microsoft.com/office/drawing/2014/main" id="{FE18E13C-84E5-4F7A-A57D-A43E50192E62}"/>
              </a:ext>
            </a:extLst>
          </p:cNvPr>
          <p:cNvSpPr>
            <a:spLocks noGrp="1"/>
          </p:cNvSpPr>
          <p:nvPr>
            <p:ph idx="1"/>
          </p:nvPr>
        </p:nvSpPr>
        <p:spPr/>
        <p:txBody>
          <a:bodyPr>
            <a:normAutofit fontScale="92500" lnSpcReduction="20000"/>
          </a:bodyPr>
          <a:lstStyle/>
          <a:p>
            <a:r>
              <a:rPr lang="cs-CZ" dirty="0"/>
              <a:t>Ekonomové dříve odlišovali </a:t>
            </a:r>
            <a:r>
              <a:rPr lang="cs-CZ" i="1" dirty="0"/>
              <a:t>akumulaci kapitálu </a:t>
            </a:r>
            <a:r>
              <a:rPr lang="cs-CZ" dirty="0"/>
              <a:t>a </a:t>
            </a:r>
            <a:r>
              <a:rPr lang="cs-CZ" i="1" dirty="0"/>
              <a:t>technický pokrok. </a:t>
            </a:r>
            <a:r>
              <a:rPr lang="cs-CZ" dirty="0"/>
              <a:t>Představovali si technický pokrok jako něco, co "prostě probíhá". Jenže technický pokrok neprobíhá "sám od sebe". </a:t>
            </a:r>
          </a:p>
          <a:p>
            <a:r>
              <a:rPr lang="cs-CZ" dirty="0"/>
              <a:t>Vyžaduje investice ať už do vzdělání, nebo do zařízení vědeckých a výzkumných ústavů. Proto je technický pokrok sám výsledkem akumulace kapitálu'.</a:t>
            </a:r>
          </a:p>
          <a:p>
            <a:r>
              <a:rPr lang="cs-CZ" dirty="0"/>
              <a:t>Kapitál je jen jedním ze tří obecných výrobních faktorů. Podílí se na výrobě spolu s prací a přírodními zdroji. Hospodářský růst probíhá tak, že kapitál roste rychleji než práce a přírodní zdroje. </a:t>
            </a:r>
          </a:p>
          <a:p>
            <a:r>
              <a:rPr lang="cs-CZ" dirty="0"/>
              <a:t>Akumulace kapitálu mění poměr mezi výrobními faktory - podíl kapitálu v poměru k práci a přírodním zdrojům se zvyšuje. </a:t>
            </a:r>
          </a:p>
          <a:p>
            <a:r>
              <a:rPr lang="cs-CZ" dirty="0"/>
              <a:t>Díky tomu roste produkt na pracovníka (produktivita práce).</a:t>
            </a:r>
          </a:p>
        </p:txBody>
      </p:sp>
    </p:spTree>
    <p:extLst>
      <p:ext uri="{BB962C8B-B14F-4D97-AF65-F5344CB8AC3E}">
        <p14:creationId xmlns:p14="http://schemas.microsoft.com/office/powerpoint/2010/main" val="3767836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B93F2A-D024-4163-B3D9-D27B807025AF}"/>
              </a:ext>
            </a:extLst>
          </p:cNvPr>
          <p:cNvSpPr>
            <a:spLocks noGrp="1"/>
          </p:cNvSpPr>
          <p:nvPr>
            <p:ph type="title"/>
          </p:nvPr>
        </p:nvSpPr>
        <p:spPr/>
        <p:txBody>
          <a:bodyPr/>
          <a:lstStyle/>
          <a:p>
            <a:r>
              <a:rPr lang="cs-CZ" b="1" dirty="0"/>
              <a:t>AKUMULACE KAPITÁLU a hospodářský růst</a:t>
            </a:r>
            <a:endParaRPr lang="cs-CZ" dirty="0"/>
          </a:p>
        </p:txBody>
      </p:sp>
      <p:sp>
        <p:nvSpPr>
          <p:cNvPr id="3" name="Zástupný symbol pro obsah 2">
            <a:extLst>
              <a:ext uri="{FF2B5EF4-FFF2-40B4-BE49-F238E27FC236}">
                <a16:creationId xmlns:a16="http://schemas.microsoft.com/office/drawing/2014/main" id="{BD60BCCB-5075-475F-AAB2-EDB0C83C840C}"/>
              </a:ext>
            </a:extLst>
          </p:cNvPr>
          <p:cNvSpPr>
            <a:spLocks noGrp="1"/>
          </p:cNvSpPr>
          <p:nvPr>
            <p:ph idx="1"/>
          </p:nvPr>
        </p:nvSpPr>
        <p:spPr/>
        <p:txBody>
          <a:bodyPr/>
          <a:lstStyle/>
          <a:p>
            <a:r>
              <a:rPr lang="cs-CZ" dirty="0"/>
              <a:t>Hospodářský růst je nastartován a nesen akumulací kapitálu do staveb, strojů, komunikací. S tím, jak roste nasycenost ekonomiky tímto kapitálem, přírůstek kapitálu vyvolává přírůstky produktu, ty jsou však stále nižší. </a:t>
            </a:r>
          </a:p>
          <a:p>
            <a:r>
              <a:rPr lang="cs-CZ" dirty="0"/>
              <a:t>Akumulace kapitálu je pak stále více směrována do vzdělání a výzkumu.</a:t>
            </a:r>
          </a:p>
        </p:txBody>
      </p:sp>
    </p:spTree>
    <p:extLst>
      <p:ext uri="{BB962C8B-B14F-4D97-AF65-F5344CB8AC3E}">
        <p14:creationId xmlns:p14="http://schemas.microsoft.com/office/powerpoint/2010/main" val="3244422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9EC50A-5E7E-48A8-849A-9B12F369463E}"/>
              </a:ext>
            </a:extLst>
          </p:cNvPr>
          <p:cNvSpPr>
            <a:spLocks noGrp="1"/>
          </p:cNvSpPr>
          <p:nvPr>
            <p:ph type="title"/>
          </p:nvPr>
        </p:nvSpPr>
        <p:spPr/>
        <p:txBody>
          <a:bodyPr/>
          <a:lstStyle/>
          <a:p>
            <a:r>
              <a:rPr lang="cs-CZ" b="1" dirty="0"/>
              <a:t>VELIKOST</a:t>
            </a:r>
            <a:r>
              <a:rPr lang="cs-CZ" dirty="0"/>
              <a:t> </a:t>
            </a:r>
            <a:r>
              <a:rPr lang="cs-CZ" b="1" dirty="0"/>
              <a:t>TRHU</a:t>
            </a:r>
            <a:endParaRPr lang="cs-CZ" dirty="0"/>
          </a:p>
        </p:txBody>
      </p:sp>
      <p:sp>
        <p:nvSpPr>
          <p:cNvPr id="3" name="Zástupný symbol pro obsah 2">
            <a:extLst>
              <a:ext uri="{FF2B5EF4-FFF2-40B4-BE49-F238E27FC236}">
                <a16:creationId xmlns:a16="http://schemas.microsoft.com/office/drawing/2014/main" id="{E71F48A9-A90D-46E0-B197-25D528B53290}"/>
              </a:ext>
            </a:extLst>
          </p:cNvPr>
          <p:cNvSpPr>
            <a:spLocks noGrp="1"/>
          </p:cNvSpPr>
          <p:nvPr>
            <p:ph idx="1"/>
          </p:nvPr>
        </p:nvSpPr>
        <p:spPr/>
        <p:txBody>
          <a:bodyPr>
            <a:normAutofit/>
          </a:bodyPr>
          <a:lstStyle/>
          <a:p>
            <a:r>
              <a:rPr lang="cs-CZ" dirty="0"/>
              <a:t>Velký trh vytváří lepší podmínky pro specializaci výrobců a otevírá tak větší prostor pro směnu na základě komparativních výhod.</a:t>
            </a:r>
          </a:p>
          <a:p>
            <a:r>
              <a:rPr lang="cs-CZ" dirty="0"/>
              <a:t>Mezinárodní obchod je vedle akumulace kapitálu další mocnou silou, která pohání hospodářský růst.</a:t>
            </a:r>
          </a:p>
          <a:p>
            <a:r>
              <a:rPr lang="cs-CZ" dirty="0"/>
              <a:t>Výhoda americké </a:t>
            </a:r>
            <a:r>
              <a:rPr lang="fi-FI" dirty="0"/>
              <a:t>ekonomiky tkvěla ve velikosti trhu.</a:t>
            </a:r>
            <a:endParaRPr lang="cs-CZ" dirty="0"/>
          </a:p>
          <a:p>
            <a:r>
              <a:rPr lang="cs-CZ" dirty="0"/>
              <a:t>Země západní Evropy konečně pochopily, že nemá-li se Evropa natrvalo stát druhořadou hospodářskou oblastí, musí zbořit hranice svých národních trhů a vytvořit jeden velký evropský trh. </a:t>
            </a:r>
          </a:p>
          <a:p>
            <a:r>
              <a:rPr lang="cs-CZ" dirty="0"/>
              <a:t>Tak začala evropská hospodářská integrace.</a:t>
            </a:r>
          </a:p>
        </p:txBody>
      </p:sp>
    </p:spTree>
    <p:extLst>
      <p:ext uri="{BB962C8B-B14F-4D97-AF65-F5344CB8AC3E}">
        <p14:creationId xmlns:p14="http://schemas.microsoft.com/office/powerpoint/2010/main" val="3444158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EA1574-E8D0-44E3-806C-F1161FA5D07A}"/>
              </a:ext>
            </a:extLst>
          </p:cNvPr>
          <p:cNvSpPr>
            <a:spLocks noGrp="1"/>
          </p:cNvSpPr>
          <p:nvPr>
            <p:ph type="title"/>
          </p:nvPr>
        </p:nvSpPr>
        <p:spPr/>
        <p:txBody>
          <a:bodyPr/>
          <a:lstStyle/>
          <a:p>
            <a:r>
              <a:rPr lang="cs-CZ" dirty="0"/>
              <a:t>HOSPODÁŘSKÝ RŮST A SPOLEČENSKÝ SYSTÉM</a:t>
            </a:r>
          </a:p>
        </p:txBody>
      </p:sp>
      <p:sp>
        <p:nvSpPr>
          <p:cNvPr id="3" name="Zástupný symbol pro obsah 2">
            <a:extLst>
              <a:ext uri="{FF2B5EF4-FFF2-40B4-BE49-F238E27FC236}">
                <a16:creationId xmlns:a16="http://schemas.microsoft.com/office/drawing/2014/main" id="{DBC7CB8D-1074-4DE0-B9A1-B2CB32D08837}"/>
              </a:ext>
            </a:extLst>
          </p:cNvPr>
          <p:cNvSpPr>
            <a:spLocks noGrp="1"/>
          </p:cNvSpPr>
          <p:nvPr>
            <p:ph idx="1"/>
          </p:nvPr>
        </p:nvSpPr>
        <p:spPr>
          <a:xfrm>
            <a:off x="838200" y="1548062"/>
            <a:ext cx="10515600" cy="5005137"/>
          </a:xfrm>
        </p:spPr>
        <p:txBody>
          <a:bodyPr>
            <a:normAutofit fontScale="77500" lnSpcReduction="20000"/>
          </a:bodyPr>
          <a:lstStyle/>
          <a:p>
            <a:r>
              <a:rPr lang="cs-CZ" dirty="0"/>
              <a:t>Proč ekonomiky mnoha chudých zemí rostou pomalu nebo nerostou vůbec? Proč se u nich nedostavuje "hospodářský start"? </a:t>
            </a:r>
          </a:p>
          <a:p>
            <a:r>
              <a:rPr lang="cs-CZ" dirty="0"/>
              <a:t>Někteří ekonomové nabídli vysvětlení chudé země nerostou, protože nejsou schopny vytvořit dostatek kapitálu. </a:t>
            </a:r>
          </a:p>
          <a:p>
            <a:r>
              <a:rPr lang="cs-CZ" dirty="0"/>
              <a:t>Tak se zrodila hypotéza o bludném kruhu chudoby. </a:t>
            </a:r>
          </a:p>
          <a:p>
            <a:r>
              <a:rPr lang="cs-CZ" dirty="0"/>
              <a:t>Chudé země mají tak nízký produkt, že z něho nejsou schopny spořit a akumulovat kapitál. Protože nejsou schopny akumulovat kapitál, nejsou schopny zvýšit svůj produkt. A protože nejsou schopny zvýšit produkt, nemohou spořit a akumulovat kapitál. "Bludný kruh chudoby" se uzavírá a není z něj cesty ven.</a:t>
            </a:r>
          </a:p>
          <a:p>
            <a:r>
              <a:rPr lang="cs-CZ" dirty="0"/>
              <a:t>Byla to právě hypotéza o "bludném kruhu chudoby", která vedla mnoho ekonomů a politiků k domněnce, že chudé země jsou odkázány na hospodářskou pomoc vyspělých zemí. Bez zahraniční pomoci nebudou schopny přetnout bludný kruh své chudoby a odstartovat hospodářský růst. V prvních desetiletích po druhé světové válce byly tyto názory velmi rozšířené. Jenže problém zahraniční rozvojové pomoci je v tom, že přichází spíše do rukou vlád než do rukou domácích podnikatelů.</a:t>
            </a:r>
          </a:p>
          <a:p>
            <a:r>
              <a:rPr lang="cs-CZ" dirty="0"/>
              <a:t>K hospodářskému růstu jsou nezbytné určité společenské instituce, a to zejména soukromé vlastnictví.</a:t>
            </a:r>
          </a:p>
        </p:txBody>
      </p:sp>
    </p:spTree>
    <p:extLst>
      <p:ext uri="{BB962C8B-B14F-4D97-AF65-F5344CB8AC3E}">
        <p14:creationId xmlns:p14="http://schemas.microsoft.com/office/powerpoint/2010/main" val="3702347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E1FD83-254B-42C3-BE4F-4C0161813287}"/>
              </a:ext>
            </a:extLst>
          </p:cNvPr>
          <p:cNvSpPr>
            <a:spLocks noGrp="1"/>
          </p:cNvSpPr>
          <p:nvPr>
            <p:ph type="title"/>
          </p:nvPr>
        </p:nvSpPr>
        <p:spPr/>
        <p:txBody>
          <a:bodyPr/>
          <a:lstStyle/>
          <a:p>
            <a:r>
              <a:rPr lang="cs-CZ" dirty="0"/>
              <a:t>Soukromé vlastnictví</a:t>
            </a:r>
          </a:p>
        </p:txBody>
      </p:sp>
      <p:sp>
        <p:nvSpPr>
          <p:cNvPr id="3" name="Zástupný symbol pro obsah 2">
            <a:extLst>
              <a:ext uri="{FF2B5EF4-FFF2-40B4-BE49-F238E27FC236}">
                <a16:creationId xmlns:a16="http://schemas.microsoft.com/office/drawing/2014/main" id="{AB44D8E9-83EF-4235-868F-432983F2BBF2}"/>
              </a:ext>
            </a:extLst>
          </p:cNvPr>
          <p:cNvSpPr>
            <a:spLocks noGrp="1"/>
          </p:cNvSpPr>
          <p:nvPr>
            <p:ph idx="1"/>
          </p:nvPr>
        </p:nvSpPr>
        <p:spPr/>
        <p:txBody>
          <a:bodyPr>
            <a:normAutofit/>
          </a:bodyPr>
          <a:lstStyle/>
          <a:p>
            <a:r>
              <a:rPr lang="cs-CZ" dirty="0"/>
              <a:t>K hospodářskému růstu jsou nezbytné určité společenské instituce, a to zejména soukromé vlastnictví.</a:t>
            </a:r>
          </a:p>
          <a:p>
            <a:r>
              <a:rPr lang="cs-CZ" dirty="0"/>
              <a:t>Soukromé vlastnictví, jeho respektování a ochrana, vytváří silné motivace lidí, z nichž vyrůstá pracovní i podnikatelská aktivita. Tato aktivita zvýší důchody a vyšší důchody zvýší úspory. Tam začíná akumulace kapitálu i hospodářský růst.</a:t>
            </a:r>
          </a:p>
          <a:p>
            <a:r>
              <a:rPr lang="cs-CZ" dirty="0"/>
              <a:t>Základnou dlouhodobého hospodářského růstu jsou ve všech zemích světa koneckonců tytéž společenské instituce - soukromé vlastnictví, svobodné podnikání, svobodný obchod a tržní konkurence.</a:t>
            </a:r>
          </a:p>
        </p:txBody>
      </p:sp>
    </p:spTree>
    <p:extLst>
      <p:ext uri="{BB962C8B-B14F-4D97-AF65-F5344CB8AC3E}">
        <p14:creationId xmlns:p14="http://schemas.microsoft.com/office/powerpoint/2010/main" val="2111216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8AF2BD-B984-45A7-B760-7010634ECD48}"/>
              </a:ext>
            </a:extLst>
          </p:cNvPr>
          <p:cNvSpPr>
            <a:spLocks noGrp="1"/>
          </p:cNvSpPr>
          <p:nvPr>
            <p:ph type="title"/>
          </p:nvPr>
        </p:nvSpPr>
        <p:spPr/>
        <p:txBody>
          <a:bodyPr/>
          <a:lstStyle/>
          <a:p>
            <a:r>
              <a:rPr lang="cs-CZ" dirty="0"/>
              <a:t>Hrubý Domácí Produkt</a:t>
            </a:r>
          </a:p>
        </p:txBody>
      </p:sp>
      <p:sp>
        <p:nvSpPr>
          <p:cNvPr id="3" name="Zástupný symbol pro obsah 2">
            <a:extLst>
              <a:ext uri="{FF2B5EF4-FFF2-40B4-BE49-F238E27FC236}">
                <a16:creationId xmlns:a16="http://schemas.microsoft.com/office/drawing/2014/main" id="{A603D7A5-D139-4FAB-A519-90B80CA917BB}"/>
              </a:ext>
            </a:extLst>
          </p:cNvPr>
          <p:cNvSpPr>
            <a:spLocks noGrp="1"/>
          </p:cNvSpPr>
          <p:nvPr>
            <p:ph idx="1"/>
          </p:nvPr>
        </p:nvSpPr>
        <p:spPr/>
        <p:txBody>
          <a:bodyPr>
            <a:normAutofit fontScale="85000" lnSpcReduction="20000"/>
          </a:bodyPr>
          <a:lstStyle/>
          <a:p>
            <a:r>
              <a:rPr lang="cs-CZ" dirty="0"/>
              <a:t>Hrubý domácí produkt (HDP, v mezinárodních pramenech GDP z anglického Gross </a:t>
            </a:r>
            <a:r>
              <a:rPr lang="cs-CZ" dirty="0" err="1"/>
              <a:t>Domestic</a:t>
            </a:r>
            <a:r>
              <a:rPr lang="cs-CZ" dirty="0"/>
              <a:t> </a:t>
            </a:r>
            <a:r>
              <a:rPr lang="cs-CZ" dirty="0" err="1"/>
              <a:t>Product</a:t>
            </a:r>
            <a:r>
              <a:rPr lang="cs-CZ" dirty="0"/>
              <a:t>) je finální celková peněžní hodnota statků a služeb vytvořená za dané období na určitém území. Tento ukazatel se používá v makroekonomii pro určování výkonnosti ekonomiky států. Časovým obdobím bývá obvykle rok. V mezinárodních srovnáních se také používá HDP na obyvatele (HDP na hlavu).</a:t>
            </a:r>
          </a:p>
          <a:p>
            <a:r>
              <a:rPr lang="cs-CZ" dirty="0"/>
              <a:t>Produkt je toková veličina (udává se v penězích za určité časové období). Na rozdíl od bohatství, které představuje stav, představuje produkt přírůstek bohatství. Z analýz vyplývá příčinná souvislost HDP se spotřebou energie[1] (HDP je tedy téměř vyjádřením míry spotřeby bez ohledu na kvalitu produktu).</a:t>
            </a:r>
          </a:p>
          <a:p>
            <a:r>
              <a:rPr lang="cs-CZ" dirty="0"/>
              <a:t>HDP je klíčovým ukazatelem vývoje národního hospodářství, měří výkonnost ekonomiky. Jde o ukazatel shrnující nově vytvořené hodnoty, který slouží k odhadu ekonomického rozvoje země. HDP ve finančním vyjádření představuje hodnotu všeho, co bylo nově v zemi vytvořeno za sledované období – rok, čtvrtletí. </a:t>
            </a:r>
          </a:p>
        </p:txBody>
      </p:sp>
    </p:spTree>
    <p:extLst>
      <p:ext uri="{BB962C8B-B14F-4D97-AF65-F5344CB8AC3E}">
        <p14:creationId xmlns:p14="http://schemas.microsoft.com/office/powerpoint/2010/main" val="142550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0AA3E0A2-A47C-49BE-B408-C70F2FEE78D0}"/>
              </a:ext>
            </a:extLst>
          </p:cNvPr>
          <p:cNvSpPr>
            <a:spLocks noGrp="1"/>
          </p:cNvSpPr>
          <p:nvPr>
            <p:ph type="title"/>
          </p:nvPr>
        </p:nvSpPr>
        <p:spPr/>
        <p:txBody>
          <a:bodyPr/>
          <a:lstStyle/>
          <a:p>
            <a:r>
              <a:rPr lang="cs-CZ" i="1" dirty="0"/>
              <a:t>Strukturální a cyklické výkyvy</a:t>
            </a:r>
            <a:endParaRPr lang="cs-CZ" dirty="0"/>
          </a:p>
        </p:txBody>
      </p:sp>
      <p:sp>
        <p:nvSpPr>
          <p:cNvPr id="6" name="Zástupný symbol pro obsah 5">
            <a:extLst>
              <a:ext uri="{FF2B5EF4-FFF2-40B4-BE49-F238E27FC236}">
                <a16:creationId xmlns:a16="http://schemas.microsoft.com/office/drawing/2014/main" id="{663FC57B-CCF1-48BB-B24C-4C8BB0D3E6B3}"/>
              </a:ext>
            </a:extLst>
          </p:cNvPr>
          <p:cNvSpPr>
            <a:spLocks noGrp="1"/>
          </p:cNvSpPr>
          <p:nvPr>
            <p:ph idx="1"/>
          </p:nvPr>
        </p:nvSpPr>
        <p:spPr/>
        <p:txBody>
          <a:bodyPr>
            <a:normAutofit lnSpcReduction="10000"/>
          </a:bodyPr>
          <a:lstStyle/>
          <a:p>
            <a:r>
              <a:rPr lang="cs-CZ" dirty="0"/>
              <a:t>Tržní ekonomika se nevyvíjí "hladce", nýbrž podléhá ekonomickým výkyvům.</a:t>
            </a:r>
          </a:p>
          <a:p>
            <a:r>
              <a:rPr lang="cs-CZ" i="1" dirty="0"/>
              <a:t>Strukturální výkyvy </a:t>
            </a:r>
            <a:r>
              <a:rPr lang="cs-CZ" dirty="0"/>
              <a:t>znamenají, že se některá odvětví "smršťují" a jiná naopak expandují. Proto se u některých výrobců zásoby dočasně hromadí a jiní naopak pociťují jejich dočasný nedostatek. A proto existuje </a:t>
            </a:r>
            <a:r>
              <a:rPr lang="cs-CZ" i="1" dirty="0"/>
              <a:t>strukturální </a:t>
            </a:r>
            <a:r>
              <a:rPr lang="cs-CZ" dirty="0"/>
              <a:t>nezaměstnanost.</a:t>
            </a:r>
          </a:p>
          <a:p>
            <a:r>
              <a:rPr lang="cs-CZ" dirty="0"/>
              <a:t>K </a:t>
            </a:r>
            <a:r>
              <a:rPr lang="cs-CZ" i="1" dirty="0"/>
              <a:t>cyklickým </a:t>
            </a:r>
            <a:r>
              <a:rPr lang="cs-CZ" dirty="0"/>
              <a:t>výkyvům dochází z jiných důvodů. Na rozdíl od strukturálních výkyvů, kdy některá odvětví omezují výrobu a jiná odvětví expandují, jsou cyklické výkyvy charakterizovány všeobecným poklesem a poté zase všeobecným růstem výroby a zaměstnanosti v téměř všech odvětvích.</a:t>
            </a:r>
          </a:p>
          <a:p>
            <a:endParaRPr lang="cs-CZ" dirty="0"/>
          </a:p>
        </p:txBody>
      </p:sp>
    </p:spTree>
    <p:extLst>
      <p:ext uri="{BB962C8B-B14F-4D97-AF65-F5344CB8AC3E}">
        <p14:creationId xmlns:p14="http://schemas.microsoft.com/office/powerpoint/2010/main" val="344536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EDC56F-0F08-4842-9D23-5802FEA2DA7C}"/>
              </a:ext>
            </a:extLst>
          </p:cNvPr>
          <p:cNvSpPr>
            <a:spLocks noGrp="1"/>
          </p:cNvSpPr>
          <p:nvPr>
            <p:ph type="title"/>
          </p:nvPr>
        </p:nvSpPr>
        <p:spPr>
          <a:xfrm>
            <a:off x="838200" y="365125"/>
            <a:ext cx="10515600" cy="942307"/>
          </a:xfrm>
        </p:spPr>
        <p:txBody>
          <a:bodyPr/>
          <a:lstStyle/>
          <a:p>
            <a:r>
              <a:rPr lang="cs-CZ" b="1" dirty="0"/>
              <a:t>Hospodářský cyklus</a:t>
            </a:r>
            <a:endParaRPr lang="cs-CZ" dirty="0"/>
          </a:p>
        </p:txBody>
      </p:sp>
      <p:sp>
        <p:nvSpPr>
          <p:cNvPr id="3" name="Zástupný symbol pro obsah 2">
            <a:extLst>
              <a:ext uri="{FF2B5EF4-FFF2-40B4-BE49-F238E27FC236}">
                <a16:creationId xmlns:a16="http://schemas.microsoft.com/office/drawing/2014/main" id="{70AB6B39-B13F-49FC-A7D1-F9B6EA9BECD1}"/>
              </a:ext>
            </a:extLst>
          </p:cNvPr>
          <p:cNvSpPr>
            <a:spLocks noGrp="1"/>
          </p:cNvSpPr>
          <p:nvPr>
            <p:ph sz="half" idx="1"/>
          </p:nvPr>
        </p:nvSpPr>
        <p:spPr>
          <a:xfrm>
            <a:off x="838199" y="1491916"/>
            <a:ext cx="6043863" cy="4908884"/>
          </a:xfrm>
        </p:spPr>
        <p:txBody>
          <a:bodyPr>
            <a:normAutofit fontScale="85000" lnSpcReduction="20000"/>
          </a:bodyPr>
          <a:lstStyle/>
          <a:p>
            <a:r>
              <a:rPr lang="cs-CZ" dirty="0"/>
              <a:t>Cyklickým výkyvům říkáme hospodářské </a:t>
            </a:r>
            <a:r>
              <a:rPr lang="cs-CZ" i="1" dirty="0"/>
              <a:t>cykly. </a:t>
            </a:r>
          </a:p>
          <a:p>
            <a:r>
              <a:rPr lang="cs-CZ" dirty="0"/>
              <a:t>Je pro ně typické střídání fáze expanze a fáze recese. </a:t>
            </a:r>
          </a:p>
          <a:p>
            <a:r>
              <a:rPr lang="cs-CZ" i="1" dirty="0"/>
              <a:t>Expanze </a:t>
            </a:r>
            <a:r>
              <a:rPr lang="cs-CZ" dirty="0"/>
              <a:t>znamená, že se růst reálného HDP zrychluje a HDP roste nad potenciální produkt. </a:t>
            </a:r>
          </a:p>
          <a:p>
            <a:r>
              <a:rPr lang="cs-CZ" i="1" dirty="0"/>
              <a:t>Recese </a:t>
            </a:r>
            <a:r>
              <a:rPr lang="cs-CZ" dirty="0"/>
              <a:t>znamená, že se růst zpomaluje a dochází k poklesu reálného HOP pod potenciální produkt. </a:t>
            </a:r>
          </a:p>
          <a:p>
            <a:r>
              <a:rPr lang="cs-CZ" dirty="0"/>
              <a:t>Ekonomové hovoří o recesi, když reálný HOP během dvou po sobě jdoucích čtvrtletích klesá. </a:t>
            </a:r>
          </a:p>
          <a:p>
            <a:r>
              <a:rPr lang="cs-CZ" dirty="0"/>
              <a:t>Hlubokému a dlouhotrvajícímu </a:t>
            </a:r>
            <a:r>
              <a:rPr lang="pt-BR" dirty="0"/>
              <a:t>hospodářskému poklesu se obvykle říká </a:t>
            </a:r>
            <a:r>
              <a:rPr lang="pt-BR" i="1" dirty="0"/>
              <a:t>deprese.</a:t>
            </a:r>
          </a:p>
        </p:txBody>
      </p:sp>
      <p:pic>
        <p:nvPicPr>
          <p:cNvPr id="5" name="Zástupný symbol pro obsah 4">
            <a:extLst>
              <a:ext uri="{FF2B5EF4-FFF2-40B4-BE49-F238E27FC236}">
                <a16:creationId xmlns:a16="http://schemas.microsoft.com/office/drawing/2014/main" id="{9A654A38-EC3C-4763-A5F5-D776944E7802}"/>
              </a:ext>
            </a:extLst>
          </p:cNvPr>
          <p:cNvPicPr>
            <a:picLocks noGrp="1" noChangeAspect="1"/>
          </p:cNvPicPr>
          <p:nvPr>
            <p:ph sz="half" idx="2"/>
          </p:nvPr>
        </p:nvPicPr>
        <p:blipFill>
          <a:blip r:embed="rId2"/>
          <a:stretch>
            <a:fillRect/>
          </a:stretch>
        </p:blipFill>
        <p:spPr>
          <a:xfrm>
            <a:off x="6882062" y="365125"/>
            <a:ext cx="4744452" cy="2881024"/>
          </a:xfrm>
          <a:prstGeom prst="rect">
            <a:avLst/>
          </a:prstGeom>
        </p:spPr>
      </p:pic>
      <p:pic>
        <p:nvPicPr>
          <p:cNvPr id="7" name="Obrázek 6">
            <a:extLst>
              <a:ext uri="{FF2B5EF4-FFF2-40B4-BE49-F238E27FC236}">
                <a16:creationId xmlns:a16="http://schemas.microsoft.com/office/drawing/2014/main" id="{DD330210-BBC9-44F9-830C-24026AD600E2}"/>
              </a:ext>
            </a:extLst>
          </p:cNvPr>
          <p:cNvPicPr>
            <a:picLocks noChangeAspect="1"/>
          </p:cNvPicPr>
          <p:nvPr/>
        </p:nvPicPr>
        <p:blipFill>
          <a:blip r:embed="rId3"/>
          <a:stretch>
            <a:fillRect/>
          </a:stretch>
        </p:blipFill>
        <p:spPr>
          <a:xfrm>
            <a:off x="7692189" y="3429001"/>
            <a:ext cx="3875377" cy="2540400"/>
          </a:xfrm>
          <a:prstGeom prst="rect">
            <a:avLst/>
          </a:prstGeom>
        </p:spPr>
      </p:pic>
    </p:spTree>
    <p:extLst>
      <p:ext uri="{BB962C8B-B14F-4D97-AF65-F5344CB8AC3E}">
        <p14:creationId xmlns:p14="http://schemas.microsoft.com/office/powerpoint/2010/main" val="271363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E7149F-C340-48B4-AAF4-57C196F9F31C}"/>
              </a:ext>
            </a:extLst>
          </p:cNvPr>
          <p:cNvSpPr>
            <a:spLocks noGrp="1"/>
          </p:cNvSpPr>
          <p:nvPr>
            <p:ph type="title"/>
          </p:nvPr>
        </p:nvSpPr>
        <p:spPr/>
        <p:txBody>
          <a:bodyPr/>
          <a:lstStyle/>
          <a:p>
            <a:r>
              <a:rPr lang="cs-CZ" dirty="0" err="1"/>
              <a:t>PŘíČiNY</a:t>
            </a:r>
            <a:r>
              <a:rPr lang="cs-CZ" dirty="0"/>
              <a:t> HOSPODÁŘSKÝCH CYKLŮ</a:t>
            </a:r>
          </a:p>
        </p:txBody>
      </p:sp>
      <p:sp>
        <p:nvSpPr>
          <p:cNvPr id="3" name="Zástupný symbol pro obsah 2">
            <a:extLst>
              <a:ext uri="{FF2B5EF4-FFF2-40B4-BE49-F238E27FC236}">
                <a16:creationId xmlns:a16="http://schemas.microsoft.com/office/drawing/2014/main" id="{D7DFD0DB-197B-4889-8A6D-B5814A1CD2DF}"/>
              </a:ext>
            </a:extLst>
          </p:cNvPr>
          <p:cNvSpPr>
            <a:spLocks noGrp="1"/>
          </p:cNvSpPr>
          <p:nvPr>
            <p:ph idx="1"/>
          </p:nvPr>
        </p:nvSpPr>
        <p:spPr/>
        <p:txBody>
          <a:bodyPr>
            <a:normAutofit fontScale="85000" lnSpcReduction="20000"/>
          </a:bodyPr>
          <a:lstStyle/>
          <a:p>
            <a:r>
              <a:rPr lang="cs-CZ" dirty="0"/>
              <a:t>Zhruba je možné rozdělit teorie hospodářského cyklu na </a:t>
            </a:r>
            <a:r>
              <a:rPr lang="cs-CZ" i="1" dirty="0"/>
              <a:t>monetární teorie </a:t>
            </a:r>
            <a:r>
              <a:rPr lang="cs-CZ" dirty="0"/>
              <a:t>a </a:t>
            </a:r>
            <a:r>
              <a:rPr lang="cs-CZ" i="1" dirty="0"/>
              <a:t>reálné teorie. </a:t>
            </a:r>
          </a:p>
          <a:p>
            <a:r>
              <a:rPr lang="cs-CZ" i="1" dirty="0"/>
              <a:t>Monetární teorie cyklu </a:t>
            </a:r>
            <a:r>
              <a:rPr lang="cs-CZ" dirty="0"/>
              <a:t>vidí příčinu cyklických výkyvů ve změnách peněžní zásoby, které uštědřují ekonomice poptávkové "šoky". </a:t>
            </a:r>
          </a:p>
          <a:p>
            <a:r>
              <a:rPr lang="cs-CZ" i="1" dirty="0"/>
              <a:t>Reálné teorie cyklu </a:t>
            </a:r>
            <a:r>
              <a:rPr lang="cs-CZ" dirty="0"/>
              <a:t>vidí příčinu cyklických pohybů v reálných silách, jako jsou investiční vlny nebo inovační vlny.</a:t>
            </a:r>
          </a:p>
          <a:p>
            <a:r>
              <a:rPr lang="cs-CZ" dirty="0"/>
              <a:t>John M. </a:t>
            </a:r>
            <a:r>
              <a:rPr lang="cs-CZ" dirty="0" err="1"/>
              <a:t>Keynes</a:t>
            </a:r>
            <a:r>
              <a:rPr lang="cs-CZ" dirty="0"/>
              <a:t> (Obecná teorie zaměstnanosti, úroku a peněz, 1936) viděl hospodářské cykly jako střídavé vlny investičního pesimismu a optimismu, které vyvolávají změny agregátní poptávky a tím i změny HDP. </a:t>
            </a:r>
          </a:p>
          <a:p>
            <a:r>
              <a:rPr lang="cs-CZ" dirty="0"/>
              <a:t>Rakušan Joseph A. </a:t>
            </a:r>
            <a:r>
              <a:rPr lang="cs-CZ" dirty="0" err="1"/>
              <a:t>Schumpeter</a:t>
            </a:r>
            <a:r>
              <a:rPr lang="cs-CZ" dirty="0"/>
              <a:t> (Teorie ekonomického vývoje) zas považoval za příčinu cyklů inovační vlny. Taková vlna inovací představuje vlastně příznivý nabídkový "šok", který uvede ekonomiku na dráhu zrychleného růstu, avšak po vyčerpání inovační vlny následuje prudké zpomalení.</a:t>
            </a:r>
          </a:p>
        </p:txBody>
      </p:sp>
    </p:spTree>
    <p:extLst>
      <p:ext uri="{BB962C8B-B14F-4D97-AF65-F5344CB8AC3E}">
        <p14:creationId xmlns:p14="http://schemas.microsoft.com/office/powerpoint/2010/main" val="607618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0917E60-8E46-497D-8C85-2621D305A36F}"/>
              </a:ext>
            </a:extLst>
          </p:cNvPr>
          <p:cNvSpPr>
            <a:spLocks noGrp="1"/>
          </p:cNvSpPr>
          <p:nvPr>
            <p:ph type="title"/>
          </p:nvPr>
        </p:nvSpPr>
        <p:spPr/>
        <p:txBody>
          <a:bodyPr/>
          <a:lstStyle/>
          <a:p>
            <a:r>
              <a:rPr lang="cs-CZ" dirty="0"/>
              <a:t>Expanze a recese</a:t>
            </a:r>
          </a:p>
        </p:txBody>
      </p:sp>
      <p:sp>
        <p:nvSpPr>
          <p:cNvPr id="6" name="Zástupný symbol pro obsah 5">
            <a:extLst>
              <a:ext uri="{FF2B5EF4-FFF2-40B4-BE49-F238E27FC236}">
                <a16:creationId xmlns:a16="http://schemas.microsoft.com/office/drawing/2014/main" id="{3AD9D2A5-9ECB-4DE8-8952-059E3633920E}"/>
              </a:ext>
            </a:extLst>
          </p:cNvPr>
          <p:cNvSpPr>
            <a:spLocks noGrp="1"/>
          </p:cNvSpPr>
          <p:nvPr>
            <p:ph idx="1"/>
          </p:nvPr>
        </p:nvSpPr>
        <p:spPr/>
        <p:txBody>
          <a:bodyPr/>
          <a:lstStyle/>
          <a:p>
            <a:r>
              <a:rPr lang="cs-CZ" dirty="0"/>
              <a:t>Expanze a recese jsou výkyvy reálného HDP kolem potenciálního produktu, které jsou vyvolávány změnami agregátní poptávky - poptávkovými "šoky".</a:t>
            </a:r>
          </a:p>
          <a:p>
            <a:endParaRPr lang="cs-CZ" dirty="0"/>
          </a:p>
        </p:txBody>
      </p:sp>
      <p:pic>
        <p:nvPicPr>
          <p:cNvPr id="7" name="Obrázek 6">
            <a:extLst>
              <a:ext uri="{FF2B5EF4-FFF2-40B4-BE49-F238E27FC236}">
                <a16:creationId xmlns:a16="http://schemas.microsoft.com/office/drawing/2014/main" id="{61AF008D-5D52-469F-8D17-CFDEE549272D}"/>
              </a:ext>
            </a:extLst>
          </p:cNvPr>
          <p:cNvPicPr>
            <a:picLocks noChangeAspect="1"/>
          </p:cNvPicPr>
          <p:nvPr/>
        </p:nvPicPr>
        <p:blipFill>
          <a:blip r:embed="rId2"/>
          <a:stretch>
            <a:fillRect/>
          </a:stretch>
        </p:blipFill>
        <p:spPr>
          <a:xfrm>
            <a:off x="735718" y="3128421"/>
            <a:ext cx="6492986" cy="3336673"/>
          </a:xfrm>
          <a:prstGeom prst="rect">
            <a:avLst/>
          </a:prstGeom>
        </p:spPr>
      </p:pic>
      <p:pic>
        <p:nvPicPr>
          <p:cNvPr id="8" name="Obrázek 7">
            <a:extLst>
              <a:ext uri="{FF2B5EF4-FFF2-40B4-BE49-F238E27FC236}">
                <a16:creationId xmlns:a16="http://schemas.microsoft.com/office/drawing/2014/main" id="{23829255-4466-45D4-9503-3C4456BD9EF4}"/>
              </a:ext>
            </a:extLst>
          </p:cNvPr>
          <p:cNvPicPr>
            <a:picLocks noChangeAspect="1"/>
          </p:cNvPicPr>
          <p:nvPr/>
        </p:nvPicPr>
        <p:blipFill>
          <a:blip r:embed="rId3"/>
          <a:stretch>
            <a:fillRect/>
          </a:stretch>
        </p:blipFill>
        <p:spPr>
          <a:xfrm>
            <a:off x="7331186" y="2975227"/>
            <a:ext cx="4200110" cy="3336673"/>
          </a:xfrm>
          <a:prstGeom prst="rect">
            <a:avLst/>
          </a:prstGeom>
        </p:spPr>
      </p:pic>
    </p:spTree>
    <p:extLst>
      <p:ext uri="{BB962C8B-B14F-4D97-AF65-F5344CB8AC3E}">
        <p14:creationId xmlns:p14="http://schemas.microsoft.com/office/powerpoint/2010/main" val="14315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22F4BF-ECE7-4720-8CF8-AA5F39A46D48}"/>
              </a:ext>
            </a:extLst>
          </p:cNvPr>
          <p:cNvSpPr>
            <a:spLocks noGrp="1"/>
          </p:cNvSpPr>
          <p:nvPr>
            <p:ph type="title"/>
          </p:nvPr>
        </p:nvSpPr>
        <p:spPr/>
        <p:txBody>
          <a:bodyPr/>
          <a:lstStyle/>
          <a:p>
            <a:r>
              <a:rPr lang="cs-CZ" dirty="0" err="1"/>
              <a:t>FINANČNí</a:t>
            </a:r>
            <a:r>
              <a:rPr lang="cs-CZ" dirty="0"/>
              <a:t> KRIZE</a:t>
            </a:r>
          </a:p>
        </p:txBody>
      </p:sp>
      <p:sp>
        <p:nvSpPr>
          <p:cNvPr id="3" name="Zástupný symbol pro obsah 2">
            <a:extLst>
              <a:ext uri="{FF2B5EF4-FFF2-40B4-BE49-F238E27FC236}">
                <a16:creationId xmlns:a16="http://schemas.microsoft.com/office/drawing/2014/main" id="{DF3DF885-1DDE-4CF6-B4C1-CF1E1C937DB3}"/>
              </a:ext>
            </a:extLst>
          </p:cNvPr>
          <p:cNvSpPr>
            <a:spLocks noGrp="1"/>
          </p:cNvSpPr>
          <p:nvPr>
            <p:ph idx="1"/>
          </p:nvPr>
        </p:nvSpPr>
        <p:spPr/>
        <p:txBody>
          <a:bodyPr/>
          <a:lstStyle/>
          <a:p>
            <a:r>
              <a:rPr lang="cs-CZ" dirty="0"/>
              <a:t>Investiční cykly bývají umocněny chováním lidí (včetně spekulantů) na trzích aktiv.</a:t>
            </a:r>
          </a:p>
          <a:p>
            <a:r>
              <a:rPr lang="cs-CZ" dirty="0"/>
              <a:t>Hospodářská expanze může někdy vést ke vzniku "spekulační bubliny" na trzích aktiv. To je velmi nebezpečný jev, protože taková "bublina" nakonec nevyhnutelně praskne a ceny aktiv se zhroutí. Tato finanční </a:t>
            </a:r>
            <a:r>
              <a:rPr lang="cs-CZ" i="1" dirty="0"/>
              <a:t>krize </a:t>
            </a:r>
            <a:r>
              <a:rPr lang="cs-CZ" dirty="0"/>
              <a:t>ovšem prohlubuje </a:t>
            </a:r>
            <a:r>
              <a:rPr lang="cs-CZ" dirty="0" err="1"/>
              <a:t>hospodářskourecesi</a:t>
            </a:r>
            <a:r>
              <a:rPr lang="cs-CZ" dirty="0"/>
              <a:t>.</a:t>
            </a:r>
          </a:p>
        </p:txBody>
      </p:sp>
    </p:spTree>
    <p:extLst>
      <p:ext uri="{BB962C8B-B14F-4D97-AF65-F5344CB8AC3E}">
        <p14:creationId xmlns:p14="http://schemas.microsoft.com/office/powerpoint/2010/main" val="3605492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8C07D9-525C-4C93-91CF-106301CE4885}"/>
              </a:ext>
            </a:extLst>
          </p:cNvPr>
          <p:cNvSpPr>
            <a:spLocks noGrp="1"/>
          </p:cNvSpPr>
          <p:nvPr>
            <p:ph type="title"/>
          </p:nvPr>
        </p:nvSpPr>
        <p:spPr/>
        <p:txBody>
          <a:bodyPr/>
          <a:lstStyle/>
          <a:p>
            <a:r>
              <a:rPr lang="cs-CZ" dirty="0" err="1"/>
              <a:t>BANKOVNí</a:t>
            </a:r>
            <a:r>
              <a:rPr lang="cs-CZ" dirty="0"/>
              <a:t> PANIKA</a:t>
            </a:r>
          </a:p>
        </p:txBody>
      </p:sp>
      <p:sp>
        <p:nvSpPr>
          <p:cNvPr id="3" name="Zástupný symbol pro obsah 2">
            <a:extLst>
              <a:ext uri="{FF2B5EF4-FFF2-40B4-BE49-F238E27FC236}">
                <a16:creationId xmlns:a16="http://schemas.microsoft.com/office/drawing/2014/main" id="{150AEA1F-23CE-46FD-9192-8CB9DF42121C}"/>
              </a:ext>
            </a:extLst>
          </p:cNvPr>
          <p:cNvSpPr>
            <a:spLocks noGrp="1"/>
          </p:cNvSpPr>
          <p:nvPr>
            <p:ph idx="1"/>
          </p:nvPr>
        </p:nvSpPr>
        <p:spPr/>
        <p:txBody>
          <a:bodyPr/>
          <a:lstStyle/>
          <a:p>
            <a:r>
              <a:rPr lang="cs-CZ" dirty="0"/>
              <a:t>Bankovnictví je křehké odvětví, protože stojí a padá s důvěrou vkladatelů. Dokud důvěra trvá, banky jsou pevné, když důvěra mizí, banky se hroutí. Podlehnou-li vkladatelé panice, že by mohli přijít o své vklady, začne </a:t>
            </a:r>
            <a:r>
              <a:rPr lang="cs-CZ" i="1" dirty="0"/>
              <a:t>"run" na banky </a:t>
            </a:r>
            <a:r>
              <a:rPr lang="cs-CZ" dirty="0"/>
              <a:t>– hromadně vybírání vkladů.</a:t>
            </a:r>
          </a:p>
          <a:p>
            <a:r>
              <a:rPr lang="cs-CZ" dirty="0"/>
              <a:t>Centrální banka může zachránit mnoho bank před krachem, jestliže v takové situaci splní svou roli "věřitele v poslední instanci„ a začne bankám poskytovat diskontní půjčky</a:t>
            </a:r>
          </a:p>
          <a:p>
            <a:r>
              <a:rPr lang="cs-CZ" dirty="0"/>
              <a:t>Recese a deprese působí i jako ozdravný proces - slabé a nevýkonné firmy krachují, zatímco silné a efektivní firmy tuto zkoušku vydrží a zůstávají.</a:t>
            </a:r>
          </a:p>
        </p:txBody>
      </p:sp>
    </p:spTree>
    <p:extLst>
      <p:ext uri="{BB962C8B-B14F-4D97-AF65-F5344CB8AC3E}">
        <p14:creationId xmlns:p14="http://schemas.microsoft.com/office/powerpoint/2010/main" val="3551400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7B54A9-C31A-4048-8DB4-FA6C66C5876F}"/>
              </a:ext>
            </a:extLst>
          </p:cNvPr>
          <p:cNvSpPr>
            <a:spLocks noGrp="1"/>
          </p:cNvSpPr>
          <p:nvPr>
            <p:ph type="title"/>
          </p:nvPr>
        </p:nvSpPr>
        <p:spPr/>
        <p:txBody>
          <a:bodyPr/>
          <a:lstStyle/>
          <a:p>
            <a:r>
              <a:rPr lang="cs-CZ" dirty="0"/>
              <a:t>Hospodářský růst</a:t>
            </a:r>
          </a:p>
        </p:txBody>
      </p:sp>
      <p:sp>
        <p:nvSpPr>
          <p:cNvPr id="3" name="Zástupný symbol pro obsah 2">
            <a:extLst>
              <a:ext uri="{FF2B5EF4-FFF2-40B4-BE49-F238E27FC236}">
                <a16:creationId xmlns:a16="http://schemas.microsoft.com/office/drawing/2014/main" id="{FC3CA26E-B573-49BC-BF16-91C6F4CA09D0}"/>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42174900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1559</Words>
  <Application>Microsoft Office PowerPoint</Application>
  <PresentationFormat>Širokoúhlá obrazovka</PresentationFormat>
  <Paragraphs>71</Paragraphs>
  <Slides>17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17</vt:i4>
      </vt:variant>
    </vt:vector>
  </HeadingPairs>
  <TitlesOfParts>
    <vt:vector size="21" baseType="lpstr">
      <vt:lpstr>Arial</vt:lpstr>
      <vt:lpstr>Calibri</vt:lpstr>
      <vt:lpstr>Calibri Light</vt:lpstr>
      <vt:lpstr>Motiv Office</vt:lpstr>
      <vt:lpstr>12. Hospodářský cyklus, Hospodářský růst</vt:lpstr>
      <vt:lpstr>Hrubý Domácí Produkt</vt:lpstr>
      <vt:lpstr>Strukturální a cyklické výkyvy</vt:lpstr>
      <vt:lpstr>Hospodářský cyklus</vt:lpstr>
      <vt:lpstr>PŘíČiNY HOSPODÁŘSKÝCH CYKLŮ</vt:lpstr>
      <vt:lpstr>Expanze a recese</vt:lpstr>
      <vt:lpstr>FINANČNí KRIZE</vt:lpstr>
      <vt:lpstr>BANKOVNí PANIKA</vt:lpstr>
      <vt:lpstr>Hospodářský růst</vt:lpstr>
      <vt:lpstr>MÝTUS POPTÁVKY</vt:lpstr>
      <vt:lpstr>HOSPODÁŘSKÝ RŮST A PŘíRODNí ZDROJE</vt:lpstr>
      <vt:lpstr>Myšlenka, že je hospodářský růst "nepřátelský„ vůči přírodním zdrojům, je v zásadě nesprávná.</vt:lpstr>
      <vt:lpstr>AKUMULACE KAPITÁLU</vt:lpstr>
      <vt:lpstr>AKUMULACE KAPITÁLU a hospodářský růst</vt:lpstr>
      <vt:lpstr>VELIKOST TRHU</vt:lpstr>
      <vt:lpstr>HOSPODÁŘSKÝ RŮST A SPOLEČENSKÝ SYSTÉM</vt:lpstr>
      <vt:lpstr>Soukromé vlastnictví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Hospodářský cyklus</dc:title>
  <dc:creator>Čábelková Inna</dc:creator>
  <cp:lastModifiedBy>Čábelková Inna</cp:lastModifiedBy>
  <cp:revision>20</cp:revision>
  <dcterms:created xsi:type="dcterms:W3CDTF">2020-11-12T14:25:04Z</dcterms:created>
  <dcterms:modified xsi:type="dcterms:W3CDTF">2020-11-12T15:31:21Z</dcterms:modified>
</cp:coreProperties>
</file>