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95" r:id="rId4"/>
    <p:sldId id="275" r:id="rId5"/>
    <p:sldId id="276" r:id="rId6"/>
    <p:sldId id="277" r:id="rId7"/>
    <p:sldId id="278" r:id="rId8"/>
    <p:sldId id="279" r:id="rId9"/>
    <p:sldId id="262" r:id="rId10"/>
    <p:sldId id="263" r:id="rId11"/>
    <p:sldId id="294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6" r:id="rId23"/>
    <p:sldId id="258" r:id="rId24"/>
    <p:sldId id="259" r:id="rId25"/>
    <p:sldId id="267" r:id="rId26"/>
    <p:sldId id="266" r:id="rId27"/>
    <p:sldId id="257" r:id="rId28"/>
    <p:sldId id="264" r:id="rId29"/>
    <p:sldId id="265" r:id="rId30"/>
    <p:sldId id="260" r:id="rId31"/>
    <p:sldId id="271" r:id="rId32"/>
    <p:sldId id="297" r:id="rId33"/>
    <p:sldId id="269" r:id="rId34"/>
    <p:sldId id="268" r:id="rId35"/>
    <p:sldId id="270" r:id="rId36"/>
    <p:sldId id="272" r:id="rId37"/>
    <p:sldId id="273" r:id="rId38"/>
    <p:sldId id="298" r:id="rId39"/>
    <p:sldId id="299" r:id="rId40"/>
    <p:sldId id="300" r:id="rId41"/>
    <p:sldId id="301" r:id="rId42"/>
    <p:sldId id="302" r:id="rId43"/>
    <p:sldId id="280" r:id="rId44"/>
    <p:sldId id="281" r:id="rId4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22A3-8F4B-4AFF-9E21-69D8ED04A51A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DA47-FD98-41ED-B69B-28E3AF7A12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2033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22A3-8F4B-4AFF-9E21-69D8ED04A51A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DA47-FD98-41ED-B69B-28E3AF7A12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8494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22A3-8F4B-4AFF-9E21-69D8ED04A51A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DA47-FD98-41ED-B69B-28E3AF7A1234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2188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22A3-8F4B-4AFF-9E21-69D8ED04A51A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DA47-FD98-41ED-B69B-28E3AF7A12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98482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22A3-8F4B-4AFF-9E21-69D8ED04A51A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DA47-FD98-41ED-B69B-28E3AF7A1234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0473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22A3-8F4B-4AFF-9E21-69D8ED04A51A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DA47-FD98-41ED-B69B-28E3AF7A12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543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22A3-8F4B-4AFF-9E21-69D8ED04A51A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DA47-FD98-41ED-B69B-28E3AF7A12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143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22A3-8F4B-4AFF-9E21-69D8ED04A51A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DA47-FD98-41ED-B69B-28E3AF7A12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0012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22A3-8F4B-4AFF-9E21-69D8ED04A51A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DA47-FD98-41ED-B69B-28E3AF7A12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9239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22A3-8F4B-4AFF-9E21-69D8ED04A51A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DA47-FD98-41ED-B69B-28E3AF7A12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9708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22A3-8F4B-4AFF-9E21-69D8ED04A51A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DA47-FD98-41ED-B69B-28E3AF7A12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2157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22A3-8F4B-4AFF-9E21-69D8ED04A51A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DA47-FD98-41ED-B69B-28E3AF7A12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7018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22A3-8F4B-4AFF-9E21-69D8ED04A51A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DA47-FD98-41ED-B69B-28E3AF7A12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4296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22A3-8F4B-4AFF-9E21-69D8ED04A51A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DA47-FD98-41ED-B69B-28E3AF7A12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404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22A3-8F4B-4AFF-9E21-69D8ED04A51A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DA47-FD98-41ED-B69B-28E3AF7A12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864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22A3-8F4B-4AFF-9E21-69D8ED04A51A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DA47-FD98-41ED-B69B-28E3AF7A12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4793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122A3-8F4B-4AFF-9E21-69D8ED04A51A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ADADA47-FD98-41ED-B69B-28E3AF7A12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6694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zechency.org/slovnik/LEX%C3%89M#bibitem3" TargetMode="External"/><Relationship Id="rId3" Type="http://schemas.openxmlformats.org/officeDocument/2006/relationships/hyperlink" Target="https://www.czechency.org/slovnik/TYPE-TOKEN" TargetMode="External"/><Relationship Id="rId7" Type="http://schemas.openxmlformats.org/officeDocument/2006/relationships/hyperlink" Target="https://www.czechency.org/slovnik/HOMONYMIE" TargetMode="External"/><Relationship Id="rId2" Type="http://schemas.openxmlformats.org/officeDocument/2006/relationships/hyperlink" Target="https://www.czechency.org/slovnik/LEXIK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zechency.org/slovnik/POLYS&#201;MIE" TargetMode="External"/><Relationship Id="rId5" Type="http://schemas.openxmlformats.org/officeDocument/2006/relationships/hyperlink" Target="https://www.czechency.org/slovnik/LEX%C3%89M#bibitem1" TargetMode="External"/><Relationship Id="rId4" Type="http://schemas.openxmlformats.org/officeDocument/2006/relationships/hyperlink" Target="https://www.czechency.org/slovnik/LEMMA" TargetMode="External"/><Relationship Id="rId9" Type="http://schemas.openxmlformats.org/officeDocument/2006/relationships/hyperlink" Target="https://www.czechency.org/slovnik/LEX%C3%89M#bibitem2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E70114-D8E9-4122-AE5E-CB7F2D50ED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Лексикология, слово, значение и  </a:t>
            </a:r>
            <a:br>
              <a:rPr lang="ru-RU" dirty="0"/>
            </a:br>
            <a:r>
              <a:rPr lang="ru-RU" dirty="0"/>
              <a:t>типы значений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865B3E0-EBC5-4BB5-A4F4-15BA7D8492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0335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50FEFE-68DA-4FB9-A681-BB8E05893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C4719E7-179E-4885-8C96-19AADDE0F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Значение, смысл</a:t>
            </a:r>
          </a:p>
          <a:p>
            <a:r>
              <a:rPr lang="ru-RU" sz="2800" dirty="0"/>
              <a:t>Место слова в системе лексики данного языка</a:t>
            </a:r>
          </a:p>
          <a:p>
            <a:r>
              <a:rPr lang="ru-RU" sz="2800" dirty="0"/>
              <a:t>Употребляемость слова </a:t>
            </a:r>
          </a:p>
          <a:p>
            <a:r>
              <a:rPr lang="ru-RU" sz="2800" dirty="0"/>
              <a:t>Применение слова в процессе коммуникации (стилистическая принадлежность)</a:t>
            </a:r>
          </a:p>
          <a:p>
            <a:r>
              <a:rPr lang="ru-RU" sz="2800" dirty="0"/>
              <a:t>Происхождение</a:t>
            </a:r>
          </a:p>
          <a:p>
            <a:r>
              <a:rPr lang="ru-RU" sz="2800" dirty="0"/>
              <a:t>Экспрессивность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932430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DFA06E-6CB1-118A-F14A-7FAAFC86E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862D43-521B-A307-C1F6-E687CCCF3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u-RU" sz="8000" dirty="0"/>
              <a:t>	Слово</a:t>
            </a:r>
            <a:endParaRPr lang="cs-CZ" sz="8000" dirty="0"/>
          </a:p>
        </p:txBody>
      </p:sp>
    </p:spTree>
    <p:extLst>
      <p:ext uri="{BB962C8B-B14F-4D97-AF65-F5344CB8AC3E}">
        <p14:creationId xmlns:p14="http://schemas.microsoft.com/office/powerpoint/2010/main" val="3787342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DAAA37-F5DD-42F4-AB38-DFFEEFB21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38E74CE-3169-49BA-996F-B6A4A400F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/>
              <a:t>«Гло́кая ку́здра ште́ко будлану́ла бо́кра и курдя́чит бокрёнка»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326041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EBA0E5-C840-4BE2-8662-9D11728F5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31273DB-9C21-487E-973D-855D7D866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Некоторая определённым образом характеризуемая сущность женского рода что-то сделала определённым образом с другим существом мужского пола, а затем начала (и продолжает до настоящего момента) делать что-то другое с его детёнышем (или более мелким представителем того же вида).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283468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C8A635-BEB8-4A7D-93B4-26AFC333D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Слово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FDE3D48-2BAC-4717-8AF9-FDB083CF7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06769"/>
            <a:ext cx="8596668" cy="5190979"/>
          </a:xfrm>
        </p:spPr>
        <p:txBody>
          <a:bodyPr>
            <a:normAutofit fontScale="85000" lnSpcReduction="20000"/>
          </a:bodyPr>
          <a:lstStyle/>
          <a:p>
            <a:r>
              <a:rPr lang="ru-RU" sz="2200" dirty="0"/>
              <a:t>Слово - основное понятие и предмет лексикологии</a:t>
            </a:r>
          </a:p>
          <a:p>
            <a:r>
              <a:rPr lang="ru-RU" sz="2200" dirty="0"/>
              <a:t>Знаковая единица, имеющая план выражения (форму) и план содержания (значение), которые взаимно связаны.</a:t>
            </a:r>
          </a:p>
          <a:p>
            <a:r>
              <a:rPr lang="ru-RU" sz="2200" dirty="0"/>
              <a:t>«Слово – двустороняя единица, которая имеет материальное звуковое оформление и одинаково понимаемый носителями языка смысл.» (Зиновьева, 2006, с.17)</a:t>
            </a:r>
          </a:p>
          <a:p>
            <a:r>
              <a:rPr lang="ru-RU" sz="2200" dirty="0"/>
              <a:t>«Цельнооформленная единица языка в речи». (Копецкий, 1974, с. 7)</a:t>
            </a:r>
          </a:p>
          <a:p>
            <a:r>
              <a:rPr lang="ru-RU" sz="2200" dirty="0"/>
              <a:t>«Звуковой комплекс, оформленный по законам данного языка и выражающий содержание, обусловленное жизненной практикой говорящего коллектива.» (Копецкий, 1974, с. 21)</a:t>
            </a:r>
          </a:p>
          <a:p>
            <a:r>
              <a:rPr lang="ru-RU" sz="2400" dirty="0"/>
              <a:t>Слово – «это языковой знак, состоящий из означающего, т.е. аккустического образа, и означаемого, т.е. (лексического) понятия». (Копецкий, 1974, с. 23)</a:t>
            </a:r>
            <a:endParaRPr lang="ru-RU" sz="2200" dirty="0"/>
          </a:p>
          <a:p>
            <a:r>
              <a:rPr lang="ru-RU" sz="2200" dirty="0"/>
              <a:t>«Основная кратчайшая единица языка, выражающая своим звуковым составом понятие о предмете, процессе или явлении действительности, их свойствах или отношениях между ними. В слове сочетаются фонетический, лексико-семантический и морфологический признаки.» (Розенталь – Теленкова, 2008, с. 473)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0124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8BDD82-AC4C-4300-AC77-6174CAAAE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Слово и культура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AB024CD-944B-451C-B1D1-82FADC8C1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В словах отражены:</a:t>
            </a:r>
          </a:p>
          <a:p>
            <a:r>
              <a:rPr lang="ru-RU" sz="2800" dirty="0"/>
              <a:t>результаты познавательной деятельности человека,</a:t>
            </a:r>
          </a:p>
          <a:p>
            <a:r>
              <a:rPr lang="ru-RU" sz="2800" dirty="0"/>
              <a:t>развитие культуры, </a:t>
            </a:r>
          </a:p>
          <a:p>
            <a:r>
              <a:rPr lang="ru-RU" sz="2800" dirty="0"/>
              <a:t>развитие истории общества,</a:t>
            </a:r>
          </a:p>
          <a:p>
            <a:r>
              <a:rPr lang="ru-RU" sz="2800" dirty="0"/>
              <a:t>языковая картина мира носителей данного языка.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1126118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F106E8-6A15-41AF-9604-AD2C40188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Характеристика слова (Шанский</a:t>
            </a:r>
            <a:r>
              <a:rPr lang="cs-CZ" dirty="0"/>
              <a:t>,</a:t>
            </a:r>
            <a:r>
              <a:rPr lang="ru-RU" dirty="0"/>
              <a:t> </a:t>
            </a:r>
            <a:r>
              <a:rPr lang="cs-CZ" dirty="0"/>
              <a:t>2014</a:t>
            </a:r>
            <a:r>
              <a:rPr lang="ru-RU" dirty="0"/>
              <a:t>, с. 2</a:t>
            </a:r>
            <a:r>
              <a:rPr lang="cs-CZ" dirty="0"/>
              <a:t>1</a:t>
            </a:r>
            <a:r>
              <a:rPr lang="ru-RU" dirty="0"/>
              <a:t>)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EE73CB9-4A30-4AF0-AC35-EB94B0D86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Фонетическая оформленность</a:t>
            </a:r>
          </a:p>
          <a:p>
            <a:r>
              <a:rPr lang="ru-RU" dirty="0"/>
              <a:t>Семантическая валентность</a:t>
            </a:r>
          </a:p>
          <a:p>
            <a:r>
              <a:rPr lang="ru-RU" dirty="0"/>
              <a:t>Непроницаемость</a:t>
            </a:r>
          </a:p>
          <a:p>
            <a:r>
              <a:rPr lang="ru-RU" dirty="0"/>
              <a:t>Недвуударность</a:t>
            </a:r>
          </a:p>
          <a:p>
            <a:r>
              <a:rPr lang="ru-RU" dirty="0"/>
              <a:t>Лексико-грамматическая отнесённость</a:t>
            </a:r>
          </a:p>
          <a:p>
            <a:r>
              <a:rPr lang="ru-RU" dirty="0"/>
              <a:t>Постоянство звучания и значения</a:t>
            </a:r>
          </a:p>
          <a:p>
            <a:r>
              <a:rPr lang="ru-RU" dirty="0"/>
              <a:t>Воспороизводимость</a:t>
            </a:r>
          </a:p>
          <a:p>
            <a:r>
              <a:rPr lang="ru-RU" dirty="0"/>
              <a:t>Цельность и единооформленность</a:t>
            </a:r>
          </a:p>
          <a:p>
            <a:r>
              <a:rPr lang="ru-RU" dirty="0"/>
              <a:t>Преимущественное употребление в сочетаниях слов</a:t>
            </a:r>
          </a:p>
          <a:p>
            <a:r>
              <a:rPr lang="ru-RU" dirty="0"/>
              <a:t>Изолируемость</a:t>
            </a:r>
          </a:p>
          <a:p>
            <a:r>
              <a:rPr lang="ru-RU" dirty="0"/>
              <a:t>Номинативность</a:t>
            </a:r>
          </a:p>
          <a:p>
            <a:r>
              <a:rPr lang="ru-RU" dirty="0"/>
              <a:t>Фразеологичность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0297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FA52B3-DCAF-47A9-99E5-41B9F2F52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Характеристика слова (Зиновьева, 2006, с. 17)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9ED8DCC-1898-4D16-81C1-8F9292CBC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Фонетическая оформленность</a:t>
            </a:r>
          </a:p>
          <a:p>
            <a:r>
              <a:rPr lang="ru-RU" sz="2800" dirty="0"/>
              <a:t>Отдельность</a:t>
            </a:r>
          </a:p>
          <a:p>
            <a:r>
              <a:rPr lang="ru-RU" sz="2800" dirty="0"/>
              <a:t>Непроницаемость</a:t>
            </a:r>
          </a:p>
          <a:p>
            <a:r>
              <a:rPr lang="ru-RU" sz="2800" dirty="0"/>
              <a:t>Идиоматичность</a:t>
            </a:r>
          </a:p>
          <a:p>
            <a:r>
              <a:rPr lang="ru-RU" sz="2800" dirty="0"/>
              <a:t>Воспроизводимость</a:t>
            </a:r>
          </a:p>
          <a:p>
            <a:r>
              <a:rPr lang="ru-RU" sz="2800" dirty="0"/>
              <a:t>Отнесённость к той или иной части речи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7468931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422B54-4ACE-4AE3-8A57-882B909EF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Отношение слова к разным уровням языка (Зиновьева, 2006, с. 17)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EEEA059-D53D-445D-B1C1-600B309BE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800" dirty="0"/>
              <a:t>Фонетический – оформление слова при помощи звуков</a:t>
            </a:r>
          </a:p>
          <a:p>
            <a:r>
              <a:rPr lang="ru-RU" sz="2800" dirty="0"/>
              <a:t>Морфологический – принадлежность к части речи и их категориям</a:t>
            </a:r>
          </a:p>
          <a:p>
            <a:r>
              <a:rPr lang="ru-RU" sz="2800" dirty="0"/>
              <a:t>Синтаксический – способность выступать в словосочетаниях и предложениях, способность связываться с другими словами</a:t>
            </a:r>
          </a:p>
          <a:p>
            <a:r>
              <a:rPr lang="ru-RU" sz="2800" dirty="0"/>
              <a:t>Словообразовательный – немотивированные слова служат базой для создания новых слов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72098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D9C827-9484-4E45-80FD-C799CCD4D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функции слов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CBC1394-0147-4CC9-8127-E22A39429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Номинативная - существительные, прилагательные, наречия и глаголы</a:t>
            </a:r>
          </a:p>
          <a:p>
            <a:r>
              <a:rPr lang="ru-RU" sz="2800" dirty="0"/>
              <a:t>Указательная – местоимения</a:t>
            </a:r>
          </a:p>
          <a:p>
            <a:r>
              <a:rPr lang="ru-RU" sz="2800" dirty="0"/>
              <a:t>Чисто грамматическая – предлоги, союзы, частицы</a:t>
            </a:r>
          </a:p>
          <a:p>
            <a:endParaRPr lang="ru-RU" sz="2800" dirty="0"/>
          </a:p>
          <a:p>
            <a:r>
              <a:rPr lang="ru-RU" sz="2800" dirty="0"/>
              <a:t>Особо стоят междометия и числительные</a:t>
            </a:r>
          </a:p>
          <a:p>
            <a:endParaRPr lang="ru-RU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0947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3744A9-A25E-4108-B2EA-CE891CA03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Ключевые слова</a:t>
            </a:r>
            <a:br>
              <a:rPr lang="ru-RU" dirty="0"/>
            </a:br>
            <a:r>
              <a:rPr lang="ru-RU" dirty="0"/>
              <a:t>Переведите на чешский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17E09DB-AC0C-40F7-9C1A-F855D5101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Сл</a:t>
            </a:r>
            <a:r>
              <a:rPr lang="cs-CZ" sz="2800" dirty="0"/>
              <a:t>ó</a:t>
            </a:r>
            <a:r>
              <a:rPr lang="ru-RU" sz="2800" dirty="0"/>
              <a:t>во - слов</a:t>
            </a:r>
            <a:r>
              <a:rPr lang="cs-CZ" sz="2800" dirty="0"/>
              <a:t>á</a:t>
            </a:r>
            <a:endParaRPr lang="ru-RU" sz="2800" dirty="0"/>
          </a:p>
          <a:p>
            <a:r>
              <a:rPr lang="ru-RU" sz="2800" dirty="0"/>
              <a:t>Словарный состав языка / Словарный запас</a:t>
            </a:r>
          </a:p>
          <a:p>
            <a:r>
              <a:rPr lang="ru-RU" sz="2800" dirty="0"/>
              <a:t>Лексика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2933745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EE854A-7F38-4EE0-B02B-4571187B8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Лексема</a:t>
            </a:r>
            <a:r>
              <a:rPr lang="cs-CZ" dirty="0"/>
              <a:t> — </a:t>
            </a:r>
            <a:r>
              <a:rPr lang="ru-RU" dirty="0"/>
              <a:t>лексическая единица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92AC281-CDBE-4208-A409-236AA4BBA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37957"/>
            <a:ext cx="8596668" cy="5331655"/>
          </a:xfrm>
        </p:spPr>
        <p:txBody>
          <a:bodyPr>
            <a:noAutofit/>
          </a:bodyPr>
          <a:lstStyle/>
          <a:p>
            <a:r>
              <a:rPr lang="ru-RU" sz="2400" dirty="0"/>
              <a:t>«Словарная единица, рассматриваемая во всей совокупности своих соотносительных и взаимосвязанных друг с другом форм и значений, слово как стуктурный элемент языка.» (Розенталь – Теленкова, 2008, с. 180)</a:t>
            </a:r>
          </a:p>
          <a:p>
            <a:r>
              <a:rPr lang="ru-RU" sz="2400" dirty="0"/>
              <a:t>Звуковая оболочка слова, т. е. план выражения</a:t>
            </a:r>
          </a:p>
          <a:p>
            <a:r>
              <a:rPr lang="ru-RU" sz="2400" dirty="0"/>
              <a:t>Слово во всей совокупности его лексических значений и форм словоизменения.</a:t>
            </a:r>
          </a:p>
          <a:p>
            <a:pPr marL="0" indent="0">
              <a:buNone/>
            </a:pPr>
            <a:r>
              <a:rPr lang="ru-RU" sz="2400" dirty="0"/>
              <a:t>Например – </a:t>
            </a:r>
            <a:r>
              <a:rPr lang="ru-RU" sz="2400" i="1" dirty="0"/>
              <a:t>лиса – </a:t>
            </a:r>
            <a:r>
              <a:rPr lang="ru-RU" sz="2400" dirty="0"/>
              <a:t>1. животное, 2. хитрый человек + все словоформы</a:t>
            </a:r>
          </a:p>
          <a:p>
            <a:r>
              <a:rPr lang="cs-CZ" sz="2400" dirty="0"/>
              <a:t>(</a:t>
            </a:r>
            <a:r>
              <a:rPr lang="ru-RU" sz="2400" dirty="0"/>
              <a:t>Алло</a:t>
            </a:r>
            <a:r>
              <a:rPr lang="cs-CZ" sz="2400" dirty="0"/>
              <a:t>)</a:t>
            </a:r>
            <a:r>
              <a:rPr lang="ru-RU" sz="2400" dirty="0"/>
              <a:t>лекс (аллолекса, аллолексема) - формальный и лексико-семантический вариант лексемы</a:t>
            </a:r>
            <a:r>
              <a:rPr lang="cs-CZ" sz="2400" dirty="0"/>
              <a:t>, </a:t>
            </a:r>
            <a:r>
              <a:rPr lang="ru-RU" sz="2400" dirty="0"/>
              <a:t>конкретная реализация аллолекса в процессе речевого акта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731804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683043-344D-4EF6-A98D-5BBD2A403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Lexém (Nový encyklopedický slovník češtiny, online)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3D8BF36-A064-4E41-A70E-BBBF36E72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Abstraktní formálně‑významová jednotka </a:t>
            </a:r>
            <a:r>
              <a:rPr lang="cs-CZ" dirty="0">
                <a:hlinkClick r:id="rId2" tooltip="lexikon"/>
              </a:rPr>
              <a:t>↗lexikonu</a:t>
            </a:r>
            <a:r>
              <a:rPr lang="cs-CZ" dirty="0"/>
              <a:t> nadřazená všem svým konkrétním manifestacím v jazykových projevech, u ohebných slov zahrnující celé paradigma (</a:t>
            </a:r>
            <a:r>
              <a:rPr lang="cs-CZ" i="1" dirty="0"/>
              <a:t>miluji</a:t>
            </a:r>
            <a:r>
              <a:rPr lang="cs-CZ" dirty="0"/>
              <a:t>, </a:t>
            </a:r>
            <a:r>
              <a:rPr lang="cs-CZ" i="1" dirty="0"/>
              <a:t>miloval jsem</a:t>
            </a:r>
            <a:r>
              <a:rPr lang="cs-CZ" dirty="0"/>
              <a:t>, </a:t>
            </a:r>
            <a:r>
              <a:rPr lang="cs-CZ" i="1" dirty="0"/>
              <a:t>budu milovat ...</a:t>
            </a:r>
            <a:r>
              <a:rPr lang="cs-CZ" dirty="0"/>
              <a:t>; </a:t>
            </a:r>
            <a:r>
              <a:rPr lang="cs-CZ" i="1" dirty="0"/>
              <a:t>dívka</a:t>
            </a:r>
            <a:r>
              <a:rPr lang="cs-CZ" dirty="0"/>
              <a:t>, </a:t>
            </a:r>
            <a:r>
              <a:rPr lang="cs-CZ" i="1" dirty="0"/>
              <a:t>dívky</a:t>
            </a:r>
            <a:r>
              <a:rPr lang="cs-CZ" dirty="0"/>
              <a:t>, </a:t>
            </a:r>
            <a:r>
              <a:rPr lang="cs-CZ" i="1" dirty="0"/>
              <a:t>dívkou ...</a:t>
            </a:r>
            <a:r>
              <a:rPr lang="cs-CZ" dirty="0"/>
              <a:t>). Konkrétní manifestace </a:t>
            </a:r>
            <a:r>
              <a:rPr lang="cs-CZ" b="1" dirty="0"/>
              <a:t>l.</a:t>
            </a:r>
            <a:r>
              <a:rPr lang="cs-CZ" dirty="0"/>
              <a:t> bývá označována jako </a:t>
            </a:r>
            <a:r>
              <a:rPr lang="cs-CZ" b="1" i="1" dirty="0"/>
              <a:t>lex</a:t>
            </a:r>
            <a:r>
              <a:rPr lang="cs-CZ" dirty="0"/>
              <a:t> (srov. </a:t>
            </a:r>
            <a:r>
              <a:rPr lang="cs-CZ" dirty="0">
                <a:hlinkClick r:id="rId3" tooltip="type-token"/>
              </a:rPr>
              <a:t>↗type‑token</a:t>
            </a:r>
            <a:r>
              <a:rPr lang="cs-CZ" dirty="0"/>
              <a:t>). Pro potřeby lexikologicko‑lexikografického popisu bývá </a:t>
            </a:r>
            <a:r>
              <a:rPr lang="cs-CZ" b="1" dirty="0"/>
              <a:t>l.</a:t>
            </a:r>
            <a:r>
              <a:rPr lang="cs-CZ" dirty="0"/>
              <a:t> zastoupen reprezentativním tvarem, u jmen zpravidla </a:t>
            </a:r>
            <a:r>
              <a:rPr lang="cs-CZ" dirty="0" err="1"/>
              <a:t>nom</a:t>
            </a:r>
            <a:r>
              <a:rPr lang="cs-CZ" dirty="0"/>
              <a:t>. </a:t>
            </a:r>
            <a:r>
              <a:rPr lang="cs-CZ" dirty="0" err="1"/>
              <a:t>sg</a:t>
            </a:r>
            <a:r>
              <a:rPr lang="cs-CZ" dirty="0"/>
              <a:t>., u sloves </a:t>
            </a:r>
            <a:r>
              <a:rPr lang="cs-CZ" dirty="0" err="1"/>
              <a:t>inf</a:t>
            </a:r>
            <a:r>
              <a:rPr lang="cs-CZ" dirty="0"/>
              <a:t>. (srov. </a:t>
            </a:r>
            <a:r>
              <a:rPr lang="cs-CZ" dirty="0">
                <a:hlinkClick r:id="rId4" tooltip="lemma"/>
              </a:rPr>
              <a:t>↗lemma</a:t>
            </a:r>
            <a:r>
              <a:rPr lang="cs-CZ" dirty="0"/>
              <a:t>). V různých pojetích je jeden </a:t>
            </a:r>
            <a:r>
              <a:rPr lang="cs-CZ" b="1" dirty="0"/>
              <a:t>l.</a:t>
            </a:r>
            <a:r>
              <a:rPr lang="cs-CZ" dirty="0"/>
              <a:t> spojován (</a:t>
            </a:r>
            <a:r>
              <a:rPr lang="cs-CZ" dirty="0">
                <a:hlinkClick r:id="rId5" tooltip="Cruse, 2006"/>
              </a:rPr>
              <a:t>✍</a:t>
            </a:r>
            <a:r>
              <a:rPr lang="cs-CZ" dirty="0" err="1">
                <a:hlinkClick r:id="rId5" tooltip="Cruse, 2006"/>
              </a:rPr>
              <a:t>Cruse</a:t>
            </a:r>
            <a:r>
              <a:rPr lang="cs-CZ" dirty="0">
                <a:hlinkClick r:id="rId5" tooltip="Cruse, 2006"/>
              </a:rPr>
              <a:t>, 2006:92</a:t>
            </a:r>
            <a:r>
              <a:rPr lang="cs-CZ" dirty="0"/>
              <a:t>) s abstrakcí: (a) pouze jednoho významu jedné formy, (b) všech významů jedné formy v rámci </a:t>
            </a:r>
            <a:r>
              <a:rPr lang="cs-CZ" dirty="0">
                <a:hlinkClick r:id="rId6" tooltip="polysémie"/>
              </a:rPr>
              <a:t>↗polysémie</a:t>
            </a:r>
            <a:r>
              <a:rPr lang="cs-CZ" dirty="0"/>
              <a:t>, (c) všech významů jedné formy v rámci polysémie i </a:t>
            </a:r>
            <a:r>
              <a:rPr lang="cs-CZ" dirty="0">
                <a:hlinkClick r:id="rId7" tooltip="homonymie"/>
              </a:rPr>
              <a:t>↗homonymie</a:t>
            </a:r>
            <a:r>
              <a:rPr lang="cs-CZ" dirty="0"/>
              <a:t>.</a:t>
            </a:r>
          </a:p>
          <a:p>
            <a:r>
              <a:rPr lang="cs-CZ" dirty="0"/>
              <a:t>V č. prostředí abstrakci polysémní jednotky nazývají někteří lingvisté termínem </a:t>
            </a:r>
            <a:r>
              <a:rPr lang="cs-CZ" b="1" i="1" dirty="0" err="1"/>
              <a:t>hyperlexém</a:t>
            </a:r>
            <a:r>
              <a:rPr lang="cs-CZ" dirty="0"/>
              <a:t>, její jednotlivé </a:t>
            </a:r>
            <a:r>
              <a:rPr lang="cs-CZ" dirty="0" err="1"/>
              <a:t>monosémní</a:t>
            </a:r>
            <a:r>
              <a:rPr lang="cs-CZ" dirty="0"/>
              <a:t> složky pak označují jako </a:t>
            </a:r>
            <a:r>
              <a:rPr lang="cs-CZ" b="1" i="1" dirty="0" err="1"/>
              <a:t>lexie</a:t>
            </a:r>
            <a:r>
              <a:rPr lang="cs-CZ" dirty="0"/>
              <a:t> (tak zejména Filipec v </a:t>
            </a:r>
            <a:r>
              <a:rPr lang="cs-CZ" dirty="0">
                <a:hlinkClick r:id="rId8" tooltip="Člex, 1985"/>
              </a:rPr>
              <a:t>✍</a:t>
            </a:r>
            <a:r>
              <a:rPr lang="cs-CZ" i="1" dirty="0" err="1">
                <a:hlinkClick r:id="rId8" tooltip="Člex, 1985"/>
              </a:rPr>
              <a:t>Člex</a:t>
            </a:r>
            <a:r>
              <a:rPr lang="cs-CZ" dirty="0">
                <a:hlinkClick r:id="rId8" tooltip="Člex, 1985"/>
              </a:rPr>
              <a:t>, 1985</a:t>
            </a:r>
            <a:r>
              <a:rPr lang="cs-CZ" dirty="0"/>
              <a:t>); časté je též pouhé popisné rozlišení </a:t>
            </a:r>
            <a:r>
              <a:rPr lang="cs-CZ" b="1" dirty="0"/>
              <a:t>polysémní lexém</a:t>
            </a:r>
            <a:r>
              <a:rPr lang="cs-CZ" dirty="0"/>
              <a:t> × </a:t>
            </a:r>
            <a:r>
              <a:rPr lang="cs-CZ" b="1" dirty="0" err="1"/>
              <a:t>monosémní</a:t>
            </a:r>
            <a:r>
              <a:rPr lang="cs-CZ" b="1" dirty="0"/>
              <a:t> lexém</a:t>
            </a:r>
            <a:r>
              <a:rPr lang="cs-CZ" dirty="0"/>
              <a:t> (např. </a:t>
            </a:r>
            <a:r>
              <a:rPr lang="cs-CZ" dirty="0">
                <a:hlinkClick r:id="rId9" tooltip="Čermák, 2010"/>
              </a:rPr>
              <a:t>✍Čermák, 2010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3581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1C5EC0-B3F7-68A1-33E6-64DD1BE07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927AD0-2E20-A041-71A4-378FF37B5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6600" dirty="0"/>
          </a:p>
          <a:p>
            <a:pPr marL="0" indent="0">
              <a:buNone/>
            </a:pPr>
            <a:r>
              <a:rPr lang="ru-RU" sz="6600" dirty="0"/>
              <a:t>			Значение</a:t>
            </a:r>
            <a:endParaRPr lang="cs-CZ" sz="6600" dirty="0"/>
          </a:p>
        </p:txBody>
      </p:sp>
    </p:spTree>
    <p:extLst>
      <p:ext uri="{BB962C8B-B14F-4D97-AF65-F5344CB8AC3E}">
        <p14:creationId xmlns:p14="http://schemas.microsoft.com/office/powerpoint/2010/main" val="26908573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501E48-6289-404A-9B16-709383B25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Слово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D57C9FC-8B4F-4445-9D81-8520F8CC0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«Языковой знак соединяет не предмет и наименование, а понятие и аккустический образ.» (</a:t>
            </a:r>
            <a:r>
              <a:rPr lang="cs-CZ" sz="2800" dirty="0" err="1"/>
              <a:t>Saussure</a:t>
            </a:r>
            <a:r>
              <a:rPr lang="cs-CZ" sz="2800" dirty="0"/>
              <a:t>, 1930, c. 98)</a:t>
            </a:r>
          </a:p>
          <a:p>
            <a:r>
              <a:rPr lang="ru-RU" sz="2800" dirty="0"/>
              <a:t>Слово не называет предметы или явления прямо, а опосредствованно через понятие.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1532128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4F1217-EA03-4A2A-84B6-D498BC68C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Понятие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11B34B4-F52D-4563-A944-64E0F3BB5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66093"/>
            <a:ext cx="8596668" cy="5289452"/>
          </a:xfrm>
        </p:spPr>
        <p:txBody>
          <a:bodyPr>
            <a:normAutofit/>
          </a:bodyPr>
          <a:lstStyle/>
          <a:p>
            <a:r>
              <a:rPr lang="ru-RU" dirty="0"/>
              <a:t>«Одна из логических форм мышления, высший уровень обобщения, характерный для словесно-логического мышления. Понятие имеет абстрактный, не наглядный характер. Содержание понятия нельзя себе наглядно представить, но его можно мыслить или знать. Понятийное содержание мышления на родном языке складывается у человека в процессе формирования его личности.» (Щукин, 2008, с. 221)</a:t>
            </a:r>
          </a:p>
          <a:p>
            <a:r>
              <a:rPr lang="ru-RU" dirty="0"/>
              <a:t>Отвлечённое обобщённое значение.</a:t>
            </a:r>
          </a:p>
          <a:p>
            <a:r>
              <a:rPr lang="ru-RU" dirty="0"/>
              <a:t>Обобщённое отражение в сознании человека основных свойств предметов или явлений действительности.</a:t>
            </a:r>
          </a:p>
          <a:p>
            <a:r>
              <a:rPr lang="ru-RU" dirty="0"/>
              <a:t>В понятии отражаются только те признаки и качества, которые позволяют отличать один предмет от другого.</a:t>
            </a:r>
          </a:p>
          <a:p>
            <a:r>
              <a:rPr lang="ru-RU" dirty="0"/>
              <a:t>Понятие </a:t>
            </a:r>
            <a:r>
              <a:rPr lang="ru-RU" b="1" dirty="0"/>
              <a:t>не соответствует </a:t>
            </a:r>
            <a:r>
              <a:rPr lang="ru-RU" dirty="0"/>
              <a:t>с его языковым выражением, особенно явно это в устойчивых выражениях.</a:t>
            </a:r>
          </a:p>
          <a:p>
            <a:r>
              <a:rPr lang="ru-RU" dirty="0"/>
              <a:t>Одно понятие обозначается в разных языках разыми звуковыми комплексами и наоборот одинаковые языковые комплексы обозначают разные понятия.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81610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0C99CF-C50D-4C14-8BE6-C3BB522F5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Понятие   Х    Слово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23828F-ADF6-4BFA-B491-6C3F72096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2703"/>
            <a:ext cx="8596668" cy="4648660"/>
          </a:xfrm>
        </p:spPr>
        <p:txBody>
          <a:bodyPr>
            <a:normAutofit/>
          </a:bodyPr>
          <a:lstStyle/>
          <a:p>
            <a:r>
              <a:rPr lang="ru-RU" sz="2400" b="1" dirty="0"/>
              <a:t>Понятие	</a:t>
            </a:r>
            <a:r>
              <a:rPr lang="ru-RU" sz="2400" dirty="0"/>
              <a:t>	</a:t>
            </a:r>
          </a:p>
          <a:p>
            <a:pPr>
              <a:buFontTx/>
              <a:buChar char="-"/>
            </a:pPr>
            <a:r>
              <a:rPr lang="ru-RU" sz="2400" dirty="0"/>
              <a:t>Категория логики и мышления</a:t>
            </a:r>
          </a:p>
          <a:p>
            <a:pPr>
              <a:buFontTx/>
              <a:buChar char="-"/>
            </a:pPr>
            <a:r>
              <a:rPr lang="ru-RU" sz="2400" dirty="0"/>
              <a:t>В его формировании 2 элемента: предмет и мышление</a:t>
            </a:r>
          </a:p>
          <a:p>
            <a:pPr>
              <a:buFontTx/>
              <a:buChar char="-"/>
            </a:pPr>
            <a:r>
              <a:rPr lang="ru-RU" sz="2400" dirty="0"/>
              <a:t>Абсолютно объективное</a:t>
            </a:r>
          </a:p>
          <a:p>
            <a:r>
              <a:rPr lang="ru-RU" sz="2400" b="1" dirty="0"/>
              <a:t>Слово</a:t>
            </a:r>
          </a:p>
          <a:p>
            <a:pPr>
              <a:buFontTx/>
              <a:buChar char="-"/>
            </a:pPr>
            <a:r>
              <a:rPr lang="ru-RU" sz="2400" dirty="0"/>
              <a:t>Категория лингвистики</a:t>
            </a:r>
          </a:p>
          <a:p>
            <a:pPr>
              <a:buFontTx/>
              <a:buChar char="-"/>
            </a:pPr>
            <a:r>
              <a:rPr lang="ru-RU" sz="2400" dirty="0"/>
              <a:t>В его формировании 3 элемента: предмет, мышление и структура языка</a:t>
            </a:r>
          </a:p>
          <a:p>
            <a:pPr>
              <a:buFontTx/>
              <a:buChar char="-"/>
            </a:pPr>
            <a:r>
              <a:rPr lang="ru-RU" sz="2400" dirty="0"/>
              <a:t>Содержит субъективные, оценочно-экспрессивные признаки</a:t>
            </a:r>
          </a:p>
          <a:p>
            <a:endParaRPr lang="ru-RU" sz="2400" dirty="0"/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37523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CB4CC2-E5E0-4BBA-8192-0DF2A75B9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Семантический треугольник</a:t>
            </a:r>
            <a:endParaRPr lang="cs-CZ" dirty="0"/>
          </a:p>
        </p:txBody>
      </p:sp>
      <p:pic>
        <p:nvPicPr>
          <p:cNvPr id="5" name="Zástupný symbol pro obsah 4">
            <a:extLst>
              <a:ext uri="{FF2B5EF4-FFF2-40B4-BE49-F238E27FC236}">
                <a16:creationId xmlns:a16="http://schemas.microsoft.com/office/drawing/2014/main" id="{6CF08E5C-B979-4FBC-98B0-4F9181A8EE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402" y="1561514"/>
            <a:ext cx="9086532" cy="4543266"/>
          </a:xfrm>
        </p:spPr>
      </p:pic>
    </p:spTree>
    <p:extLst>
      <p:ext uri="{BB962C8B-B14F-4D97-AF65-F5344CB8AC3E}">
        <p14:creationId xmlns:p14="http://schemas.microsoft.com/office/powerpoint/2010/main" val="14683920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C92A40-147F-4234-B980-51DE267F8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Значение слова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BDB9D0A-41EA-43BB-978E-2AE2C75A7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66092"/>
            <a:ext cx="8596668" cy="5331655"/>
          </a:xfrm>
        </p:spPr>
        <p:txBody>
          <a:bodyPr>
            <a:normAutofit/>
          </a:bodyPr>
          <a:lstStyle/>
          <a:p>
            <a:r>
              <a:rPr lang="ru-RU" dirty="0"/>
              <a:t>«Заключенный в слове смысл, содержание, связанное с понятием как отражением в сознании предметов и явлений объективного мира.» (Розентель – Теленкова, 2008, с. 127)</a:t>
            </a:r>
            <a:endParaRPr lang="cs-CZ" dirty="0"/>
          </a:p>
          <a:p>
            <a:r>
              <a:rPr lang="ru-RU" dirty="0"/>
              <a:t>«Способность языкового знака выделять предмет, явление, признак из окружающего мира.» (Щукин, 2008, с. 84)</a:t>
            </a:r>
          </a:p>
          <a:p>
            <a:r>
              <a:rPr lang="ru-RU" dirty="0"/>
              <a:t>«Смысловое содержание слова. Оно одинаково понимается всеми носителями языка.» (Мизинина, 2011, с. 55)</a:t>
            </a:r>
            <a:endParaRPr lang="cs-CZ" dirty="0"/>
          </a:p>
          <a:p>
            <a:r>
              <a:rPr lang="cs-CZ" dirty="0"/>
              <a:t>„Významem slova rozumíme věcně pojmový obsah slova doplňovaný a spoluvytvářený jazykovými vztahy tohoto slova: vztahem k formě, vztahy slovnědruhovými a gramatickými, vztahy paradigmatickými a syntagmatickými a nakonec i vztahem k </a:t>
            </a:r>
            <a:r>
              <a:rPr lang="cs-CZ" dirty="0" err="1"/>
              <a:t>mimolingvistické</a:t>
            </a:r>
            <a:r>
              <a:rPr lang="cs-CZ" dirty="0"/>
              <a:t> skutečnosti.“ (Man, 1976, s. 106)</a:t>
            </a:r>
            <a:endParaRPr lang="ru-RU" dirty="0"/>
          </a:p>
          <a:p>
            <a:r>
              <a:rPr lang="ru-RU" dirty="0"/>
              <a:t>Понятие ≠ значение, хотя они взаимосвязаны, понятие всегда одно, а значений может быть несколько.</a:t>
            </a:r>
          </a:p>
          <a:p>
            <a:r>
              <a:rPr lang="ru-RU" b="1" dirty="0"/>
              <a:t>Понятие</a:t>
            </a:r>
            <a:r>
              <a:rPr lang="ru-RU" dirty="0"/>
              <a:t> - </a:t>
            </a:r>
            <a:r>
              <a:rPr lang="ru-RU" b="1" dirty="0"/>
              <a:t>объективное</a:t>
            </a:r>
            <a:r>
              <a:rPr lang="ru-RU" dirty="0"/>
              <a:t> отображение окружающей нас действительности  Х к </a:t>
            </a:r>
            <a:r>
              <a:rPr lang="ru-RU" b="1" dirty="0"/>
              <a:t>значению</a:t>
            </a:r>
            <a:r>
              <a:rPr lang="ru-RU" dirty="0"/>
              <a:t> может быть добавлена </a:t>
            </a:r>
            <a:r>
              <a:rPr lang="ru-RU" b="1" dirty="0"/>
              <a:t>субъективная</a:t>
            </a:r>
            <a:r>
              <a:rPr lang="ru-RU" dirty="0"/>
              <a:t> оценка или экспрессивно-эмоциональная окраска.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88045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3B4A6B-1968-4621-BAAA-A26A6FA10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Семантика (Щукин, 2008, с. 296-297)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D1894B-9511-4BD8-9A9F-78EA96BC4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От греч. </a:t>
            </a:r>
            <a:r>
              <a:rPr lang="cs-CZ" sz="2800" dirty="0" err="1"/>
              <a:t>semantikos</a:t>
            </a:r>
            <a:r>
              <a:rPr lang="cs-CZ" sz="2800" dirty="0"/>
              <a:t> – </a:t>
            </a:r>
            <a:r>
              <a:rPr lang="ru-RU" sz="2800" dirty="0"/>
              <a:t>обозначающий</a:t>
            </a:r>
          </a:p>
          <a:p>
            <a:pPr>
              <a:buAutoNum type="arabicPeriod"/>
            </a:pPr>
            <a:r>
              <a:rPr lang="ru-RU" sz="2800" dirty="0"/>
              <a:t>Содержание, информация, передаваемые языком или какой-либо его единицей (словом, грамматической формой слова, словосочетанием, предложением)</a:t>
            </a:r>
          </a:p>
          <a:p>
            <a:pPr>
              <a:buAutoNum type="arabicPeriod"/>
            </a:pPr>
            <a:r>
              <a:rPr lang="ru-RU" sz="2800" dirty="0"/>
              <a:t>Раздел языкознания, изучающий содержание, передаваемое языковыми единицами</a:t>
            </a:r>
          </a:p>
          <a:p>
            <a:pPr>
              <a:buAutoNum type="arabicPeriod"/>
            </a:pPr>
            <a:r>
              <a:rPr lang="ru-RU" sz="2800" dirty="0"/>
              <a:t>То же, что семасиология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009256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1AF9EF-F4BB-479A-B0B8-663402E5A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Семема - Сема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34B3F6F-25B6-4FD2-9FB9-7DE84DF72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9311"/>
            <a:ext cx="8596668" cy="4979963"/>
          </a:xfrm>
        </p:spPr>
        <p:txBody>
          <a:bodyPr/>
          <a:lstStyle/>
          <a:p>
            <a:r>
              <a:rPr lang="ru-RU" sz="2000" b="1" dirty="0"/>
              <a:t>Сема</a:t>
            </a:r>
            <a:r>
              <a:rPr lang="ru-RU" sz="2000" dirty="0"/>
              <a:t> – от греч. </a:t>
            </a:r>
            <a:r>
              <a:rPr lang="cs-CZ" sz="2000" dirty="0" err="1"/>
              <a:t>sema</a:t>
            </a:r>
            <a:r>
              <a:rPr lang="cs-CZ" sz="2000" dirty="0"/>
              <a:t> – </a:t>
            </a:r>
            <a:r>
              <a:rPr lang="ru-RU" sz="2000" dirty="0"/>
              <a:t>знак</a:t>
            </a:r>
          </a:p>
          <a:p>
            <a:pPr>
              <a:buFontTx/>
              <a:buChar char="-"/>
            </a:pPr>
            <a:r>
              <a:rPr lang="ru-RU" sz="2000" dirty="0"/>
              <a:t>Минимальная нечленимая единица плана содержания</a:t>
            </a:r>
          </a:p>
          <a:p>
            <a:pPr>
              <a:buFontTx/>
              <a:buChar char="-"/>
            </a:pPr>
            <a:r>
              <a:rPr lang="ru-RU" sz="2000" dirty="0"/>
              <a:t>Элементарное отражение разных сторон и свойств обозначаемых предметов и явлений действительности</a:t>
            </a:r>
          </a:p>
          <a:p>
            <a:pPr>
              <a:buFontTx/>
              <a:buChar char="-"/>
            </a:pPr>
            <a:r>
              <a:rPr lang="ru-RU" sz="2000" dirty="0"/>
              <a:t>Дифференциальный сематический признак, компонент значения, который выявляется при сопоставлении значений разных слов</a:t>
            </a:r>
          </a:p>
          <a:p>
            <a:r>
              <a:rPr lang="ru-RU" sz="2000" b="1" dirty="0"/>
              <a:t>Семема</a:t>
            </a:r>
            <a:r>
              <a:rPr lang="ru-RU" sz="2000" dirty="0"/>
              <a:t> (семантема) - единица плана содержания</a:t>
            </a:r>
          </a:p>
          <a:p>
            <a:pPr>
              <a:buFontTx/>
              <a:buChar char="-"/>
            </a:pPr>
            <a:r>
              <a:rPr lang="ru-RU" sz="2000" dirty="0"/>
              <a:t>Совокупность компонентов содержания (сем), составляющих значение</a:t>
            </a:r>
          </a:p>
          <a:p>
            <a:pPr>
              <a:buFontTx/>
              <a:buChar char="-"/>
            </a:pPr>
            <a:r>
              <a:rPr lang="ru-RU" sz="2000" dirty="0"/>
              <a:t>Семема является минимальной единицей системы содержания, соотносимой с элементом системы выражения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0830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C61DF6-71B8-D7CA-7165-05AC33282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A4DC6A-6DD7-CEE9-A26F-32423C76B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6600" dirty="0"/>
          </a:p>
          <a:p>
            <a:pPr marL="0" indent="0">
              <a:buNone/>
            </a:pPr>
            <a:r>
              <a:rPr lang="ru-RU" sz="6600" dirty="0"/>
              <a:t>		Лексикология</a:t>
            </a:r>
            <a:endParaRPr lang="cs-CZ" sz="6600" dirty="0"/>
          </a:p>
        </p:txBody>
      </p:sp>
    </p:spTree>
    <p:extLst>
      <p:ext uri="{BB962C8B-B14F-4D97-AF65-F5344CB8AC3E}">
        <p14:creationId xmlns:p14="http://schemas.microsoft.com/office/powerpoint/2010/main" val="27833946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2804D7-E662-4A3A-B483-7B724626B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Значение слова – 2 части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F239D91-83C5-4779-BA3A-90383B6CC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77109"/>
            <a:ext cx="8596668" cy="4564254"/>
          </a:xfrm>
        </p:spPr>
        <p:txBody>
          <a:bodyPr>
            <a:noAutofit/>
          </a:bodyPr>
          <a:lstStyle/>
          <a:p>
            <a:r>
              <a:rPr lang="ru-RU" sz="2000" b="1" dirty="0"/>
              <a:t>Лексическое значение </a:t>
            </a:r>
            <a:r>
              <a:rPr lang="ru-RU" sz="2000" dirty="0"/>
              <a:t>– материальное содержание, выражаемое основой слова</a:t>
            </a:r>
          </a:p>
          <a:p>
            <a:r>
              <a:rPr lang="ru-RU" sz="2000" b="1" dirty="0"/>
              <a:t>Грамматическое значение </a:t>
            </a:r>
            <a:r>
              <a:rPr lang="ru-RU" sz="2000" dirty="0"/>
              <a:t>– показатель разных отношений, кт. выражается в формальной принадлежности слова, обычно одно слово имеет несколько грамматических значений.</a:t>
            </a:r>
          </a:p>
          <a:p>
            <a:pPr marL="0" indent="0">
              <a:buNone/>
            </a:pPr>
            <a:r>
              <a:rPr lang="ru-RU" sz="2000" dirty="0"/>
              <a:t>	«Значение, выступающее как добавочное к лексическому значению слова и выражающее различные отношения (отношение к другим словам в словосочетании или предложении, отношение к лицу, совершающему действие, или к другим лицам, отношение сообщаемого факта к действительности и времени, отношение говорящего к сообщаемому и т.д.).» (Розенталь – Теленкова, 2008, с. 91)</a:t>
            </a:r>
          </a:p>
          <a:p>
            <a:r>
              <a:rPr lang="ru-RU" sz="2000" dirty="0"/>
              <a:t>В знаменательных словах преобладает лексическое значение над грамматическим, в служебных словах лексическое значение одновременно является и грамматическим  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9579872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8EBA05-BDBD-4DE4-9CA7-B211776EB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Влияние структуры языка на формирование лексического значения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F3CC049-B8CA-4D03-B3B2-B1607A8B4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81414"/>
          </a:xfrm>
        </p:spPr>
        <p:txBody>
          <a:bodyPr>
            <a:normAutofit/>
          </a:bodyPr>
          <a:lstStyle/>
          <a:p>
            <a:r>
              <a:rPr lang="ru-RU" b="1" dirty="0"/>
              <a:t>Принадлежность к части речи</a:t>
            </a:r>
          </a:p>
          <a:p>
            <a:r>
              <a:rPr lang="ru-RU" b="1" dirty="0"/>
              <a:t>Изменение морфологической структуры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опыт Х опыты, пропуски Х пропуска, цветы Х цвета</a:t>
            </a:r>
            <a:endParaRPr lang="ru-RU" dirty="0"/>
          </a:p>
          <a:p>
            <a:r>
              <a:rPr lang="ru-RU" b="1" dirty="0"/>
              <a:t>Парадигматические отношения </a:t>
            </a:r>
            <a:r>
              <a:rPr lang="ru-RU" dirty="0"/>
              <a:t>– слова группируются по общему семантическому признаку (близкому значению) в лексико-семантические группы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Улица, шоссе, проспект, бульвар, дорога, магистраль</a:t>
            </a:r>
          </a:p>
          <a:p>
            <a:r>
              <a:rPr lang="ru-RU" b="1" dirty="0"/>
              <a:t>Синтагматические отношения </a:t>
            </a:r>
            <a:r>
              <a:rPr lang="ru-RU" dirty="0"/>
              <a:t>– лексическая или грамматическая валентность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Верный друг, верный ответ, верная смерть, верное решение, верные часы, верное средство, верный перевод</a:t>
            </a:r>
          </a:p>
          <a:p>
            <a:pPr marL="0" indent="0">
              <a:buNone/>
            </a:pPr>
            <a:r>
              <a:rPr lang="ru-RU" i="1" dirty="0"/>
              <a:t>	Изменить что, кому</a:t>
            </a:r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95909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E927F7-CC8F-30A2-971B-97BD5E032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070F164-DC40-90BC-9DE6-A60E9551F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6600" dirty="0"/>
              <a:t>Типы лексических значений</a:t>
            </a:r>
            <a:endParaRPr lang="cs-CZ" sz="6600" dirty="0"/>
          </a:p>
        </p:txBody>
      </p:sp>
    </p:spTree>
    <p:extLst>
      <p:ext uri="{BB962C8B-B14F-4D97-AF65-F5344CB8AC3E}">
        <p14:creationId xmlns:p14="http://schemas.microsoft.com/office/powerpoint/2010/main" val="12912541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E7C602-4A13-49DA-B0B5-EABBA1E32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лексических значений</a:t>
            </a:r>
            <a:br>
              <a:rPr lang="ru-RU" dirty="0"/>
            </a:br>
            <a:r>
              <a:rPr lang="ru-RU" dirty="0"/>
              <a:t>по соотнесённости с предметом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BF715CB-F689-499F-AA01-118C19E80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800" b="1" dirty="0"/>
              <a:t>Прямое</a:t>
            </a:r>
            <a:r>
              <a:rPr lang="ru-RU" sz="2800" dirty="0"/>
              <a:t> (основное) значение – для прямого наименования предмета, выделяется также вне контекста.</a:t>
            </a:r>
          </a:p>
          <a:p>
            <a:pPr marL="0" indent="0">
              <a:buNone/>
            </a:pPr>
            <a:r>
              <a:rPr lang="ru-RU" sz="2800" dirty="0"/>
              <a:t>	</a:t>
            </a:r>
            <a:r>
              <a:rPr lang="ru-RU" sz="2800" i="1" dirty="0"/>
              <a:t>мягкий хлеб, мягкая подушка, кожа</a:t>
            </a:r>
            <a:endParaRPr lang="ru-RU" sz="2800" dirty="0"/>
          </a:p>
          <a:p>
            <a:r>
              <a:rPr lang="ru-RU" sz="2800" b="1" dirty="0"/>
              <a:t>Переносное</a:t>
            </a:r>
            <a:r>
              <a:rPr lang="ru-RU" sz="2800" dirty="0"/>
              <a:t> значение – возникает опосредствованно через ассоциации, можно узнать только в контексте</a:t>
            </a:r>
          </a:p>
          <a:p>
            <a:pPr marL="0" indent="0">
              <a:buNone/>
            </a:pPr>
            <a:r>
              <a:rPr lang="ru-RU" sz="2800" dirty="0"/>
              <a:t>	</a:t>
            </a:r>
            <a:r>
              <a:rPr lang="ru-RU" sz="2800" i="1" dirty="0"/>
              <a:t> мягкий климат, мягкая погода, мягкий голос, мягкое движение, мягкий характер</a:t>
            </a:r>
          </a:p>
          <a:p>
            <a:pPr marL="457200" lvl="1" indent="0">
              <a:buNone/>
            </a:pP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416150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7B4E3D-CE4B-4EAB-A3E8-D174FD735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лексических значений</a:t>
            </a:r>
            <a:br>
              <a:rPr lang="ru-RU" dirty="0"/>
            </a:br>
            <a:r>
              <a:rPr lang="ru-RU" dirty="0"/>
              <a:t>по происхождению (мотивации)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92E536E-D47E-4B65-AB4E-2DFF10D8C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Мотивация</a:t>
            </a:r>
            <a:r>
              <a:rPr lang="ru-RU" dirty="0"/>
              <a:t> – содержательная и формальная взаимосвязь с признаком, который лежит в основе слова.</a:t>
            </a:r>
          </a:p>
          <a:p>
            <a:pPr marL="0" indent="0">
              <a:buNone/>
            </a:pPr>
            <a:r>
              <a:rPr lang="ru-RU" b="1" dirty="0"/>
              <a:t>	Морфологическая </a:t>
            </a:r>
            <a:r>
              <a:rPr lang="ru-RU" dirty="0"/>
              <a:t>(</a:t>
            </a:r>
            <a:r>
              <a:rPr lang="ru-RU" i="1" dirty="0"/>
              <a:t>золото – золотой, учить – учитель</a:t>
            </a:r>
            <a:r>
              <a:rPr lang="ru-RU" dirty="0"/>
              <a:t>) Х </a:t>
            </a:r>
            <a:r>
              <a:rPr lang="ru-RU" b="1" dirty="0"/>
              <a:t>семантическая</a:t>
            </a:r>
            <a:r>
              <a:rPr lang="ru-RU" dirty="0"/>
              <a:t>  (</a:t>
            </a:r>
            <a:r>
              <a:rPr lang="ru-RU" i="1" dirty="0"/>
              <a:t>нос человека - нос корабля</a:t>
            </a:r>
            <a:r>
              <a:rPr lang="ru-RU" dirty="0"/>
              <a:t>) Х </a:t>
            </a:r>
            <a:r>
              <a:rPr lang="ru-RU" b="1" dirty="0"/>
              <a:t>синтагматическая</a:t>
            </a:r>
            <a:r>
              <a:rPr lang="ru-RU" dirty="0"/>
              <a:t> (</a:t>
            </a:r>
            <a:r>
              <a:rPr lang="ru-RU" i="1" dirty="0"/>
              <a:t>железная дорога</a:t>
            </a:r>
            <a:r>
              <a:rPr lang="ru-RU" dirty="0"/>
              <a:t>)  - одно понятие обозначается несколькими словами Х </a:t>
            </a:r>
            <a:r>
              <a:rPr lang="ru-RU" b="1" dirty="0"/>
              <a:t>звукоподражание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dirty="0"/>
              <a:t>Непроизводное </a:t>
            </a:r>
            <a:r>
              <a:rPr lang="ru-RU" dirty="0"/>
              <a:t>(основное, немотивированное) значение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голова, стол, золотое кольцо</a:t>
            </a:r>
            <a:endParaRPr lang="ru-RU" dirty="0"/>
          </a:p>
          <a:p>
            <a:r>
              <a:rPr lang="ru-RU" b="1" dirty="0"/>
              <a:t>Производное</a:t>
            </a:r>
            <a:r>
              <a:rPr lang="ru-RU" dirty="0"/>
              <a:t> (мотивированное) значение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головной, столовая, золотой человек, куку, кукушка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68457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AC70B3-79C0-449C-A8AA-83ED1E27F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лексических значений</a:t>
            </a:r>
            <a:br>
              <a:rPr lang="ru-RU" dirty="0"/>
            </a:br>
            <a:r>
              <a:rPr lang="ru-RU" dirty="0"/>
              <a:t>по сочетаемости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0FA8A91-1B55-4068-ACAC-31BCA45F3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Свободное</a:t>
            </a:r>
            <a:r>
              <a:rPr lang="ru-RU" sz="2800" dirty="0"/>
              <a:t> значение – встречается в любых свободных сочетаниях</a:t>
            </a:r>
          </a:p>
          <a:p>
            <a:pPr marL="0" indent="0">
              <a:buNone/>
            </a:pPr>
            <a:r>
              <a:rPr lang="ru-RU" sz="2800" dirty="0"/>
              <a:t>	</a:t>
            </a:r>
            <a:r>
              <a:rPr lang="ru-RU" sz="2800" i="1" dirty="0"/>
              <a:t>рука, строить, замок</a:t>
            </a:r>
            <a:endParaRPr lang="ru-RU" sz="2800" dirty="0"/>
          </a:p>
          <a:p>
            <a:r>
              <a:rPr lang="ru-RU" sz="2800" b="1" dirty="0"/>
              <a:t>Несвободное</a:t>
            </a:r>
            <a:r>
              <a:rPr lang="ru-RU" sz="2800" dirty="0"/>
              <a:t> (устойчивое) значение – грамматически или фразеологически связанное</a:t>
            </a:r>
          </a:p>
          <a:p>
            <a:pPr marL="0" indent="0">
              <a:buNone/>
            </a:pPr>
            <a:r>
              <a:rPr lang="ru-RU" sz="2800" i="1" dirty="0"/>
              <a:t>	рука об руку, это мне на руку, строить планы, воздушные замки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6330194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E14B58-5F8D-4B93-86C1-5E8316B36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лексических значений</a:t>
            </a:r>
            <a:br>
              <a:rPr lang="ru-RU" dirty="0"/>
            </a:br>
            <a:r>
              <a:rPr lang="ru-RU" dirty="0"/>
              <a:t>по выполняемой функции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58BD75D-4B2E-4E93-86C8-B51E0C20B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Номинативное</a:t>
            </a:r>
            <a:r>
              <a:rPr lang="ru-RU" sz="2800" dirty="0"/>
              <a:t> значение – непосредственно связанное с отражением в сознании предметов или явлений действительности</a:t>
            </a:r>
          </a:p>
          <a:p>
            <a:r>
              <a:rPr lang="ru-RU" sz="2800" b="1" dirty="0"/>
              <a:t>Экспрессивно-синонимическое</a:t>
            </a:r>
            <a:r>
              <a:rPr lang="ru-RU" sz="2800" dirty="0"/>
              <a:t> значение – выражение чувств и субъективной оценки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7344425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FF85D6-B9FD-4079-A4F6-8B4E2064E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323F40B-23FA-4BF7-BFAB-FC42EDD42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2800" dirty="0"/>
              <a:t>Спасибо за внимание!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8087788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16D6CA-6736-4B75-B180-51344ABB4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100B086-7C56-4A0C-A641-3BAFB2D64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pPr marL="0" indent="0" algn="ctr">
              <a:buNone/>
            </a:pPr>
            <a:r>
              <a:rPr lang="ru-RU" sz="5400" dirty="0"/>
              <a:t>Практика</a:t>
            </a:r>
          </a:p>
          <a:p>
            <a:pPr marL="0" indent="0" algn="ctr">
              <a:buNone/>
            </a:pPr>
            <a:r>
              <a:rPr lang="ru-RU" sz="5400" dirty="0"/>
              <a:t>(</a:t>
            </a:r>
            <a:r>
              <a:rPr lang="cs-CZ" sz="5400" dirty="0"/>
              <a:t>Žofková, 1995, c. 5-6)</a:t>
            </a:r>
          </a:p>
        </p:txBody>
      </p:sp>
    </p:spTree>
    <p:extLst>
      <p:ext uri="{BB962C8B-B14F-4D97-AF65-F5344CB8AC3E}">
        <p14:creationId xmlns:p14="http://schemas.microsoft.com/office/powerpoint/2010/main" val="14063478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C0EB15-A433-4B3F-85D0-74ED6577F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Сопоставьте лексические значения, выделите существенные сходные и дифференциальные семантические признаки.</a:t>
            </a:r>
            <a:endParaRPr lang="cs-CZ" sz="2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4892615-7D78-4CC5-826C-0A0D8EEAB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Улица, шоссе, проспект, бульвар, дорога, магистраль</a:t>
            </a:r>
          </a:p>
          <a:p>
            <a:r>
              <a:rPr lang="ru-RU" sz="2800" dirty="0"/>
              <a:t>Учитель, преподаватель, воспитатель, педагог</a:t>
            </a:r>
          </a:p>
          <a:p>
            <a:r>
              <a:rPr lang="ru-RU" sz="2800" dirty="0"/>
              <a:t>Постель, кровать, диван-кровать, тахта, раскладушка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081660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9DBCA1-A6BD-4CFC-90A2-76E8CFE42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Лексикология как наука 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4D93C7E-CF9E-4A3D-B832-E986FA6E2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3040"/>
            <a:ext cx="8596668" cy="4578323"/>
          </a:xfrm>
        </p:spPr>
        <p:txBody>
          <a:bodyPr/>
          <a:lstStyle/>
          <a:p>
            <a:r>
              <a:rPr lang="ru-RU" sz="2000" dirty="0"/>
              <a:t>От греч. </a:t>
            </a:r>
            <a:r>
              <a:rPr lang="cs-CZ" sz="2000" dirty="0" err="1"/>
              <a:t>lexikós</a:t>
            </a:r>
            <a:r>
              <a:rPr lang="cs-CZ" sz="2000" dirty="0"/>
              <a:t> – </a:t>
            </a:r>
            <a:r>
              <a:rPr lang="ru-RU" sz="2000" dirty="0"/>
              <a:t>словесный, словарный и </a:t>
            </a:r>
            <a:r>
              <a:rPr lang="cs-CZ" sz="2000" dirty="0"/>
              <a:t>logos – </a:t>
            </a:r>
            <a:r>
              <a:rPr lang="ru-RU" sz="2000" dirty="0"/>
              <a:t>учение</a:t>
            </a:r>
          </a:p>
          <a:p>
            <a:r>
              <a:rPr lang="ru-RU" sz="2000" dirty="0"/>
              <a:t>Наука о «слове и словарном составе того или другого языка» (Копецкий, 1974, с. 7)</a:t>
            </a:r>
          </a:p>
          <a:p>
            <a:r>
              <a:rPr lang="ru-RU" sz="2000" dirty="0"/>
              <a:t>«Наука, изучающая слово как основную единицу языка с её содержанием и выражением этого содержания, а также занимающаяся описанием словарного состава естественного языка.» (Копецкий, 1974, с. 7)</a:t>
            </a:r>
          </a:p>
          <a:p>
            <a:r>
              <a:rPr lang="ru-RU" sz="2000" dirty="0"/>
              <a:t>«Лексикология представляет собой раздел науки о языке, изучающий словарный состав в его современном состоянии и историческом развитии.» (Шанский, 2014, с. 13) </a:t>
            </a:r>
          </a:p>
          <a:p>
            <a:r>
              <a:rPr lang="ru-RU" sz="2000" dirty="0"/>
              <a:t>В более широком понимании включает в себя также фразеологию и словообразование.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149751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AF7359-B400-4590-B178-0BE1660F1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Проследите, как связаны различия лексических значений с изменением их морфологической структуры.</a:t>
            </a:r>
            <a:endParaRPr lang="cs-CZ" sz="2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3FD4905-38EC-4A2E-90F1-19546EA71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Моё любимое занятие – вязать крючком. Когда начинаются занятия?</a:t>
            </a:r>
          </a:p>
          <a:p>
            <a:r>
              <a:rPr lang="ru-RU" dirty="0"/>
              <a:t>У ученика есть пропуски занятий по болезни. Предъявляйте ваши пропуска!</a:t>
            </a:r>
          </a:p>
          <a:p>
            <a:r>
              <a:rPr lang="ru-RU" dirty="0"/>
              <a:t>У моего папы большой жизненный опыт. На уроке химии мы делали интересные опыты.</a:t>
            </a:r>
          </a:p>
          <a:p>
            <a:r>
              <a:rPr lang="ru-RU" dirty="0"/>
              <a:t>В их квартире нет ванны. В санатории больные принимают ванны.</a:t>
            </a:r>
          </a:p>
          <a:p>
            <a:r>
              <a:rPr lang="ru-RU" dirty="0"/>
              <a:t>Океан был покоен, по нём едва шевелились волны. (Гончаров) Здесь с ним обедывал зимою покойный Ленский, наш сосед. (Пушкин)</a:t>
            </a:r>
          </a:p>
          <a:p>
            <a:r>
              <a:rPr lang="ru-RU" dirty="0"/>
              <a:t>Мать несёт на руках ребёнка. Из погреба несёт сыростью.</a:t>
            </a:r>
          </a:p>
          <a:p>
            <a:r>
              <a:rPr lang="ru-RU" dirty="0"/>
              <a:t>Грузовик везёт большой груз. Ну, тебе везёт, опять выиграл!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42055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FECC4A-4361-4642-B178-F35AC9EB4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Проследите, как связаны значения слов с характером синтаксической конструкции. Выражения употребите в предложениях.</a:t>
            </a:r>
            <a:endParaRPr lang="cs-CZ" sz="2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5CA31A5-E2DA-440B-886A-624B463D7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Играть во что-ниб., на чём-ниб., кем-ниб., в чём-ниб.</a:t>
            </a:r>
          </a:p>
          <a:p>
            <a:r>
              <a:rPr lang="ru-RU" sz="2800" dirty="0"/>
              <a:t>Обращаться с кем-ниб., к кому-ниб., во что-ниб.</a:t>
            </a:r>
          </a:p>
          <a:p>
            <a:r>
              <a:rPr lang="ru-RU" sz="2800" dirty="0"/>
              <a:t>Изменить что, кому</a:t>
            </a:r>
          </a:p>
          <a:p>
            <a:r>
              <a:rPr lang="ru-RU" sz="2800" dirty="0"/>
              <a:t>Заключить что, во что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7181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E42A24-659C-43D7-A15D-1B39EB781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Определите, одинаковое ли значение имеют слова </a:t>
            </a:r>
            <a:r>
              <a:rPr lang="ru-RU" sz="2800" i="1" dirty="0"/>
              <a:t>долг</a:t>
            </a:r>
            <a:r>
              <a:rPr lang="ru-RU" sz="2800" dirty="0"/>
              <a:t> и </a:t>
            </a:r>
            <a:r>
              <a:rPr lang="ru-RU" sz="2800" i="1" dirty="0"/>
              <a:t>верный</a:t>
            </a:r>
            <a:r>
              <a:rPr lang="ru-RU" sz="2800" dirty="0"/>
              <a:t> в данных словосочетаниях.</a:t>
            </a:r>
            <a:endParaRPr lang="cs-CZ" sz="2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996948-A0AC-4EFF-8741-8C5A3477F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Сыновний долг, по долгу службы, давать в долг, оставаться в долгу</a:t>
            </a:r>
          </a:p>
          <a:p>
            <a:r>
              <a:rPr lang="ru-RU" sz="2800" dirty="0"/>
              <a:t>Верный друг, верный ответ, верная смерть, верное решение, верные часы, верное средство, верный перевод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5826399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06C685-722A-410E-9FF3-2C7305D78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14A9C5A-196C-4E93-B61A-532C4C6C3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Объясните на основании предыдущих упражнений, каким образом структура языка влияет на формирование лексического значения слова.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54292981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7D5D96-755A-4840-B31F-0B5C320FC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Объясните, что такое </a:t>
            </a:r>
            <a:r>
              <a:rPr lang="ru-RU" sz="2800" i="1" dirty="0"/>
              <a:t>объём</a:t>
            </a:r>
            <a:r>
              <a:rPr lang="ru-RU" sz="2800" dirty="0"/>
              <a:t> и </a:t>
            </a:r>
            <a:r>
              <a:rPr lang="ru-RU" sz="2800" i="1" dirty="0"/>
              <a:t>содержание</a:t>
            </a:r>
            <a:r>
              <a:rPr lang="ru-RU" sz="2800" dirty="0"/>
              <a:t> значения слова. Сопоставьте по семантическому объёму русские слова с чешскими.</a:t>
            </a:r>
            <a:endParaRPr lang="cs-CZ" sz="2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504F13D-7F09-4433-9671-E2F4AAA9B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Жена , муж, неделя</a:t>
            </a:r>
          </a:p>
          <a:p>
            <a:r>
              <a:rPr lang="cs-CZ" sz="2800" dirty="0"/>
              <a:t>Žena, muž, neděle</a:t>
            </a:r>
          </a:p>
        </p:txBody>
      </p:sp>
    </p:spTree>
    <p:extLst>
      <p:ext uri="{BB962C8B-B14F-4D97-AF65-F5344CB8AC3E}">
        <p14:creationId xmlns:p14="http://schemas.microsoft.com/office/powerpoint/2010/main" val="958217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93A305-4006-4FF3-93C4-9644D9E75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Предмет лексикологии </a:t>
            </a:r>
            <a:r>
              <a:rPr lang="ru-RU" sz="2200" dirty="0"/>
              <a:t>(Большой энциклопедический словарь. Языкознание, 2000, с. 259)</a:t>
            </a:r>
            <a:endParaRPr lang="cs-CZ" sz="2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5EF3C57-9F5B-4E78-90DB-CF966EEA0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Слово как основная единица языка</a:t>
            </a:r>
          </a:p>
          <a:p>
            <a:r>
              <a:rPr lang="ru-RU" sz="2800" dirty="0"/>
              <a:t>Типы лексических единиц</a:t>
            </a:r>
          </a:p>
          <a:p>
            <a:r>
              <a:rPr lang="ru-RU" sz="2800" dirty="0"/>
              <a:t>Структура словарного состава языка</a:t>
            </a:r>
          </a:p>
          <a:p>
            <a:r>
              <a:rPr lang="ru-RU" sz="2800" dirty="0"/>
              <a:t>Функционирование лексических единиц</a:t>
            </a:r>
          </a:p>
          <a:p>
            <a:r>
              <a:rPr lang="ru-RU" sz="2800" dirty="0"/>
              <a:t>Пути пополнения и развития словарного состава</a:t>
            </a:r>
          </a:p>
          <a:p>
            <a:r>
              <a:rPr lang="ru-RU" sz="2800" dirty="0"/>
              <a:t>Лексика и внеязыковая действительность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37726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E801FB-9C93-4BD7-8359-EF7929C2C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Лексикология как наука 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DCAC33B-BAC5-4D65-88D9-9D485EC42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Общая лексикология   </a:t>
            </a:r>
          </a:p>
          <a:p>
            <a:r>
              <a:rPr lang="ru-RU" sz="2800" dirty="0"/>
              <a:t>Частная лексикология</a:t>
            </a:r>
          </a:p>
          <a:p>
            <a:r>
              <a:rPr lang="ru-RU" sz="2800" dirty="0"/>
              <a:t>Сопоставительная лексикология</a:t>
            </a:r>
          </a:p>
          <a:p>
            <a:endParaRPr lang="ru-RU" sz="2800" dirty="0"/>
          </a:p>
          <a:p>
            <a:r>
              <a:rPr lang="ru-RU" sz="2800" dirty="0"/>
              <a:t>Историческая лексикология</a:t>
            </a:r>
          </a:p>
          <a:p>
            <a:r>
              <a:rPr lang="ru-RU" sz="2800" dirty="0"/>
              <a:t>Описательная лексикология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2980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89513F-504A-4A2C-9542-36BEE800D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 базисные субдисциплины – </a:t>
            </a:r>
            <a:br>
              <a:rPr lang="ru-RU" dirty="0"/>
            </a:br>
            <a:r>
              <a:rPr lang="ru-RU" dirty="0"/>
              <a:t>3 аспекта лексикологии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47C4D0A-651E-4C22-A87F-CA90A8B70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14732"/>
            <a:ext cx="8596668" cy="4600135"/>
          </a:xfrm>
        </p:spPr>
        <p:txBody>
          <a:bodyPr>
            <a:noAutofit/>
          </a:bodyPr>
          <a:lstStyle/>
          <a:p>
            <a:r>
              <a:rPr lang="ru-RU" sz="2400" dirty="0"/>
              <a:t>Семасиология – наука о слове и его значениях, от существующего слова к значению и его возможным изменениям</a:t>
            </a:r>
          </a:p>
          <a:p>
            <a:r>
              <a:rPr lang="ru-RU" sz="2400" dirty="0"/>
              <a:t>Ономасиология – наука о наименованиях (номинации) и способах их возникновения в языке, от предмета</a:t>
            </a:r>
            <a:r>
              <a:rPr lang="cs-CZ" sz="2400" dirty="0"/>
              <a:t>/</a:t>
            </a:r>
            <a:r>
              <a:rPr lang="ru-RU" sz="2400" dirty="0"/>
              <a:t>явления действительности к наименованию (слову)</a:t>
            </a:r>
          </a:p>
          <a:p>
            <a:r>
              <a:rPr lang="ru-RU" sz="2400" dirty="0"/>
              <a:t>Организация словарного состава – классификация словарного запаса с разных точек зрения (происхождение, распространённость, стилистическая принадлежность ...)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71964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35FE99-2422-4DC5-89CD-6C987E76A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Другие субдисциплины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70D907A-A685-4EAF-BA24-88669B27C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Фразеология – наука об устойчивых словосочетаниях</a:t>
            </a:r>
          </a:p>
          <a:p>
            <a:r>
              <a:rPr lang="ru-RU" sz="2800" dirty="0"/>
              <a:t>Этимология – наука о происхождении слов</a:t>
            </a:r>
          </a:p>
          <a:p>
            <a:r>
              <a:rPr lang="ru-RU" sz="2800" dirty="0"/>
              <a:t>Лексикография – наука, занимающаяся описанием словарного состава в словарях.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620201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7D10D-FAD1-476E-837A-04FE4BBCF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A61689B-4089-4BB7-AC06-C6986C0DC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На какие вопросы отвечает лексикология?</a:t>
            </a:r>
          </a:p>
          <a:p>
            <a:r>
              <a:rPr lang="ru-RU" sz="3200" dirty="0">
                <a:solidFill>
                  <a:srgbClr val="FF0000"/>
                </a:solidFill>
              </a:rPr>
              <a:t>Какие аспекты словарного состава языка она рассматривает?</a:t>
            </a:r>
          </a:p>
          <a:p>
            <a:r>
              <a:rPr lang="ru-RU" sz="3200" dirty="0">
                <a:solidFill>
                  <a:srgbClr val="FF0000"/>
                </a:solidFill>
              </a:rPr>
              <a:t>С каких точек зрения изучаются слова?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90822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265</TotalTime>
  <Words>2271</Words>
  <Application>Microsoft Office PowerPoint</Application>
  <PresentationFormat>Širokoúhlá obrazovka</PresentationFormat>
  <Paragraphs>211</Paragraphs>
  <Slides>44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44</vt:i4>
      </vt:variant>
    </vt:vector>
  </HeadingPairs>
  <TitlesOfParts>
    <vt:vector size="48" baseType="lpstr">
      <vt:lpstr>Arial</vt:lpstr>
      <vt:lpstr>Trebuchet MS</vt:lpstr>
      <vt:lpstr>Wingdings 3</vt:lpstr>
      <vt:lpstr>Fazeta</vt:lpstr>
      <vt:lpstr>Лексикология, слово, значение и   типы значений</vt:lpstr>
      <vt:lpstr>Ключевые слова Переведите на чешский</vt:lpstr>
      <vt:lpstr>Prezentace aplikace PowerPoint</vt:lpstr>
      <vt:lpstr>Лексикология как наука </vt:lpstr>
      <vt:lpstr>Предмет лексикологии (Большой энциклопедический словарь. Языкознание, 2000, с. 259)</vt:lpstr>
      <vt:lpstr>Лексикология как наука </vt:lpstr>
      <vt:lpstr>3 базисные субдисциплины –  3 аспекта лексикологии</vt:lpstr>
      <vt:lpstr>Другие субдисциплины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Слово</vt:lpstr>
      <vt:lpstr>Слово и культура</vt:lpstr>
      <vt:lpstr>Характеристика слова (Шанский, 2014, с. 21)</vt:lpstr>
      <vt:lpstr>Характеристика слова (Зиновьева, 2006, с. 17)</vt:lpstr>
      <vt:lpstr>Отношение слова к разным уровням языка (Зиновьева, 2006, с. 17)</vt:lpstr>
      <vt:lpstr>Основные функции слов</vt:lpstr>
      <vt:lpstr>Лексема — лексическая единица</vt:lpstr>
      <vt:lpstr>Lexém (Nový encyklopedický slovník češtiny, online)</vt:lpstr>
      <vt:lpstr>Prezentace aplikace PowerPoint</vt:lpstr>
      <vt:lpstr>Слово</vt:lpstr>
      <vt:lpstr>Понятие</vt:lpstr>
      <vt:lpstr>Понятие   Х    Слово</vt:lpstr>
      <vt:lpstr>Семантический треугольник</vt:lpstr>
      <vt:lpstr>Значение слова</vt:lpstr>
      <vt:lpstr>Семантика (Щукин, 2008, с. 296-297)</vt:lpstr>
      <vt:lpstr>Семема - Сема</vt:lpstr>
      <vt:lpstr>Значение слова – 2 части</vt:lpstr>
      <vt:lpstr>Влияние структуры языка на формирование лексического значения</vt:lpstr>
      <vt:lpstr>Prezentace aplikace PowerPoint</vt:lpstr>
      <vt:lpstr>Типы лексических значений по соотнесённости с предметом</vt:lpstr>
      <vt:lpstr>Типы лексических значений по происхождению (мотивации)</vt:lpstr>
      <vt:lpstr>Типы лексических значений по сочетаемости</vt:lpstr>
      <vt:lpstr>Типы лексических значений по выполняемой функции</vt:lpstr>
      <vt:lpstr>Prezentace aplikace PowerPoint</vt:lpstr>
      <vt:lpstr>Prezentace aplikace PowerPoint</vt:lpstr>
      <vt:lpstr>Сопоставьте лексические значения, выделите существенные сходные и дифференциальные семантические признаки.</vt:lpstr>
      <vt:lpstr>Проследите, как связаны различия лексических значений с изменением их морфологической структуры.</vt:lpstr>
      <vt:lpstr>Проследите, как связаны значения слов с характером синтаксической конструкции. Выражения употребите в предложениях.</vt:lpstr>
      <vt:lpstr>Определите, одинаковое ли значение имеют слова долг и верный в данных словосочетаниях.</vt:lpstr>
      <vt:lpstr>Prezentace aplikace PowerPoint</vt:lpstr>
      <vt:lpstr>Объясните, что такое объём и содержание значения слова. Сопоставьте по семантическому объёму русские слова с чешскими.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Значение  Типы значений</dc:title>
  <dc:creator>Lenka Rozboudová</dc:creator>
  <cp:lastModifiedBy>Lenka Rozboudová</cp:lastModifiedBy>
  <cp:revision>25</cp:revision>
  <cp:lastPrinted>2019-10-14T08:41:43Z</cp:lastPrinted>
  <dcterms:created xsi:type="dcterms:W3CDTF">2018-10-15T11:03:36Z</dcterms:created>
  <dcterms:modified xsi:type="dcterms:W3CDTF">2023-02-20T10:33:31Z</dcterms:modified>
</cp:coreProperties>
</file>