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1" r:id="rId5"/>
    <p:sldId id="266" r:id="rId6"/>
    <p:sldId id="267" r:id="rId7"/>
    <p:sldId id="260" r:id="rId8"/>
    <p:sldId id="268" r:id="rId9"/>
    <p:sldId id="270" r:id="rId10"/>
    <p:sldId id="271" r:id="rId11"/>
    <p:sldId id="265" r:id="rId12"/>
    <p:sldId id="262" r:id="rId13"/>
    <p:sldId id="263" r:id="rId14"/>
    <p:sldId id="264" r:id="rId15"/>
    <p:sldId id="273" r:id="rId16"/>
    <p:sldId id="274" r:id="rId17"/>
    <p:sldId id="282" r:id="rId18"/>
    <p:sldId id="286" r:id="rId19"/>
    <p:sldId id="277" r:id="rId20"/>
    <p:sldId id="280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53" autoAdjust="0"/>
  </p:normalViewPr>
  <p:slideViewPr>
    <p:cSldViewPr>
      <p:cViewPr varScale="1">
        <p:scale>
          <a:sx n="84" d="100"/>
          <a:sy n="84" d="100"/>
        </p:scale>
        <p:origin x="23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4ED0C-CCBB-45E1-82DF-BDD44D5BDD3B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B727-858B-431B-8C22-436F11943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568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Příležitostný výběr</a:t>
            </a:r>
            <a:r>
              <a:rPr lang="cs-CZ" baseline="0" dirty="0"/>
              <a:t> je sběr dat ve skupinách, do kterých nám někdo umožní přístup (k souboru školních dětí se dostaneme např. díky našemu kamarádovi, který učí ve škole). </a:t>
            </a:r>
          </a:p>
          <a:p>
            <a:endParaRPr lang="cs-CZ" baseline="0" dirty="0"/>
          </a:p>
          <a:p>
            <a:r>
              <a:rPr lang="cs-CZ" baseline="0" dirty="0"/>
              <a:t>Existují různé další typy výběru vzorku. Vždy je důležité popsat, jakou cestou jsme se k respondentům dostali.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084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00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657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případě </a:t>
            </a:r>
            <a:r>
              <a:rPr lang="cs-CZ" u="sng" dirty="0"/>
              <a:t>online sběru dat </a:t>
            </a:r>
            <a:r>
              <a:rPr lang="cs-CZ" dirty="0"/>
              <a:t>můžeme informovaný souhlas vkomponovat do online formuláře, kde po úvodní informaci o výzkumu může být </a:t>
            </a:r>
            <a:r>
              <a:rPr lang="cs-CZ" dirty="0" err="1"/>
              <a:t>zaškrtnutelné</a:t>
            </a:r>
            <a:r>
              <a:rPr lang="cs-CZ" dirty="0"/>
              <a:t> okénko „souhlasím se svou účastí na výzkumu“.</a:t>
            </a:r>
          </a:p>
          <a:p>
            <a:endParaRPr lang="cs-CZ" dirty="0"/>
          </a:p>
          <a:p>
            <a:r>
              <a:rPr lang="cs-CZ" u="sng" dirty="0"/>
              <a:t>Při nahrávání rozhovoru</a:t>
            </a:r>
            <a:r>
              <a:rPr lang="cs-CZ" dirty="0"/>
              <a:t> můžeme získat souhlas s účastí na výzkumu a poskytnutím rozhovoru tím, že se při úvodním informování o zaměření výzkumu zeptáme, zda účastník souhlasí se svou účastí na výzkumu. Jeho odpověď je pak součástí nahrávky.</a:t>
            </a:r>
          </a:p>
          <a:p>
            <a:endParaRPr lang="cs-CZ" dirty="0"/>
          </a:p>
          <a:p>
            <a:r>
              <a:rPr lang="cs-CZ" dirty="0"/>
              <a:t>Informovaný souhlas nemusíme získávat od respondentů při zúčastněném pozorování během běžných situací (např. ve školním nebo pracovním prostředí).</a:t>
            </a:r>
          </a:p>
          <a:p>
            <a:endParaRPr lang="cs-CZ" dirty="0"/>
          </a:p>
          <a:p>
            <a:r>
              <a:rPr lang="cs-CZ" dirty="0"/>
              <a:t>Písemný informovaný souhlas také nemusíme získávat, pokud používáme anonymní dotazník bez možnosti identifikace respondentů a zároveň se nedotazujeme na žádné osobní údaje (např. zda jsou rodiče rozvedení, na zdravotní stav respondentů apod.). V takovém případě stačí ústní informovaný souhlas získaný při zadávání dotazníku, zda respondenti souhlasí s účastí. Zároveň je informujeme, že mohou z účasti na výzkumu kdykoliv odstoupit.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U sběru dat u dětí do 18 let potřebujeme souhlas i od jejich rodičů. Existují určité výjimky, které jsou však na zvážení autora bakalářské práce v konzultaci s jeho vedoucím.</a:t>
            </a:r>
          </a:p>
          <a:p>
            <a:endParaRPr lang="cs-CZ" dirty="0"/>
          </a:p>
          <a:p>
            <a:r>
              <a:rPr lang="cs-CZ" dirty="0"/>
              <a:t>VŽDY SE PTÁME JEN NA OSOBNÍ ÚDAJE, KTERÉ JSOU ZCELA NEZBYTNÉ Z HLEDISKA NAŠICH VÝZKUMNÝCH CÍLŮ A HYPOTÉZ.</a:t>
            </a:r>
          </a:p>
          <a:p>
            <a:endParaRPr lang="cs-CZ" dirty="0"/>
          </a:p>
          <a:p>
            <a:r>
              <a:rPr lang="cs-CZ" dirty="0"/>
              <a:t>Sbíráme-li data ve škole nebo v jiné instituci, potřebujeme získat (alespoň ústní) souhlas s provedením výzkumu i od této instituce.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307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Na</a:t>
            </a:r>
            <a:r>
              <a:rPr lang="cs-CZ" altLang="cs-CZ" baseline="0" dirty="0"/>
              <a:t> snímku je uvedena posloupnost otázek, které si při vyhodnocování výsledků v dotaznících postupně klademe a odpovídáme na ně. Takto jednotlivě vyhodnocujeme zpravidla každou položku („otázku“) v dotazníku. </a:t>
            </a:r>
          </a:p>
          <a:p>
            <a:pPr eaLnBrk="1" hangingPunct="1">
              <a:spcBef>
                <a:spcPct val="0"/>
              </a:spcBef>
            </a:pPr>
            <a:endParaRPr lang="cs-CZ" altLang="cs-CZ" baseline="0" dirty="0"/>
          </a:p>
          <a:p>
            <a:pPr eaLnBrk="1" hangingPunct="1">
              <a:spcBef>
                <a:spcPct val="0"/>
              </a:spcBef>
            </a:pPr>
            <a:r>
              <a:rPr lang="cs-CZ" altLang="cs-CZ" baseline="0" dirty="0"/>
              <a:t>Pokud používáme převzaté, již existující dotazníky (což se rozhodně doporučuje), tak se v nich často výsledky nevyhodnocují po jednotlivých položkách, ale po větších celcích – po škálách. Škály jsou tvořené větším počtem položek („otázek“), které se jiným způsobem dotazují na tentýž jev. Škály složené z více položek vedou k přesnějším výsledkům.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baseline="0" dirty="0"/>
              <a:t>V takovém případě bychom si kladli otázky ve snímku u výsledků každé škály.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baseline="0" dirty="0"/>
              <a:t>Také bychom se nezabývali nejčastějšími a nejméně častými odpověďmi, ale průměrnými hodnotami u každé škály (případně u každé otázky), případně i směrodatnými odchylkami (viz přednášky o statistice).</a:t>
            </a:r>
            <a:endParaRPr lang="en-US" altLang="cs-CZ" baseline="0" dirty="0"/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en-US" altLang="cs-CZ" baseline="0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Čím by to podle Vás</a:t>
            </a:r>
            <a:r>
              <a:rPr lang="cs-CZ" altLang="cs-CZ" baseline="0" dirty="0"/>
              <a:t> mohlo být způsobeno? </a:t>
            </a:r>
          </a:p>
          <a:p>
            <a:pPr eaLnBrk="1" hangingPunct="1">
              <a:spcBef>
                <a:spcPct val="0"/>
              </a:spcBef>
            </a:pPr>
            <a:endParaRPr lang="cs-CZ" altLang="cs-CZ" baseline="0" dirty="0"/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baseline="0" dirty="0"/>
              <a:t>Pravděpodobně nás napadne </a:t>
            </a:r>
            <a:r>
              <a:rPr lang="cs-CZ" altLang="cs-CZ" u="sng" baseline="0" dirty="0"/>
              <a:t>víc možných příčin</a:t>
            </a:r>
            <a:r>
              <a:rPr lang="cs-CZ" altLang="cs-CZ" baseline="0" dirty="0"/>
              <a:t>: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cs-CZ" altLang="cs-CZ" baseline="0" dirty="0"/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baseline="0" dirty="0"/>
              <a:t>Třeba potřeba neshodit se před kamarády a udržet si před nimi COOL pozici. Tedy obava z posměchu od kamarádů.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dirty="0"/>
              <a:t>Nebo fakt, že dívky jsou vedené k větší empatii</a:t>
            </a:r>
            <a:r>
              <a:rPr lang="cs-CZ" altLang="cs-CZ" baseline="0" dirty="0"/>
              <a:t> a</a:t>
            </a:r>
            <a:r>
              <a:rPr lang="cs-CZ" altLang="cs-CZ" dirty="0"/>
              <a:t> chápavosti.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dirty="0"/>
              <a:t>Nebo to, že v dospívání jsou dívky v sociálních oblastech o něco napřed (dospívání, tedy i přemýšlení o lidech a vztazích u nich začíná cca o 2</a:t>
            </a:r>
            <a:r>
              <a:rPr lang="cs-CZ" altLang="cs-CZ" baseline="0" dirty="0"/>
              <a:t> roky dřív než u chlapců</a:t>
            </a:r>
            <a:r>
              <a:rPr lang="cs-CZ" altLang="cs-CZ" dirty="0"/>
              <a:t>);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cs-CZ" altLang="cs-CZ" baseline="0" dirty="0"/>
              <a:t>… napadnou Vás možná ještě další možné důvody a příčiny. NEVÁHEJTE JE DO SVÉ PRÁCE UVÁDĚT. Je to Váš přínos a také důkaz vlastní tvořivosti a schopnosti promýšlet jevy ve větší komplexitě. Tím zároveň prokazujete svou profesionalitu a zároveň potěšíte vedoucí i oponenty své práce </a:t>
            </a:r>
            <a:r>
              <a:rPr lang="cs-CZ" altLang="cs-CZ" baseline="0" dirty="0">
                <a:sym typeface="Wingdings" panose="05000000000000000000" pitchFamily="2" charset="2"/>
              </a:rPr>
              <a:t> </a:t>
            </a:r>
            <a:r>
              <a:rPr lang="cs-CZ" altLang="cs-CZ" baseline="0" dirty="0"/>
              <a:t> </a:t>
            </a:r>
            <a:r>
              <a:rPr lang="cs-CZ" altLang="cs-CZ" dirty="0"/>
              <a:t>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cs-CZ" alt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C80FA1-A546-436E-85A6-6A9A7E5BB97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743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jsou možné</a:t>
            </a:r>
            <a:r>
              <a:rPr lang="cs-CZ" baseline="0" dirty="0"/>
              <a:t> ukázky grafů. Možné je vytvořit je v Excelu, kde je to velmi snadné. </a:t>
            </a:r>
          </a:p>
          <a:p>
            <a:endParaRPr lang="cs-CZ" baseline="0" dirty="0"/>
          </a:p>
          <a:p>
            <a:r>
              <a:rPr lang="cs-CZ" baseline="0" dirty="0"/>
              <a:t>Studenti však nesprávně používají koláčové grafy i u otázek, kde mohli respondenti zvolit víc než jednu možnost. </a:t>
            </a:r>
            <a:r>
              <a:rPr lang="cs-CZ" b="1" baseline="0" dirty="0"/>
              <a:t>Koláčový graf se používá pouze u otázek s jedinou možnou odpovědí !!!!</a:t>
            </a:r>
            <a:r>
              <a:rPr lang="cs-CZ" baseline="0" dirty="0"/>
              <a:t> (např. věk, počet bodů v testu apod.) </a:t>
            </a:r>
          </a:p>
          <a:p>
            <a:r>
              <a:rPr lang="cs-CZ" baseline="0" dirty="0"/>
              <a:t>V ostatních případech volíme jakýkoli jiný graf (obvykle sloupcový, případně spojnicový aj.)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731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Diskuse</a:t>
            </a:r>
            <a:r>
              <a:rPr lang="cs-CZ" baseline="0" dirty="0"/>
              <a:t> je tzv. syntetizující část práce a </a:t>
            </a:r>
            <a:r>
              <a:rPr lang="cs-CZ" b="1" baseline="0" dirty="0"/>
              <a:t>je nejdůležitější kapitolou praktické části práce</a:t>
            </a:r>
            <a:r>
              <a:rPr lang="cs-CZ" baseline="0" dirty="0"/>
              <a:t>. </a:t>
            </a:r>
          </a:p>
          <a:p>
            <a:endParaRPr lang="cs-CZ" baseline="0" dirty="0"/>
          </a:p>
          <a:p>
            <a:r>
              <a:rPr lang="cs-CZ" baseline="0" dirty="0"/>
              <a:t>Bez ní je výzkum nedokončený, znehodnocený. Nebylo by čtenáři jasné, k čemu výzkum vůbec je, kam v něm autor dospěl, co podstatného výzkum přinesl. Chyběla by i autorská reflexe toho, jak je možné výsledky použít a kde mají svou platnost (a kde už ne).</a:t>
            </a:r>
          </a:p>
          <a:p>
            <a:r>
              <a:rPr lang="cs-CZ" baseline="0" dirty="0"/>
              <a:t>(Diskusní část má také každý výzkumný článek.)</a:t>
            </a:r>
          </a:p>
          <a:p>
            <a:r>
              <a:rPr lang="cs-CZ" baseline="0" dirty="0"/>
              <a:t>Práce bez diskusní části nejsou hodnoceny lépe než klasifikací „dobře“, často nejsou vůbec obhajitelné.</a:t>
            </a:r>
          </a:p>
          <a:p>
            <a:endParaRPr lang="cs-CZ" baseline="0" dirty="0"/>
          </a:p>
          <a:p>
            <a:r>
              <a:rPr lang="cs-CZ" baseline="0" dirty="0"/>
              <a:t>V diskusi své nálezy také porovnáváme s tím, co už bylo předtím vybádáno (a popsáno v teoretické části práce). Tím přispíváme k posunu ve vědě a navrhujeme další pokračování výzkumu v dané oblasti pro případné zájemce. I to je velmi cenné.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08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Tyto části musí každá práce</a:t>
            </a:r>
            <a:r>
              <a:rPr lang="cs-CZ" baseline="0" dirty="0"/>
              <a:t> s praktickou částí obsahovat. Tato osnova zároveň vysvětluje princip výzkumu založeného na důkazech (evidence-</a:t>
            </a:r>
            <a:r>
              <a:rPr lang="cs-CZ" baseline="0" dirty="0" err="1"/>
              <a:t>based</a:t>
            </a:r>
            <a:r>
              <a:rPr lang="cs-CZ" baseline="0" dirty="0"/>
              <a:t> </a:t>
            </a:r>
            <a:r>
              <a:rPr lang="cs-CZ" baseline="0" dirty="0" err="1"/>
              <a:t>knowledge</a:t>
            </a:r>
            <a:r>
              <a:rPr lang="cs-CZ" baseline="0" dirty="0"/>
              <a:t>). Jde o všeobecně přijímané principy vědy, které musí každá akademická instituce dodržovat (vědci i studenti). </a:t>
            </a:r>
          </a:p>
          <a:p>
            <a:r>
              <a:rPr lang="cs-CZ" baseline="0" dirty="0"/>
              <a:t>Je zapotřebí: (1) znát výčet těchto kapitol, </a:t>
            </a:r>
          </a:p>
          <a:p>
            <a:r>
              <a:rPr lang="cs-CZ" baseline="0" dirty="0"/>
              <a:t>(2) vědět, co mají obsahovat </a:t>
            </a:r>
          </a:p>
          <a:p>
            <a:r>
              <a:rPr lang="cs-CZ" baseline="0" dirty="0"/>
              <a:t>(3) a vědět, proč je nutné každou kapitolu do práce zařadit.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05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Cílem výzkumu je zkoumání (sledování, popisování apod.) nějakého jevu nebo jeho souvislostí.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46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jsou znázorněny </a:t>
            </a:r>
            <a:r>
              <a:rPr lang="cs-CZ" u="sng" dirty="0"/>
              <a:t>vztahy mezi zkušeností, teorií a hypotézou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baseline="0" dirty="0"/>
          </a:p>
          <a:p>
            <a:pPr marL="0" indent="0">
              <a:buFontTx/>
              <a:buNone/>
            </a:pPr>
            <a:r>
              <a:rPr lang="cs-CZ" baseline="0" dirty="0"/>
              <a:t>Hypotézu tedy dedukujeme =&gt; z našich dílčích poznatků nebo na základě naší zkušenosti =&gt; usuzujeme na nějakou souvislost, vztahy nebo </a:t>
            </a:r>
            <a:r>
              <a:rPr lang="cs-CZ" baseline="0" dirty="0" err="1"/>
              <a:t>meziskupinové</a:t>
            </a:r>
            <a:r>
              <a:rPr lang="cs-CZ" baseline="0" dirty="0"/>
              <a:t> rozdíly, které by měly platit i u jiných respondentů, než jen u těch, u kterých jsme zkoumaný jev pozorovali (nebo o něm četli v odborné literatuře).</a:t>
            </a:r>
          </a:p>
          <a:p>
            <a:pPr marL="0" indent="0">
              <a:buFontTx/>
              <a:buNone/>
            </a:pPr>
            <a:endParaRPr lang="cs-CZ" baseline="0" dirty="0"/>
          </a:p>
          <a:p>
            <a:r>
              <a:rPr lang="cs-CZ" baseline="0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90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Studenti někdy mají obavu, že se jim</a:t>
            </a:r>
            <a:r>
              <a:rPr lang="cs-CZ" baseline="0" dirty="0"/>
              <a:t> možná nepotvrdí hypotéza. Z hlediska výzkumné práce je ale jedno, jestli se hypotéza potvrdí nebo ne. Vždycky dostaneme nějaký poznatek. Když se skutečně hypotéza nepotvrdí a nemůžeme přijmout naše původní očekávání, je na místě zvažovat, proč se nějaký jev, který jsme předpokládali, nevyskytl. Proč se např. v českém sociálním systému neobjevuje něco, co se objevuje v německém? Můžeme přemýšlet nad odlišností sociálních politik obou států, nad odlišností sociálního systému, odlišným etickým přístupem obou států apod. </a:t>
            </a:r>
          </a:p>
          <a:p>
            <a:r>
              <a:rPr lang="cs-CZ" baseline="0" dirty="0"/>
              <a:t>Zkrátka, když se hypotéza nepotvrdí, je to vlastně zajímavější a je s tím spojeno trochu víc přemýšlení.   </a:t>
            </a:r>
          </a:p>
          <a:p>
            <a:r>
              <a:rPr lang="cs-CZ" baseline="0" dirty="0"/>
              <a:t>Ve vědě je dokonce podle K. </a:t>
            </a:r>
            <a:r>
              <a:rPr lang="cs-CZ" baseline="0" dirty="0" err="1"/>
              <a:t>Poppera</a:t>
            </a:r>
            <a:r>
              <a:rPr lang="cs-CZ" baseline="0" dirty="0"/>
              <a:t> cennější zamítnutí hypotézy než její potvrzení. Potvrzení pouze dokládá něco, co jsme očekávali, kdežto zamítnutí hypotézy znamená nějaký zcela nový poznatek. (Jako když A. Einstein zamítl obecnou platnost Newtonovy teorie o gravitaci, protože zjistil, že ve vesmíru tento princip funguje jinak. Tím Newtonovu teorii upřesnil a poukázal na její omezení. To bylo pro vědu mnohem cennější, než kdyby donekonečna pouze potvrzoval na nových příkladech různých k Zemi padajících předmětů platnost Newtonových zákonů.)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050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Hypotéza předpokládá nějaký vztah, souvislost</a:t>
            </a:r>
            <a:r>
              <a:rPr lang="cs-CZ" dirty="0"/>
              <a:t> (třeba </a:t>
            </a:r>
            <a:r>
              <a:rPr lang="cs-CZ" b="1" dirty="0"/>
              <a:t>souvislost</a:t>
            </a:r>
            <a:r>
              <a:rPr lang="cs-CZ" baseline="0" dirty="0"/>
              <a:t> </a:t>
            </a:r>
            <a:r>
              <a:rPr lang="cs-CZ" dirty="0"/>
              <a:t>zmíněného </a:t>
            </a:r>
            <a:r>
              <a:rPr lang="cs-CZ" b="1" dirty="0"/>
              <a:t>zájmu o seznamování s novými lidmi s věkem</a:t>
            </a:r>
            <a:r>
              <a:rPr lang="cs-CZ" dirty="0"/>
              <a:t>. Zde bychom mohli předpokládat, že mladí lidé jsou </a:t>
            </a:r>
            <a:r>
              <a:rPr lang="cs-CZ" dirty="0" err="1"/>
              <a:t>extravertnější</a:t>
            </a:r>
            <a:r>
              <a:rPr lang="cs-CZ" baseline="0" dirty="0"/>
              <a:t> a že je bude víc bavit poznávat nové lidi, zatímco s věkem bude tento zájem slábnout).</a:t>
            </a:r>
          </a:p>
          <a:p>
            <a:endParaRPr lang="cs-CZ" baseline="0" dirty="0"/>
          </a:p>
          <a:p>
            <a:pPr marL="171450" indent="-171450">
              <a:buFontTx/>
              <a:buChar char="-"/>
            </a:pPr>
            <a:r>
              <a:rPr lang="cs-CZ" baseline="0" dirty="0"/>
              <a:t>Mohli bychom tuto souvislost zkoumat na jednom vzorku různě starých lidí, u kterých bychom zjišťovali (1) jejich věk a (2) jejich zájem se seznamovat. Souvislost mezi těmito dvěma číselnými proměnnými by pak bylo možné zjistit výpočtem korelačního koeficientu.   </a:t>
            </a:r>
            <a:r>
              <a:rPr lang="cs-CZ" dirty="0"/>
              <a:t> </a:t>
            </a:r>
          </a:p>
          <a:p>
            <a:pPr marL="171450" indent="-171450">
              <a:buFontTx/>
              <a:buChar char="-"/>
            </a:pPr>
            <a:r>
              <a:rPr lang="cs-CZ" dirty="0"/>
              <a:t>Mohli bychom také zvolit postup, kdy získáme</a:t>
            </a:r>
            <a:r>
              <a:rPr lang="cs-CZ" baseline="0" dirty="0"/>
              <a:t> jeden podsoubor mladých respondentů a druhý podsoubor starších respondentů (třeba seniorů) a následně porovnáme, jak se u nich liší zájem o seznamování s druhými lidmi. Použili bychom výpočet t-testu.</a:t>
            </a:r>
          </a:p>
          <a:p>
            <a:pPr marL="0" indent="0">
              <a:buFontTx/>
              <a:buNone/>
            </a:pPr>
            <a:r>
              <a:rPr lang="cs-CZ" baseline="0" dirty="0"/>
              <a:t>Pro to, abychom náš předpoklad mohli ověřit, </a:t>
            </a:r>
            <a:r>
              <a:rPr lang="cs-CZ" u="sng" baseline="0" dirty="0"/>
              <a:t>musíme hypotézu dobře formulovat a konkretizovat její jednotlivé části</a:t>
            </a:r>
            <a:r>
              <a:rPr lang="cs-CZ" baseline="0" dirty="0"/>
              <a:t>. Tomu se říká operacionalizace.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Obecné, abstraktní či nadpřirozené jevy, které nejde rozložit do měřitelných jednotek, nelze výzkumně zpracovávat.</a:t>
            </a:r>
            <a:endParaRPr lang="cs-CZ" dirty="0"/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96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je příklad operacionalizace</a:t>
            </a:r>
            <a:r>
              <a:rPr lang="cs-CZ" baseline="0" dirty="0"/>
              <a:t> hypotézy: „Staří lidé jsou méně tolerantní než mladí dospělí“.</a:t>
            </a:r>
          </a:p>
          <a:p>
            <a:endParaRPr lang="cs-CZ" baseline="0" dirty="0"/>
          </a:p>
          <a:p>
            <a:r>
              <a:rPr lang="cs-CZ" u="sng" baseline="0" dirty="0"/>
              <a:t>Nejprve musíme konkretizovat jednotlivé části této hypotézy</a:t>
            </a:r>
            <a:r>
              <a:rPr lang="cs-CZ" u="none" baseline="0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baseline="0" dirty="0"/>
              <a:t>Definovat si věkovou hranici pro stáří a také si určit, kam půjdeme </a:t>
            </a:r>
            <a:r>
              <a:rPr lang="cs-CZ" u="sng" baseline="0" dirty="0"/>
              <a:t>typického starého člověka </a:t>
            </a:r>
            <a:r>
              <a:rPr lang="cs-CZ" baseline="0" dirty="0"/>
              <a:t>oslovit pro náš výzkum. Najdeme ho v domově důchodců? V nemocnici? Na univerzitě třetího věku? Nebo jinde? S jakou pravděpodobností právě tam, kam půjdeme, najdeme „typického seniora“? </a:t>
            </a:r>
          </a:p>
          <a:p>
            <a:pPr marL="171450" indent="-171450">
              <a:buFontTx/>
              <a:buChar char="-"/>
            </a:pPr>
            <a:r>
              <a:rPr lang="cs-CZ" baseline="0" dirty="0"/>
              <a:t>Dále si musíme definovat „</a:t>
            </a:r>
            <a:r>
              <a:rPr lang="cs-CZ" u="sng" baseline="0" dirty="0"/>
              <a:t>toleranci</a:t>
            </a:r>
            <a:r>
              <a:rPr lang="cs-CZ" baseline="0" dirty="0"/>
              <a:t>“. V dotaznících se ptáme většinou na postoje. Ty se však mohou výrazně lišit od skutečného chování (vzpomeňte si na vliv sociální </a:t>
            </a:r>
            <a:r>
              <a:rPr lang="cs-CZ" baseline="0" dirty="0" err="1"/>
              <a:t>desirability</a:t>
            </a:r>
            <a:r>
              <a:rPr lang="cs-CZ" baseline="0" dirty="0"/>
              <a:t>/žádoucnosti). Ptát se lidí obecně na „toleranci“ je také problematické kvůli vlivu sociální </a:t>
            </a:r>
            <a:r>
              <a:rPr lang="cs-CZ" baseline="0" dirty="0" err="1"/>
              <a:t>desirability</a:t>
            </a:r>
            <a:r>
              <a:rPr lang="cs-CZ" baseline="0" dirty="0"/>
              <a:t> (žádoucnosti). Obvykle tedy zkoumáme toleranci v nějakém konkrétnějším sociálním kontextu (např. „</a:t>
            </a:r>
            <a:r>
              <a:rPr lang="cs-CZ" i="1" baseline="0" dirty="0"/>
              <a:t>Jak byste prožívali situaci, kdyby Váš se syn nebo dcera sezdal/a s příslušníkem jiné (nějaké konkrétní) národnosti?</a:t>
            </a:r>
            <a:r>
              <a:rPr lang="cs-CZ" baseline="0" dirty="0"/>
              <a:t>“) </a:t>
            </a:r>
          </a:p>
          <a:p>
            <a:endParaRPr lang="cs-CZ" baseline="0" dirty="0"/>
          </a:p>
          <a:p>
            <a:r>
              <a:rPr lang="cs-CZ" baseline="0" dirty="0"/>
              <a:t>To, jak si každou část hypotézy vymezíme, může ovlivnit naše výsledky. Nějak se však rozhodnout musíme a snažíme se pak odhadnout, jakým směrem naše rozhodnutí může ovlivnit následné výsledky. </a:t>
            </a:r>
          </a:p>
          <a:p>
            <a:endParaRPr lang="cs-CZ" baseline="0" dirty="0"/>
          </a:p>
          <a:p>
            <a:r>
              <a:rPr lang="cs-CZ" baseline="0" dirty="0"/>
              <a:t>(Tautologická hypotéza není k ničemu, protože platí vždy. Nepřináší tedy nic nového.)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95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54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Stačí stručný popis metody (většinou dotazníku a jeho uvedení, případně odkaz na přílohu, kde bude uvedený). </a:t>
            </a:r>
          </a:p>
          <a:p>
            <a:endParaRPr lang="cs-CZ" baseline="0" dirty="0"/>
          </a:p>
          <a:p>
            <a:r>
              <a:rPr lang="cs-CZ" baseline="0" dirty="0"/>
              <a:t>V případě provádění </a:t>
            </a:r>
            <a:r>
              <a:rPr lang="cs-CZ" u="sng" baseline="0" dirty="0"/>
              <a:t>experimentu</a:t>
            </a:r>
            <a:r>
              <a:rPr lang="cs-CZ" baseline="0" dirty="0"/>
              <a:t> (třeba nějaké pedagogické intervence apod.) se zde popíše, co je podstatou experimentu, v čem přesně spočíval.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AB727-858B-431B-8C22-436F11943AE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99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8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92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5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5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02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D7A-744D-4A69-98DF-FC6F527026D8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FEB7-A1F1-4FC4-AA20-C4E12C1B3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4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496544" cy="1752600"/>
          </a:xfrm>
        </p:spPr>
        <p:txBody>
          <a:bodyPr>
            <a:normAutofit/>
          </a:bodyPr>
          <a:lstStyle/>
          <a:p>
            <a:r>
              <a:rPr lang="cs-CZ" sz="2600" dirty="0"/>
              <a:t>(letní semestr 2024)</a:t>
            </a: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Struktura praktické části diplomové (bakalářské) práce</a:t>
            </a:r>
          </a:p>
        </p:txBody>
      </p:sp>
      <p:pic>
        <p:nvPicPr>
          <p:cNvPr id="5" name="Obrázek 4" descr="Obsah obrázku text, tkanina&#10;&#10;Popis byl vytvořen automaticky">
            <a:extLst>
              <a:ext uri="{FF2B5EF4-FFF2-40B4-BE49-F238E27FC236}">
                <a16:creationId xmlns:a16="http://schemas.microsoft.com/office/drawing/2014/main" id="{D9CC5A54-937A-491E-9B1B-C0C4C7934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953504"/>
            <a:ext cx="3425180" cy="241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45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37952" y="1268761"/>
            <a:ext cx="8698544" cy="5425988"/>
          </a:xfrm>
        </p:spPr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  <a:defRPr/>
            </a:pPr>
            <a:r>
              <a:rPr lang="en-US" altLang="cs-CZ" sz="1900" dirty="0" err="1"/>
              <a:t>Hypotéza</a:t>
            </a:r>
            <a:r>
              <a:rPr lang="en-US" altLang="cs-CZ" sz="1900" dirty="0"/>
              <a:t> </a:t>
            </a:r>
            <a:r>
              <a:rPr lang="en-US" altLang="cs-CZ" sz="1900" dirty="0" err="1"/>
              <a:t>má</a:t>
            </a:r>
            <a:r>
              <a:rPr lang="cs-CZ" altLang="cs-CZ" sz="1900" dirty="0"/>
              <a:t> být </a:t>
            </a:r>
            <a:r>
              <a:rPr lang="cs-CZ" altLang="cs-CZ" sz="1900" b="1" dirty="0"/>
              <a:t>OPERACIONALIZOVATELNÁ</a:t>
            </a:r>
            <a:endParaRPr lang="cs-CZ" altLang="cs-CZ" sz="1900" b="1" u="sng" dirty="0"/>
          </a:p>
          <a:p>
            <a:pPr indent="-160338">
              <a:spcBef>
                <a:spcPts val="2400"/>
              </a:spcBef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1900" b="1" dirty="0">
                <a:solidFill>
                  <a:schemeClr val="accent6">
                    <a:lumMod val="75000"/>
                  </a:schemeClr>
                </a:solidFill>
              </a:rPr>
              <a:t>problém</a:t>
            </a: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 je to u velmi </a:t>
            </a:r>
            <a:r>
              <a:rPr lang="cs-CZ" sz="1900" b="1" dirty="0">
                <a:solidFill>
                  <a:schemeClr val="accent6">
                    <a:lumMod val="75000"/>
                  </a:schemeClr>
                </a:solidFill>
              </a:rPr>
              <a:t>obecných pojmů </a:t>
            </a:r>
            <a:r>
              <a:rPr lang="cs-CZ" sz="1900" dirty="0"/>
              <a:t>– </a:t>
            </a:r>
            <a:r>
              <a:rPr 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nálada</a:t>
            </a:r>
            <a:r>
              <a:rPr 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moudrost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cs-CZ" altLang="cs-CZ" sz="1900" dirty="0"/>
          </a:p>
          <a:p>
            <a:pPr lvl="1" eaLnBrk="1" hangingPunct="1">
              <a:spcBef>
                <a:spcPts val="1800"/>
              </a:spcBef>
              <a:defRPr/>
            </a:pPr>
            <a:r>
              <a:rPr lang="cs-CZ" sz="1900" i="1" dirty="0"/>
              <a:t>Zkoumané jevy potřebujeme konkretizovat a rozložit do řady ověřitelných proměnných.</a:t>
            </a:r>
          </a:p>
          <a:p>
            <a:pPr marL="0" indent="0" algn="just" eaLnBrk="1" hangingPunct="1">
              <a:spcBef>
                <a:spcPts val="4200"/>
              </a:spcBef>
              <a:buNone/>
            </a:pPr>
            <a:r>
              <a:rPr lang="en-US" altLang="cs-CZ" sz="1900" dirty="0" err="1"/>
              <a:t>Hypotéza</a:t>
            </a:r>
            <a:r>
              <a:rPr lang="en-US" altLang="cs-CZ" sz="1900" dirty="0"/>
              <a:t> se </a:t>
            </a:r>
            <a:r>
              <a:rPr lang="en-US" altLang="cs-CZ" sz="1900" dirty="0" err="1"/>
              <a:t>nemá</a:t>
            </a:r>
            <a:r>
              <a:rPr lang="cs-CZ" altLang="cs-CZ" sz="1900" dirty="0"/>
              <a:t> odvolávat </a:t>
            </a:r>
            <a:r>
              <a:rPr lang="cs-CZ" altLang="cs-CZ" sz="1900" u="sng" dirty="0"/>
              <a:t>na síly nebo ideje, které nejsou vědecky uchopitelné</a:t>
            </a:r>
            <a:r>
              <a:rPr lang="en-US" altLang="cs-CZ" sz="1900" dirty="0"/>
              <a:t>.</a:t>
            </a:r>
            <a:endParaRPr lang="cs-CZ" altLang="cs-CZ" sz="1900" u="sng" dirty="0"/>
          </a:p>
          <a:p>
            <a:pPr lvl="1" algn="just" eaLnBrk="1" hangingPunct="1">
              <a:spcBef>
                <a:spcPts val="1800"/>
              </a:spcBef>
            </a:pPr>
            <a:r>
              <a:rPr lang="cs-CZ" altLang="cs-CZ" sz="1900" dirty="0"/>
              <a:t>Nelze </a:t>
            </a:r>
            <a:r>
              <a:rPr lang="en-US" altLang="cs-CZ" sz="1900" dirty="0" err="1"/>
              <a:t>např</a:t>
            </a:r>
            <a:r>
              <a:rPr lang="en-US" altLang="cs-CZ" sz="1900" dirty="0"/>
              <a:t>. </a:t>
            </a:r>
            <a:r>
              <a:rPr lang="cs-CZ" altLang="cs-CZ" sz="1900" dirty="0"/>
              <a:t>testovat hypotézu, že </a:t>
            </a:r>
            <a:r>
              <a:rPr lang="cs-CZ" altLang="cs-CZ" sz="1900" i="1" dirty="0">
                <a:solidFill>
                  <a:srgbClr val="D3493B"/>
                </a:solidFill>
              </a:rPr>
              <a:t>morální principy jsou člověku dány Bohem</a:t>
            </a:r>
            <a:r>
              <a:rPr lang="en-US" altLang="cs-CZ" sz="1900" dirty="0">
                <a:solidFill>
                  <a:srgbClr val="D3493B"/>
                </a:solidFill>
              </a:rPr>
              <a:t>.</a:t>
            </a:r>
            <a:endParaRPr lang="cs-CZ" altLang="cs-CZ" sz="1900" dirty="0">
              <a:solidFill>
                <a:srgbClr val="D3493B"/>
              </a:solidFill>
            </a:endParaRPr>
          </a:p>
          <a:p>
            <a:pPr lvl="1" algn="just" eaLnBrk="1" hangingPunct="1">
              <a:spcBef>
                <a:spcPts val="1800"/>
              </a:spcBef>
            </a:pPr>
            <a:r>
              <a:rPr lang="cs-CZ" altLang="cs-CZ" sz="1900" dirty="0"/>
              <a:t>Nelze měřit ani </a:t>
            </a:r>
            <a:r>
              <a:rPr lang="cs-CZ" altLang="cs-CZ" sz="1900" i="1" dirty="0">
                <a:solidFill>
                  <a:srgbClr val="C00000"/>
                </a:solidFill>
              </a:rPr>
              <a:t>míru Boží lásky</a:t>
            </a:r>
            <a:r>
              <a:rPr lang="cs-CZ" altLang="cs-CZ" sz="1900" dirty="0"/>
              <a:t> či </a:t>
            </a:r>
            <a:r>
              <a:rPr lang="cs-CZ" altLang="cs-CZ" sz="1900" i="1" dirty="0">
                <a:solidFill>
                  <a:srgbClr val="C00000"/>
                </a:solidFill>
              </a:rPr>
              <a:t>dobroty</a:t>
            </a:r>
            <a:r>
              <a:rPr lang="cs-CZ" altLang="cs-CZ" sz="1900" dirty="0"/>
              <a:t>.</a:t>
            </a:r>
          </a:p>
          <a:p>
            <a:pPr marL="457200" lvl="1" indent="0" eaLnBrk="1" hangingPunct="1">
              <a:spcBef>
                <a:spcPts val="600"/>
              </a:spcBef>
              <a:buNone/>
            </a:pPr>
            <a:endParaRPr lang="cs-CZ" altLang="cs-CZ" sz="1900" dirty="0">
              <a:solidFill>
                <a:srgbClr val="D3493B"/>
              </a:solidFill>
            </a:endParaRPr>
          </a:p>
          <a:p>
            <a:pPr marL="457200" lvl="1" indent="-274638" eaLnBrk="1" hangingPunct="1">
              <a:spcBef>
                <a:spcPts val="2400"/>
              </a:spcBef>
              <a:buNone/>
            </a:pPr>
            <a:r>
              <a:rPr lang="cs-CZ" altLang="cs-CZ" sz="2000" dirty="0"/>
              <a:t>Jaký počet hypotéz či výzkumných otázek? </a:t>
            </a:r>
          </a:p>
          <a:p>
            <a:pPr lvl="1" eaLnBrk="1" hangingPunct="1">
              <a:spcBef>
                <a:spcPts val="1800"/>
              </a:spcBef>
              <a:buFontTx/>
              <a:buChar char="-"/>
            </a:pPr>
            <a:r>
              <a:rPr lang="cs-CZ" altLang="cs-CZ" sz="2000" b="1" dirty="0"/>
              <a:t>2-6 je optimum</a:t>
            </a:r>
            <a:endParaRPr lang="en-US" altLang="cs-CZ" sz="2000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E9BED89-8AD8-42DC-AC0B-9ED8D106959B}"/>
              </a:ext>
            </a:extLst>
          </p:cNvPr>
          <p:cNvSpPr/>
          <p:nvPr/>
        </p:nvSpPr>
        <p:spPr>
          <a:xfrm>
            <a:off x="2845402" y="427911"/>
            <a:ext cx="3214700" cy="40880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F2EEBF8-9DA4-47D0-B0E1-307B67AB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52" y="623363"/>
            <a:ext cx="8229600" cy="720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i="1" dirty="0">
                <a:solidFill>
                  <a:srgbClr val="D3493B"/>
                </a:solidFill>
              </a:rPr>
              <a:t>Hypotéza </a:t>
            </a:r>
            <a:r>
              <a:rPr lang="cs-CZ" sz="2400" i="1" dirty="0">
                <a:solidFill>
                  <a:srgbClr val="D3493B"/>
                </a:solidFill>
              </a:rPr>
              <a:t>– </a:t>
            </a:r>
            <a:r>
              <a:rPr lang="en-US" sz="2400" i="1" dirty="0" err="1">
                <a:solidFill>
                  <a:srgbClr val="D3493B"/>
                </a:solidFill>
              </a:rPr>
              <a:t>antipříklad</a:t>
            </a:r>
            <a:r>
              <a:rPr lang="cs-CZ" sz="2400" i="1" dirty="0">
                <a:solidFill>
                  <a:srgbClr val="D3493B"/>
                </a:solidFill>
              </a:rPr>
              <a:t>y: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C83139F-2F65-458E-9490-7D0B668CE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373216"/>
            <a:ext cx="2507450" cy="132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8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05755" y="836973"/>
            <a:ext cx="8229600" cy="57632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3. Metoda (nástroj) sběru dat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stačí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stručně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281045" cy="4896272"/>
          </a:xfrm>
        </p:spPr>
        <p:txBody>
          <a:bodyPr>
            <a:normAutofit/>
          </a:bodyPr>
          <a:lstStyle/>
          <a:p>
            <a:pPr marL="514350" indent="-514350" algn="just" eaLnBrk="1" hangingPunct="1">
              <a:buFont typeface="Calibri" pitchFamily="34" charset="0"/>
              <a:buAutoNum type="alphaLcPeriod"/>
              <a:defRPr/>
            </a:pPr>
            <a:r>
              <a:rPr lang="cs-CZ" altLang="cs-CZ" sz="1900" b="1" dirty="0">
                <a:latin typeface="Arial" charset="0"/>
              </a:rPr>
              <a:t>U</a:t>
            </a:r>
            <a:r>
              <a:rPr lang="cs-CZ" altLang="cs-CZ" sz="1900" b="1" dirty="0"/>
              <a:t> dotazníku nebo písemného textu či volného zadání</a:t>
            </a:r>
            <a:r>
              <a:rPr lang="cs-CZ" altLang="cs-CZ" sz="1900" dirty="0"/>
              <a:t>: </a:t>
            </a:r>
          </a:p>
          <a:p>
            <a:pPr marL="514350" indent="-514350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b="1" dirty="0">
                <a:solidFill>
                  <a:srgbClr val="00B050"/>
                </a:solidFill>
              </a:rPr>
              <a:t>Obecný popis nástroje</a:t>
            </a:r>
            <a:r>
              <a:rPr lang="cs-CZ" altLang="cs-CZ" sz="1900" dirty="0">
                <a:solidFill>
                  <a:srgbClr val="00B050"/>
                </a:solidFill>
              </a:rPr>
              <a:t>, </a:t>
            </a:r>
            <a:r>
              <a:rPr lang="cs-CZ" altLang="cs-CZ" sz="1900" dirty="0"/>
              <a:t>typu položek (otázek) a způsobu jejich vyhodnocování (např. </a:t>
            </a:r>
            <a:r>
              <a:rPr lang="cs-CZ" altLang="cs-CZ" sz="1900" dirty="0" err="1"/>
              <a:t>Likertova</a:t>
            </a:r>
            <a:r>
              <a:rPr lang="cs-CZ" altLang="cs-CZ" sz="1900" dirty="0"/>
              <a:t> šestistupňová škála) </a:t>
            </a:r>
            <a:r>
              <a:rPr lang="cs-CZ" altLang="cs-CZ" sz="1900" dirty="0">
                <a:solidFill>
                  <a:srgbClr val="00B050"/>
                </a:solidFill>
              </a:rPr>
              <a:t>– </a:t>
            </a:r>
            <a:r>
              <a:rPr lang="cs-CZ" altLang="cs-CZ" sz="1900" i="1" dirty="0">
                <a:solidFill>
                  <a:srgbClr val="00B050"/>
                </a:solidFill>
              </a:rPr>
              <a:t>pár vět</a:t>
            </a:r>
          </a:p>
          <a:p>
            <a:pPr marL="514350" indent="-514350" algn="just">
              <a:spcBef>
                <a:spcPts val="1800"/>
              </a:spcBef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- </a:t>
            </a:r>
            <a:r>
              <a:rPr lang="cs-CZ" altLang="cs-CZ" sz="1900" u="sng" dirty="0">
                <a:latin typeface="Arial" charset="0"/>
              </a:rPr>
              <a:t>formulář</a:t>
            </a:r>
            <a:r>
              <a:rPr lang="cs-CZ" altLang="cs-CZ" sz="1900" u="sng" dirty="0"/>
              <a:t> lze zde rovnou uvést</a:t>
            </a:r>
            <a:r>
              <a:rPr lang="cs-CZ" altLang="cs-CZ" sz="1900" dirty="0"/>
              <a:t>; v případě většího rozsahu jej zařadíme do přílohy a zde na ni odkážeme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marL="514350" indent="-514350" algn="just" eaLnBrk="1" hangingPunct="1">
              <a:spcBef>
                <a:spcPts val="4800"/>
              </a:spcBef>
              <a:buFont typeface="Arial" charset="0"/>
              <a:buAutoNum type="alphaLcPeriod" startAt="2"/>
              <a:defRPr/>
            </a:pPr>
            <a:r>
              <a:rPr lang="cs-CZ" altLang="cs-CZ" sz="1900" b="1" dirty="0"/>
              <a:t>Ostatní metody </a:t>
            </a:r>
            <a:r>
              <a:rPr lang="cs-CZ" altLang="cs-CZ" sz="1900" dirty="0"/>
              <a:t>se popíší obdobně:</a:t>
            </a:r>
          </a:p>
          <a:p>
            <a:pPr marL="514350" indent="-514350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dirty="0"/>
              <a:t>Rozhovory – </a:t>
            </a:r>
            <a:r>
              <a:rPr lang="cs-CZ" altLang="cs-CZ" sz="1900" u="sng" dirty="0"/>
              <a:t>soupis témat</a:t>
            </a:r>
            <a:r>
              <a:rPr lang="cs-CZ" altLang="cs-CZ" sz="1900" dirty="0"/>
              <a:t> rozhovoru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/>
              <a:t>Způsob pozorování a jeho zaměření</a:t>
            </a:r>
            <a:r>
              <a:rPr lang="cs-CZ" altLang="cs-CZ" sz="1900" dirty="0"/>
              <a:t> (a záznamový arch)</a:t>
            </a:r>
          </a:p>
          <a:p>
            <a:pPr marL="514350" indent="-514350" algn="just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dirty="0"/>
              <a:t> </a:t>
            </a:r>
            <a:r>
              <a:rPr lang="cs-CZ" altLang="cs-CZ" sz="1900" dirty="0">
                <a:latin typeface="Arial" charset="0"/>
              </a:rPr>
              <a:t>	</a:t>
            </a:r>
            <a:r>
              <a:rPr lang="cs-CZ" altLang="cs-CZ" sz="1900" u="sng" dirty="0"/>
              <a:t>Design výukového experimentu </a:t>
            </a:r>
            <a:r>
              <a:rPr lang="cs-CZ" altLang="cs-CZ" sz="1900" dirty="0"/>
              <a:t>apod.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A14CFB-B7A4-4EDC-BA7B-89B69A25111D}"/>
              </a:ext>
            </a:extLst>
          </p:cNvPr>
          <p:cNvSpPr/>
          <p:nvPr/>
        </p:nvSpPr>
        <p:spPr>
          <a:xfrm>
            <a:off x="1583668" y="836973"/>
            <a:ext cx="5976664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6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675"/>
            <a:ext cx="8280920" cy="4321175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cs-CZ" altLang="cs-CZ" sz="1900" b="1" dirty="0"/>
              <a:t>Popis souboru a podsouborů (v </a:t>
            </a:r>
            <a:r>
              <a:rPr lang="cs-CZ" altLang="cs-CZ" sz="1900" b="1" u="sng" dirty="0"/>
              <a:t>absolutních číslech </a:t>
            </a:r>
            <a:r>
              <a:rPr lang="cs-CZ" altLang="cs-CZ" sz="1900" b="1" dirty="0"/>
              <a:t>i v </a:t>
            </a:r>
            <a:r>
              <a:rPr lang="cs-CZ" altLang="cs-CZ" sz="1900" b="1" u="sng" dirty="0"/>
              <a:t>%</a:t>
            </a:r>
            <a:r>
              <a:rPr lang="cs-CZ" altLang="cs-CZ" sz="1900" b="1" dirty="0"/>
              <a:t>)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– Popisujeme </a:t>
            </a:r>
            <a:r>
              <a:rPr lang="cs-CZ" altLang="cs-CZ" sz="1900" u="sng" dirty="0"/>
              <a:t>základní sociodemografické údaje</a:t>
            </a:r>
            <a:r>
              <a:rPr lang="cs-CZ" altLang="cs-CZ" sz="1900" dirty="0"/>
              <a:t> (většinou </a:t>
            </a:r>
            <a:r>
              <a:rPr lang="cs-CZ" altLang="cs-CZ" sz="1900" dirty="0">
                <a:solidFill>
                  <a:srgbClr val="00B050"/>
                </a:solidFill>
              </a:rPr>
              <a:t>pohlaví, průměrný věk, vzdělání,  </a:t>
            </a:r>
            <a:r>
              <a:rPr lang="cs-CZ" altLang="cs-CZ" sz="1900" dirty="0"/>
              <a:t>případně </a:t>
            </a:r>
            <a:r>
              <a:rPr lang="cs-CZ" altLang="cs-CZ" sz="1900" dirty="0">
                <a:solidFill>
                  <a:srgbClr val="002060"/>
                </a:solidFill>
              </a:rPr>
              <a:t>lokalitu, etnicitu apod.,</a:t>
            </a:r>
            <a:r>
              <a:rPr lang="cs-CZ" altLang="cs-CZ" sz="1900" dirty="0"/>
              <a:t> pokud je to z hlediska zaměření výzkumu důležité).</a:t>
            </a: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– To, co v popisu souboru uvedeme, závisí i </a:t>
            </a:r>
            <a:r>
              <a:rPr lang="cs-CZ" altLang="cs-CZ" sz="1900" u="sng" dirty="0"/>
              <a:t>na hypotézách</a:t>
            </a:r>
            <a:r>
              <a:rPr lang="cs-CZ" altLang="cs-CZ" sz="1900" dirty="0"/>
              <a:t> </a:t>
            </a:r>
            <a:r>
              <a:rPr lang="cs-CZ" altLang="cs-CZ" sz="1900" dirty="0">
                <a:solidFill>
                  <a:srgbClr val="00B050"/>
                </a:solidFill>
              </a:rPr>
              <a:t>(např. musíme uvést i typ a další specifika studované školy, zkoumáme-li rozdíly mezi skupinami studentů apod.)</a:t>
            </a:r>
            <a:r>
              <a:rPr lang="en-US" altLang="cs-CZ" sz="1900" dirty="0"/>
              <a:t>.</a:t>
            </a:r>
            <a:endParaRPr lang="cs-CZ" altLang="cs-CZ" sz="1900" dirty="0"/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- </a:t>
            </a:r>
            <a:r>
              <a:rPr lang="cs-CZ" altLang="cs-CZ" sz="1900" i="1" dirty="0"/>
              <a:t>U kvantitativního výzkumu popisujeme skupinu jako celek (pokud porovnáváme mezi sebou podskupiny, popisujeme tyto podskupiny).</a:t>
            </a:r>
          </a:p>
          <a:p>
            <a:pPr eaLnBrk="1" hangingPunct="1">
              <a:buFont typeface="Arial" charset="0"/>
              <a:buNone/>
              <a:defRPr/>
            </a:pPr>
            <a:endParaRPr lang="cs-CZ" alt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72F4A5B-181D-4181-AB65-60BA6C482988}"/>
              </a:ext>
            </a:extLst>
          </p:cNvPr>
          <p:cNvSpPr/>
          <p:nvPr/>
        </p:nvSpPr>
        <p:spPr>
          <a:xfrm>
            <a:off x="1907704" y="764704"/>
            <a:ext cx="5400600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988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225053"/>
            <a:ext cx="8496943" cy="2708004"/>
          </a:xfrm>
        </p:spPr>
        <p:txBody>
          <a:bodyPr/>
          <a:lstStyle/>
          <a:p>
            <a:pPr marL="268288" indent="-268288" algn="just" eaLnBrk="1" hangingPunct="1">
              <a:spcBef>
                <a:spcPts val="2400"/>
              </a:spcBef>
              <a:buFont typeface="Arial" charset="0"/>
              <a:buNone/>
              <a:defRPr/>
            </a:pPr>
            <a:r>
              <a:rPr lang="cs-CZ" altLang="cs-CZ" sz="2300" dirty="0"/>
              <a:t>– </a:t>
            </a:r>
            <a:r>
              <a:rPr lang="cs-CZ" altLang="cs-CZ" sz="1900" dirty="0"/>
              <a:t>Důležitá je i </a:t>
            </a:r>
            <a:r>
              <a:rPr lang="cs-CZ" altLang="cs-CZ" sz="1900" b="1" u="sng" dirty="0">
                <a:solidFill>
                  <a:schemeClr val="accent3">
                    <a:lumMod val="50000"/>
                  </a:schemeClr>
                </a:solidFill>
              </a:rPr>
              <a:t>zmínka o tom, jak byl soubor vybrán </a:t>
            </a:r>
            <a:r>
              <a:rPr lang="cs-CZ" altLang="cs-CZ" sz="1900" dirty="0"/>
              <a:t>(zpravidla jde </a:t>
            </a:r>
            <a:r>
              <a:rPr lang="cs-CZ" altLang="cs-CZ" sz="1900" dirty="0">
                <a:solidFill>
                  <a:srgbClr val="00B050"/>
                </a:solidFill>
              </a:rPr>
              <a:t>o </a:t>
            </a:r>
            <a:r>
              <a:rPr lang="cs-CZ" altLang="cs-CZ" sz="1900" b="1" dirty="0">
                <a:solidFill>
                  <a:srgbClr val="00B050"/>
                </a:solidFill>
              </a:rPr>
              <a:t>příležitostný výběr</a:t>
            </a:r>
            <a:r>
              <a:rPr lang="cs-CZ" altLang="cs-CZ" sz="1900" dirty="0"/>
              <a:t>). Způsob získání výzkumného vzorku je důležitý, často jde o specifickou populaci.</a:t>
            </a:r>
            <a:endParaRPr lang="cs-CZ" altLang="cs-CZ" sz="1900" dirty="0">
              <a:solidFill>
                <a:srgbClr val="00B050"/>
              </a:solidFill>
            </a:endParaRPr>
          </a:p>
          <a:p>
            <a:pPr algn="just" eaLnBrk="1" hangingPunct="1"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	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víme, že </a:t>
            </a:r>
            <a:r>
              <a:rPr lang="cs-CZ" altLang="cs-CZ" sz="19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nejde o reprezentativní vzorek</a:t>
            </a:r>
            <a:r>
              <a:rPr lang="cs-CZ" altLang="cs-CZ" sz="1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pracujeme „jen“ s desítkami či stovkami respondentů</a:t>
            </a:r>
            <a:r>
              <a:rPr lang="cs-CZ" alt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– to je pak nutné mít na zřeteli při interpretaci a při popisu limitů našeho výzkumu.</a:t>
            </a:r>
          </a:p>
          <a:p>
            <a:pPr marL="354013" indent="-354013" algn="just" eaLnBrk="1" hangingPunct="1">
              <a:spcBef>
                <a:spcPts val="2400"/>
              </a:spcBef>
              <a:buFont typeface="Arial" charset="0"/>
              <a:buNone/>
              <a:defRPr/>
            </a:pPr>
            <a:endParaRPr lang="cs-CZ" altLang="cs-CZ" sz="19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6CE58D-8FA1-4763-9BDA-7204574991ED}"/>
              </a:ext>
            </a:extLst>
          </p:cNvPr>
          <p:cNvSpPr/>
          <p:nvPr/>
        </p:nvSpPr>
        <p:spPr>
          <a:xfrm>
            <a:off x="1871700" y="404664"/>
            <a:ext cx="5400600" cy="58174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005AD27-35B2-4F26-AA2D-855C7264B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710"/>
            <a:ext cx="8229600" cy="9223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Charakteristika zkoumaného souboru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41D87BF-AC5B-40FE-8CD8-54AB66A8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231" y="3933057"/>
            <a:ext cx="4735536" cy="27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8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07164" cy="2287403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sz="29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Popisné údaje o respondentech uvádíme</a:t>
            </a:r>
            <a:br>
              <a:rPr lang="en-US" altLang="cs-CZ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altLang="cs-CZ" sz="27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altLang="cs-CZ" sz="2700" b="1" dirty="0">
                <a:solidFill>
                  <a:schemeClr val="accent3">
                    <a:lumMod val="50000"/>
                  </a:schemeClr>
                </a:solidFill>
              </a:rPr>
              <a:t>nejlépe v přehledné tabulce</a:t>
            </a:r>
            <a: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en-US" altLang="cs-CZ" sz="27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en-US" altLang="cs-CZ" sz="2700" b="1" dirty="0">
                <a:solidFill>
                  <a:srgbClr val="002060"/>
                </a:solidFill>
              </a:rPr>
            </a:br>
            <a:br>
              <a:rPr lang="en-US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sz="2200" b="1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Tabulka 1 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Počet respondentů v jednotlivých podsouborech</a:t>
            </a:r>
            <a:br>
              <a:rPr lang="cs-CZ" sz="2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305315"/>
              </p:ext>
            </p:extLst>
          </p:nvPr>
        </p:nvGraphicFramePr>
        <p:xfrm>
          <a:off x="1372891" y="2840794"/>
          <a:ext cx="6552454" cy="1934938"/>
        </p:xfrm>
        <a:graphic>
          <a:graphicData uri="http://schemas.openxmlformats.org/drawingml/2006/table">
            <a:tbl>
              <a:tblPr/>
              <a:tblGrid>
                <a:gridCol w="2184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CHLAPCI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DÍVKY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ročník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(54,7 %)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(45,3 %)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(53,2 %)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(46,8 %)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(57,4 %)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(42,6 %)</a:t>
                      </a: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683568" y="5085183"/>
            <a:ext cx="8065145" cy="136800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cs-CZ" sz="1900" dirty="0">
                <a:cs typeface="Times New Roman" pitchFamily="18" charset="0"/>
              </a:rPr>
              <a:t>Pozn: Procenta kdekoli v práci zaokrouhlujeme </a:t>
            </a:r>
            <a:r>
              <a:rPr lang="cs-CZ" sz="1900" u="sng" dirty="0">
                <a:cs typeface="Times New Roman" pitchFamily="18" charset="0"/>
              </a:rPr>
              <a:t>na jedno desetinné místo</a:t>
            </a:r>
            <a:endParaRPr lang="cs-CZ" sz="1900" dirty="0">
              <a:cs typeface="Times New Roman" pitchFamily="18" charset="0"/>
            </a:endParaRPr>
          </a:p>
          <a:p>
            <a:pPr eaLnBrk="0" hangingPunct="0">
              <a:defRPr/>
            </a:pPr>
            <a:endParaRPr lang="cs-CZ" sz="1900" dirty="0"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sz="1900" dirty="0"/>
              <a:t>Tabulek týkajících se charakteristik souboru může být i víc – z různých hledisek</a:t>
            </a:r>
            <a:r>
              <a:rPr lang="en-US" sz="1900" dirty="0"/>
              <a:t>.</a:t>
            </a:r>
            <a:endParaRPr lang="cs-CZ" sz="1900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3425F20-7DB0-454B-9141-22370FBC2F06}"/>
              </a:ext>
            </a:extLst>
          </p:cNvPr>
          <p:cNvSpPr/>
          <p:nvPr/>
        </p:nvSpPr>
        <p:spPr>
          <a:xfrm>
            <a:off x="2020826" y="692696"/>
            <a:ext cx="5256584" cy="86409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115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483270"/>
            <a:ext cx="7787208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5. Způsob sběru dat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35013" y="1543596"/>
            <a:ext cx="8229600" cy="5053756"/>
          </a:xfrm>
        </p:spPr>
        <p:txBody>
          <a:bodyPr>
            <a:norm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cs-CZ" altLang="cs-CZ" sz="1900" dirty="0"/>
              <a:t>Jde o </a:t>
            </a:r>
            <a:r>
              <a:rPr lang="cs-CZ" altLang="cs-CZ" sz="1900" b="1" dirty="0"/>
              <a:t>popis, jakým způsobem byla data získána</a:t>
            </a:r>
            <a:r>
              <a:rPr lang="cs-CZ" altLang="cs-CZ" sz="1900" dirty="0"/>
              <a:t>: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kdo je sbíral 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kde byly sbírány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/>
              <a:t>(příp. i jakou instrukci jsme dali respondentům)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jak dlouho trvalo vyplňování dotazníků, pozorování či rozhovory </a:t>
            </a:r>
            <a:r>
              <a:rPr lang="cs-CZ" altLang="cs-CZ" sz="1900" b="1" dirty="0">
                <a:solidFill>
                  <a:srgbClr val="00B050"/>
                </a:solidFill>
              </a:rPr>
              <a:t>(průměrná doba, max</a:t>
            </a:r>
            <a:r>
              <a:rPr lang="cs-CZ" altLang="cs-CZ" sz="1900" b="1" dirty="0">
                <a:solidFill>
                  <a:srgbClr val="00B050"/>
                </a:solidFill>
                <a:latin typeface="Arial" charset="0"/>
              </a:rPr>
              <a:t>.</a:t>
            </a:r>
            <a:r>
              <a:rPr lang="cs-CZ" altLang="cs-CZ" sz="1900" b="1" dirty="0">
                <a:solidFill>
                  <a:srgbClr val="00B050"/>
                </a:solidFill>
              </a:rPr>
              <a:t> – min.)</a:t>
            </a:r>
            <a:endParaRPr lang="cs-CZ" altLang="cs-CZ" sz="1900" dirty="0"/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U rozhovorů a pozorování i způsob zaznamenávání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 informace o zájmu či nezájmu respondentů, odmítnutí účasti…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dirty="0"/>
              <a:t>Případně: v jaké fázi sběru dat byl získán informovaný souhlas s výzkumem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cs-CZ" altLang="cs-CZ" sz="1900" i="1" dirty="0">
                <a:solidFill>
                  <a:srgbClr val="00B050"/>
                </a:solidFill>
              </a:rPr>
              <a:t>Další podmínky sběru dat - přítomnost pedagoga či jiných osob,…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B641EA-7841-4699-B2FD-4DB5E36D94D7}"/>
              </a:ext>
            </a:extLst>
          </p:cNvPr>
          <p:cNvSpPr/>
          <p:nvPr/>
        </p:nvSpPr>
        <p:spPr>
          <a:xfrm>
            <a:off x="2195736" y="692696"/>
            <a:ext cx="4284476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91EDC2B8-C4D4-4694-8705-6C51360C2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448" y="1322738"/>
            <a:ext cx="1417443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34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851159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6.  Metoda vyhodnocení dat: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70098" y="2190256"/>
            <a:ext cx="8003803" cy="436795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cs-CZ" altLang="cs-CZ" sz="1900" b="1" dirty="0">
                <a:solidFill>
                  <a:srgbClr val="C00000"/>
                </a:solidFill>
              </a:rPr>
              <a:t>U kvantitativních </a:t>
            </a:r>
            <a:r>
              <a:rPr lang="cs-CZ" altLang="cs-CZ" sz="1900" dirty="0"/>
              <a:t>(číselných) dat bude uvedena</a:t>
            </a:r>
            <a:r>
              <a:rPr lang="cs-CZ" altLang="cs-CZ" sz="1900" b="1" dirty="0"/>
              <a:t> KONKRÉTNÍ STATISTICKÁ METODA</a:t>
            </a:r>
            <a:r>
              <a:rPr lang="cs-CZ" altLang="cs-CZ" sz="1900" dirty="0"/>
              <a:t> – např. </a:t>
            </a:r>
            <a:r>
              <a:rPr lang="cs-CZ" altLang="cs-CZ" sz="1900" b="1" dirty="0">
                <a:solidFill>
                  <a:srgbClr val="C00000"/>
                </a:solidFill>
                <a:latin typeface="Symbol" panose="05050102010706020507" pitchFamily="18" charset="2"/>
              </a:rPr>
              <a:t>c</a:t>
            </a:r>
            <a:r>
              <a:rPr lang="cs-CZ" altLang="cs-CZ" sz="1900" b="1" baseline="30000" dirty="0">
                <a:solidFill>
                  <a:srgbClr val="C00000"/>
                </a:solidFill>
              </a:rPr>
              <a:t>2</a:t>
            </a:r>
            <a:r>
              <a:rPr lang="cs-CZ" altLang="cs-CZ" sz="1900" dirty="0"/>
              <a:t>, výpočet směrodatné odchylky a </a:t>
            </a:r>
            <a:r>
              <a:rPr lang="cs-CZ" altLang="cs-CZ" sz="1900" dirty="0">
                <a:solidFill>
                  <a:srgbClr val="C00000"/>
                </a:solidFill>
              </a:rPr>
              <a:t>T-test</a:t>
            </a:r>
            <a:r>
              <a:rPr lang="cs-CZ" altLang="cs-CZ" sz="1900" dirty="0"/>
              <a:t>, </a:t>
            </a:r>
            <a:r>
              <a:rPr lang="cs-CZ" altLang="cs-CZ" sz="1900" dirty="0" err="1">
                <a:solidFill>
                  <a:srgbClr val="C00000"/>
                </a:solidFill>
              </a:rPr>
              <a:t>Pearsonův</a:t>
            </a:r>
            <a:r>
              <a:rPr lang="cs-CZ" altLang="cs-CZ" sz="1900" dirty="0">
                <a:solidFill>
                  <a:srgbClr val="C00000"/>
                </a:solidFill>
              </a:rPr>
              <a:t> korelační koeficient </a:t>
            </a:r>
            <a:r>
              <a:rPr lang="cs-CZ" altLang="cs-CZ" sz="1900" dirty="0"/>
              <a:t>apod.</a:t>
            </a:r>
          </a:p>
          <a:p>
            <a:pPr algn="just" eaLnBrk="1" hangingPunct="1">
              <a:lnSpc>
                <a:spcPct val="110000"/>
              </a:lnSpc>
              <a:buFont typeface="Calibri" panose="020F0502020204030204" pitchFamily="34" charset="0"/>
              <a:buChar char="–"/>
            </a:pPr>
            <a:endParaRPr lang="cs-CZ" altLang="cs-CZ" sz="1900" dirty="0"/>
          </a:p>
          <a:p>
            <a:pPr>
              <a:buFont typeface="Calibri" panose="020F0502020204030204" pitchFamily="34" charset="0"/>
              <a:buChar char="­"/>
            </a:pPr>
            <a:r>
              <a:rPr lang="cs-CZ" sz="2000" b="1" dirty="0"/>
              <a:t>Kvantitativní</a:t>
            </a:r>
            <a:r>
              <a:rPr lang="cs-CZ" sz="2000" b="1" baseline="0" dirty="0"/>
              <a:t> (číselný) výzkum</a:t>
            </a:r>
            <a:r>
              <a:rPr lang="cs-CZ" sz="2000" baseline="0" dirty="0"/>
              <a:t> pracuje s hypotézami. Pro jejich ověření potřebujeme použít </a:t>
            </a:r>
            <a:r>
              <a:rPr lang="cs-CZ" sz="2000" u="sng" baseline="0" dirty="0"/>
              <a:t>statistické vyhodnocení</a:t>
            </a:r>
            <a:r>
              <a:rPr lang="cs-CZ" sz="2000" baseline="0" dirty="0"/>
              <a:t>. </a:t>
            </a:r>
          </a:p>
          <a:p>
            <a:pPr>
              <a:spcBef>
                <a:spcPts val="2400"/>
              </a:spcBef>
              <a:buFont typeface="Calibri" panose="020F0502020204030204" pitchFamily="34" charset="0"/>
              <a:buChar char="­"/>
            </a:pPr>
            <a:r>
              <a:rPr lang="cs-CZ" sz="2000" dirty="0"/>
              <a:t>Na tomto místě se uvede </a:t>
            </a:r>
            <a:r>
              <a:rPr lang="cs-CZ" sz="2000" dirty="0">
                <a:solidFill>
                  <a:srgbClr val="C00000"/>
                </a:solidFill>
              </a:rPr>
              <a:t>konkrétní statistická metoda</a:t>
            </a:r>
            <a:r>
              <a:rPr lang="cs-CZ" sz="2000" baseline="0" dirty="0"/>
              <a:t>. </a:t>
            </a:r>
          </a:p>
          <a:p>
            <a:pPr algn="just">
              <a:spcBef>
                <a:spcPts val="2400"/>
              </a:spcBef>
              <a:buFont typeface="Calibri" panose="020F0502020204030204" pitchFamily="34" charset="0"/>
              <a:buChar char="­"/>
            </a:pPr>
            <a:r>
              <a:rPr lang="cs-CZ" sz="2000" baseline="0" dirty="0"/>
              <a:t>Je možné zde také odkázat na nějakou publikaci, kde se o dané statistické metodě píše (a kterou jsme pro tyto účely četli), ale není to nezbytné, protože statistické metody jsou v publikacích popisovány podobně.</a:t>
            </a:r>
          </a:p>
          <a:p>
            <a:endParaRPr lang="cs-CZ" sz="2000" baseline="0" dirty="0"/>
          </a:p>
          <a:p>
            <a:pPr algn="just" eaLnBrk="1" hangingPunct="1">
              <a:lnSpc>
                <a:spcPct val="110000"/>
              </a:lnSpc>
              <a:buFont typeface="Calibri" panose="020F0502020204030204" pitchFamily="34" charset="0"/>
              <a:buChar char="–"/>
            </a:pPr>
            <a:endParaRPr lang="cs-CZ" altLang="cs-CZ" sz="19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1545078" y="1045629"/>
            <a:ext cx="4027276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B24B57-13E4-4FDD-9086-ABB8B00267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364" y="355006"/>
            <a:ext cx="2006352" cy="164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23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31254" y="540781"/>
            <a:ext cx="6203032" cy="777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7.  Etické hledisko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(2 odstavce – 1 strana):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13017" y="3645023"/>
            <a:ext cx="8351471" cy="321297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Anonymita respondentů, anonymizace dat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Informovaný souhlas mladistvých a zletilých respondentů (nebo rodičů dětí)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Alespoň ústní informovaný souhlas dětských respondentů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u="sng" dirty="0"/>
              <a:t>Účast ve výzkumu by neměla být rizikovější než jiné běžné sociální situace</a:t>
            </a:r>
          </a:p>
          <a:p>
            <a:pPr lvl="1" eaLnBrk="1" hangingPunct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cs-CZ" altLang="cs-CZ" sz="1900" i="1" dirty="0"/>
              <a:t>Kdo se může k Vašim výzkumným datům dostat? Neměl by nikdo.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35333EA-C821-4048-AE69-806AF4558E46}"/>
              </a:ext>
            </a:extLst>
          </p:cNvPr>
          <p:cNvSpPr/>
          <p:nvPr/>
        </p:nvSpPr>
        <p:spPr>
          <a:xfrm>
            <a:off x="899592" y="735249"/>
            <a:ext cx="5472608" cy="3889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3F5759-D652-4517-AD94-105CE0B05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10" y="170893"/>
            <a:ext cx="1767601" cy="203823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C0420C8-43F5-43B5-8113-6ADD3B2B9D04}"/>
              </a:ext>
            </a:extLst>
          </p:cNvPr>
          <p:cNvSpPr txBox="1">
            <a:spLocks/>
          </p:cNvSpPr>
          <p:nvPr/>
        </p:nvSpPr>
        <p:spPr>
          <a:xfrm>
            <a:off x="669751" y="1505120"/>
            <a:ext cx="7890333" cy="2038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900" b="1" dirty="0"/>
              <a:t>Etika ve vztahu</a:t>
            </a:r>
            <a:r>
              <a:rPr lang="cs-CZ" altLang="cs-CZ" sz="1900" dirty="0"/>
              <a:t>: </a:t>
            </a:r>
          </a:p>
          <a:p>
            <a:pPr algn="just">
              <a:spcBef>
                <a:spcPts val="30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respondentům, 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ke způsobu provedení výzkumu,</a:t>
            </a:r>
          </a:p>
          <a:p>
            <a:pPr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1900" dirty="0"/>
              <a:t>k výzkumnému materiálu (k nakládání s daty i k jejich uchovávání)</a:t>
            </a:r>
          </a:p>
        </p:txBody>
      </p:sp>
    </p:spTree>
    <p:extLst>
      <p:ext uri="{BB962C8B-B14F-4D97-AF65-F5344CB8AC3E}">
        <p14:creationId xmlns:p14="http://schemas.microsoft.com/office/powerpoint/2010/main" val="2199681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537" y="136872"/>
            <a:ext cx="8362950" cy="692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300" b="1" dirty="0">
                <a:solidFill>
                  <a:srgbClr val="C00000"/>
                </a:solidFill>
              </a:rPr>
              <a:t>8. Výsledky kvantitativního výzkumu a jejich interpretace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324528" cy="5900512"/>
          </a:xfrm>
        </p:spPr>
        <p:txBody>
          <a:bodyPr>
            <a:normAutofit fontScale="92500" lnSpcReduction="10000"/>
          </a:bodyPr>
          <a:lstStyle/>
          <a:p>
            <a:pPr marL="342900" lvl="1" indent="-342900" eaLnBrk="1" hangingPunct="1">
              <a:buFont typeface="Arial" charset="0"/>
              <a:buNone/>
              <a:defRPr/>
            </a:pPr>
            <a:r>
              <a:rPr lang="cs-CZ" altLang="cs-CZ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altLang="cs-CZ" sz="2200" dirty="0"/>
              <a:t>Dotazníky se škálovými otázkami se přepisují v číselných kódech </a:t>
            </a:r>
            <a:r>
              <a:rPr lang="cs-CZ" altLang="cs-CZ" sz="2200" b="1" dirty="0"/>
              <a:t>do Excelu</a:t>
            </a:r>
            <a:r>
              <a:rPr lang="cs-CZ" altLang="cs-CZ" sz="2200" dirty="0"/>
              <a:t>.</a:t>
            </a:r>
          </a:p>
          <a:p>
            <a:pPr marL="342900" lvl="1" indent="-342900">
              <a:lnSpc>
                <a:spcPct val="110000"/>
              </a:lnSpc>
              <a:spcBef>
                <a:spcPts val="1200"/>
              </a:spcBef>
              <a:buNone/>
              <a:defRPr/>
            </a:pPr>
            <a:r>
              <a:rPr lang="cs-CZ" altLang="cs-CZ" sz="2200" dirty="0"/>
              <a:t> „</a:t>
            </a:r>
            <a:r>
              <a:rPr lang="cs-CZ" altLang="cs-CZ" sz="1900" b="1" dirty="0"/>
              <a:t>Číselné“ výsledky </a:t>
            </a:r>
            <a:r>
              <a:rPr lang="cs-CZ" altLang="cs-CZ" sz="1900" dirty="0"/>
              <a:t>uvádíme do přehledných tabulek n. grafů (</a:t>
            </a:r>
            <a:r>
              <a:rPr lang="cs-CZ" altLang="cs-CZ" sz="1900" dirty="0">
                <a:solidFill>
                  <a:srgbClr val="C00000"/>
                </a:solidFill>
              </a:rPr>
              <a:t>grafy </a:t>
            </a:r>
            <a:r>
              <a:rPr lang="cs-CZ" altLang="cs-CZ" sz="1900" b="1" u="sng" dirty="0">
                <a:solidFill>
                  <a:srgbClr val="C00000"/>
                </a:solidFill>
              </a:rPr>
              <a:t>v % !!!</a:t>
            </a:r>
            <a:r>
              <a:rPr lang="cs-CZ" altLang="cs-CZ" sz="1900" dirty="0"/>
              <a:t>). </a:t>
            </a:r>
          </a:p>
          <a:p>
            <a:pPr marL="342900" lvl="1" indent="-342900" eaLnBrk="1" hangingPunct="1">
              <a:lnSpc>
                <a:spcPct val="1100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cs-CZ" altLang="cs-CZ" sz="1900" b="1" i="1" dirty="0">
                <a:solidFill>
                  <a:schemeClr val="accent3">
                    <a:lumMod val="50000"/>
                  </a:schemeClr>
                </a:solidFill>
              </a:rPr>
              <a:t>Sledujeme, co výsledky vypovídají o respondentech</a:t>
            </a:r>
          </a:p>
          <a:p>
            <a:pPr indent="-4763" eaLnBrk="1" hangingPunct="1">
              <a:spcBef>
                <a:spcPts val="1800"/>
              </a:spcBef>
              <a:buFont typeface="Arial" charset="0"/>
              <a:buNone/>
              <a:defRPr/>
            </a:pPr>
            <a:r>
              <a:rPr lang="cs-CZ" altLang="cs-CZ" sz="19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(1) Ptáme se na níže uvedené otázky a (2) přemýšlíme o tom, co odpovědi  vypovídají o našich respondentech:</a:t>
            </a:r>
          </a:p>
          <a:p>
            <a:pPr marL="762000" lvl="2" indent="-361950" eaLnBrk="1" hangingPunct="1">
              <a:spcBef>
                <a:spcPts val="1800"/>
              </a:spcBef>
              <a:defRPr/>
            </a:pPr>
            <a:r>
              <a:rPr lang="cs-CZ" altLang="cs-CZ" sz="1900" dirty="0"/>
              <a:t>Jaké odpovědi respondentů se vyskytují </a:t>
            </a:r>
            <a:r>
              <a:rPr lang="cs-CZ" altLang="cs-CZ" sz="1900" u="sng" dirty="0"/>
              <a:t>nejčastěji</a:t>
            </a:r>
            <a:r>
              <a:rPr lang="cs-CZ" altLang="cs-CZ" sz="1900" dirty="0"/>
              <a:t>? (u číselných odpovědí jde o průměry)</a:t>
            </a:r>
          </a:p>
          <a:p>
            <a:pPr marL="762000" lvl="2" indent="-361950" eaLnBrk="1" hangingPunct="1">
              <a:spcBef>
                <a:spcPct val="55000"/>
              </a:spcBef>
              <a:defRPr/>
            </a:pPr>
            <a:r>
              <a:rPr lang="cs-CZ" altLang="cs-CZ" sz="1900" dirty="0"/>
              <a:t>Jaké odpovědi oproti očekávání </a:t>
            </a:r>
            <a:r>
              <a:rPr lang="cs-CZ" altLang="cs-CZ" sz="1900" u="sng" dirty="0"/>
              <a:t>chybí nebo se vyskytují jen málo</a:t>
            </a:r>
            <a:r>
              <a:rPr lang="cs-CZ" altLang="cs-CZ" sz="1900" dirty="0"/>
              <a:t>? </a:t>
            </a:r>
          </a:p>
          <a:p>
            <a:pPr marL="762000" lvl="2" indent="-361950" eaLnBrk="1" hangingPunct="1">
              <a:spcBef>
                <a:spcPct val="55000"/>
              </a:spcBef>
              <a:defRPr/>
            </a:pPr>
            <a:r>
              <a:rPr lang="cs-CZ" altLang="cs-CZ" sz="1900" dirty="0"/>
              <a:t>Statisticky významné </a:t>
            </a:r>
            <a:r>
              <a:rPr lang="cs-CZ" altLang="cs-CZ" sz="1900" u="sng" dirty="0"/>
              <a:t>rozdíly</a:t>
            </a:r>
            <a:r>
              <a:rPr lang="cs-CZ" altLang="cs-CZ" sz="1900" dirty="0"/>
              <a:t> mezi zkoumanými skupinami (podsoubory)</a:t>
            </a:r>
          </a:p>
          <a:p>
            <a:pPr marL="762000" lvl="2" indent="-361950" eaLnBrk="1" hangingPunct="1">
              <a:spcBef>
                <a:spcPct val="55000"/>
              </a:spcBef>
              <a:defRPr/>
            </a:pPr>
            <a:r>
              <a:rPr lang="cs-CZ" altLang="cs-CZ" sz="1900" dirty="0"/>
              <a:t>To, co je nějak </a:t>
            </a:r>
            <a:r>
              <a:rPr lang="cs-CZ" altLang="cs-CZ" sz="1900" u="sng" dirty="0"/>
              <a:t>překvapivé</a:t>
            </a:r>
            <a:r>
              <a:rPr lang="cs-CZ" altLang="cs-CZ" sz="1900" dirty="0"/>
              <a:t>.</a:t>
            </a:r>
          </a:p>
          <a:p>
            <a:pPr marL="762000" lvl="2" indent="-361950" eaLnBrk="1" hangingPunct="1">
              <a:spcBef>
                <a:spcPct val="55000"/>
              </a:spcBef>
              <a:defRPr/>
            </a:pPr>
            <a:r>
              <a:rPr lang="cs-CZ" altLang="cs-CZ" sz="1900" b="1" i="1" dirty="0">
                <a:solidFill>
                  <a:schemeClr val="accent3">
                    <a:lumMod val="75000"/>
                  </a:schemeClr>
                </a:solidFill>
              </a:rPr>
              <a:t>Co výsledky o respondentech vypovídají? Proč by tomu tak </a:t>
            </a:r>
            <a:r>
              <a:rPr lang="cs-CZ" altLang="cs-CZ" sz="1900" b="1" i="1" u="sng" dirty="0">
                <a:solidFill>
                  <a:schemeClr val="accent3">
                    <a:lumMod val="75000"/>
                  </a:schemeClr>
                </a:solidFill>
              </a:rPr>
              <a:t>asi</a:t>
            </a:r>
            <a:r>
              <a:rPr lang="cs-CZ" altLang="cs-CZ" sz="1900" b="1" i="1" dirty="0">
                <a:solidFill>
                  <a:schemeClr val="accent3">
                    <a:lumMod val="75000"/>
                  </a:schemeClr>
                </a:solidFill>
              </a:rPr>
              <a:t> mohlo být?</a:t>
            </a:r>
            <a:endParaRPr lang="en-US" altLang="cs-CZ" sz="19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lvl="1" indent="-457200" algn="just" eaLnBrk="1" hangingPunct="1">
              <a:lnSpc>
                <a:spcPct val="110000"/>
              </a:lnSpc>
              <a:spcBef>
                <a:spcPts val="2400"/>
              </a:spcBef>
              <a:buFont typeface="Verdana" pitchFamily="34" charset="0"/>
              <a:buNone/>
              <a:defRPr/>
            </a:pPr>
            <a:r>
              <a:rPr lang="cs-CZ" altLang="cs-CZ" sz="1900" dirty="0"/>
              <a:t>Při odpovídání na uvedené otázky </a:t>
            </a:r>
            <a:r>
              <a:rPr lang="cs-CZ" altLang="cs-CZ" sz="1900" b="1" i="1" dirty="0">
                <a:solidFill>
                  <a:srgbClr val="C00000"/>
                </a:solidFill>
              </a:rPr>
              <a:t>vycházíme z procentních výsledků či z průměrů a směrodatných odchylek a z vypočítaných  statistických rozdílů</a:t>
            </a:r>
            <a:r>
              <a:rPr lang="en-US" altLang="cs-CZ" sz="1900" b="1" i="1" dirty="0">
                <a:solidFill>
                  <a:srgbClr val="C00000"/>
                </a:solidFill>
              </a:rPr>
              <a:t>.</a:t>
            </a:r>
            <a:endParaRPr lang="cs-CZ" altLang="cs-CZ" sz="1900" b="1" i="1" dirty="0">
              <a:solidFill>
                <a:srgbClr val="C00000"/>
              </a:solidFill>
            </a:endParaRPr>
          </a:p>
          <a:p>
            <a:pPr marL="457200" lvl="1" indent="-457200" algn="just" eaLnBrk="1" hangingPunct="1">
              <a:lnSpc>
                <a:spcPct val="110000"/>
              </a:lnSpc>
              <a:spcBef>
                <a:spcPts val="2100"/>
              </a:spcBef>
              <a:buFont typeface="Verdana" pitchFamily="34" charset="0"/>
              <a:buNone/>
              <a:defRPr/>
            </a:pPr>
            <a:r>
              <a:rPr lang="cs-CZ" altLang="cs-CZ" sz="1900" b="1" i="1" dirty="0">
                <a:solidFill>
                  <a:srgbClr val="C00000"/>
                </a:solidFill>
              </a:rPr>
              <a:t>	</a:t>
            </a:r>
            <a:r>
              <a:rPr lang="cs-CZ" altLang="cs-CZ" sz="1900" i="1" u="sng" dirty="0">
                <a:solidFill>
                  <a:srgbClr val="C00000"/>
                </a:solidFill>
              </a:rPr>
              <a:t>Příklad</a:t>
            </a:r>
            <a:r>
              <a:rPr lang="cs-CZ" altLang="cs-CZ" sz="1900" i="1" dirty="0">
                <a:solidFill>
                  <a:srgbClr val="C00000"/>
                </a:solidFill>
              </a:rPr>
              <a:t>:</a:t>
            </a:r>
            <a:r>
              <a:rPr lang="cs-CZ" altLang="cs-CZ" sz="1900" b="1" i="1" dirty="0">
                <a:solidFill>
                  <a:srgbClr val="C00000"/>
                </a:solidFill>
              </a:rPr>
              <a:t> </a:t>
            </a:r>
            <a:r>
              <a:rPr lang="cs-CZ" altLang="cs-CZ" sz="1900" i="1" dirty="0">
                <a:solidFill>
                  <a:srgbClr val="C00000"/>
                </a:solidFill>
              </a:rPr>
              <a:t>Chlapci se v dospívání svěřují se svými citovými či partnerskými problémy statisticky významně častěji kamarádkám (či partnerkám) než kamarádům - </a:t>
            </a:r>
            <a:r>
              <a:rPr lang="cs-CZ" altLang="cs-CZ" sz="1900" i="1" u="sng" dirty="0">
                <a:solidFill>
                  <a:srgbClr val="C00000"/>
                </a:solidFill>
              </a:rPr>
              <a:t>PROČ</a:t>
            </a:r>
            <a:r>
              <a:rPr lang="cs-CZ" altLang="cs-CZ" sz="1900" i="1" dirty="0">
                <a:solidFill>
                  <a:srgbClr val="C00000"/>
                </a:solidFill>
              </a:rPr>
              <a:t>?</a:t>
            </a:r>
            <a:endParaRPr lang="cs-CZ" altLang="cs-CZ" sz="1900" dirty="0">
              <a:solidFill>
                <a:srgbClr val="C00000"/>
              </a:solidFill>
            </a:endParaRPr>
          </a:p>
          <a:p>
            <a:pPr marL="400050" lvl="2" indent="0" eaLnBrk="1" hangingPunct="1">
              <a:spcBef>
                <a:spcPct val="55000"/>
              </a:spcBef>
              <a:buNone/>
              <a:defRPr/>
            </a:pPr>
            <a:endParaRPr lang="cs-CZ" altLang="cs-CZ" sz="1900" dirty="0">
              <a:solidFill>
                <a:srgbClr val="C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2348880"/>
            <a:ext cx="8964488" cy="720080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7F99CEA-2FB4-4578-95D3-8E0AC1242841}"/>
              </a:ext>
            </a:extLst>
          </p:cNvPr>
          <p:cNvSpPr/>
          <p:nvPr/>
        </p:nvSpPr>
        <p:spPr>
          <a:xfrm>
            <a:off x="1115616" y="230919"/>
            <a:ext cx="7128792" cy="5040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482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charset="0"/>
            </a:endParaRPr>
          </a:p>
        </p:txBody>
      </p:sp>
      <p:graphicFrame>
        <p:nvGraphicFramePr>
          <p:cNvPr id="25603" name="Graf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18777"/>
              </p:ext>
            </p:extLst>
          </p:nvPr>
        </p:nvGraphicFramePr>
        <p:xfrm>
          <a:off x="368832" y="2818421"/>
          <a:ext cx="3555096" cy="2368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Graf" r:id="rId4" imgW="2926334" imgH="2139881" progId="Excel.Chart.8">
                  <p:embed/>
                </p:oleObj>
              </mc:Choice>
              <mc:Fallback>
                <p:oleObj name="Graf" r:id="rId4" imgW="2926334" imgH="213988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832" y="2818421"/>
                        <a:ext cx="3555096" cy="2368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charset="0"/>
            </a:endParaRPr>
          </a:p>
        </p:txBody>
      </p:sp>
      <p:pic>
        <p:nvPicPr>
          <p:cNvPr id="25605" name="Graf 6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38" y="2577293"/>
            <a:ext cx="45720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84213" y="867770"/>
            <a:ext cx="8229600" cy="8651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600" b="1" dirty="0">
                <a:solidFill>
                  <a:srgbClr val="D3493B"/>
                </a:solidFill>
              </a:rPr>
              <a:t>Volba grafů</a:t>
            </a:r>
            <a:br>
              <a:rPr lang="en-US" sz="2600" b="1" dirty="0">
                <a:solidFill>
                  <a:srgbClr val="D3493B"/>
                </a:solidFill>
              </a:rPr>
            </a:br>
            <a:r>
              <a:rPr lang="cs-CZ" sz="2600" b="1" dirty="0">
                <a:solidFill>
                  <a:srgbClr val="D3493B"/>
                </a:solidFill>
              </a:rPr>
              <a:t> </a:t>
            </a:r>
            <a:br>
              <a:rPr lang="cs-CZ" sz="1100" b="1" u="sng" dirty="0">
                <a:solidFill>
                  <a:srgbClr val="D3493B"/>
                </a:solidFill>
              </a:rPr>
            </a:br>
            <a:br>
              <a:rPr lang="cs-CZ" sz="1100" b="1" u="sng" dirty="0">
                <a:solidFill>
                  <a:srgbClr val="D3493B"/>
                </a:solidFill>
              </a:rPr>
            </a:br>
            <a:r>
              <a:rPr lang="en-US" sz="2200" b="1" dirty="0">
                <a:solidFill>
                  <a:srgbClr val="C00000"/>
                </a:solidFill>
              </a:rPr>
              <a:t>K</a:t>
            </a:r>
            <a:r>
              <a:rPr lang="cs-CZ" sz="2200" b="1" dirty="0" err="1">
                <a:solidFill>
                  <a:srgbClr val="C00000"/>
                </a:solidFill>
                <a:effectLst/>
              </a:rPr>
              <a:t>oláčový</a:t>
            </a:r>
            <a:r>
              <a:rPr lang="en-US" sz="2200" b="1" dirty="0">
                <a:solidFill>
                  <a:srgbClr val="C00000"/>
                </a:solidFill>
                <a:effectLst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effectLst/>
              </a:rPr>
              <a:t>graf</a:t>
            </a:r>
            <a:r>
              <a:rPr lang="cs-CZ" sz="2200" b="1" dirty="0">
                <a:solidFill>
                  <a:srgbClr val="C00000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C00000"/>
                </a:solidFill>
                <a:effectLst/>
              </a:rPr>
              <a:t>používáme</a:t>
            </a:r>
            <a:r>
              <a:rPr lang="en-US" sz="2200" dirty="0">
                <a:solidFill>
                  <a:srgbClr val="C00000"/>
                </a:solidFill>
                <a:effectLst/>
              </a:rPr>
              <a:t> </a:t>
            </a:r>
            <a:r>
              <a:rPr lang="cs-CZ" sz="2200" dirty="0">
                <a:solidFill>
                  <a:srgbClr val="C00000"/>
                </a:solidFill>
                <a:effectLst/>
              </a:rPr>
              <a:t>jen pro otázky s jednou možností odpovědi</a:t>
            </a:r>
            <a:r>
              <a:rPr lang="en-US" sz="2200" dirty="0">
                <a:solidFill>
                  <a:srgbClr val="C00000"/>
                </a:solidFill>
                <a:effectLst/>
              </a:rPr>
              <a:t>. </a:t>
            </a:r>
            <a:br>
              <a:rPr lang="en-US" sz="2200" dirty="0">
                <a:solidFill>
                  <a:srgbClr val="C00000"/>
                </a:solidFill>
                <a:effectLst/>
              </a:rPr>
            </a:br>
            <a:r>
              <a:rPr lang="en-US" sz="2200" b="1" dirty="0">
                <a:solidFill>
                  <a:srgbClr val="C00000"/>
                </a:solidFill>
                <a:effectLst/>
              </a:rPr>
              <a:t>S</a:t>
            </a:r>
            <a:r>
              <a:rPr lang="cs-CZ" sz="2200" b="1" dirty="0" err="1">
                <a:solidFill>
                  <a:srgbClr val="C00000"/>
                </a:solidFill>
                <a:effectLst/>
              </a:rPr>
              <a:t>loupcový</a:t>
            </a:r>
            <a:r>
              <a:rPr lang="cs-CZ" sz="2200" b="1" dirty="0">
                <a:solidFill>
                  <a:srgbClr val="C00000"/>
                </a:solidFill>
                <a:effectLst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effectLst/>
              </a:rPr>
              <a:t>graf</a:t>
            </a:r>
            <a:r>
              <a:rPr lang="en-US" sz="2200" b="1" dirty="0">
                <a:solidFill>
                  <a:srgbClr val="C00000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C00000"/>
                </a:solidFill>
                <a:effectLst/>
              </a:rPr>
              <a:t>používáme</a:t>
            </a:r>
            <a:r>
              <a:rPr lang="en-US" sz="2200" dirty="0">
                <a:solidFill>
                  <a:srgbClr val="C00000"/>
                </a:solidFill>
                <a:effectLst/>
              </a:rPr>
              <a:t> </a:t>
            </a:r>
            <a:r>
              <a:rPr lang="cs-CZ" sz="2200" dirty="0">
                <a:solidFill>
                  <a:srgbClr val="C00000"/>
                </a:solidFill>
                <a:effectLst/>
              </a:rPr>
              <a:t>při možnosti zaškrtnout víc než jednu odpověď: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2BF3327-96BB-4354-A86B-A8F00C7D4B9E}"/>
              </a:ext>
            </a:extLst>
          </p:cNvPr>
          <p:cNvSpPr/>
          <p:nvPr/>
        </p:nvSpPr>
        <p:spPr>
          <a:xfrm>
            <a:off x="3923928" y="476672"/>
            <a:ext cx="1872208" cy="51074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2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29631"/>
            <a:ext cx="7283450" cy="5040313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altLang="cs-CZ" sz="1900" dirty="0"/>
              <a:t>Cíl výzkumu</a:t>
            </a:r>
          </a:p>
          <a:p>
            <a:pPr marL="514350" indent="-514350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Formulace hypotéz, nebo formulace výzkumných otázek</a:t>
            </a:r>
          </a:p>
          <a:p>
            <a:pPr marL="514350" indent="-514350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Výzkumný nástroj (metoda sběru dat)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Charakteristika zkoumaného vzorku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Proces sběru dat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Metoda vyhodnocení dat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Etické hledisko výzkumu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Výsledky výzkumu a jejich interpretace</a:t>
            </a:r>
          </a:p>
          <a:p>
            <a:pPr marL="514350" indent="-514350" eaLnBrk="1" hangingPunct="1">
              <a:spcBef>
                <a:spcPts val="2400"/>
              </a:spcBef>
              <a:buFont typeface="Calibri" pitchFamily="34" charset="0"/>
              <a:buAutoNum type="arabicPeriod"/>
            </a:pPr>
            <a:r>
              <a:rPr lang="cs-CZ" altLang="cs-CZ" sz="1900" dirty="0"/>
              <a:t>Diskuse</a:t>
            </a:r>
          </a:p>
          <a:p>
            <a:pPr marL="514350" indent="-514350" eaLnBrk="1" hangingPunct="1">
              <a:spcBef>
                <a:spcPts val="2400"/>
              </a:spcBef>
            </a:pPr>
            <a:r>
              <a:rPr lang="cs-CZ" altLang="cs-CZ" sz="1900" i="1" dirty="0">
                <a:solidFill>
                  <a:srgbClr val="595959"/>
                </a:solidFill>
              </a:rPr>
              <a:t>Závěr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691680" y="647400"/>
            <a:ext cx="5546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D3493B"/>
                </a:solidFill>
                <a:latin typeface="Arial" charset="0"/>
              </a:rPr>
              <a:t>Struktura praktické části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234B21A-05E4-40D8-A591-E26313DD3505}"/>
              </a:ext>
            </a:extLst>
          </p:cNvPr>
          <p:cNvSpPr/>
          <p:nvPr/>
        </p:nvSpPr>
        <p:spPr>
          <a:xfrm>
            <a:off x="2556830" y="647400"/>
            <a:ext cx="3816424" cy="4826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43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233" y="219009"/>
            <a:ext cx="8229600" cy="61770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9. Diskuse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09571" y="1196752"/>
            <a:ext cx="8568952" cy="5661248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cs-CZ" altLang="cs-CZ" sz="2000" b="1" dirty="0">
                <a:solidFill>
                  <a:srgbClr val="C00000"/>
                </a:solidFill>
              </a:rPr>
              <a:t>U kvantitativního výzkumu: </a:t>
            </a:r>
            <a:r>
              <a:rPr lang="cs-CZ" altLang="cs-CZ" sz="2000" u="sng" dirty="0"/>
              <a:t>Porovnání výsledků s hypotézami</a:t>
            </a:r>
            <a:r>
              <a:rPr lang="cs-CZ" altLang="cs-CZ" sz="2000" dirty="0"/>
              <a:t> – postupně jednu po druhé.</a:t>
            </a:r>
          </a:p>
          <a:p>
            <a:pPr marL="811213" lvl="2" indent="-274638" algn="just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altLang="cs-CZ" sz="2000" b="1" i="1" dirty="0"/>
              <a:t>Verifikace</a:t>
            </a:r>
            <a:r>
              <a:rPr lang="cs-CZ" altLang="cs-CZ" sz="2000" dirty="0"/>
              <a:t>  (hypotézu můžeme přijmout)  </a:t>
            </a:r>
            <a:r>
              <a:rPr lang="cs-CZ" altLang="cs-CZ" sz="2000" b="1" dirty="0"/>
              <a:t>×</a:t>
            </a:r>
            <a:r>
              <a:rPr lang="cs-CZ" altLang="cs-CZ" sz="2000" dirty="0"/>
              <a:t>  </a:t>
            </a:r>
            <a:r>
              <a:rPr lang="cs-CZ" altLang="cs-CZ" sz="2000" b="1" i="1" dirty="0"/>
              <a:t>falsifikace </a:t>
            </a:r>
            <a:r>
              <a:rPr lang="cs-CZ" altLang="cs-CZ" sz="2000" dirty="0"/>
              <a:t>(hypotézu </a:t>
            </a:r>
            <a:r>
              <a:rPr lang="en-US" altLang="cs-CZ" sz="2000" dirty="0" err="1"/>
              <a:t>zamítáme</a:t>
            </a:r>
            <a:r>
              <a:rPr lang="cs-CZ" altLang="cs-CZ" sz="2000" dirty="0"/>
              <a:t>).</a:t>
            </a:r>
          </a:p>
          <a:p>
            <a:pPr marL="457200" lvl="1" indent="-371475" algn="just" eaLnBrk="1" hangingPunct="1">
              <a:spcBef>
                <a:spcPts val="4200"/>
              </a:spcBef>
              <a:buNone/>
            </a:pPr>
            <a:r>
              <a:rPr lang="cs-CZ" altLang="cs-CZ" sz="2000" b="1" dirty="0"/>
              <a:t>V diskusi </a:t>
            </a:r>
            <a:r>
              <a:rPr lang="en-US" altLang="cs-CZ" sz="2000" b="1" dirty="0" err="1"/>
              <a:t>vždy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uvádíme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ještě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tyto</a:t>
            </a:r>
            <a:r>
              <a:rPr lang="en-US" altLang="cs-CZ" sz="2000" b="1" dirty="0"/>
              <a:t> </a:t>
            </a:r>
            <a:r>
              <a:rPr lang="en-US" altLang="cs-CZ" sz="2000" b="1" dirty="0" err="1"/>
              <a:t>informace</a:t>
            </a:r>
            <a:r>
              <a:rPr lang="en-US" altLang="cs-CZ" sz="2000" dirty="0"/>
              <a:t>: </a:t>
            </a:r>
          </a:p>
          <a:p>
            <a:pPr marL="457200" lvl="1" indent="-371475" algn="just" eaLnBrk="1" hangingPunct="1">
              <a:spcBef>
                <a:spcPts val="2100"/>
              </a:spcBef>
              <a:buFont typeface="Calibri" panose="020F0502020204030204" pitchFamily="34" charset="0"/>
              <a:buChar char="–"/>
            </a:pPr>
            <a:r>
              <a:rPr lang="cs-CZ" altLang="cs-CZ" sz="2000" u="sng" dirty="0"/>
              <a:t>Porovnání našich výsledků </a:t>
            </a:r>
            <a:r>
              <a:rPr lang="cs-CZ" altLang="cs-CZ" sz="2000" dirty="0"/>
              <a:t>s tím, to jsme se dočetli </a:t>
            </a:r>
            <a:r>
              <a:rPr lang="cs-CZ" altLang="cs-CZ" sz="2000" u="sng" dirty="0"/>
              <a:t>v literatuře</a:t>
            </a:r>
            <a:r>
              <a:rPr lang="cs-CZ" altLang="cs-CZ" sz="2000" dirty="0"/>
              <a:t> a uvedli jsme to </a:t>
            </a:r>
            <a:r>
              <a:rPr lang="cs-CZ" altLang="cs-CZ" sz="2000" u="sng" dirty="0"/>
              <a:t>v teoretické části</a:t>
            </a:r>
            <a:r>
              <a:rPr lang="cs-CZ" altLang="cs-CZ" sz="2000" dirty="0"/>
              <a:t>.</a:t>
            </a:r>
            <a:endParaRPr lang="cs-CZ" altLang="cs-CZ" sz="2000" u="sng" dirty="0"/>
          </a:p>
          <a:p>
            <a:pPr marL="450850" lvl="1" indent="-365125" algn="just" eaLnBrk="1" hangingPunct="1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2000" u="sng" dirty="0"/>
              <a:t>Další zajímavé poznatky</a:t>
            </a:r>
            <a:r>
              <a:rPr lang="cs-CZ" altLang="cs-CZ" sz="2000" dirty="0"/>
              <a:t>, které výzkum přinesl, i když nebyly předmětem hypotéz ani výzkumných otázek.</a:t>
            </a:r>
          </a:p>
          <a:p>
            <a:pPr marL="450850" lvl="1" indent="-365125" algn="just" eaLnBrk="1" hangingPunct="1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2000" dirty="0"/>
              <a:t>Upozornění na jednotlivé </a:t>
            </a:r>
            <a:r>
              <a:rPr lang="cs-CZ" altLang="cs-CZ" sz="2000" u="sng" dirty="0"/>
              <a:t>limity výzkumu</a:t>
            </a:r>
            <a:r>
              <a:rPr lang="cs-CZ" altLang="cs-CZ" sz="2000" dirty="0"/>
              <a:t>.</a:t>
            </a:r>
          </a:p>
          <a:p>
            <a:pPr marL="450850" lvl="1" indent="-365125" algn="just">
              <a:spcBef>
                <a:spcPts val="1800"/>
              </a:spcBef>
              <a:buFont typeface="Calibri" panose="020F0502020204030204" pitchFamily="34" charset="0"/>
              <a:buChar char="–"/>
            </a:pPr>
            <a:r>
              <a:rPr lang="cs-CZ" altLang="cs-CZ" sz="2000" u="sng" dirty="0"/>
              <a:t>Jak mohou být výzkumné nálezy využity v praxi</a:t>
            </a:r>
            <a:r>
              <a:rPr lang="cs-CZ" altLang="cs-CZ" sz="2000" dirty="0"/>
              <a:t> (v pedagogické či sociální práci).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3D2BA7-5006-48A2-AA02-92DD4A6BC806}"/>
              </a:ext>
            </a:extLst>
          </p:cNvPr>
          <p:cNvSpPr/>
          <p:nvPr/>
        </p:nvSpPr>
        <p:spPr>
          <a:xfrm>
            <a:off x="3707904" y="243053"/>
            <a:ext cx="1728192" cy="50405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95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A5CC92F2-B354-435C-AC58-04FED9997CF9}"/>
              </a:ext>
            </a:extLst>
          </p:cNvPr>
          <p:cNvSpPr/>
          <p:nvPr/>
        </p:nvSpPr>
        <p:spPr>
          <a:xfrm>
            <a:off x="1997321" y="2162120"/>
            <a:ext cx="1558712" cy="28722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6FA71E97-224A-45B6-BA10-A21759FCA16E}"/>
              </a:ext>
            </a:extLst>
          </p:cNvPr>
          <p:cNvSpPr/>
          <p:nvPr/>
        </p:nvSpPr>
        <p:spPr>
          <a:xfrm>
            <a:off x="1978946" y="1788346"/>
            <a:ext cx="1558712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35A163CF-4AB4-43B1-8BE7-6E78F589EAB0}"/>
              </a:ext>
            </a:extLst>
          </p:cNvPr>
          <p:cNvSpPr/>
          <p:nvPr/>
        </p:nvSpPr>
        <p:spPr>
          <a:xfrm>
            <a:off x="1987734" y="1405988"/>
            <a:ext cx="1549924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B2B4B23-8737-46B3-B0C8-3571706D6FBA}"/>
              </a:ext>
            </a:extLst>
          </p:cNvPr>
          <p:cNvSpPr/>
          <p:nvPr/>
        </p:nvSpPr>
        <p:spPr>
          <a:xfrm>
            <a:off x="1987735" y="1014806"/>
            <a:ext cx="1553495" cy="27699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0AA97B66-13F4-4F21-9E29-DBDF6AE5D536}"/>
              </a:ext>
            </a:extLst>
          </p:cNvPr>
          <p:cNvSpPr/>
          <p:nvPr/>
        </p:nvSpPr>
        <p:spPr>
          <a:xfrm>
            <a:off x="294322" y="1420096"/>
            <a:ext cx="964346" cy="63100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94BE68-E369-4F3F-81BE-79F6535CFBC9}"/>
              </a:ext>
            </a:extLst>
          </p:cNvPr>
          <p:cNvSpPr txBox="1"/>
          <p:nvPr/>
        </p:nvSpPr>
        <p:spPr>
          <a:xfrm>
            <a:off x="272297" y="1475915"/>
            <a:ext cx="106501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350" b="1" dirty="0">
                <a:solidFill>
                  <a:schemeClr val="bg1"/>
                </a:solidFill>
              </a:rPr>
              <a:t>Výzkumný cíl</a:t>
            </a:r>
          </a:p>
          <a:p>
            <a:endParaRPr lang="cs-CZ" sz="1350" dirty="0">
              <a:solidFill>
                <a:schemeClr val="bg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3D3FB73-8AF0-4337-8A5D-B6B167DB0F45}"/>
              </a:ext>
            </a:extLst>
          </p:cNvPr>
          <p:cNvSpPr txBox="1"/>
          <p:nvPr/>
        </p:nvSpPr>
        <p:spPr>
          <a:xfrm>
            <a:off x="439306" y="3205053"/>
            <a:ext cx="826281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900"/>
              </a:spcBef>
              <a:buClr>
                <a:srgbClr val="0070C0"/>
              </a:buClr>
            </a:pPr>
            <a:r>
              <a:rPr lang="cs-CZ" sz="2000" b="1" dirty="0">
                <a:solidFill>
                  <a:srgbClr val="0070C0"/>
                </a:solidFill>
              </a:rPr>
              <a:t>POSTUP PSANÍ EMPIRICKÉ ČÁSTI:</a:t>
            </a:r>
          </a:p>
          <a:p>
            <a:pPr marL="335756" indent="-335756" algn="just">
              <a:spcBef>
                <a:spcPts val="3600"/>
              </a:spcBef>
              <a:buFont typeface="Symbol" panose="05050102010706020507" pitchFamily="18" charset="2"/>
              <a:buChar char="Þ"/>
            </a:pPr>
            <a:r>
              <a:rPr lang="cs-CZ" altLang="cs-CZ" sz="2000" b="1" u="sng" dirty="0"/>
              <a:t>V tomto pořadí probíhá promýšlení a tvorba empirické části závěrečné práce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pPr marL="335756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2000" b="1" dirty="0"/>
              <a:t>V tomto sledu jsou </a:t>
            </a:r>
            <a:r>
              <a:rPr lang="cs-CZ" altLang="cs-CZ" sz="2000" b="1" u="sng" dirty="0"/>
              <a:t>sepisovány nejpodstatnější kapitoly</a:t>
            </a:r>
            <a:r>
              <a:rPr lang="cs-CZ" altLang="cs-CZ" sz="2000" b="1" dirty="0"/>
              <a:t> v empirické části. </a:t>
            </a:r>
          </a:p>
          <a:p>
            <a:pPr marL="792956" lvl="1" indent="-335756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cs-CZ" altLang="cs-CZ" sz="1900" dirty="0"/>
              <a:t>Z předchozích empirických kapitol (počínaje výzkumným cílem) vyplývají postupně následující kapitoly.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BD3D93FE-8FA6-409A-BDE3-EF9F4E458BF6}"/>
              </a:ext>
            </a:extLst>
          </p:cNvPr>
          <p:cNvSpPr/>
          <p:nvPr/>
        </p:nvSpPr>
        <p:spPr>
          <a:xfrm>
            <a:off x="1470513" y="1068824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3EA37E70-A350-4ACE-96E6-909AA60EDD76}"/>
              </a:ext>
            </a:extLst>
          </p:cNvPr>
          <p:cNvSpPr/>
          <p:nvPr/>
        </p:nvSpPr>
        <p:spPr>
          <a:xfrm>
            <a:off x="1470513" y="1452153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BE379AB2-A419-4C14-B6DB-805B28911BAB}"/>
              </a:ext>
            </a:extLst>
          </p:cNvPr>
          <p:cNvSpPr/>
          <p:nvPr/>
        </p:nvSpPr>
        <p:spPr>
          <a:xfrm>
            <a:off x="1476006" y="1826916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100D3F6-F029-421E-BE68-10847172D735}"/>
              </a:ext>
            </a:extLst>
          </p:cNvPr>
          <p:cNvSpPr txBox="1"/>
          <p:nvPr/>
        </p:nvSpPr>
        <p:spPr>
          <a:xfrm>
            <a:off x="1997321" y="1023190"/>
            <a:ext cx="16260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Hypotéza H1 </a:t>
            </a:r>
            <a:endParaRPr lang="cs-CZ" sz="1350" dirty="0">
              <a:solidFill>
                <a:schemeClr val="bg1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84B4CBA-DCB3-462D-BD38-AF64E4975193}"/>
              </a:ext>
            </a:extLst>
          </p:cNvPr>
          <p:cNvSpPr txBox="1"/>
          <p:nvPr/>
        </p:nvSpPr>
        <p:spPr>
          <a:xfrm>
            <a:off x="1931523" y="1412433"/>
            <a:ext cx="16980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>
                <a:solidFill>
                  <a:schemeClr val="bg1"/>
                </a:solidFill>
              </a:rPr>
              <a:t> </a:t>
            </a:r>
            <a:r>
              <a:rPr lang="cs-CZ" sz="1350" b="1" dirty="0">
                <a:solidFill>
                  <a:schemeClr val="bg1"/>
                </a:solidFill>
              </a:rPr>
              <a:t>Hypotéza H2</a:t>
            </a:r>
            <a:endParaRPr lang="cs-CZ" sz="1350" dirty="0">
              <a:solidFill>
                <a:schemeClr val="bg1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4EA1608-DD20-446C-88E5-632BC47DB924}"/>
              </a:ext>
            </a:extLst>
          </p:cNvPr>
          <p:cNvSpPr txBox="1"/>
          <p:nvPr/>
        </p:nvSpPr>
        <p:spPr>
          <a:xfrm>
            <a:off x="1939678" y="1781283"/>
            <a:ext cx="1597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 Hypotéza H3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9F76E27-B2FD-47D3-AD9D-E96B11AA4A1A}"/>
              </a:ext>
            </a:extLst>
          </p:cNvPr>
          <p:cNvSpPr txBox="1"/>
          <p:nvPr/>
        </p:nvSpPr>
        <p:spPr>
          <a:xfrm>
            <a:off x="4464086" y="1648825"/>
            <a:ext cx="1118064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     </a:t>
            </a:r>
            <a:r>
              <a:rPr lang="cs-CZ" sz="1125" b="1" dirty="0">
                <a:solidFill>
                  <a:schemeClr val="bg1"/>
                </a:solidFill>
              </a:rPr>
              <a:t>VOLBA RESPONDENTŮ</a:t>
            </a:r>
            <a:endParaRPr lang="cs-CZ" sz="1125" dirty="0">
              <a:solidFill>
                <a:schemeClr val="bg1"/>
              </a:solidFill>
            </a:endParaRPr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B5E4AD6F-4E1A-417E-AF68-1D2C5CA7E98B}"/>
              </a:ext>
            </a:extLst>
          </p:cNvPr>
          <p:cNvSpPr/>
          <p:nvPr/>
        </p:nvSpPr>
        <p:spPr>
          <a:xfrm>
            <a:off x="3651587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4" name="Obdélník: se zakulacenými rohy 23">
            <a:extLst>
              <a:ext uri="{FF2B5EF4-FFF2-40B4-BE49-F238E27FC236}">
                <a16:creationId xmlns:a16="http://schemas.microsoft.com/office/drawing/2014/main" id="{D695D337-3814-46BB-BAA8-608CA233478F}"/>
              </a:ext>
            </a:extLst>
          </p:cNvPr>
          <p:cNvSpPr/>
          <p:nvPr/>
        </p:nvSpPr>
        <p:spPr>
          <a:xfrm>
            <a:off x="4108199" y="1222259"/>
            <a:ext cx="945672" cy="1066558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878E3F3-6D8D-4872-820A-03FDA8313DE5}"/>
              </a:ext>
            </a:extLst>
          </p:cNvPr>
          <p:cNvSpPr txBox="1"/>
          <p:nvPr/>
        </p:nvSpPr>
        <p:spPr>
          <a:xfrm>
            <a:off x="3979238" y="1261937"/>
            <a:ext cx="1253087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NÁSTROJ 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SBĚRU DAT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 </a:t>
            </a:r>
            <a:r>
              <a:rPr lang="cs-CZ" sz="1125" b="1" dirty="0">
                <a:solidFill>
                  <a:srgbClr val="FFFF00"/>
                </a:solidFill>
              </a:rPr>
              <a:t>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METODA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ANALÝZY DAT</a:t>
            </a: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DDF2C189-4A94-45F7-BC8C-A50AEA9416F6}"/>
              </a:ext>
            </a:extLst>
          </p:cNvPr>
          <p:cNvSpPr/>
          <p:nvPr/>
        </p:nvSpPr>
        <p:spPr>
          <a:xfrm>
            <a:off x="5175564" y="1668614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F5B04280-F0E2-4F8A-8B68-4593718791A2}"/>
              </a:ext>
            </a:extLst>
          </p:cNvPr>
          <p:cNvSpPr/>
          <p:nvPr/>
        </p:nvSpPr>
        <p:spPr>
          <a:xfrm>
            <a:off x="5648763" y="1410833"/>
            <a:ext cx="1288106" cy="659789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3C9C141-9BEC-4743-AF0B-86AEC75F767F}"/>
              </a:ext>
            </a:extLst>
          </p:cNvPr>
          <p:cNvSpPr txBox="1"/>
          <p:nvPr/>
        </p:nvSpPr>
        <p:spPr>
          <a:xfrm>
            <a:off x="5642020" y="1434874"/>
            <a:ext cx="123920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25" b="1" dirty="0">
                <a:solidFill>
                  <a:schemeClr val="bg1"/>
                </a:solidFill>
              </a:rPr>
              <a:t>VÝSLEDKY </a:t>
            </a:r>
          </a:p>
          <a:p>
            <a:pPr algn="ctr"/>
            <a:r>
              <a:rPr lang="cs-CZ" sz="1125" b="1" dirty="0">
                <a:solidFill>
                  <a:schemeClr val="bg1"/>
                </a:solidFill>
              </a:rPr>
              <a:t>A JEJICH INTERPRETACE</a:t>
            </a:r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A89374B3-FB45-42D3-8AD8-0C6715B74EE2}"/>
              </a:ext>
            </a:extLst>
          </p:cNvPr>
          <p:cNvSpPr/>
          <p:nvPr/>
        </p:nvSpPr>
        <p:spPr>
          <a:xfrm>
            <a:off x="7625244" y="1363320"/>
            <a:ext cx="1118065" cy="639333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ln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C0BDE4DE-6232-41C6-BAD2-7A8CCFB1F608}"/>
              </a:ext>
            </a:extLst>
          </p:cNvPr>
          <p:cNvSpPr txBox="1"/>
          <p:nvPr/>
        </p:nvSpPr>
        <p:spPr>
          <a:xfrm>
            <a:off x="7666429" y="1513598"/>
            <a:ext cx="10356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50" b="1" dirty="0">
                <a:solidFill>
                  <a:srgbClr val="FFFF00"/>
                </a:solidFill>
              </a:rPr>
              <a:t>DISKUSE</a:t>
            </a:r>
          </a:p>
        </p:txBody>
      </p: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DBF80EB1-24DD-4241-AD09-E982DF62183A}"/>
              </a:ext>
            </a:extLst>
          </p:cNvPr>
          <p:cNvSpPr/>
          <p:nvPr/>
        </p:nvSpPr>
        <p:spPr>
          <a:xfrm>
            <a:off x="7088672" y="1635683"/>
            <a:ext cx="371444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19664E82-1B56-4351-80E8-7BDC5B5288AD}"/>
              </a:ext>
            </a:extLst>
          </p:cNvPr>
          <p:cNvSpPr txBox="1"/>
          <p:nvPr/>
        </p:nvSpPr>
        <p:spPr>
          <a:xfrm>
            <a:off x="1987734" y="2138609"/>
            <a:ext cx="1597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b="1" dirty="0">
                <a:solidFill>
                  <a:schemeClr val="bg1"/>
                </a:solidFill>
              </a:rPr>
              <a:t>Hypotéza H4</a:t>
            </a:r>
          </a:p>
        </p:txBody>
      </p:sp>
      <p:sp>
        <p:nvSpPr>
          <p:cNvPr id="31" name="Šipka: doprava 30">
            <a:extLst>
              <a:ext uri="{FF2B5EF4-FFF2-40B4-BE49-F238E27FC236}">
                <a16:creationId xmlns:a16="http://schemas.microsoft.com/office/drawing/2014/main" id="{4C0AAA2E-E307-4780-8902-76BE27446CC9}"/>
              </a:ext>
            </a:extLst>
          </p:cNvPr>
          <p:cNvSpPr/>
          <p:nvPr/>
        </p:nvSpPr>
        <p:spPr>
          <a:xfrm>
            <a:off x="1480183" y="2183578"/>
            <a:ext cx="345850" cy="191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107466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Kvalitativní výzkum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– SPECIFIKA A 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Kvantitativní výzkum </a:t>
            </a:r>
            <a:r>
              <a:rPr lang="cs-CZ" sz="2000" dirty="0"/>
              <a:t>vychází zpravidla z dat získaných pomocí dotazníků.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000" dirty="0"/>
              <a:t>(1) Počítá se </a:t>
            </a:r>
            <a:r>
              <a:rPr lang="cs-CZ" sz="2000" b="1" dirty="0"/>
              <a:t>výskyt jednotlivých variant odpovědí</a:t>
            </a:r>
            <a:r>
              <a:rPr lang="cs-CZ" sz="2000" dirty="0"/>
              <a:t>, které </a:t>
            </a:r>
            <a:r>
              <a:rPr lang="cs-CZ" sz="2000" b="1" i="1" dirty="0">
                <a:solidFill>
                  <a:srgbClr val="C00000"/>
                </a:solidFill>
              </a:rPr>
              <a:t>se procentuálně vyčíslují</a:t>
            </a:r>
            <a:r>
              <a:rPr lang="cs-CZ" sz="2000" dirty="0"/>
              <a:t>. Porovnáváme takto např. odpovědi různých zkoumaných podskupin.</a:t>
            </a:r>
          </a:p>
          <a:p>
            <a:pPr marL="0" indent="0" algn="just">
              <a:spcBef>
                <a:spcPts val="2400"/>
              </a:spcBef>
              <a:buNone/>
            </a:pPr>
            <a:r>
              <a:rPr lang="cs-CZ" sz="2000" dirty="0"/>
              <a:t>(2) Dotazníky se však mohou skládat </a:t>
            </a:r>
            <a:r>
              <a:rPr lang="cs-CZ" sz="2000" b="1" dirty="0"/>
              <a:t>z otázek se škálovými odpověďmi</a:t>
            </a:r>
            <a:r>
              <a:rPr lang="cs-CZ" sz="2000" dirty="0"/>
              <a:t>, které se dají převést na pořadově seřazenou stupnici a podle toho jim přiřadit čísla (např. </a:t>
            </a:r>
            <a:r>
              <a:rPr lang="cs-CZ" sz="2000" dirty="0" err="1"/>
              <a:t>Likertova</a:t>
            </a:r>
            <a:r>
              <a:rPr lang="cs-CZ" sz="2000" dirty="0"/>
              <a:t> škála). </a:t>
            </a:r>
          </a:p>
          <a:p>
            <a:pPr algn="just">
              <a:spcBef>
                <a:spcPts val="2400"/>
              </a:spcBef>
              <a:buFontTx/>
              <a:buChar char="-"/>
            </a:pPr>
            <a:r>
              <a:rPr lang="cs-CZ" sz="1900" i="1" dirty="0"/>
              <a:t>Příklad takové otázky: </a:t>
            </a:r>
            <a:r>
              <a:rPr lang="cs-CZ" sz="1900" b="1" i="1" dirty="0">
                <a:solidFill>
                  <a:schemeClr val="accent6">
                    <a:lumMod val="50000"/>
                  </a:schemeClr>
                </a:solidFill>
              </a:rPr>
              <a:t>„Rád/a se seznamuji s novými lidmi“ </a:t>
            </a:r>
            <a:r>
              <a:rPr lang="cs-CZ" sz="1900" i="1" dirty="0"/>
              <a:t>- jak moc respondenty toto tvrzení vystihuje?   </a:t>
            </a:r>
            <a:r>
              <a:rPr lang="cs-CZ" sz="1900" i="1" dirty="0">
                <a:solidFill>
                  <a:schemeClr val="accent6">
                    <a:lumMod val="50000"/>
                  </a:schemeClr>
                </a:solidFill>
              </a:rPr>
              <a:t>1=vůbec ne;   2=trochu;   3=středně;   4=hodně</a:t>
            </a:r>
            <a:r>
              <a:rPr lang="cs-CZ" sz="19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just">
              <a:spcBef>
                <a:spcPts val="2400"/>
              </a:spcBef>
              <a:buFontTx/>
              <a:buChar char="-"/>
            </a:pPr>
            <a:r>
              <a:rPr lang="cs-CZ" sz="1900" dirty="0"/>
              <a:t>U těchto typů otázek je možné </a:t>
            </a:r>
            <a:r>
              <a:rPr lang="cs-CZ" sz="1900" b="1" i="1" dirty="0">
                <a:solidFill>
                  <a:srgbClr val="C00000"/>
                </a:solidFill>
              </a:rPr>
              <a:t>také porovnávat v jedné skupině víc různých jevů, zda spolu souvisí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– např. vztah mezi </a:t>
            </a:r>
            <a:r>
              <a:rPr lang="en-US" sz="1900" dirty="0" err="1"/>
              <a:t>radostí</a:t>
            </a:r>
            <a:r>
              <a:rPr lang="en-US" sz="1900" dirty="0"/>
              <a:t> </a:t>
            </a:r>
            <a:r>
              <a:rPr lang="cs-CZ" sz="1900" dirty="0"/>
              <a:t>z kontaktu s novými lidmi a věkem respondentů (</a:t>
            </a:r>
            <a:r>
              <a:rPr lang="en-US" sz="1900" dirty="0" err="1"/>
              <a:t>kolik</a:t>
            </a:r>
            <a:r>
              <a:rPr lang="en-US" sz="1900" dirty="0"/>
              <a:t> </a:t>
            </a:r>
            <a:r>
              <a:rPr lang="en-US" sz="1900" dirty="0" err="1"/>
              <a:t>jim</a:t>
            </a:r>
            <a:r>
              <a:rPr lang="en-US" sz="1900" dirty="0"/>
              <a:t> je </a:t>
            </a:r>
            <a:r>
              <a:rPr lang="cs-CZ" sz="1900" dirty="0"/>
              <a:t>let). Můžeme zjišťovat, zda toto potěšení s věkem stoupá nebo klesá. U škálových odpovědí se místo procent uvádějí </a:t>
            </a:r>
            <a:r>
              <a:rPr lang="cs-CZ" sz="1900" b="1" i="1" dirty="0">
                <a:solidFill>
                  <a:srgbClr val="C00000"/>
                </a:solidFill>
              </a:rPr>
              <a:t>průměry a směrodatné odchylky</a:t>
            </a:r>
            <a:r>
              <a:rPr lang="cs-CZ" sz="1900" dirty="0"/>
              <a:t>.   </a:t>
            </a:r>
          </a:p>
          <a:p>
            <a:pPr algn="just">
              <a:spcBef>
                <a:spcPts val="2400"/>
              </a:spcBef>
              <a:buFontTx/>
              <a:buChar char="-"/>
            </a:pPr>
            <a:r>
              <a:rPr lang="cs-CZ" sz="1900" b="1" dirty="0">
                <a:solidFill>
                  <a:srgbClr val="C00000"/>
                </a:solidFill>
              </a:rPr>
              <a:t>U kvantitativního výzkumu</a:t>
            </a:r>
            <a:r>
              <a:rPr lang="cs-CZ" sz="1900" dirty="0"/>
              <a:t> zpravidla</a:t>
            </a:r>
            <a:r>
              <a:rPr lang="cs-CZ" sz="1900" b="1" dirty="0">
                <a:solidFill>
                  <a:srgbClr val="C00000"/>
                </a:solidFill>
              </a:rPr>
              <a:t> </a:t>
            </a:r>
            <a:r>
              <a:rPr lang="cs-CZ" sz="1900" b="1" i="1" u="sng" dirty="0">
                <a:solidFill>
                  <a:srgbClr val="C00000"/>
                </a:solidFill>
              </a:rPr>
              <a:t>formulujeme hypotézy</a:t>
            </a:r>
            <a:r>
              <a:rPr lang="cs-CZ" sz="1900" dirty="0"/>
              <a:t>, které ověřujeme </a:t>
            </a:r>
            <a:r>
              <a:rPr lang="cs-CZ" sz="1900" dirty="0">
                <a:solidFill>
                  <a:srgbClr val="C00000"/>
                </a:solidFill>
              </a:rPr>
              <a:t>pomocí </a:t>
            </a:r>
            <a:r>
              <a:rPr lang="cs-CZ" sz="1900" b="1" dirty="0">
                <a:solidFill>
                  <a:srgbClr val="C00000"/>
                </a:solidFill>
              </a:rPr>
              <a:t>statistických</a:t>
            </a:r>
            <a:r>
              <a:rPr lang="cs-CZ" sz="1900" dirty="0">
                <a:solidFill>
                  <a:srgbClr val="C00000"/>
                </a:solidFill>
              </a:rPr>
              <a:t> výpočtů</a:t>
            </a:r>
            <a:r>
              <a:rPr lang="cs-CZ" sz="1900" dirty="0"/>
              <a:t>. (</a:t>
            </a:r>
            <a:r>
              <a:rPr lang="cs-CZ" sz="1900" u="sng" dirty="0"/>
              <a:t>Nestačí odhad „od oka“ na základě procent</a:t>
            </a:r>
            <a:r>
              <a:rPr lang="cs-CZ" sz="1900" dirty="0"/>
              <a:t>.)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FCC9F0-DA1C-4C2B-BB84-8E0EBF5E2E52}"/>
              </a:ext>
            </a:extLst>
          </p:cNvPr>
          <p:cNvSpPr/>
          <p:nvPr/>
        </p:nvSpPr>
        <p:spPr>
          <a:xfrm>
            <a:off x="827584" y="427524"/>
            <a:ext cx="7488832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42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683"/>
            <a:ext cx="8229600" cy="57534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1. Cíl výzkumu –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stačí 1 odstavec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501317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cs-CZ" altLang="cs-CZ" sz="1900" dirty="0"/>
              <a:t>Známe ho od začátku. Vytvářeli jsme podle něj hypotézy a výzkumnou metodu. </a:t>
            </a:r>
          </a:p>
          <a:p>
            <a:pPr marL="0" indent="0" algn="just" eaLnBrk="1" hangingPunct="1">
              <a:spcBef>
                <a:spcPts val="3600"/>
              </a:spcBef>
              <a:buNone/>
            </a:pPr>
            <a:r>
              <a:rPr lang="cs-CZ" altLang="cs-CZ" sz="1900" b="1" dirty="0">
                <a:solidFill>
                  <a:srgbClr val="C00000"/>
                </a:solidFill>
              </a:rPr>
              <a:t>U kvantitativního výzkumu</a:t>
            </a:r>
            <a:r>
              <a:rPr lang="cs-CZ" altLang="cs-CZ" sz="1900" dirty="0">
                <a:solidFill>
                  <a:srgbClr val="002060"/>
                </a:solidFill>
              </a:rPr>
              <a:t>: </a:t>
            </a:r>
            <a:r>
              <a:rPr lang="cs-CZ" altLang="cs-CZ" sz="1900" dirty="0"/>
              <a:t>Cílem je </a:t>
            </a:r>
            <a:r>
              <a:rPr lang="cs-CZ" altLang="cs-CZ" sz="1900" u="sng" dirty="0"/>
              <a:t>prozkoumání souvislostí</a:t>
            </a:r>
            <a:r>
              <a:rPr lang="cs-CZ" altLang="cs-CZ" sz="1900" dirty="0"/>
              <a:t> (uvnitř skupiny) </a:t>
            </a:r>
            <a:r>
              <a:rPr lang="cs-CZ" altLang="cs-CZ" sz="1900" u="sng" dirty="0"/>
              <a:t>nebo rozdílů</a:t>
            </a:r>
            <a:r>
              <a:rPr lang="cs-CZ" altLang="cs-CZ" sz="1900" dirty="0"/>
              <a:t> (mezi skupinami) v nějaké oblasti.</a:t>
            </a:r>
          </a:p>
          <a:p>
            <a:pPr marL="0" indent="0" algn="just" eaLnBrk="1" hangingPunct="1">
              <a:spcBef>
                <a:spcPts val="3000"/>
              </a:spcBef>
              <a:buNone/>
            </a:pPr>
            <a:r>
              <a:rPr lang="cs-CZ" altLang="cs-CZ" sz="1900" dirty="0"/>
              <a:t>- Je to obecná otázka (formulovaná jako věta oznamovací):</a:t>
            </a:r>
          </a:p>
          <a:p>
            <a:pPr marL="522288" lvl="1" indent="-65088" algn="just">
              <a:spcBef>
                <a:spcPts val="1800"/>
              </a:spcBef>
              <a:buNone/>
            </a:pPr>
            <a:r>
              <a:rPr lang="cs-CZ" altLang="cs-CZ" sz="1900" i="1" dirty="0">
                <a:solidFill>
                  <a:srgbClr val="C00000"/>
                </a:solidFill>
              </a:rPr>
              <a:t>Cílem této práce je zjistit, jak souvisí … zájem o seznamování se s novými lidmi se vzděláním, věkem a vybranými sociodemografickými charakteristikami</a:t>
            </a:r>
            <a:r>
              <a:rPr lang="cs-CZ" altLang="cs-CZ" sz="1900" i="1" dirty="0">
                <a:solidFill>
                  <a:srgbClr val="C00000"/>
                </a:solidFill>
                <a:latin typeface="Arial" charset="0"/>
              </a:rPr>
              <a:t>.</a:t>
            </a:r>
            <a:r>
              <a:rPr lang="cs-CZ" altLang="cs-CZ" sz="1900" dirty="0">
                <a:solidFill>
                  <a:srgbClr val="C00000"/>
                </a:solidFill>
              </a:rPr>
              <a:t> </a:t>
            </a:r>
          </a:p>
          <a:p>
            <a:pPr algn="just" eaLnBrk="1" hangingPunct="1">
              <a:spcBef>
                <a:spcPts val="4800"/>
              </a:spcBef>
              <a:buFontTx/>
              <a:buChar char="-"/>
            </a:pPr>
            <a:r>
              <a:rPr lang="cs-CZ" altLang="cs-CZ" sz="1900" dirty="0"/>
              <a:t>V předchozí teoretické části jsme popsali kontext této problematiky a důvod, proč je smysluplné toto zkoumat.</a:t>
            </a:r>
          </a:p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cs-CZ" altLang="cs-CZ" sz="1900" dirty="0"/>
              <a:t> </a:t>
            </a:r>
            <a:endParaRPr lang="cs-CZ" altLang="cs-CZ" sz="1900" i="1" dirty="0">
              <a:solidFill>
                <a:srgbClr val="00206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4806F73-EFEB-4394-9BF9-EE186A4080FE}"/>
              </a:ext>
            </a:extLst>
          </p:cNvPr>
          <p:cNvSpPr/>
          <p:nvPr/>
        </p:nvSpPr>
        <p:spPr>
          <a:xfrm>
            <a:off x="2411760" y="620688"/>
            <a:ext cx="4320480" cy="50333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9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95536" y="540041"/>
            <a:ext cx="8748464" cy="92233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D3493B"/>
                </a:solidFill>
              </a:rPr>
              <a:t>2. </a:t>
            </a:r>
            <a:r>
              <a:rPr lang="cs-CZ" sz="2400" b="1" dirty="0">
                <a:solidFill>
                  <a:srgbClr val="C00000"/>
                </a:solidFill>
              </a:rPr>
              <a:t>U kvantitativního výzkumu </a:t>
            </a:r>
            <a:r>
              <a:rPr lang="cs-CZ" sz="2400" dirty="0"/>
              <a:t>následuje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b="1" dirty="0">
                <a:solidFill>
                  <a:srgbClr val="D3493B"/>
                </a:solidFill>
              </a:rPr>
              <a:t>formulace hypotéz</a:t>
            </a:r>
            <a:endParaRPr lang="cs-CZ" sz="2400" dirty="0">
              <a:solidFill>
                <a:srgbClr val="D3493B"/>
              </a:solidFill>
              <a:effectLst/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9553" y="1671519"/>
            <a:ext cx="8064895" cy="4853826"/>
          </a:xfrm>
        </p:spPr>
        <p:txBody>
          <a:bodyPr>
            <a:normAutofit/>
          </a:bodyPr>
          <a:lstStyle/>
          <a:p>
            <a:pPr marL="82550" indent="0" algn="just" eaLnBrk="1" hangingPunct="1">
              <a:lnSpc>
                <a:spcPct val="105000"/>
              </a:lnSpc>
              <a:buFont typeface="Arial" charset="0"/>
              <a:buNone/>
              <a:defRPr/>
            </a:pPr>
            <a:r>
              <a:rPr lang="cs-CZ" altLang="cs-CZ" sz="1900" b="1" dirty="0"/>
              <a:t>Hypotézy</a:t>
            </a:r>
            <a:r>
              <a:rPr lang="cs-CZ" altLang="cs-CZ" sz="1900" dirty="0"/>
              <a:t> – </a:t>
            </a:r>
            <a:r>
              <a:rPr lang="en-US" altLang="cs-CZ" sz="1900" dirty="0" err="1">
                <a:cs typeface="Arial" charset="0"/>
              </a:rPr>
              <a:t>ověřujeme</a:t>
            </a:r>
            <a:r>
              <a:rPr lang="en-US" altLang="cs-CZ" sz="1900" dirty="0">
                <a:cs typeface="Arial" charset="0"/>
              </a:rPr>
              <a:t> </a:t>
            </a:r>
            <a:r>
              <a:rPr lang="en-US" altLang="cs-CZ" sz="1900" dirty="0" err="1">
                <a:cs typeface="Arial" charset="0"/>
              </a:rPr>
              <a:t>na</a:t>
            </a:r>
            <a:r>
              <a:rPr lang="en-US" altLang="cs-CZ" sz="1900" dirty="0">
                <a:cs typeface="Arial" charset="0"/>
              </a:rPr>
              <a:t> </a:t>
            </a:r>
            <a:r>
              <a:rPr lang="en-US" altLang="cs-CZ" sz="1900" dirty="0" err="1">
                <a:cs typeface="Arial" charset="0"/>
              </a:rPr>
              <a:t>základě</a:t>
            </a:r>
            <a:r>
              <a:rPr lang="en-US" altLang="cs-CZ" sz="1900" dirty="0">
                <a:cs typeface="Arial" charset="0"/>
              </a:rPr>
              <a:t> </a:t>
            </a:r>
            <a:r>
              <a:rPr lang="cs-CZ" altLang="cs-CZ" sz="1900" b="1" dirty="0">
                <a:solidFill>
                  <a:srgbClr val="C00000"/>
                </a:solidFill>
                <a:cs typeface="Arial" charset="0"/>
              </a:rPr>
              <a:t>počtu stejných odpovědí</a:t>
            </a:r>
            <a:r>
              <a:rPr lang="cs-CZ" altLang="cs-CZ" sz="1900" dirty="0">
                <a:cs typeface="Arial" charset="0"/>
              </a:rPr>
              <a:t>, </a:t>
            </a:r>
            <a:r>
              <a:rPr lang="cs-CZ" altLang="cs-CZ" sz="1900" b="1" i="1" dirty="0">
                <a:cs typeface="Arial" charset="0"/>
              </a:rPr>
              <a:t>nebo</a:t>
            </a:r>
            <a:r>
              <a:rPr lang="cs-CZ" altLang="cs-CZ" sz="1900" dirty="0">
                <a:cs typeface="Arial" charset="0"/>
              </a:rPr>
              <a:t> (u škálových odpovědí) </a:t>
            </a:r>
            <a:r>
              <a:rPr lang="cs-CZ" altLang="cs-CZ" sz="1900" b="1" dirty="0">
                <a:solidFill>
                  <a:srgbClr val="C00000"/>
                </a:solidFill>
                <a:cs typeface="Arial" charset="0"/>
              </a:rPr>
              <a:t>z průměrů a směrodatných odchylek</a:t>
            </a:r>
            <a:r>
              <a:rPr lang="cs-CZ" altLang="cs-CZ" sz="1900" dirty="0">
                <a:cs typeface="Arial" charset="0"/>
              </a:rPr>
              <a:t>. Následně </a:t>
            </a:r>
            <a:r>
              <a:rPr lang="cs-CZ" altLang="cs-CZ" sz="1900" b="1" u="sng" dirty="0">
                <a:solidFill>
                  <a:srgbClr val="C00000"/>
                </a:solidFill>
                <a:cs typeface="Arial" charset="0"/>
              </a:rPr>
              <a:t>statisticky</a:t>
            </a:r>
            <a:r>
              <a:rPr lang="cs-CZ" altLang="cs-CZ" sz="1900" b="1" dirty="0">
                <a:solidFill>
                  <a:srgbClr val="C00000"/>
                </a:solidFill>
                <a:cs typeface="Arial" charset="0"/>
              </a:rPr>
              <a:t> ověřujeme</a:t>
            </a:r>
            <a:r>
              <a:rPr lang="cs-CZ" altLang="cs-CZ" sz="1900" dirty="0">
                <a:solidFill>
                  <a:srgbClr val="C00000"/>
                </a:solidFill>
                <a:cs typeface="Arial" charset="0"/>
              </a:rPr>
              <a:t> významnost </a:t>
            </a:r>
            <a:r>
              <a:rPr lang="cs-CZ" altLang="cs-CZ" sz="1900" dirty="0">
                <a:cs typeface="Arial" charset="0"/>
              </a:rPr>
              <a:t>těchto nálezů (zpravidla buď rozdílů mezi podsoubory, nebo korelačních vztahů mezi „číselnými“ otázkami).</a:t>
            </a:r>
          </a:p>
          <a:p>
            <a:pPr eaLnBrk="1" hangingPunct="1">
              <a:lnSpc>
                <a:spcPct val="105000"/>
              </a:lnSpc>
              <a:spcBef>
                <a:spcPts val="3000"/>
              </a:spcBef>
              <a:buFont typeface="Arial" charset="0"/>
              <a:buNone/>
              <a:defRPr/>
            </a:pPr>
            <a:r>
              <a:rPr lang="cs-CZ" altLang="cs-CZ" sz="1900" dirty="0"/>
              <a:t>	</a:t>
            </a:r>
            <a:r>
              <a:rPr lang="cs-CZ" altLang="cs-CZ" sz="1900" b="1" i="1" u="sng" dirty="0">
                <a:solidFill>
                  <a:srgbClr val="C00000"/>
                </a:solidFill>
              </a:rPr>
              <a:t>Hypotézy</a:t>
            </a:r>
            <a:r>
              <a:rPr lang="cs-CZ" altLang="cs-CZ" sz="1900" i="1" u="sng" dirty="0">
                <a:solidFill>
                  <a:srgbClr val="C00000"/>
                </a:solidFill>
              </a:rPr>
              <a:t> jsou malé dílčí předběžné teorie</a:t>
            </a:r>
            <a:r>
              <a:rPr lang="cs-CZ" altLang="cs-CZ" sz="1900" i="1" dirty="0">
                <a:solidFill>
                  <a:srgbClr val="C00000"/>
                </a:solidFill>
              </a:rPr>
              <a:t>, které jsme si sami vytvořili  </a:t>
            </a:r>
            <a:r>
              <a:rPr lang="cs-CZ" altLang="cs-CZ" sz="1900" i="1" dirty="0"/>
              <a:t>buď na základě:</a:t>
            </a:r>
          </a:p>
          <a:p>
            <a:pPr marL="515938" algn="just" eaLnBrk="1" hangingPunct="1">
              <a:lnSpc>
                <a:spcPct val="105000"/>
              </a:lnSpc>
              <a:spcBef>
                <a:spcPts val="2400"/>
              </a:spcBef>
              <a:buFontTx/>
              <a:buChar char="-"/>
              <a:defRPr/>
            </a:pPr>
            <a:r>
              <a:rPr lang="cs-CZ" altLang="cs-CZ" sz="1900" b="1" i="1" dirty="0"/>
              <a:t>Pročtené literatury </a:t>
            </a:r>
            <a:r>
              <a:rPr lang="cs-CZ" altLang="cs-CZ" sz="1900" i="1" dirty="0"/>
              <a:t>(např. na základě výzkumného poznatku o určitém jevu v německých sociálních službách se rozhodneme ověřit, zda totéž platí i              v českých podmínkách),</a:t>
            </a:r>
          </a:p>
          <a:p>
            <a:pPr marL="515938" algn="just" eaLnBrk="1" hangingPunct="1">
              <a:lnSpc>
                <a:spcPct val="105000"/>
              </a:lnSpc>
              <a:spcBef>
                <a:spcPts val="2400"/>
              </a:spcBef>
              <a:buFontTx/>
              <a:buChar char="-"/>
              <a:defRPr/>
            </a:pPr>
            <a:r>
              <a:rPr lang="cs-CZ" altLang="cs-CZ" sz="1900" i="1" dirty="0"/>
              <a:t>nebo na základě </a:t>
            </a:r>
            <a:r>
              <a:rPr lang="cs-CZ" altLang="cs-CZ" sz="1900" b="1" i="1" dirty="0"/>
              <a:t>naší vlastní zkušenosti, pozorování.</a:t>
            </a:r>
            <a:r>
              <a:rPr lang="cs-CZ" altLang="cs-CZ" sz="1900" i="1" dirty="0">
                <a:solidFill>
                  <a:srgbClr val="C00000"/>
                </a:solidFill>
              </a:rPr>
              <a:t> </a:t>
            </a:r>
            <a:r>
              <a:rPr lang="cs-CZ" altLang="cs-CZ" sz="1900" i="1" dirty="0"/>
              <a:t>Všimli jsme si nějakého jevu a chceme zjistit, zda je možné jej opravdu prokázat (nebo podrobněji prozkoumat). Viz dále: 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2310625-AE55-4E59-B4B9-D33374967DBE}"/>
              </a:ext>
            </a:extLst>
          </p:cNvPr>
          <p:cNvSpPr/>
          <p:nvPr/>
        </p:nvSpPr>
        <p:spPr>
          <a:xfrm>
            <a:off x="971600" y="749182"/>
            <a:ext cx="7632848" cy="5040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2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3" descr="Hypotéza0001.BMP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196752"/>
            <a:ext cx="4536281" cy="352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Přímá spojnice se šipkou 2"/>
          <p:cNvCxnSpPr>
            <a:cxnSpLocks/>
          </p:cNvCxnSpPr>
          <p:nvPr/>
        </p:nvCxnSpPr>
        <p:spPr>
          <a:xfrm>
            <a:off x="2771800" y="2960576"/>
            <a:ext cx="0" cy="113139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>
            <a:cxnSpLocks/>
          </p:cNvCxnSpPr>
          <p:nvPr/>
        </p:nvCxnSpPr>
        <p:spPr>
          <a:xfrm flipH="1">
            <a:off x="3025830" y="2780928"/>
            <a:ext cx="1940213" cy="12961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cxnSpLocks/>
          </p:cNvCxnSpPr>
          <p:nvPr/>
        </p:nvCxnSpPr>
        <p:spPr>
          <a:xfrm flipV="1">
            <a:off x="5148064" y="2780928"/>
            <a:ext cx="0" cy="1325864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cxnSpLocks/>
          </p:cNvCxnSpPr>
          <p:nvPr/>
        </p:nvCxnSpPr>
        <p:spPr>
          <a:xfrm>
            <a:off x="3703712" y="4293096"/>
            <a:ext cx="72427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58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856" y="570195"/>
            <a:ext cx="8229600" cy="418058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Ověřování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cs-CZ" sz="2000" b="1" baseline="0" dirty="0"/>
              <a:t>Když dojde k potvrzení hypotézy</a:t>
            </a:r>
            <a:r>
              <a:rPr lang="cs-CZ" sz="2000" baseline="0" dirty="0"/>
              <a:t>, můžeme přijmout naši původní teorii.</a:t>
            </a:r>
          </a:p>
          <a:p>
            <a:pPr marL="0" indent="0" algn="just">
              <a:spcBef>
                <a:spcPts val="3000"/>
              </a:spcBef>
              <a:buFontTx/>
              <a:buNone/>
            </a:pPr>
            <a:r>
              <a:rPr lang="cs-CZ" sz="2000" b="1" baseline="0" dirty="0"/>
              <a:t>Pokud </a:t>
            </a:r>
            <a:r>
              <a:rPr lang="cs-CZ" sz="2000" b="1" dirty="0"/>
              <a:t>statistika</a:t>
            </a:r>
            <a:r>
              <a:rPr lang="cs-CZ" sz="2000" b="1" baseline="0" dirty="0"/>
              <a:t> hypotézu nepotvrdí</a:t>
            </a:r>
            <a:r>
              <a:rPr lang="cs-CZ" sz="2000" baseline="0" dirty="0"/>
              <a:t>, musíme ji zamítnout. Pak je potřeba zkontrolovat, zda jsme někde neudělali chybu: </a:t>
            </a:r>
            <a:endParaRPr lang="cs-CZ" sz="2000" i="1" baseline="0" dirty="0"/>
          </a:p>
          <a:p>
            <a:pPr marL="804863" indent="-450850">
              <a:spcBef>
                <a:spcPts val="1800"/>
              </a:spcBef>
              <a:buFontTx/>
              <a:buAutoNum type="alphaLcParenBoth"/>
            </a:pPr>
            <a:r>
              <a:rPr lang="cs-CZ" sz="1900" i="1" baseline="0" dirty="0"/>
              <a:t>dedukovali jsme ze znalostí a zkušeností logicky správně hypotézu? </a:t>
            </a:r>
          </a:p>
          <a:p>
            <a:pPr marL="804863" indent="-450850">
              <a:spcBef>
                <a:spcPts val="1800"/>
              </a:spcBef>
              <a:buFontTx/>
              <a:buAutoNum type="alphaLcParenBoth"/>
            </a:pPr>
            <a:r>
              <a:rPr lang="cs-CZ" sz="1900" i="1" baseline="0" dirty="0"/>
              <a:t>vytvořili jsme pro její ověření vhodný výzkumný nástroj? </a:t>
            </a:r>
          </a:p>
          <a:p>
            <a:pPr marL="804863" indent="-450850">
              <a:spcBef>
                <a:spcPts val="1800"/>
              </a:spcBef>
              <a:buFontTx/>
              <a:buAutoNum type="alphaLcParenBoth"/>
            </a:pPr>
            <a:r>
              <a:rPr lang="cs-CZ" sz="1900" i="1" baseline="0" dirty="0"/>
              <a:t>zvolili jsme vhodný výzkumný soubor? </a:t>
            </a:r>
          </a:p>
          <a:p>
            <a:pPr marL="804863" indent="-450850">
              <a:spcBef>
                <a:spcPts val="1800"/>
              </a:spcBef>
              <a:buFontTx/>
              <a:buAutoNum type="alphaLcParenBoth"/>
            </a:pPr>
            <a:r>
              <a:rPr lang="cs-CZ" sz="1900" i="1" baseline="0" dirty="0"/>
              <a:t>použili jsme pro vyhodnocení správně statistickou metodu? </a:t>
            </a:r>
          </a:p>
          <a:p>
            <a:pPr marL="804863" indent="-450850">
              <a:spcBef>
                <a:spcPts val="1800"/>
              </a:spcBef>
              <a:buFontTx/>
              <a:buAutoNum type="alphaLcParenBoth"/>
            </a:pPr>
            <a:r>
              <a:rPr lang="cs-CZ" sz="1900" i="1" baseline="0" dirty="0"/>
              <a:t>Interpretovali jsme správně data?    </a:t>
            </a:r>
          </a:p>
          <a:p>
            <a:pPr marL="0" indent="0" algn="just">
              <a:spcBef>
                <a:spcPts val="3000"/>
              </a:spcBef>
              <a:buNone/>
            </a:pPr>
            <a:r>
              <a:rPr lang="cs-CZ" sz="2000" dirty="0"/>
              <a:t>Pokud jsme tyto kroky zkontrolovali a nenašli žádné pochybení, je na místě zamítnout hypotézu.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EBA8297-E157-49DF-B219-D5F117DE9667}"/>
              </a:ext>
            </a:extLst>
          </p:cNvPr>
          <p:cNvSpPr/>
          <p:nvPr/>
        </p:nvSpPr>
        <p:spPr>
          <a:xfrm>
            <a:off x="3131840" y="570195"/>
            <a:ext cx="2880320" cy="41805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653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331640" y="938230"/>
            <a:ext cx="4392488" cy="86518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300" b="1" dirty="0">
                <a:solidFill>
                  <a:srgbClr val="D3493B"/>
                </a:solidFill>
              </a:rPr>
              <a:t>Hypotéza </a:t>
            </a:r>
            <a:r>
              <a:rPr lang="cs-CZ" sz="2300" dirty="0">
                <a:solidFill>
                  <a:srgbClr val="D3493B"/>
                </a:solidFill>
              </a:rPr>
              <a:t>(shrnutí a zpřesnění):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9931"/>
            <a:ext cx="8064896" cy="4494526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spcBef>
                <a:spcPts val="2400"/>
              </a:spcBef>
              <a:buFont typeface="Calibri" panose="020F0502020204030204" pitchFamily="34" charset="0"/>
              <a:buChar char="–"/>
              <a:defRPr/>
            </a:pPr>
            <a:r>
              <a:rPr lang="cs-CZ" sz="1900" dirty="0"/>
              <a:t>Jednoduchý  předpoklad určitého vztahu mezi DVĚMA JEVY – česky: PŘEDPOKLAD VZTAHU NĚČEHO S NĚČÍM JINÝM nebo ROZDÍLU MEZI SKUPINAMI </a:t>
            </a:r>
            <a:r>
              <a:rPr 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 měli bychom být v případě potřeby schopni zdůvodnit, proč tento předpoklad máme).</a:t>
            </a:r>
          </a:p>
          <a:p>
            <a:pPr algn="just">
              <a:lnSpc>
                <a:spcPct val="110000"/>
              </a:lnSpc>
              <a:spcBef>
                <a:spcPts val="2400"/>
              </a:spcBef>
              <a:buFont typeface="Calibri" panose="020F0502020204030204" pitchFamily="34" charset="0"/>
              <a:buChar char="–"/>
              <a:defRPr/>
            </a:pPr>
            <a:r>
              <a:rPr lang="cs-CZ" sz="1900" dirty="0"/>
              <a:t>Můžeme např. </a:t>
            </a:r>
            <a:r>
              <a:rPr lang="cs-CZ" sz="1900" b="1" dirty="0"/>
              <a:t>předpokládat, že mladí lidé se seznamují s novými lidmi raději než lidé starší.</a:t>
            </a:r>
          </a:p>
          <a:p>
            <a:pPr algn="just" eaLnBrk="1" hangingPunct="1">
              <a:lnSpc>
                <a:spcPct val="110000"/>
              </a:lnSpc>
              <a:spcBef>
                <a:spcPts val="2400"/>
              </a:spcBef>
              <a:buFont typeface="Calibri" panose="020F0502020204030204" pitchFamily="34" charset="0"/>
              <a:buChar char="–"/>
              <a:defRPr/>
            </a:pPr>
            <a:r>
              <a:rPr lang="cs-CZ" sz="1900" dirty="0"/>
              <a:t>Podmínkou je OPERACIONALIZOVATELNOST hypotézy, aby se z každého zkoumaného jevu </a:t>
            </a:r>
            <a:r>
              <a:rPr lang="cs-CZ" sz="1900" u="sng" dirty="0">
                <a:solidFill>
                  <a:srgbClr val="C00000"/>
                </a:solidFill>
              </a:rPr>
              <a:t>dala vytvořit proměnná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(něco, co se dá nějak změřit) – viz další snímek … =&gt; </a:t>
            </a:r>
          </a:p>
          <a:p>
            <a:pPr eaLnBrk="1" hangingPunct="1">
              <a:spcBef>
                <a:spcPts val="3000"/>
              </a:spcBef>
              <a:buFont typeface="Wingdings 2" pitchFamily="18" charset="2"/>
              <a:buNone/>
              <a:defRPr/>
            </a:pPr>
            <a:r>
              <a:rPr lang="cs-CZ" sz="1900" dirty="0"/>
              <a:t>	</a:t>
            </a:r>
            <a:endParaRPr lang="cs-CZ" sz="2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CB578B2-AA92-4F0B-88DC-8EFC3DC309B3}"/>
              </a:ext>
            </a:extLst>
          </p:cNvPr>
          <p:cNvSpPr/>
          <p:nvPr/>
        </p:nvSpPr>
        <p:spPr>
          <a:xfrm>
            <a:off x="1439652" y="1124744"/>
            <a:ext cx="4176464" cy="47211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B5F97E-5A93-4BF3-8344-67F3E2263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04963"/>
            <a:ext cx="1152128" cy="115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061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747112" y="982558"/>
            <a:ext cx="6174840" cy="5022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b="1" i="1" dirty="0">
                <a:solidFill>
                  <a:srgbClr val="D3493B"/>
                </a:solidFill>
              </a:rPr>
              <a:t>Hypotéza – </a:t>
            </a:r>
            <a:r>
              <a:rPr lang="cs-CZ" sz="2400" i="1" dirty="0">
                <a:solidFill>
                  <a:srgbClr val="D3493B"/>
                </a:solidFill>
              </a:rPr>
              <a:t>další příklad</a:t>
            </a:r>
            <a:r>
              <a:rPr lang="en-US" sz="2400" i="1" dirty="0">
                <a:solidFill>
                  <a:srgbClr val="D3493B"/>
                </a:solidFill>
              </a:rPr>
              <a:t> </a:t>
            </a:r>
            <a:r>
              <a:rPr lang="cs-CZ" sz="2400" i="1" dirty="0">
                <a:solidFill>
                  <a:srgbClr val="D3493B"/>
                </a:solidFill>
              </a:rPr>
              <a:t>a</a:t>
            </a:r>
            <a:br>
              <a:rPr lang="cs-CZ" sz="2400" i="1" dirty="0">
                <a:solidFill>
                  <a:srgbClr val="D3493B"/>
                </a:solidFill>
              </a:rPr>
            </a:br>
            <a:r>
              <a:rPr lang="cs-CZ" sz="2400" i="1" dirty="0">
                <a:solidFill>
                  <a:srgbClr val="D3493B"/>
                </a:solidFill>
              </a:rPr>
              <a:t>OPERACIONALIZOVATELNOST: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23528" y="2564904"/>
            <a:ext cx="8301608" cy="410445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altLang="cs-CZ" sz="2100" b="1" i="1" dirty="0"/>
              <a:t>  „Staří lidé jsou méně tolerantní než mladí dospělí</a:t>
            </a:r>
            <a:r>
              <a:rPr lang="cs-CZ" altLang="cs-CZ" sz="2100" dirty="0"/>
              <a:t>.“</a:t>
            </a:r>
          </a:p>
          <a:p>
            <a:pPr lvl="1" eaLnBrk="1" hangingPunct="1">
              <a:spcBef>
                <a:spcPts val="3600"/>
              </a:spcBef>
            </a:pPr>
            <a:r>
              <a:rPr lang="cs-CZ" altLang="cs-CZ" sz="2000" dirty="0"/>
              <a:t>Kdo je </a:t>
            </a:r>
            <a:r>
              <a:rPr lang="cs-CZ" altLang="cs-CZ" sz="2000" b="1" dirty="0">
                <a:solidFill>
                  <a:srgbClr val="00B050"/>
                </a:solidFill>
              </a:rPr>
              <a:t>„</a:t>
            </a:r>
            <a:r>
              <a:rPr lang="cs-CZ" altLang="cs-CZ" sz="2000" b="1" i="1" dirty="0">
                <a:solidFill>
                  <a:srgbClr val="00B050"/>
                </a:solidFill>
              </a:rPr>
              <a:t>starý člověk</a:t>
            </a:r>
            <a:r>
              <a:rPr lang="cs-CZ" altLang="cs-CZ" sz="2000" b="1" dirty="0">
                <a:solidFill>
                  <a:srgbClr val="00B050"/>
                </a:solidFill>
              </a:rPr>
              <a:t>“ </a:t>
            </a:r>
            <a:r>
              <a:rPr lang="cs-CZ" altLang="cs-CZ" sz="2000" dirty="0"/>
              <a:t>a kde ho budeme hledat?</a:t>
            </a:r>
          </a:p>
          <a:p>
            <a:pPr lvl="1" eaLnBrk="1" hangingPunct="1">
              <a:lnSpc>
                <a:spcPct val="110000"/>
              </a:lnSpc>
              <a:spcBef>
                <a:spcPts val="2400"/>
              </a:spcBef>
            </a:pPr>
            <a:r>
              <a:rPr lang="cs-CZ" altLang="cs-CZ" sz="2000" dirty="0"/>
              <a:t>Co je to </a:t>
            </a:r>
            <a:r>
              <a:rPr lang="cs-CZ" altLang="cs-CZ" sz="2000" b="1" dirty="0">
                <a:solidFill>
                  <a:srgbClr val="00B050"/>
                </a:solidFill>
                <a:latin typeface="Arial" charset="0"/>
              </a:rPr>
              <a:t>„</a:t>
            </a:r>
            <a:r>
              <a:rPr lang="cs-CZ" altLang="cs-CZ" sz="2000" b="1" i="1" dirty="0">
                <a:solidFill>
                  <a:srgbClr val="00B050"/>
                </a:solidFill>
              </a:rPr>
              <a:t>tolerance</a:t>
            </a:r>
            <a:r>
              <a:rPr lang="cs-CZ" altLang="cs-CZ" sz="2000" b="1" dirty="0">
                <a:solidFill>
                  <a:srgbClr val="00B050"/>
                </a:solidFill>
                <a:latin typeface="Arial" charset="0"/>
              </a:rPr>
              <a:t>“</a:t>
            </a:r>
            <a:r>
              <a:rPr lang="cs-CZ" altLang="cs-CZ" sz="2000" dirty="0"/>
              <a:t>? Chování, nebo i názory a postoje? V jakém kontextu ji budu měřit?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AEFB8BA-03AC-4C39-99E4-23E8DC9E9196}"/>
              </a:ext>
            </a:extLst>
          </p:cNvPr>
          <p:cNvSpPr/>
          <p:nvPr/>
        </p:nvSpPr>
        <p:spPr>
          <a:xfrm>
            <a:off x="1386260" y="665783"/>
            <a:ext cx="4896544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C954BDF-FBBB-4C67-954E-1060B2325E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72672"/>
            <a:ext cx="1376616" cy="137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40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3384</Words>
  <Application>Microsoft Office PowerPoint</Application>
  <PresentationFormat>Předvádění na obrazovce (4:3)</PresentationFormat>
  <Paragraphs>244</Paragraphs>
  <Slides>21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Calibri</vt:lpstr>
      <vt:lpstr>Courier New</vt:lpstr>
      <vt:lpstr>Gill Sans MT</vt:lpstr>
      <vt:lpstr>Symbol</vt:lpstr>
      <vt:lpstr>Times New Roman</vt:lpstr>
      <vt:lpstr>Verdana</vt:lpstr>
      <vt:lpstr>Wingdings 2</vt:lpstr>
      <vt:lpstr>Motiv systému Office</vt:lpstr>
      <vt:lpstr>Graf</vt:lpstr>
      <vt:lpstr>Struktura praktické části diplomové (bakalářské) práce</vt:lpstr>
      <vt:lpstr>Prezentace aplikace PowerPoint</vt:lpstr>
      <vt:lpstr>Kvalitativní výzkum – SPECIFIKA A ZÁKLADNÍ INFORMACE</vt:lpstr>
      <vt:lpstr>1. Cíl výzkumu – stačí 1 odstavec</vt:lpstr>
      <vt:lpstr>2. U kvantitativního výzkumu následuje formulace hypotéz</vt:lpstr>
      <vt:lpstr>Prezentace aplikace PowerPoint</vt:lpstr>
      <vt:lpstr>Ověřování hypotézy</vt:lpstr>
      <vt:lpstr>Hypotéza (shrnutí a zpřesnění):</vt:lpstr>
      <vt:lpstr>Hypotéza – další příklad a OPERACIONALIZOVATELNOST:</vt:lpstr>
      <vt:lpstr>Hypotéza – antipříklady:</vt:lpstr>
      <vt:lpstr>3. Metoda (nástroj) sběru dat – stačí stručně</vt:lpstr>
      <vt:lpstr>4. Charakteristika zkoumaného souboru</vt:lpstr>
      <vt:lpstr>4. Charakteristika zkoumaného souboru</vt:lpstr>
      <vt:lpstr> Popisné údaje o respondentech uvádíme  nejlépe v přehledné tabulce:   Tabulka 1  Počet respondentů v jednotlivých podsouborech </vt:lpstr>
      <vt:lpstr>5. Způsob sběru dat</vt:lpstr>
      <vt:lpstr>6.  Metoda vyhodnocení dat:</vt:lpstr>
      <vt:lpstr>7.  Etické hledisko (2 odstavce – 1 strana):</vt:lpstr>
      <vt:lpstr>8. Výsledky kvantitativního výzkumu a jejich interpretace</vt:lpstr>
      <vt:lpstr>Volba grafů    Koláčový graf používáme jen pro otázky s jednou možností odpovědi.  Sloupcový graf používáme při možnosti zaškrtnout víc než jednu odpověď:</vt:lpstr>
      <vt:lpstr>9. Diskuse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praktické části diplomové (bakalářské) práce</dc:title>
  <dc:creator>user</dc:creator>
  <cp:lastModifiedBy>Pavlína Janošová</cp:lastModifiedBy>
  <cp:revision>149</cp:revision>
  <dcterms:created xsi:type="dcterms:W3CDTF">2020-03-23T14:47:33Z</dcterms:created>
  <dcterms:modified xsi:type="dcterms:W3CDTF">2024-04-15T10:36:19Z</dcterms:modified>
</cp:coreProperties>
</file>