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estrial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1" name="Google Shape;52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2" name="Google Shape;56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9" name="Google Shape;59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Questrial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Questrial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Questrial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Questrial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Questrial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CECECF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ADA7A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929297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929297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929297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929297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Questrial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Questrial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FADA7A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D2DA7A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FADA7A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.val-mez.cz/stranka.php?stranka=15" TargetMode="External"/><Relationship Id="rId4" Type="http://schemas.openxmlformats.org/officeDocument/2006/relationships/hyperlink" Target="http://www.sluchpostcb.cz/historie-skol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ecna27.cz/cz/zakladni-informace/32-historie-skol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l-mez.cz/indexss.php?page=historie-skoly" TargetMode="External"/><Relationship Id="rId4" Type="http://schemas.openxmlformats.org/officeDocument/2006/relationships/hyperlink" Target="https://www.ssbrno.cz/historie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ld.zsspbrno.cz/hist.html" TargetMode="External"/><Relationship Id="rId13" Type="http://schemas.openxmlformats.org/officeDocument/2006/relationships/hyperlink" Target="https://www.skolaholeckova.cz/index.php?type=Post&amp;id=45&amp;ids=44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sluch-ol.cz/o-skole/historie" TargetMode="External"/><Relationship Id="rId12" Type="http://schemas.openxmlformats.org/officeDocument/2006/relationships/hyperlink" Target="http://www.vymolova.cz/o-skole/histori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.val-mez.cz/stranka.php?stranka=15" TargetMode="External"/><Relationship Id="rId11" Type="http://schemas.openxmlformats.org/officeDocument/2006/relationships/hyperlink" Target="http://www.jecna27.cz/cz/zakladni-informace/32-historie-skoly" TargetMode="External"/><Relationship Id="rId5" Type="http://schemas.openxmlformats.org/officeDocument/2006/relationships/hyperlink" Target="http://www.sluchpost-plzen.cz/htm/historie.htm" TargetMode="External"/><Relationship Id="rId15" Type="http://schemas.openxmlformats.org/officeDocument/2006/relationships/hyperlink" Target="http://www.pipan.cz/cs/o-nas/svp" TargetMode="External"/><Relationship Id="rId10" Type="http://schemas.openxmlformats.org/officeDocument/2006/relationships/hyperlink" Target="http://www.sluchpostcb.cz/historie-skoly/" TargetMode="External"/><Relationship Id="rId4" Type="http://schemas.openxmlformats.org/officeDocument/2006/relationships/hyperlink" Target="http://www.ssplbc.cz/o-skole/historie.html" TargetMode="External"/><Relationship Id="rId9" Type="http://schemas.openxmlformats.org/officeDocument/2006/relationships/hyperlink" Target="http://www.mszskyjov.cz/historie.htm" TargetMode="External"/><Relationship Id="rId14" Type="http://schemas.openxmlformats.org/officeDocument/2006/relationships/hyperlink" Target="https://www.ddmsberoun.cz/index.php/materska-skola/charakteristika-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l-mez.cz/index.php?page=spc" TargetMode="External"/><Relationship Id="rId4" Type="http://schemas.openxmlformats.org/officeDocument/2006/relationships/hyperlink" Target="http://neslhk.com/specialne-pedagogicke-centrum-duhace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uchpost-plzen.cz/" TargetMode="External"/><Relationship Id="rId13" Type="http://schemas.openxmlformats.org/officeDocument/2006/relationships/hyperlink" Target="http://www.ddmsberoun.cz/" TargetMode="External"/><Relationship Id="rId18" Type="http://schemas.openxmlformats.org/officeDocument/2006/relationships/hyperlink" Target="http://www.mszskyjov.cz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skolaholeckova.cz/index.php?type=Blog&amp;id=78&amp;ids=44" TargetMode="External"/><Relationship Id="rId12" Type="http://schemas.openxmlformats.org/officeDocument/2006/relationships/hyperlink" Target="http://www.ssplbc.cz/" TargetMode="External"/><Relationship Id="rId17" Type="http://schemas.openxmlformats.org/officeDocument/2006/relationships/hyperlink" Target="https://www.ssbrno.cz/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zsspbrno.cz/" TargetMode="External"/><Relationship Id="rId20" Type="http://schemas.openxmlformats.org/officeDocument/2006/relationships/hyperlink" Target="http://www.vymolov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kopecek.cz/" TargetMode="External"/><Relationship Id="rId11" Type="http://schemas.openxmlformats.org/officeDocument/2006/relationships/hyperlink" Target="http://specskiva.cz/" TargetMode="External"/><Relationship Id="rId5" Type="http://schemas.openxmlformats.org/officeDocument/2006/relationships/hyperlink" Target="https://neslhk.com/" TargetMode="External"/><Relationship Id="rId15" Type="http://schemas.openxmlformats.org/officeDocument/2006/relationships/hyperlink" Target="https://www.sluch-ol.cz/" TargetMode="External"/><Relationship Id="rId10" Type="http://schemas.openxmlformats.org/officeDocument/2006/relationships/hyperlink" Target="http://www.val-mez.cz/" TargetMode="External"/><Relationship Id="rId19" Type="http://schemas.openxmlformats.org/officeDocument/2006/relationships/hyperlink" Target="http://www.jecna27.cz/" TargetMode="External"/><Relationship Id="rId4" Type="http://schemas.openxmlformats.org/officeDocument/2006/relationships/hyperlink" Target="https://www.deaf-ostrava.cz/" TargetMode="External"/><Relationship Id="rId9" Type="http://schemas.openxmlformats.org/officeDocument/2006/relationships/hyperlink" Target="http://www.sluchpostcb.cz/" TargetMode="External"/><Relationship Id="rId14" Type="http://schemas.openxmlformats.org/officeDocument/2006/relationships/hyperlink" Target="http://www.pipan.cz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old.zsspbrno.cz/hi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plbc.cz/o-skole/historie.html" TargetMode="External"/><Relationship Id="rId5" Type="http://schemas.openxmlformats.org/officeDocument/2006/relationships/hyperlink" Target="http://www.mszskyjov.cz/historie.htm" TargetMode="External"/><Relationship Id="rId4" Type="http://schemas.openxmlformats.org/officeDocument/2006/relationships/hyperlink" Target="http://www.jecna27.cz/cz/zakladni-informace/32-historie-sko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plbc.cz/o-skole/historie.html" TargetMode="External"/><Relationship Id="rId4" Type="http://schemas.openxmlformats.org/officeDocument/2006/relationships/hyperlink" Target="http://www.jecna27.cz/cz/zakladni-informace/32-historie-skol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ssplbc.cz/o-skole/histori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uch-ol.cz/o-skole/historie" TargetMode="External"/><Relationship Id="rId5" Type="http://schemas.openxmlformats.org/officeDocument/2006/relationships/hyperlink" Target="http://old.zsspbrno.cz/hist.html" TargetMode="External"/><Relationship Id="rId4" Type="http://schemas.openxmlformats.org/officeDocument/2006/relationships/hyperlink" Target="http://www.vymolova.cz/o-skole/histori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uchpost-plzen.cz/htm/historie.htm" TargetMode="External"/><Relationship Id="rId5" Type="http://schemas.openxmlformats.org/officeDocument/2006/relationships/hyperlink" Target="http://ms.val-mez.cz/stranka.php?stranka=15" TargetMode="External"/><Relationship Id="rId4" Type="http://schemas.openxmlformats.org/officeDocument/2006/relationships/hyperlink" Target="https://www.skolaholeckova.cz/index.php?type=Post&amp;id=45&amp;ids=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ctrTitle"/>
          </p:nvPr>
        </p:nvSpPr>
        <p:spPr>
          <a:xfrm>
            <a:off x="323850" y="3357563"/>
            <a:ext cx="8515350" cy="250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ŠKOLY PRO SLUCHOVĚ POSTIŽENÉ V ČR</a:t>
            </a:r>
            <a:br>
              <a:rPr lang="cs-CZ" sz="3200" dirty="0"/>
            </a:br>
            <a:r>
              <a:rPr lang="cs-CZ" sz="3200" dirty="0"/>
              <a:t>1948–2019 </a:t>
            </a:r>
            <a:br>
              <a:rPr lang="cs-CZ" sz="3200" dirty="0"/>
            </a:br>
            <a:br>
              <a:rPr lang="cs-CZ" sz="3200" dirty="0"/>
            </a:br>
            <a:br>
              <a:rPr lang="cs-CZ" sz="2600" b="1" dirty="0"/>
            </a:br>
            <a:br>
              <a:rPr lang="cs-CZ" sz="2600" b="1" dirty="0"/>
            </a:br>
            <a:br>
              <a:rPr lang="cs-CZ" sz="2600" b="1" dirty="0"/>
            </a:br>
            <a:br>
              <a:rPr lang="cs-CZ" sz="2600" b="1" dirty="0"/>
            </a:br>
            <a:endParaRPr sz="2600" b="1" dirty="0"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ZvŠ pro neslyšící</a:t>
            </a:r>
            <a:endParaRPr/>
          </a:p>
        </p:txBody>
      </p:sp>
      <p:pic>
        <p:nvPicPr>
          <p:cNvPr id="194" name="Google Shape;194;p24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3132138" y="4149725"/>
            <a:ext cx="1439862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České Budějovice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(1781)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6732588" y="3500438"/>
            <a:ext cx="1368425" cy="95726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Val. Meziříčí</a:t>
            </a: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(třídy)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59" cap="small"/>
              <a:t>1989 Gymnázium pro sluchově postiženou mládež</a:t>
            </a:r>
            <a:endParaRPr/>
          </a:p>
        </p:txBody>
      </p:sp>
      <p:pic>
        <p:nvPicPr>
          <p:cNvPr id="202" name="Google Shape;202;p25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2035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BFD6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Ječná ul.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59" cap="small"/>
              <a:t>1989 SOU pro sluchově postiženou mládež</a:t>
            </a:r>
            <a:endParaRPr/>
          </a:p>
        </p:txBody>
      </p:sp>
      <p:pic>
        <p:nvPicPr>
          <p:cNvPr id="209" name="Google Shape;209;p26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/>
          <p:nvPr/>
        </p:nvSpPr>
        <p:spPr>
          <a:xfrm>
            <a:off x="3203575" y="1341438"/>
            <a:ext cx="1728788" cy="20161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Kirovova tř.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klempíř, dámská/pánská krejčí/krejčová, obuvník/obuvnice, čalouník/čalounice, strojní mechanik</a:t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787900" y="3933825"/>
            <a:ext cx="1800225" cy="1079500"/>
          </a:xfrm>
          <a:prstGeom prst="wedgeRoundRectCallout">
            <a:avLst>
              <a:gd name="adj1" fmla="val 15888"/>
              <a:gd name="adj2" fmla="val 68879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Brno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strojní mechanik, krejčová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(1965)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6659563" y="3429000"/>
            <a:ext cx="1584325" cy="9366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Valašské Meziříčí </a:t>
            </a: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elektorovýroba (1987)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59" cap="small"/>
              <a:t>1989 OU pro sluchově postiženou mládež</a:t>
            </a:r>
            <a:endParaRPr/>
          </a:p>
        </p:txBody>
      </p:sp>
      <p:pic>
        <p:nvPicPr>
          <p:cNvPr id="218" name="Google Shape;218;p27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3203575" y="1844675"/>
            <a:ext cx="1728788" cy="151288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E5D77"/>
          </a:solidFill>
          <a:ln>
            <a:noFill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Kirovova třída: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kožedělná výroba pro obuvnickou manipulaci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600075" y="1619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MŠ, ZŠ a SŠ celkově</a:t>
            </a:r>
            <a:endParaRPr cap="small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8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3851275" y="1700213"/>
            <a:ext cx="1512888" cy="433387"/>
          </a:xfrm>
          <a:prstGeom prst="wedgeRoundRectCallout">
            <a:avLst>
              <a:gd name="adj1" fmla="val -20105"/>
              <a:gd name="adj2" fmla="val 83537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ZŠ Liberec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2336800" y="2413000"/>
            <a:ext cx="2306638" cy="728663"/>
          </a:xfrm>
          <a:prstGeom prst="wedgeRoundRectCallout">
            <a:avLst>
              <a:gd name="adj1" fmla="val 27317"/>
              <a:gd name="adj2" fmla="val 76407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+ G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6372225" y="4797425"/>
            <a:ext cx="1225550" cy="576263"/>
          </a:xfrm>
          <a:prstGeom prst="wedgeRoundRectCallout">
            <a:avLst>
              <a:gd name="adj1" fmla="val -69375"/>
              <a:gd name="adj2" fmla="val 20426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+ ZŠ Kyjov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195513" y="4005065"/>
            <a:ext cx="1512392" cy="648072"/>
          </a:xfrm>
          <a:prstGeom prst="wedgeRoundRectCallout">
            <a:avLst>
              <a:gd name="adj1" fmla="val 37304"/>
              <a:gd name="adj2" fmla="val 58329"/>
              <a:gd name="adj3" fmla="val 16667"/>
            </a:avLst>
          </a:prstGeom>
          <a:solidFill>
            <a:srgbClr val="C4D3E0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ZvŠ Vodňany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1473200" y="3644900"/>
            <a:ext cx="1730375" cy="431800"/>
          </a:xfrm>
          <a:prstGeom prst="wedgeRoundRectCallout">
            <a:avLst>
              <a:gd name="adj1" fmla="val 27013"/>
              <a:gd name="adj2" fmla="val 49126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Plzeň </a:t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5940425" y="3500438"/>
            <a:ext cx="1223963" cy="649287"/>
          </a:xfrm>
          <a:prstGeom prst="wedgeRoundRectCallout">
            <a:avLst>
              <a:gd name="adj1" fmla="val 26710"/>
              <a:gd name="adj2" fmla="val 64052"/>
              <a:gd name="adj3" fmla="val 16667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Olomouc </a:t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>
            <a:off x="5940425" y="4221163"/>
            <a:ext cx="1152525" cy="647700"/>
          </a:xfrm>
          <a:prstGeom prst="wedgeRoundRectCallout">
            <a:avLst>
              <a:gd name="adj1" fmla="val -47097"/>
              <a:gd name="adj2" fmla="val 98199"/>
              <a:gd name="adj3" fmla="val 16667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Brno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4932363" y="4429125"/>
            <a:ext cx="1079500" cy="512763"/>
          </a:xfrm>
          <a:prstGeom prst="wedgeRoundRectCallout">
            <a:avLst>
              <a:gd name="adj1" fmla="val 32205"/>
              <a:gd name="adj2" fmla="val 95594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Ivančice</a:t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3131840" y="4437113"/>
            <a:ext cx="1439862" cy="50413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E5D77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ZvŠ České Budějovice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7164388" y="3716338"/>
            <a:ext cx="1584325" cy="865187"/>
          </a:xfrm>
          <a:prstGeom prst="wedgeRoundRectCallout">
            <a:avLst>
              <a:gd name="adj1" fmla="val -54171"/>
              <a:gd name="adj2" fmla="val 14839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+ SOU Valašské Meziříčí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3851275" y="1252538"/>
            <a:ext cx="1512888" cy="431800"/>
          </a:xfrm>
          <a:prstGeom prst="wedgeRoundRectCallout">
            <a:avLst>
              <a:gd name="adj1" fmla="val -20105"/>
              <a:gd name="adj2" fmla="val 83537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Liberec</a:t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4914900" y="2492375"/>
            <a:ext cx="1817688" cy="7286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638BAD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Hradec Králové + Hořičky</a:t>
            </a: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6588125" y="2852738"/>
            <a:ext cx="1584325" cy="431800"/>
          </a:xfrm>
          <a:prstGeom prst="wedgeRoundRectCallout">
            <a:avLst>
              <a:gd name="adj1" fmla="val -15965"/>
              <a:gd name="adj2" fmla="val 144097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ZŠ Ostrava </a:t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6732588" y="3213100"/>
            <a:ext cx="2232025" cy="360363"/>
          </a:xfrm>
          <a:prstGeom prst="wedgeRoundRectCallout">
            <a:avLst>
              <a:gd name="adj1" fmla="val -31339"/>
              <a:gd name="adj2" fmla="val 80349"/>
              <a:gd name="adj3" fmla="val 16667"/>
            </a:avLst>
          </a:prstGeom>
          <a:solidFill>
            <a:srgbClr val="C4D3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MŠ Frýdek Místek </a:t>
            </a: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2195513" y="3068638"/>
            <a:ext cx="1368425" cy="576262"/>
          </a:xfrm>
          <a:prstGeom prst="wedgeRoundRectCallout">
            <a:avLst>
              <a:gd name="adj1" fmla="val 84653"/>
              <a:gd name="adj2" fmla="val 54161"/>
              <a:gd name="adj3" fmla="val 16667"/>
            </a:avLst>
          </a:prstGeom>
          <a:solidFill>
            <a:srgbClr val="3E5D77"/>
          </a:solidFill>
          <a:ln>
            <a:noFill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Kirovova t.</a:t>
            </a: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3708400" y="3500438"/>
            <a:ext cx="1728788" cy="576262"/>
          </a:xfrm>
          <a:prstGeom prst="wedgeRoundRectCallout">
            <a:avLst>
              <a:gd name="adj1" fmla="val -23382"/>
              <a:gd name="adj2" fmla="val -61792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Holečkova ul.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3348038" y="2997200"/>
            <a:ext cx="1889125" cy="558800"/>
          </a:xfrm>
          <a:prstGeom prst="wedgeRoundRectCallout">
            <a:avLst>
              <a:gd name="adj1" fmla="val -4506"/>
              <a:gd name="adj2" fmla="val 54614"/>
              <a:gd name="adj3" fmla="val 16667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MŠ + ZŠ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Výmolova ul.</a:t>
            </a: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5003800" y="5084763"/>
            <a:ext cx="1655763" cy="360362"/>
          </a:xfrm>
          <a:prstGeom prst="wedgeRoundRectCallout">
            <a:avLst>
              <a:gd name="adj1" fmla="val 5111"/>
              <a:gd name="adj2" fmla="val -59845"/>
              <a:gd name="adj3" fmla="val 16667"/>
            </a:avLst>
          </a:prstGeom>
          <a:solidFill>
            <a:srgbClr val="3E5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 Brno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/>
              <a:t>Po roce 1990 změna názvu škol ze škol pro nedoslýchavé, neslyšící, se zbytky sluchu na jednotnou kategorii - </a:t>
            </a:r>
            <a:r>
              <a:rPr lang="cs-CZ" b="1"/>
              <a:t>školy pro sluchově postižené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cs-CZ"/>
              <a:t>Do těchto škol chodí všichni s různou vadou sluchu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/>
              <a:t>1990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cap="none"/>
              <a:t>ŠKOLSKÝ ZÁKON</a:t>
            </a:r>
            <a:br>
              <a:rPr lang="cs-CZ" sz="2800" cap="none"/>
            </a:br>
            <a:r>
              <a:rPr lang="cs-CZ" sz="2800"/>
              <a:t>č</a:t>
            </a:r>
            <a:r>
              <a:rPr lang="cs-CZ" sz="2800" cap="none"/>
              <a:t>. </a:t>
            </a:r>
            <a:r>
              <a:rPr lang="cs-CZ" sz="2800"/>
              <a:t>171/1990 Sb., § 3 odst. 2</a:t>
            </a:r>
            <a:endParaRPr sz="2800" cap="none"/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208598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i="1">
              <a:solidFill>
                <a:srgbClr val="7F7F7F"/>
              </a:solidFill>
            </a:endParaRPr>
          </a:p>
          <a:p>
            <a:pPr marL="319088" lvl="0" indent="-319088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•"/>
            </a:pPr>
            <a:r>
              <a:rPr lang="cs-CZ" i="1">
                <a:solidFill>
                  <a:srgbClr val="7F7F7F"/>
                </a:solidFill>
              </a:rPr>
              <a:t>„Neslyšícím a nevidomým se zajišťuje právo na vzdělávání v jejich jazyce s použitím znakové řeči nebo Braillova písma.“</a:t>
            </a:r>
            <a:r>
              <a:rPr lang="cs-CZ">
                <a:solidFill>
                  <a:srgbClr val="7F7F7F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/>
              <a:t>1991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60" cap="none"/>
              <a:t>VYHLÁŠKA MŠMT ČR Č. 399/1991 SB., O SPECIÁLNÍCH ŠKOLÁCH A SPECIÁLNÍCH MATEŘSKÝCH ŠKOLÁCH</a:t>
            </a:r>
            <a:br>
              <a:rPr lang="cs-CZ" sz="2160" cap="none"/>
            </a:br>
            <a:r>
              <a:rPr lang="cs-CZ" sz="2160" cap="none"/>
              <a:t>(13. 9. 1999)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0" indent="-208598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None/>
            </a:pPr>
            <a:endParaRPr i="1" dirty="0">
              <a:solidFill>
                <a:srgbClr val="7F7F7F"/>
              </a:solidFill>
            </a:endParaRPr>
          </a:p>
          <a:p>
            <a:pPr marL="319088" lvl="0" indent="-319088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•"/>
            </a:pPr>
            <a:r>
              <a:rPr lang="cs-CZ" dirty="0">
                <a:solidFill>
                  <a:srgbClr val="7F7F7F"/>
                </a:solidFill>
              </a:rPr>
              <a:t>zrušena kategorizace škol</a:t>
            </a:r>
            <a:endParaRPr dirty="0"/>
          </a:p>
          <a:p>
            <a:pPr marL="639763" lvl="1" indent="-273049" algn="l" rtl="0">
              <a:spcBef>
                <a:spcPts val="550"/>
              </a:spcBef>
              <a:spcAft>
                <a:spcPts val="0"/>
              </a:spcAft>
              <a:buSzPts val="1680"/>
              <a:buFont typeface="Noto Sans Symbols"/>
              <a:buChar char="◻"/>
            </a:pPr>
            <a:r>
              <a:rPr lang="cs-CZ" sz="2400" dirty="0">
                <a:solidFill>
                  <a:srgbClr val="7F7F7F"/>
                </a:solidFill>
              </a:rPr>
              <a:t>→ MŠ, ZŠ, SŠ pro sluchově postižené</a:t>
            </a:r>
          </a:p>
          <a:p>
            <a:pPr marL="182563" indent="-273049">
              <a:spcBef>
                <a:spcPts val="550"/>
              </a:spcBef>
              <a:buSzPts val="1680"/>
            </a:pPr>
            <a:r>
              <a:rPr lang="cs-CZ" dirty="0">
                <a:solidFill>
                  <a:srgbClr val="7F7F7F"/>
                </a:solidFill>
              </a:rPr>
              <a:t>Zařazování žáků do vzdělávání hlavního vzdělávacího proudu</a:t>
            </a:r>
            <a:endParaRPr dirty="0">
              <a:solidFill>
                <a:srgbClr val="7F7F7F"/>
              </a:solidFill>
            </a:endParaRPr>
          </a:p>
          <a:p>
            <a:pPr marL="914400" lvl="2" indent="0">
              <a:spcBef>
                <a:spcPts val="700"/>
              </a:spcBef>
              <a:buSzPts val="1740"/>
              <a:buNone/>
            </a:pPr>
            <a:r>
              <a:rPr lang="cs-CZ" dirty="0">
                <a:solidFill>
                  <a:srgbClr val="7F7F7F"/>
                </a:solidFill>
              </a:rPr>
              <a:t>vznik speciálně pedagogických center</a:t>
            </a:r>
            <a:endParaRPr dirty="0"/>
          </a:p>
          <a:p>
            <a:pPr marL="1554163" lvl="3" indent="-273049">
              <a:spcBef>
                <a:spcPts val="550"/>
              </a:spcBef>
              <a:buSzPts val="1680"/>
              <a:buFont typeface="Noto Sans Symbols"/>
              <a:buChar char="◻"/>
            </a:pPr>
            <a:r>
              <a:rPr lang="cs-CZ" sz="1800" dirty="0">
                <a:solidFill>
                  <a:srgbClr val="7F7F7F"/>
                </a:solidFill>
              </a:rPr>
              <a:t>SPC u škol pro sluchově postižené </a:t>
            </a:r>
          </a:p>
          <a:p>
            <a:pPr marL="366714" lvl="1" indent="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lang="cs-CZ" sz="2400" dirty="0">
              <a:solidFill>
                <a:srgbClr val="7F7F7F"/>
              </a:solidFill>
            </a:endParaRP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177395EA-F0A6-4A13-8CE0-38FB3CFD1C3B}"/>
              </a:ext>
            </a:extLst>
          </p:cNvPr>
          <p:cNvSpPr/>
          <p:nvPr/>
        </p:nvSpPr>
        <p:spPr>
          <a:xfrm rot="16200000">
            <a:off x="975996" y="3903980"/>
            <a:ext cx="350519" cy="74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cap="none"/>
              <a:t>MŠ A ZŠ</a:t>
            </a:r>
            <a:br>
              <a:rPr lang="cs-CZ" sz="3200" cap="none"/>
            </a:br>
            <a:r>
              <a:rPr lang="cs-CZ" sz="3200" cap="none"/>
              <a:t>PRO SLUCHOVĚ POSTIŽENÉ</a:t>
            </a:r>
            <a:endParaRPr sz="3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33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/>
          <p:nvPr/>
        </p:nvSpPr>
        <p:spPr>
          <a:xfrm>
            <a:off x="3059113" y="2781300"/>
            <a:ext cx="1728787" cy="2873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2987675" y="4365625"/>
            <a:ext cx="1368425" cy="431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Vodňany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3132138" y="3068638"/>
            <a:ext cx="1728787" cy="2889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Výmolova ul.</a:t>
            </a:r>
            <a:endParaRPr/>
          </a:p>
        </p:txBody>
      </p:sp>
      <p:sp>
        <p:nvSpPr>
          <p:cNvPr id="277" name="Google Shape;277;p33"/>
          <p:cNvSpPr/>
          <p:nvPr/>
        </p:nvSpPr>
        <p:spPr>
          <a:xfrm>
            <a:off x="4859338" y="1773238"/>
            <a:ext cx="1296987" cy="107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Hradec Králové (od 1991)  </a:t>
            </a:r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5435600" y="3716338"/>
            <a:ext cx="1296988" cy="431800"/>
          </a:xfrm>
          <a:prstGeom prst="wedgeRoundRectCallout">
            <a:avLst>
              <a:gd name="adj1" fmla="val 35291"/>
              <a:gd name="adj2" fmla="val 6976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Olomouc </a:t>
            </a:r>
            <a:endParaRPr/>
          </a:p>
        </p:txBody>
      </p:sp>
      <p:sp>
        <p:nvSpPr>
          <p:cNvPr id="279" name="Google Shape;279;p33"/>
          <p:cNvSpPr/>
          <p:nvPr/>
        </p:nvSpPr>
        <p:spPr>
          <a:xfrm>
            <a:off x="5724525" y="4437063"/>
            <a:ext cx="792163" cy="5762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Brno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3203575" y="3357563"/>
            <a:ext cx="1728788" cy="287337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Holečkova ul. </a:t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2195513" y="3644900"/>
            <a:ext cx="936625" cy="431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Plzeň </a:t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3132138" y="4868863"/>
            <a:ext cx="1439862" cy="5048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České Budějovice</a:t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7092950" y="4005263"/>
            <a:ext cx="2051050" cy="360362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Valašské Meziříčí</a:t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4572000" y="4508500"/>
            <a:ext cx="1223963" cy="4333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 </a:t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6372225" y="4652963"/>
            <a:ext cx="1152525" cy="431800"/>
          </a:xfrm>
          <a:prstGeom prst="wedgeRoundRectCallout">
            <a:avLst>
              <a:gd name="adj1" fmla="val -73956"/>
              <a:gd name="adj2" fmla="val 68139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Kyjov</a:t>
            </a: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3419475" y="1700213"/>
            <a:ext cx="1152525" cy="577850"/>
          </a:xfrm>
          <a:prstGeom prst="wedgeRoundRectCallout">
            <a:avLst>
              <a:gd name="adj1" fmla="val 26736"/>
              <a:gd name="adj2" fmla="val 6096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Liberec </a:t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3419475" y="1700213"/>
            <a:ext cx="1152525" cy="577850"/>
          </a:xfrm>
          <a:prstGeom prst="wedgeRoundRectCallout">
            <a:avLst>
              <a:gd name="adj1" fmla="val 26736"/>
              <a:gd name="adj2" fmla="val 60962"/>
              <a:gd name="adj3" fmla="val 16667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Liberec </a:t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4859338" y="1773238"/>
            <a:ext cx="1296987" cy="107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518592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Hradec Králové  + Hořičky </a:t>
            </a:r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2195513" y="3644900"/>
            <a:ext cx="936625" cy="431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Plzeň </a:t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7092950" y="4005263"/>
            <a:ext cx="2051050" cy="360362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Valašské Meziříčí</a:t>
            </a:r>
            <a:endParaRPr/>
          </a:p>
        </p:txBody>
      </p:sp>
      <p:sp>
        <p:nvSpPr>
          <p:cNvPr id="291" name="Google Shape;291;p33"/>
          <p:cNvSpPr/>
          <p:nvPr/>
        </p:nvSpPr>
        <p:spPr>
          <a:xfrm>
            <a:off x="5435600" y="3716338"/>
            <a:ext cx="1296988" cy="431800"/>
          </a:xfrm>
          <a:prstGeom prst="wedgeRoundRectCallout">
            <a:avLst>
              <a:gd name="adj1" fmla="val 35291"/>
              <a:gd name="adj2" fmla="val 69768"/>
              <a:gd name="adj3" fmla="val 16667"/>
            </a:avLst>
          </a:prstGeom>
          <a:solidFill>
            <a:srgbClr val="518592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Olomouc </a:t>
            </a:r>
            <a:endParaRPr/>
          </a:p>
        </p:txBody>
      </p:sp>
      <p:sp>
        <p:nvSpPr>
          <p:cNvPr id="292" name="Google Shape;292;p33"/>
          <p:cNvSpPr/>
          <p:nvPr/>
        </p:nvSpPr>
        <p:spPr>
          <a:xfrm>
            <a:off x="4572000" y="4508500"/>
            <a:ext cx="1223963" cy="4333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 </a:t>
            </a:r>
            <a:endParaRPr/>
          </a:p>
        </p:txBody>
      </p:sp>
      <p:sp>
        <p:nvSpPr>
          <p:cNvPr id="293" name="Google Shape;293;p33"/>
          <p:cNvSpPr/>
          <p:nvPr/>
        </p:nvSpPr>
        <p:spPr>
          <a:xfrm>
            <a:off x="5724525" y="4437063"/>
            <a:ext cx="792163" cy="5762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518592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Brno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6372225" y="4652963"/>
            <a:ext cx="1152525" cy="431800"/>
          </a:xfrm>
          <a:prstGeom prst="wedgeRoundRectCallout">
            <a:avLst>
              <a:gd name="adj1" fmla="val -73956"/>
              <a:gd name="adj2" fmla="val 68139"/>
              <a:gd name="adj3" fmla="val 16667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Kyjov</a:t>
            </a:r>
            <a:endParaRPr/>
          </a:p>
        </p:txBody>
      </p:sp>
      <p:sp>
        <p:nvSpPr>
          <p:cNvPr id="295" name="Google Shape;295;p33"/>
          <p:cNvSpPr/>
          <p:nvPr/>
        </p:nvSpPr>
        <p:spPr>
          <a:xfrm>
            <a:off x="3131840" y="4869160"/>
            <a:ext cx="1439862" cy="50405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České Budějovice</a:t>
            </a:r>
            <a:endParaRPr/>
          </a:p>
        </p:txBody>
      </p:sp>
      <p:sp>
        <p:nvSpPr>
          <p:cNvPr id="296" name="Google Shape;296;p33"/>
          <p:cNvSpPr/>
          <p:nvPr/>
        </p:nvSpPr>
        <p:spPr>
          <a:xfrm>
            <a:off x="3059113" y="2781300"/>
            <a:ext cx="1728787" cy="2873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Ječná ul.</a:t>
            </a:r>
            <a:endParaRPr/>
          </a:p>
        </p:txBody>
      </p:sp>
      <p:sp>
        <p:nvSpPr>
          <p:cNvPr id="297" name="Google Shape;297;p33"/>
          <p:cNvSpPr/>
          <p:nvPr/>
        </p:nvSpPr>
        <p:spPr>
          <a:xfrm>
            <a:off x="3132138" y="3068638"/>
            <a:ext cx="1728787" cy="2889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518592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Výmolova ul.</a:t>
            </a:r>
            <a:endParaRPr/>
          </a:p>
        </p:txBody>
      </p:sp>
      <p:sp>
        <p:nvSpPr>
          <p:cNvPr id="298" name="Google Shape;298;p33"/>
          <p:cNvSpPr/>
          <p:nvPr/>
        </p:nvSpPr>
        <p:spPr>
          <a:xfrm>
            <a:off x="3203575" y="3357563"/>
            <a:ext cx="1728788" cy="287337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Holečkova ul. </a:t>
            </a: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2987824" y="4365104"/>
            <a:ext cx="1368425" cy="43232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Vodňany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3276600" y="4149725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1619250" y="3068638"/>
            <a:ext cx="1223963" cy="647700"/>
          </a:xfrm>
          <a:prstGeom prst="wedgeRoundRectCallout">
            <a:avLst>
              <a:gd name="adj1" fmla="val 79195"/>
              <a:gd name="adj2" fmla="val 7153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Beroun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(1993)</a:t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2051050" y="2343150"/>
            <a:ext cx="1152525" cy="574675"/>
          </a:xfrm>
          <a:prstGeom prst="wedgeRoundRectCallout">
            <a:avLst>
              <a:gd name="adj1" fmla="val 33122"/>
              <a:gd name="adj2" fmla="val 36001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945D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Pipan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(1995)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6588125" y="2997200"/>
            <a:ext cx="1584325" cy="5032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Ostrava </a:t>
            </a:r>
            <a:r>
              <a:rPr lang="cs-CZ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ZŠ + MŠ (od 1 .2 .1991) 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6588125" y="2997200"/>
            <a:ext cx="1584325" cy="503238"/>
          </a:xfrm>
          <a:prstGeom prst="wedgeRoundRectCallout">
            <a:avLst>
              <a:gd name="adj1" fmla="val -13879"/>
              <a:gd name="adj2" fmla="val 70513"/>
              <a:gd name="adj3" fmla="val 16667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Ostrava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Rok 1948 podle Hrubého (1999)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dirty="0"/>
              <a:t>Zestátnění veškerých škol</a:t>
            </a:r>
            <a:endParaRPr dirty="0"/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dirty="0"/>
              <a:t>Školy pro neslyšící byly zařazeny ke školám pro mládež vyžadující zvláštní péči</a:t>
            </a:r>
            <a:endParaRPr dirty="0"/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740"/>
              <a:buFont typeface="Wingdings" panose="05000000000000000000" pitchFamily="2" charset="2"/>
              <a:buChar char="§"/>
            </a:pPr>
            <a:r>
              <a:rPr lang="cs-CZ" dirty="0"/>
              <a:t>Rozděleny na:</a:t>
            </a:r>
            <a:endParaRPr dirty="0"/>
          </a:p>
          <a:p>
            <a:pPr marL="823914" lvl="1" indent="-457200">
              <a:buSzPts val="1820"/>
              <a:buFont typeface="Wingdings" panose="05000000000000000000" pitchFamily="2" charset="2"/>
              <a:buChar char="§"/>
            </a:pPr>
            <a:r>
              <a:rPr lang="cs-CZ" dirty="0"/>
              <a:t>Pro hluchoněmé</a:t>
            </a:r>
            <a:endParaRPr dirty="0"/>
          </a:p>
          <a:p>
            <a:pPr marL="823914" lvl="1" indent="-457200">
              <a:buSzPts val="1820"/>
              <a:buFont typeface="Wingdings" panose="05000000000000000000" pitchFamily="2" charset="2"/>
              <a:buChar char="§"/>
            </a:pPr>
            <a:r>
              <a:rPr lang="cs-CZ" dirty="0"/>
              <a:t>Pro žáky se zbytky sluchu</a:t>
            </a:r>
            <a:endParaRPr dirty="0"/>
          </a:p>
          <a:p>
            <a:pPr marL="823914" lvl="1" indent="-457200">
              <a:buSzPts val="1820"/>
              <a:buFont typeface="Wingdings" panose="05000000000000000000" pitchFamily="2" charset="2"/>
              <a:buChar char="§"/>
            </a:pPr>
            <a:r>
              <a:rPr lang="cs-CZ" dirty="0"/>
              <a:t>Pro nedoslýchavé</a:t>
            </a:r>
            <a:endParaRPr dirty="0"/>
          </a:p>
          <a:p>
            <a:pPr marL="823914" lvl="1" indent="-457200">
              <a:buSzPts val="1820"/>
              <a:buFont typeface="Wingdings" panose="05000000000000000000" pitchFamily="2" charset="2"/>
              <a:buChar char="§"/>
            </a:pPr>
            <a:r>
              <a:rPr lang="cs-CZ" dirty="0"/>
              <a:t>Pro slabě nadané</a:t>
            </a:r>
            <a:endParaRPr dirty="0"/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none"/>
              <a:t>STŘEDNÍ ŠKOLY</a:t>
            </a:r>
            <a:br>
              <a:rPr lang="cs-CZ" sz="2400" cap="none"/>
            </a:br>
            <a:r>
              <a:rPr lang="cs-CZ" sz="2400" cap="none"/>
              <a:t>PRO SLUCHOVĚ POSTIŽENÉ</a:t>
            </a:r>
            <a:br>
              <a:rPr lang="cs-CZ" sz="2400" cap="none"/>
            </a:br>
            <a:r>
              <a:rPr lang="cs-CZ" sz="2400" cap="none"/>
              <a:t>S MATURITOU</a:t>
            </a:r>
            <a:endParaRPr/>
          </a:p>
        </p:txBody>
      </p:sp>
      <p:pic>
        <p:nvPicPr>
          <p:cNvPr id="310" name="Google Shape;310;p34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/>
          <p:nvPr/>
        </p:nvSpPr>
        <p:spPr>
          <a:xfrm>
            <a:off x="32035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GYMNÁZIUM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312" name="Google Shape;312;p34"/>
          <p:cNvSpPr/>
          <p:nvPr/>
        </p:nvSpPr>
        <p:spPr>
          <a:xfrm>
            <a:off x="5003800" y="4221163"/>
            <a:ext cx="1655763" cy="792162"/>
          </a:xfrm>
          <a:prstGeom prst="wedgeRoundRectCallout">
            <a:avLst>
              <a:gd name="adj1" fmla="val -675"/>
              <a:gd name="adj2" fmla="val 62500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SPŠO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(1992)</a:t>
            </a: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6659563" y="3357563"/>
            <a:ext cx="1584325" cy="10080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SPŠE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Valašské Meziříčí </a:t>
            </a: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(1991)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2162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GYMNÁZIUM 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4859338" y="1773238"/>
            <a:ext cx="1296987" cy="107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SPgŠ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Hradec Králové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(1992)  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1403350" y="3357563"/>
            <a:ext cx="1512888" cy="792162"/>
          </a:xfrm>
          <a:prstGeom prst="wedgeRoundRectCallout">
            <a:avLst>
              <a:gd name="adj1" fmla="val 76660"/>
              <a:gd name="adj2" fmla="val -3736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Beroun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(1994)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cap="none"/>
              <a:t>SPC PRO SLUCHOVĚ POSTIŽENÉ</a:t>
            </a:r>
            <a:br>
              <a:rPr lang="cs-CZ" sz="3200" cap="none"/>
            </a:br>
            <a:r>
              <a:rPr lang="cs-CZ" sz="3200" cap="none"/>
              <a:t>U VŠECH MŠ A ZŠ PRO SP</a:t>
            </a:r>
            <a:endParaRPr sz="3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2" name="Google Shape;322;p35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/>
          <p:nvPr/>
        </p:nvSpPr>
        <p:spPr>
          <a:xfrm>
            <a:off x="3059113" y="2781300"/>
            <a:ext cx="1728787" cy="2873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Ječná ul.</a:t>
            </a:r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6659563" y="3141663"/>
            <a:ext cx="1584325" cy="50323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Ostrava </a:t>
            </a: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132138" y="3068638"/>
            <a:ext cx="1728787" cy="2889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Výmolova ul.</a:t>
            </a: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4859338" y="1773238"/>
            <a:ext cx="1296987" cy="107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Hradec Králové 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5364163" y="3644900"/>
            <a:ext cx="1295400" cy="431800"/>
          </a:xfrm>
          <a:prstGeom prst="wedgeRoundRectCallout">
            <a:avLst>
              <a:gd name="adj1" fmla="val 35291"/>
              <a:gd name="adj2" fmla="val 6976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Olomouc 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5724525" y="4437063"/>
            <a:ext cx="792163" cy="5762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Brno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3203575" y="3357563"/>
            <a:ext cx="1728788" cy="287337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Holečkova ul. </a:t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2195513" y="3644900"/>
            <a:ext cx="936625" cy="431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Plzeň </a:t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3203575" y="4581525"/>
            <a:ext cx="1439863" cy="5032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České Budějovice</a:t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7092950" y="4005263"/>
            <a:ext cx="2051050" cy="360362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Valašské Meziříčí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4572000" y="4508500"/>
            <a:ext cx="1223963" cy="4333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 </a:t>
            </a: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6372225" y="4652963"/>
            <a:ext cx="1152525" cy="431800"/>
          </a:xfrm>
          <a:prstGeom prst="wedgeRoundRectCallout">
            <a:avLst>
              <a:gd name="adj1" fmla="val -73956"/>
              <a:gd name="adj2" fmla="val 68139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Kyjov</a:t>
            </a:r>
            <a:endParaRPr/>
          </a:p>
        </p:txBody>
      </p:sp>
      <p:sp>
        <p:nvSpPr>
          <p:cNvPr id="335" name="Google Shape;335;p35"/>
          <p:cNvSpPr/>
          <p:nvPr/>
        </p:nvSpPr>
        <p:spPr>
          <a:xfrm>
            <a:off x="3419475" y="1700213"/>
            <a:ext cx="1152525" cy="577850"/>
          </a:xfrm>
          <a:prstGeom prst="wedgeRoundRectCallout">
            <a:avLst>
              <a:gd name="adj1" fmla="val 26736"/>
              <a:gd name="adj2" fmla="val 6096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Liberec </a:t>
            </a:r>
            <a:endParaRPr/>
          </a:p>
        </p:txBody>
      </p:sp>
      <p:sp>
        <p:nvSpPr>
          <p:cNvPr id="336" name="Google Shape;336;p35"/>
          <p:cNvSpPr/>
          <p:nvPr/>
        </p:nvSpPr>
        <p:spPr>
          <a:xfrm>
            <a:off x="1835150" y="3284538"/>
            <a:ext cx="1008063" cy="431800"/>
          </a:xfrm>
          <a:prstGeom prst="wedgeRoundRectCallout">
            <a:avLst>
              <a:gd name="adj1" fmla="val 80288"/>
              <a:gd name="adj2" fmla="val -11971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Beroun</a:t>
            </a:r>
            <a:endParaRPr/>
          </a:p>
        </p:txBody>
      </p:sp>
      <p:sp>
        <p:nvSpPr>
          <p:cNvPr id="337" name="Google Shape;337;p35"/>
          <p:cNvSpPr/>
          <p:nvPr/>
        </p:nvSpPr>
        <p:spPr>
          <a:xfrm>
            <a:off x="4727575" y="4267200"/>
            <a:ext cx="914400" cy="914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2622550" y="2446338"/>
            <a:ext cx="2049463" cy="349250"/>
          </a:xfrm>
          <a:prstGeom prst="wedgeRoundRectCallout">
            <a:avLst>
              <a:gd name="adj1" fmla="val 38190"/>
              <a:gd name="adj2" fmla="val 32237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CRP Tamtam (2000)</a:t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4949825" y="3387725"/>
            <a:ext cx="2049463" cy="350838"/>
          </a:xfrm>
          <a:prstGeom prst="wedgeRoundRectCallout">
            <a:avLst>
              <a:gd name="adj1" fmla="val 38190"/>
              <a:gd name="adj2" fmla="val 32237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CRP Tamtam (2005)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80" cap="none"/>
              <a:t>DĚTSKÉ DOMOVY</a:t>
            </a:r>
            <a:br>
              <a:rPr lang="cs-CZ" sz="2880" cap="none"/>
            </a:br>
            <a:r>
              <a:rPr lang="cs-CZ" sz="2880" cap="none"/>
              <a:t>PRO SLUCHOVĚ POSTIŽENÉ</a:t>
            </a:r>
            <a:endParaRPr sz="288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36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6"/>
          <p:cNvSpPr/>
          <p:nvPr/>
        </p:nvSpPr>
        <p:spPr>
          <a:xfrm>
            <a:off x="1835150" y="3284538"/>
            <a:ext cx="1008063" cy="431800"/>
          </a:xfrm>
          <a:prstGeom prst="wedgeRoundRectCallout">
            <a:avLst>
              <a:gd name="adj1" fmla="val 80288"/>
              <a:gd name="adj2" fmla="val -11971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Beroun</a:t>
            </a:r>
            <a:endParaRPr/>
          </a:p>
        </p:txBody>
      </p:sp>
      <p:sp>
        <p:nvSpPr>
          <p:cNvPr id="347" name="Google Shape;347;p36"/>
          <p:cNvSpPr/>
          <p:nvPr/>
        </p:nvSpPr>
        <p:spPr>
          <a:xfrm>
            <a:off x="3132138" y="4581525"/>
            <a:ext cx="1439862" cy="50323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České Budějovice</a:t>
            </a: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4572000" y="4508500"/>
            <a:ext cx="1223963" cy="4333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/>
              <a:t>2019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cap="none"/>
              <a:t>MŠ, ZŠ, SŠ PRO SLUCHOVĚ POSTIŽENÉ</a:t>
            </a:r>
            <a:br>
              <a:rPr lang="cs-CZ" sz="3200" cap="none"/>
            </a:br>
            <a:r>
              <a:rPr lang="cs-CZ" sz="3200" cap="none"/>
              <a:t>SOUHRNNĚ</a:t>
            </a:r>
            <a:endParaRPr sz="3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38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/>
          <p:nvPr/>
        </p:nvSpPr>
        <p:spPr>
          <a:xfrm>
            <a:off x="6804025" y="2852738"/>
            <a:ext cx="1439863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MŠ+ZŠ+SPC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Ostrava</a:t>
            </a:r>
            <a:r>
              <a:rPr lang="cs-CZ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4859338" y="1773238"/>
            <a:ext cx="1728787" cy="1079500"/>
          </a:xfrm>
          <a:prstGeom prst="wedgeRoundRectCallout">
            <a:avLst>
              <a:gd name="adj1" fmla="val -36988"/>
              <a:gd name="adj2" fmla="val 65887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MŠ+ZŠ+SŠ+SPC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Hradec Králové  </a:t>
            </a:r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6372225" y="3500438"/>
            <a:ext cx="1512888" cy="431800"/>
          </a:xfrm>
          <a:prstGeom prst="wedgeRoundRectCallout">
            <a:avLst>
              <a:gd name="adj1" fmla="val -32596"/>
              <a:gd name="adj2" fmla="val 112158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SŠ Olomouc 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3203575" y="3068638"/>
            <a:ext cx="1655763" cy="576262"/>
          </a:xfrm>
          <a:prstGeom prst="wedgeRoundRectCallout">
            <a:avLst>
              <a:gd name="adj1" fmla="val -22243"/>
              <a:gd name="adj2" fmla="val 42747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MŠ+ZŠ+SŠ+SPC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Holečkova </a:t>
            </a:r>
            <a:endParaRPr/>
          </a:p>
        </p:txBody>
      </p:sp>
      <p:sp>
        <p:nvSpPr>
          <p:cNvPr id="365" name="Google Shape;365;p38"/>
          <p:cNvSpPr/>
          <p:nvPr/>
        </p:nvSpPr>
        <p:spPr>
          <a:xfrm>
            <a:off x="1763713" y="3429000"/>
            <a:ext cx="1368425" cy="647700"/>
          </a:xfrm>
          <a:prstGeom prst="wedgeRoundRectCallout">
            <a:avLst>
              <a:gd name="adj1" fmla="val 4549"/>
              <a:gd name="adj2" fmla="val 66265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MŠ+ZŠ+SPC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Plzeň </a:t>
            </a:r>
            <a:endParaRPr dirty="0"/>
          </a:p>
        </p:txBody>
      </p:sp>
      <p:sp>
        <p:nvSpPr>
          <p:cNvPr id="366" name="Google Shape;366;p38"/>
          <p:cNvSpPr/>
          <p:nvPr/>
        </p:nvSpPr>
        <p:spPr>
          <a:xfrm>
            <a:off x="2268538" y="4292600"/>
            <a:ext cx="2087562" cy="792163"/>
          </a:xfrm>
          <a:prstGeom prst="wedgeRoundRectCallout">
            <a:avLst>
              <a:gd name="adj1" fmla="val 6405"/>
              <a:gd name="adj2" fmla="val 59422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MŠ+ZŠ+SŠ+DD+SPC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České Budějovice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7092950" y="3860800"/>
            <a:ext cx="2051050" cy="504825"/>
          </a:xfrm>
          <a:prstGeom prst="wedgeRoundRectCallout">
            <a:avLst>
              <a:gd name="adj1" fmla="val -45791"/>
              <a:gd name="adj2" fmla="val 82788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MŠ+ZŠ+SŠ+SPC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Valašské Meziříčí</a:t>
            </a:r>
            <a:endParaRPr dirty="0"/>
          </a:p>
        </p:txBody>
      </p:sp>
      <p:sp>
        <p:nvSpPr>
          <p:cNvPr id="368" name="Google Shape;368;p38"/>
          <p:cNvSpPr/>
          <p:nvPr/>
        </p:nvSpPr>
        <p:spPr>
          <a:xfrm>
            <a:off x="4284663" y="4292600"/>
            <a:ext cx="1511300" cy="649288"/>
          </a:xfrm>
          <a:prstGeom prst="wedgeRoundRectCallout">
            <a:avLst>
              <a:gd name="adj1" fmla="val 41984"/>
              <a:gd name="adj2" fmla="val 74332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MŠ+ZŠ+DD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Ivančice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2916238" y="1700213"/>
            <a:ext cx="1655762" cy="577850"/>
          </a:xfrm>
          <a:prstGeom prst="wedgeRoundRectCallout">
            <a:avLst>
              <a:gd name="adj1" fmla="val 26736"/>
              <a:gd name="adj2" fmla="val 60962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MŠ+ZŠ+SPC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Liberec </a:t>
            </a:r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539750" y="2852738"/>
            <a:ext cx="2303463" cy="504825"/>
          </a:xfrm>
          <a:prstGeom prst="wedgeRoundRectCallout">
            <a:avLst>
              <a:gd name="adj1" fmla="val 71293"/>
              <a:gd name="adj2" fmla="val 82361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MŠ spec.+DD+SPC Beroun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2051050" y="2205038"/>
            <a:ext cx="865188" cy="576262"/>
          </a:xfrm>
          <a:prstGeom prst="wedgeRoundRectCallout">
            <a:avLst>
              <a:gd name="adj1" fmla="val 103670"/>
              <a:gd name="adj2" fmla="val 118542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8660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MŠ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Pipan</a:t>
            </a:r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4787900" y="3284538"/>
            <a:ext cx="1655763" cy="647700"/>
          </a:xfrm>
          <a:prstGeom prst="wedgeRoundRectCallout">
            <a:avLst>
              <a:gd name="adj1" fmla="val 57951"/>
              <a:gd name="adj2" fmla="val 89563"/>
              <a:gd name="adj3" fmla="val 16667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MŠ+ZŠ+SŠ+SPC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Olomouc </a:t>
            </a:r>
            <a:endParaRPr/>
          </a:p>
        </p:txBody>
      </p:sp>
      <p:sp>
        <p:nvSpPr>
          <p:cNvPr id="373" name="Google Shape;373;p38"/>
          <p:cNvSpPr/>
          <p:nvPr/>
        </p:nvSpPr>
        <p:spPr>
          <a:xfrm>
            <a:off x="5651500" y="4365625"/>
            <a:ext cx="1368425" cy="6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MŠ+ZŠ</a:t>
            </a:r>
            <a:r>
              <a:rPr lang="cs-CZ" sz="1400" b="0" i="0" strike="noStrike" cap="none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SŠ</a:t>
            </a:r>
            <a:r>
              <a:rPr lang="cs-CZ" sz="1400" b="0" i="0" strike="noStrike" cap="none">
                <a:latin typeface="Arial"/>
                <a:ea typeface="Arial"/>
                <a:cs typeface="Arial"/>
                <a:sym typeface="Arial"/>
              </a:rPr>
              <a:t>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strike="noStrike" cap="none">
                <a:latin typeface="Arial"/>
                <a:ea typeface="Arial"/>
                <a:cs typeface="Arial"/>
                <a:sym typeface="Arial"/>
              </a:rPr>
              <a:t>Brno </a:t>
            </a:r>
            <a:endParaRPr/>
          </a:p>
        </p:txBody>
      </p:sp>
      <p:sp>
        <p:nvSpPr>
          <p:cNvPr id="374" name="Google Shape;374;p38"/>
          <p:cNvSpPr/>
          <p:nvPr/>
        </p:nvSpPr>
        <p:spPr>
          <a:xfrm>
            <a:off x="6443663" y="4724400"/>
            <a:ext cx="1728787" cy="504825"/>
          </a:xfrm>
          <a:prstGeom prst="wedgeRoundRectCallout">
            <a:avLst>
              <a:gd name="adj1" fmla="val -84474"/>
              <a:gd name="adj2" fmla="val 35372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MŠ+ZŠ+SPC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Kyjov</a:t>
            </a:r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2871789" y="2285217"/>
            <a:ext cx="2154237" cy="431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Gymnázium</a:t>
            </a:r>
            <a:r>
              <a:rPr lang="en-GB" u="sng" dirty="0">
                <a:solidFill>
                  <a:schemeClr val="hlink"/>
                </a:solidFill>
                <a:hlinkClick r:id="rId19"/>
              </a:rPr>
              <a:t>, </a:t>
            </a:r>
            <a:r>
              <a:rPr lang="cs-CZ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MŠ+ZŠ+SŠ+SPC Ječná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2916238" y="2708275"/>
            <a:ext cx="2519362" cy="3603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993366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0"/>
              </a:rPr>
              <a:t>MŠ+ZŠ+SŠ+SPC Výmolova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21D2C75-1063-4612-9D67-A08E0EBD2F75}"/>
              </a:ext>
            </a:extLst>
          </p:cNvPr>
          <p:cNvSpPr/>
          <p:nvPr/>
        </p:nvSpPr>
        <p:spPr>
          <a:xfrm>
            <a:off x="630238" y="5652284"/>
            <a:ext cx="7613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Fialová</a:t>
            </a:r>
            <a:r>
              <a:rPr lang="cs-CZ" dirty="0"/>
              <a:t> – primárně pro děti se sluchovým postižením</a:t>
            </a:r>
          </a:p>
          <a:p>
            <a:r>
              <a:rPr lang="cs-CZ" b="1" dirty="0">
                <a:solidFill>
                  <a:srgbClr val="FF0000"/>
                </a:solidFill>
              </a:rPr>
              <a:t>Červená</a:t>
            </a:r>
            <a:r>
              <a:rPr lang="cs-CZ" dirty="0"/>
              <a:t> – historicky se věnovali dětem se sluchovým postižením, v dnešní době se na ně nespecializují, ale vědí, jak s nimi pracovat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200" cy="21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cs-CZ" sz="2000"/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420"/>
              <a:buNone/>
            </a:pPr>
            <a:endParaRPr sz="7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080"/>
              <a:buNone/>
            </a:pPr>
            <a:r>
              <a:rPr lang="cs-CZ" sz="1800"/>
              <a:t>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80"/>
              <a:buNone/>
            </a:pPr>
            <a:endParaRPr sz="800"/>
          </a:p>
          <a:p>
            <a:pPr marL="0" lvl="0" indent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420"/>
              <a:buNone/>
            </a:pPr>
            <a:endParaRPr sz="700"/>
          </a:p>
        </p:txBody>
      </p:sp>
      <p:sp>
        <p:nvSpPr>
          <p:cNvPr id="473" name="Google Shape;473;p52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estrial"/>
              <a:buNone/>
            </a:pPr>
            <a:r>
              <a:rPr lang="cs-CZ" sz="3200"/>
              <a:t>2019 STŘEDNÍ ŠKOLY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none"/>
              <a:t>SŠ ZAKONČENÉ MATURITOU (4 A 5LETÉ)</a:t>
            </a:r>
            <a:endParaRPr/>
          </a:p>
        </p:txBody>
      </p:sp>
      <p:pic>
        <p:nvPicPr>
          <p:cNvPr id="479" name="Google Shape;479;p53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3"/>
          <p:cNvSpPr/>
          <p:nvPr/>
        </p:nvSpPr>
        <p:spPr>
          <a:xfrm>
            <a:off x="4067175" y="1125538"/>
            <a:ext cx="1657350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Předškolní a mimoškolní pedagogika</a:t>
            </a:r>
            <a:endParaRPr/>
          </a:p>
        </p:txBody>
      </p:sp>
      <p:sp>
        <p:nvSpPr>
          <p:cNvPr id="481" name="Google Shape;481;p53"/>
          <p:cNvSpPr/>
          <p:nvPr/>
        </p:nvSpPr>
        <p:spPr>
          <a:xfrm>
            <a:off x="2268538" y="1125538"/>
            <a:ext cx="1655762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Reprodukční grafik pro média</a:t>
            </a:r>
            <a:endParaRPr/>
          </a:p>
        </p:txBody>
      </p:sp>
      <p:cxnSp>
        <p:nvCxnSpPr>
          <p:cNvPr id="482" name="Google Shape;482;p53"/>
          <p:cNvCxnSpPr>
            <a:stCxn id="480" idx="2"/>
          </p:cNvCxnSpPr>
          <p:nvPr/>
        </p:nvCxnSpPr>
        <p:spPr>
          <a:xfrm flipH="1">
            <a:off x="4643550" y="2133600"/>
            <a:ext cx="252300" cy="86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83" name="Google Shape;483;p53"/>
          <p:cNvCxnSpPr>
            <a:stCxn id="481" idx="2"/>
          </p:cNvCxnSpPr>
          <p:nvPr/>
        </p:nvCxnSpPr>
        <p:spPr>
          <a:xfrm>
            <a:off x="3096419" y="2133600"/>
            <a:ext cx="1547700" cy="86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84" name="Google Shape;484;p53"/>
          <p:cNvSpPr/>
          <p:nvPr/>
        </p:nvSpPr>
        <p:spPr>
          <a:xfrm>
            <a:off x="7308850" y="3068638"/>
            <a:ext cx="1655763" cy="1008062"/>
          </a:xfrm>
          <a:prstGeom prst="roundRect">
            <a:avLst>
              <a:gd name="adj" fmla="val 19945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Počítačové systémy a aplikovaná elektronika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3"/>
          <p:cNvSpPr/>
          <p:nvPr/>
        </p:nvSpPr>
        <p:spPr>
          <a:xfrm>
            <a:off x="7308850" y="4221163"/>
            <a:ext cx="1655763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Zahradnictví</a:t>
            </a:r>
            <a:endParaRPr/>
          </a:p>
        </p:txBody>
      </p:sp>
      <p:cxnSp>
        <p:nvCxnSpPr>
          <p:cNvPr id="486" name="Google Shape;486;p53"/>
          <p:cNvCxnSpPr/>
          <p:nvPr/>
        </p:nvCxnSpPr>
        <p:spPr>
          <a:xfrm rot="10800000" flipH="1">
            <a:off x="7164388" y="3573463"/>
            <a:ext cx="144462" cy="9350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87" name="Google Shape;487;p53"/>
          <p:cNvCxnSpPr/>
          <p:nvPr/>
        </p:nvCxnSpPr>
        <p:spPr>
          <a:xfrm>
            <a:off x="7164388" y="4508500"/>
            <a:ext cx="144462" cy="215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88" name="Google Shape;488;p53"/>
          <p:cNvSpPr/>
          <p:nvPr/>
        </p:nvSpPr>
        <p:spPr>
          <a:xfrm>
            <a:off x="250825" y="3933825"/>
            <a:ext cx="1657350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Asistent zubního technika</a:t>
            </a:r>
            <a:endParaRPr/>
          </a:p>
        </p:txBody>
      </p:sp>
      <p:sp>
        <p:nvSpPr>
          <p:cNvPr id="489" name="Google Shape;489;p53"/>
          <p:cNvSpPr/>
          <p:nvPr/>
        </p:nvSpPr>
        <p:spPr>
          <a:xfrm>
            <a:off x="250825" y="5373688"/>
            <a:ext cx="1657350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Gymnázium </a:t>
            </a:r>
            <a:endParaRPr/>
          </a:p>
        </p:txBody>
      </p:sp>
      <p:cxnSp>
        <p:nvCxnSpPr>
          <p:cNvPr id="490" name="Google Shape;490;p53"/>
          <p:cNvCxnSpPr>
            <a:stCxn id="488" idx="3"/>
          </p:cNvCxnSpPr>
          <p:nvPr/>
        </p:nvCxnSpPr>
        <p:spPr>
          <a:xfrm rot="10800000" flipH="1">
            <a:off x="1908175" y="3501257"/>
            <a:ext cx="1655700" cy="93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491" name="Google Shape;491;p53"/>
          <p:cNvCxnSpPr>
            <a:stCxn id="489" idx="3"/>
          </p:cNvCxnSpPr>
          <p:nvPr/>
        </p:nvCxnSpPr>
        <p:spPr>
          <a:xfrm rot="10800000" flipH="1">
            <a:off x="1908175" y="3429719"/>
            <a:ext cx="1800300" cy="244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2" name="Google Shape;492;p53"/>
          <p:cNvSpPr/>
          <p:nvPr/>
        </p:nvSpPr>
        <p:spPr>
          <a:xfrm>
            <a:off x="2124075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Informační služby</a:t>
            </a:r>
            <a:endParaRPr/>
          </a:p>
        </p:txBody>
      </p:sp>
      <p:cxnSp>
        <p:nvCxnSpPr>
          <p:cNvPr id="493" name="Google Shape;493;p53"/>
          <p:cNvCxnSpPr>
            <a:stCxn id="492" idx="0"/>
          </p:cNvCxnSpPr>
          <p:nvPr/>
        </p:nvCxnSpPr>
        <p:spPr>
          <a:xfrm rot="10800000" flipH="1">
            <a:off x="2951957" y="3429025"/>
            <a:ext cx="757200" cy="223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4" name="Google Shape;494;p53"/>
          <p:cNvSpPr/>
          <p:nvPr/>
        </p:nvSpPr>
        <p:spPr>
          <a:xfrm>
            <a:off x="323850" y="2349500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Hotelnictví </a:t>
            </a:r>
            <a:endParaRPr/>
          </a:p>
        </p:txBody>
      </p:sp>
      <p:cxnSp>
        <p:nvCxnSpPr>
          <p:cNvPr id="495" name="Google Shape;495;p53"/>
          <p:cNvCxnSpPr>
            <a:stCxn id="494" idx="3"/>
          </p:cNvCxnSpPr>
          <p:nvPr/>
        </p:nvCxnSpPr>
        <p:spPr>
          <a:xfrm>
            <a:off x="1979613" y="2853532"/>
            <a:ext cx="1584300" cy="57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6" name="Google Shape;496;p53"/>
          <p:cNvSpPr/>
          <p:nvPr/>
        </p:nvSpPr>
        <p:spPr>
          <a:xfrm>
            <a:off x="4572000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Informační technologie</a:t>
            </a:r>
            <a:endParaRPr/>
          </a:p>
        </p:txBody>
      </p:sp>
      <p:cxnSp>
        <p:nvCxnSpPr>
          <p:cNvPr id="497" name="Google Shape;497;p53"/>
          <p:cNvCxnSpPr>
            <a:stCxn id="496" idx="0"/>
          </p:cNvCxnSpPr>
          <p:nvPr/>
        </p:nvCxnSpPr>
        <p:spPr>
          <a:xfrm rot="10800000" flipH="1">
            <a:off x="5399882" y="5084725"/>
            <a:ext cx="466800" cy="57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498" name="Google Shape;498;p53"/>
          <p:cNvSpPr/>
          <p:nvPr/>
        </p:nvSpPr>
        <p:spPr>
          <a:xfrm>
            <a:off x="6516688" y="5661025"/>
            <a:ext cx="1655762" cy="1008063"/>
          </a:xfrm>
          <a:prstGeom prst="roundRect">
            <a:avLst>
              <a:gd name="adj" fmla="val 16667"/>
            </a:avLst>
          </a:prstGeom>
          <a:solidFill>
            <a:srgbClr val="638BAD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Hotelnictví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Gastronomie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</a:rPr>
              <a:t>Podnikání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cxnSp>
        <p:nvCxnSpPr>
          <p:cNvPr id="499" name="Google Shape;499;p53"/>
          <p:cNvCxnSpPr>
            <a:stCxn id="498" idx="0"/>
          </p:cNvCxnSpPr>
          <p:nvPr/>
        </p:nvCxnSpPr>
        <p:spPr>
          <a:xfrm rot="10800000">
            <a:off x="6444569" y="4221025"/>
            <a:ext cx="900000" cy="1440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cap="small"/>
              <a:t>Nástavbové studium zakončené maturitou (2 a 3leté)</a:t>
            </a:r>
            <a:endParaRPr/>
          </a:p>
        </p:txBody>
      </p:sp>
      <p:pic>
        <p:nvPicPr>
          <p:cNvPr id="506" name="Google Shape;506;p54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4"/>
          <p:cNvSpPr/>
          <p:nvPr/>
        </p:nvSpPr>
        <p:spPr>
          <a:xfrm>
            <a:off x="4140200" y="1125538"/>
            <a:ext cx="1657350" cy="1006475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Podnikání</a:t>
            </a:r>
            <a:endParaRPr/>
          </a:p>
        </p:txBody>
      </p:sp>
      <p:sp>
        <p:nvSpPr>
          <p:cNvPr id="508" name="Google Shape;508;p54"/>
          <p:cNvSpPr/>
          <p:nvPr/>
        </p:nvSpPr>
        <p:spPr>
          <a:xfrm>
            <a:off x="2268538" y="1125538"/>
            <a:ext cx="1655762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Nábytkářská a dřevařská výroba</a:t>
            </a:r>
            <a:endParaRPr/>
          </a:p>
        </p:txBody>
      </p:sp>
      <p:cxnSp>
        <p:nvCxnSpPr>
          <p:cNvPr id="509" name="Google Shape;509;p54"/>
          <p:cNvCxnSpPr>
            <a:stCxn id="507" idx="2"/>
          </p:cNvCxnSpPr>
          <p:nvPr/>
        </p:nvCxnSpPr>
        <p:spPr>
          <a:xfrm flipH="1">
            <a:off x="4716575" y="2132013"/>
            <a:ext cx="252300" cy="865200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0" name="Google Shape;510;p54"/>
          <p:cNvCxnSpPr>
            <a:stCxn id="508" idx="2"/>
          </p:cNvCxnSpPr>
          <p:nvPr/>
        </p:nvCxnSpPr>
        <p:spPr>
          <a:xfrm>
            <a:off x="3096419" y="2133600"/>
            <a:ext cx="1619400" cy="863700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1" name="Google Shape;511;p54"/>
          <p:cNvSpPr/>
          <p:nvPr/>
        </p:nvSpPr>
        <p:spPr>
          <a:xfrm>
            <a:off x="7308850" y="4221163"/>
            <a:ext cx="1655763" cy="1008062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Mechanik-Elektronik</a:t>
            </a:r>
            <a:endParaRPr/>
          </a:p>
        </p:txBody>
      </p:sp>
      <p:sp>
        <p:nvSpPr>
          <p:cNvPr id="512" name="Google Shape;512;p54"/>
          <p:cNvSpPr/>
          <p:nvPr/>
        </p:nvSpPr>
        <p:spPr>
          <a:xfrm>
            <a:off x="323850" y="2349500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Podnikání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Hotelnictví</a:t>
            </a:r>
          </a:p>
        </p:txBody>
      </p:sp>
      <p:cxnSp>
        <p:nvCxnSpPr>
          <p:cNvPr id="513" name="Google Shape;513;p54"/>
          <p:cNvCxnSpPr>
            <a:stCxn id="512" idx="3"/>
          </p:cNvCxnSpPr>
          <p:nvPr/>
        </p:nvCxnSpPr>
        <p:spPr>
          <a:xfrm>
            <a:off x="1979613" y="2853532"/>
            <a:ext cx="1584300" cy="576300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p54"/>
          <p:cNvSpPr/>
          <p:nvPr/>
        </p:nvSpPr>
        <p:spPr>
          <a:xfrm>
            <a:off x="6516688" y="5661025"/>
            <a:ext cx="1655762" cy="1008063"/>
          </a:xfrm>
          <a:prstGeom prst="roundRect">
            <a:avLst>
              <a:gd name="adj" fmla="val 16667"/>
            </a:avLst>
          </a:prstGeom>
          <a:solidFill>
            <a:srgbClr val="638BAD"/>
          </a:solidFill>
          <a:ln w="19050" cap="flat" cmpd="sng">
            <a:solidFill>
              <a:srgbClr val="638B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Podnikání </a:t>
            </a:r>
            <a:endParaRPr/>
          </a:p>
        </p:txBody>
      </p:sp>
      <p:cxnSp>
        <p:nvCxnSpPr>
          <p:cNvPr id="515" name="Google Shape;515;p54"/>
          <p:cNvCxnSpPr>
            <a:stCxn id="514" idx="0"/>
          </p:cNvCxnSpPr>
          <p:nvPr/>
        </p:nvCxnSpPr>
        <p:spPr>
          <a:xfrm rot="10800000">
            <a:off x="6444569" y="4221025"/>
            <a:ext cx="900000" cy="1440000"/>
          </a:xfrm>
          <a:prstGeom prst="straightConnector1">
            <a:avLst/>
          </a:prstGeom>
          <a:noFill/>
          <a:ln w="38100" cap="flat" cmpd="sng">
            <a:solidFill>
              <a:srgbClr val="638B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6" name="Google Shape;516;p54"/>
          <p:cNvSpPr/>
          <p:nvPr/>
        </p:nvSpPr>
        <p:spPr>
          <a:xfrm>
            <a:off x="323850" y="1196975"/>
            <a:ext cx="1655763" cy="1008063"/>
          </a:xfrm>
          <a:prstGeom prst="roundRect">
            <a:avLst>
              <a:gd name="adj" fmla="val 16667"/>
            </a:avLst>
          </a:prstGeom>
          <a:solidFill>
            <a:srgbClr val="34343E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Gastronomie </a:t>
            </a:r>
            <a:endParaRPr/>
          </a:p>
        </p:txBody>
      </p:sp>
      <p:cxnSp>
        <p:nvCxnSpPr>
          <p:cNvPr id="517" name="Google Shape;517;p54"/>
          <p:cNvCxnSpPr>
            <a:stCxn id="516" idx="3"/>
          </p:cNvCxnSpPr>
          <p:nvPr/>
        </p:nvCxnSpPr>
        <p:spPr>
          <a:xfrm>
            <a:off x="1979613" y="1701007"/>
            <a:ext cx="1584300" cy="1728900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54"/>
          <p:cNvCxnSpPr/>
          <p:nvPr/>
        </p:nvCxnSpPr>
        <p:spPr>
          <a:xfrm>
            <a:off x="7164388" y="4508500"/>
            <a:ext cx="144462" cy="215900"/>
          </a:xfrm>
          <a:prstGeom prst="straightConnector1">
            <a:avLst/>
          </a:prstGeom>
          <a:noFill/>
          <a:ln w="38100" cap="flat" cmpd="sng">
            <a:solidFill>
              <a:srgbClr val="3434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none"/>
              <a:t>STŘEDNÍ ODBORNÁ UČILIŠTĚ (3 A 4LETÁ)</a:t>
            </a:r>
            <a:endParaRPr/>
          </a:p>
        </p:txBody>
      </p:sp>
      <p:pic>
        <p:nvPicPr>
          <p:cNvPr id="525" name="Google Shape;525;p55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5"/>
          <p:cNvSpPr/>
          <p:nvPr/>
        </p:nvSpPr>
        <p:spPr>
          <a:xfrm>
            <a:off x="5867400" y="1989138"/>
            <a:ext cx="201771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Umělecký truhlář a řezbář</a:t>
            </a:r>
            <a:endParaRPr/>
          </a:p>
        </p:txBody>
      </p:sp>
      <p:sp>
        <p:nvSpPr>
          <p:cNvPr id="527" name="Google Shape;527;p55"/>
          <p:cNvSpPr/>
          <p:nvPr/>
        </p:nvSpPr>
        <p:spPr>
          <a:xfrm>
            <a:off x="3419475" y="1484313"/>
            <a:ext cx="165576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 - číšník</a:t>
            </a:r>
            <a:endParaRPr/>
          </a:p>
        </p:txBody>
      </p:sp>
      <p:cxnSp>
        <p:nvCxnSpPr>
          <p:cNvPr id="528" name="Google Shape;528;p55"/>
          <p:cNvCxnSpPr>
            <a:stCxn id="526" idx="1"/>
          </p:cNvCxnSpPr>
          <p:nvPr/>
        </p:nvCxnSpPr>
        <p:spPr>
          <a:xfrm flipH="1">
            <a:off x="4716600" y="2277269"/>
            <a:ext cx="1150800" cy="720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29" name="Google Shape;529;p55"/>
          <p:cNvCxnSpPr>
            <a:stCxn id="527" idx="2"/>
          </p:cNvCxnSpPr>
          <p:nvPr/>
        </p:nvCxnSpPr>
        <p:spPr>
          <a:xfrm>
            <a:off x="4247357" y="2060575"/>
            <a:ext cx="468300" cy="9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0" name="Google Shape;530;p55"/>
          <p:cNvSpPr/>
          <p:nvPr/>
        </p:nvSpPr>
        <p:spPr>
          <a:xfrm>
            <a:off x="7308850" y="3716338"/>
            <a:ext cx="1655763" cy="433387"/>
          </a:xfrm>
          <a:prstGeom prst="roundRect">
            <a:avLst>
              <a:gd name="adj" fmla="val 19945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Prodavač</a:t>
            </a:r>
            <a:endParaRPr/>
          </a:p>
        </p:txBody>
      </p:sp>
      <p:sp>
        <p:nvSpPr>
          <p:cNvPr id="531" name="Google Shape;531;p55"/>
          <p:cNvSpPr/>
          <p:nvPr/>
        </p:nvSpPr>
        <p:spPr>
          <a:xfrm>
            <a:off x="7308850" y="4941888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Zahradník</a:t>
            </a:r>
            <a:endParaRPr/>
          </a:p>
        </p:txBody>
      </p:sp>
      <p:sp>
        <p:nvSpPr>
          <p:cNvPr id="532" name="Google Shape;532;p55"/>
          <p:cNvSpPr/>
          <p:nvPr/>
        </p:nvSpPr>
        <p:spPr>
          <a:xfrm>
            <a:off x="250825" y="2133600"/>
            <a:ext cx="1728788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Pekař</a:t>
            </a:r>
            <a:endParaRPr/>
          </a:p>
        </p:txBody>
      </p:sp>
      <p:cxnSp>
        <p:nvCxnSpPr>
          <p:cNvPr id="533" name="Google Shape;533;p55"/>
          <p:cNvCxnSpPr>
            <a:stCxn id="532" idx="3"/>
          </p:cNvCxnSpPr>
          <p:nvPr/>
        </p:nvCxnSpPr>
        <p:spPr>
          <a:xfrm>
            <a:off x="1979613" y="2348707"/>
            <a:ext cx="1584300" cy="108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4" name="Google Shape;534;p55"/>
          <p:cNvSpPr/>
          <p:nvPr/>
        </p:nvSpPr>
        <p:spPr>
          <a:xfrm>
            <a:off x="250825" y="2636838"/>
            <a:ext cx="172878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Kuchař-číšník </a:t>
            </a:r>
            <a:endParaRPr/>
          </a:p>
        </p:txBody>
      </p:sp>
      <p:sp>
        <p:nvSpPr>
          <p:cNvPr id="535" name="Google Shape;535;p55"/>
          <p:cNvSpPr/>
          <p:nvPr/>
        </p:nvSpPr>
        <p:spPr>
          <a:xfrm>
            <a:off x="250825" y="1628775"/>
            <a:ext cx="172878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Cukrář-výroba </a:t>
            </a:r>
            <a:endParaRPr/>
          </a:p>
        </p:txBody>
      </p:sp>
      <p:cxnSp>
        <p:nvCxnSpPr>
          <p:cNvPr id="536" name="Google Shape;536;p55"/>
          <p:cNvCxnSpPr>
            <a:stCxn id="535" idx="3"/>
          </p:cNvCxnSpPr>
          <p:nvPr/>
        </p:nvCxnSpPr>
        <p:spPr>
          <a:xfrm>
            <a:off x="1979613" y="1844675"/>
            <a:ext cx="1584300" cy="1584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7" name="Google Shape;537;p55"/>
          <p:cNvSpPr/>
          <p:nvPr/>
        </p:nvSpPr>
        <p:spPr>
          <a:xfrm>
            <a:off x="7308850" y="2708275"/>
            <a:ext cx="1657350" cy="4333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Kuchař-číšník </a:t>
            </a:r>
            <a:endParaRPr/>
          </a:p>
        </p:txBody>
      </p:sp>
      <p:cxnSp>
        <p:nvCxnSpPr>
          <p:cNvPr id="538" name="Google Shape;538;p55"/>
          <p:cNvCxnSpPr>
            <a:endCxn id="539" idx="1"/>
          </p:cNvCxnSpPr>
          <p:nvPr/>
        </p:nvCxnSpPr>
        <p:spPr>
          <a:xfrm rot="10800000" flipH="1">
            <a:off x="6443650" y="3429000"/>
            <a:ext cx="865200" cy="792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0" name="Google Shape;540;p55"/>
          <p:cNvSpPr/>
          <p:nvPr/>
        </p:nvSpPr>
        <p:spPr>
          <a:xfrm>
            <a:off x="5867400" y="1484313"/>
            <a:ext cx="165735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Truhlář </a:t>
            </a:r>
            <a:endParaRPr/>
          </a:p>
        </p:txBody>
      </p:sp>
      <p:cxnSp>
        <p:nvCxnSpPr>
          <p:cNvPr id="541" name="Google Shape;541;p55"/>
          <p:cNvCxnSpPr>
            <a:endCxn id="531" idx="0"/>
          </p:cNvCxnSpPr>
          <p:nvPr/>
        </p:nvCxnSpPr>
        <p:spPr>
          <a:xfrm>
            <a:off x="7165032" y="4508388"/>
            <a:ext cx="971700" cy="43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2" name="Google Shape;542;p55"/>
          <p:cNvSpPr/>
          <p:nvPr/>
        </p:nvSpPr>
        <p:spPr>
          <a:xfrm>
            <a:off x="7308850" y="5516563"/>
            <a:ext cx="1655763" cy="649287"/>
          </a:xfrm>
          <a:prstGeom prst="roundRect">
            <a:avLst>
              <a:gd name="adj" fmla="val 19945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Elektrikář – slaboproud</a:t>
            </a:r>
            <a:endParaRPr/>
          </a:p>
        </p:txBody>
      </p:sp>
      <p:cxnSp>
        <p:nvCxnSpPr>
          <p:cNvPr id="543" name="Google Shape;543;p55"/>
          <p:cNvCxnSpPr>
            <a:endCxn id="542" idx="1"/>
          </p:cNvCxnSpPr>
          <p:nvPr/>
        </p:nvCxnSpPr>
        <p:spPr>
          <a:xfrm>
            <a:off x="7164250" y="4509206"/>
            <a:ext cx="144600" cy="133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39" name="Google Shape;539;p55"/>
          <p:cNvSpPr/>
          <p:nvPr/>
        </p:nvSpPr>
        <p:spPr>
          <a:xfrm>
            <a:off x="7308850" y="3213100"/>
            <a:ext cx="1655763" cy="431800"/>
          </a:xfrm>
          <a:prstGeom prst="roundRect">
            <a:avLst>
              <a:gd name="adj" fmla="val 19945"/>
            </a:avLst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</a:t>
            </a:r>
            <a:endParaRPr/>
          </a:p>
        </p:txBody>
      </p:sp>
      <p:cxnSp>
        <p:nvCxnSpPr>
          <p:cNvPr id="544" name="Google Shape;544;p55"/>
          <p:cNvCxnSpPr/>
          <p:nvPr/>
        </p:nvCxnSpPr>
        <p:spPr>
          <a:xfrm rot="10800000" flipH="1">
            <a:off x="6443663" y="2924175"/>
            <a:ext cx="865187" cy="12969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45" name="Google Shape;545;p55"/>
          <p:cNvCxnSpPr>
            <a:endCxn id="530" idx="1"/>
          </p:cNvCxnSpPr>
          <p:nvPr/>
        </p:nvCxnSpPr>
        <p:spPr>
          <a:xfrm rot="10800000" flipH="1">
            <a:off x="6443650" y="3933031"/>
            <a:ext cx="865200" cy="287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6" name="Google Shape;546;p55"/>
          <p:cNvSpPr/>
          <p:nvPr/>
        </p:nvSpPr>
        <p:spPr>
          <a:xfrm>
            <a:off x="3419475" y="2133600"/>
            <a:ext cx="16557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</a:t>
            </a:r>
            <a:endParaRPr/>
          </a:p>
        </p:txBody>
      </p:sp>
      <p:cxnSp>
        <p:nvCxnSpPr>
          <p:cNvPr id="547" name="Google Shape;547;p55"/>
          <p:cNvCxnSpPr>
            <a:stCxn id="540" idx="1"/>
          </p:cNvCxnSpPr>
          <p:nvPr/>
        </p:nvCxnSpPr>
        <p:spPr>
          <a:xfrm flipH="1">
            <a:off x="4716600" y="1700213"/>
            <a:ext cx="1150800" cy="1296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48" name="Google Shape;548;p55"/>
          <p:cNvCxnSpPr>
            <a:stCxn id="546" idx="2"/>
          </p:cNvCxnSpPr>
          <p:nvPr/>
        </p:nvCxnSpPr>
        <p:spPr>
          <a:xfrm>
            <a:off x="4247357" y="2565400"/>
            <a:ext cx="468300" cy="43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49" name="Google Shape;549;p55"/>
          <p:cNvSpPr/>
          <p:nvPr/>
        </p:nvSpPr>
        <p:spPr>
          <a:xfrm>
            <a:off x="250825" y="3141663"/>
            <a:ext cx="17303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Krejčí</a:t>
            </a:r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250825" y="3644900"/>
            <a:ext cx="173037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Čalouník</a:t>
            </a:r>
            <a:endParaRPr/>
          </a:p>
        </p:txBody>
      </p:sp>
      <p:sp>
        <p:nvSpPr>
          <p:cNvPr id="551" name="Google Shape;551;p55"/>
          <p:cNvSpPr/>
          <p:nvPr/>
        </p:nvSpPr>
        <p:spPr>
          <a:xfrm>
            <a:off x="0" y="4149725"/>
            <a:ext cx="1981200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Malíř a lakýrník</a:t>
            </a:r>
            <a:endParaRPr/>
          </a:p>
        </p:txBody>
      </p:sp>
      <p:sp>
        <p:nvSpPr>
          <p:cNvPr id="552" name="Google Shape;552;p55"/>
          <p:cNvSpPr/>
          <p:nvPr/>
        </p:nvSpPr>
        <p:spPr>
          <a:xfrm>
            <a:off x="0" y="4652963"/>
            <a:ext cx="1979613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Strojní mechanik</a:t>
            </a:r>
            <a:endParaRPr/>
          </a:p>
        </p:txBody>
      </p:sp>
      <p:cxnSp>
        <p:nvCxnSpPr>
          <p:cNvPr id="553" name="Google Shape;553;p55"/>
          <p:cNvCxnSpPr>
            <a:stCxn id="534" idx="3"/>
          </p:cNvCxnSpPr>
          <p:nvPr/>
        </p:nvCxnSpPr>
        <p:spPr>
          <a:xfrm>
            <a:off x="1979613" y="2852738"/>
            <a:ext cx="1584300" cy="57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4" name="Google Shape;554;p55"/>
          <p:cNvCxnSpPr>
            <a:stCxn id="549" idx="3"/>
          </p:cNvCxnSpPr>
          <p:nvPr/>
        </p:nvCxnSpPr>
        <p:spPr>
          <a:xfrm>
            <a:off x="1981200" y="3357563"/>
            <a:ext cx="1582800" cy="7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5" name="Google Shape;555;p55"/>
          <p:cNvCxnSpPr>
            <a:stCxn id="550" idx="3"/>
          </p:cNvCxnSpPr>
          <p:nvPr/>
        </p:nvCxnSpPr>
        <p:spPr>
          <a:xfrm rot="10800000" flipH="1">
            <a:off x="1981200" y="3429100"/>
            <a:ext cx="1582800" cy="43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6" name="Google Shape;556;p55"/>
          <p:cNvCxnSpPr/>
          <p:nvPr/>
        </p:nvCxnSpPr>
        <p:spPr>
          <a:xfrm rot="10800000" flipH="1">
            <a:off x="1979613" y="3429000"/>
            <a:ext cx="1582737" cy="93662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57" name="Google Shape;557;p55"/>
          <p:cNvCxnSpPr>
            <a:stCxn id="552" idx="3"/>
          </p:cNvCxnSpPr>
          <p:nvPr/>
        </p:nvCxnSpPr>
        <p:spPr>
          <a:xfrm rot="10800000" flipH="1">
            <a:off x="1979613" y="3429075"/>
            <a:ext cx="1584300" cy="147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58" name="Google Shape;558;p55"/>
          <p:cNvSpPr/>
          <p:nvPr/>
        </p:nvSpPr>
        <p:spPr>
          <a:xfrm>
            <a:off x="4572000" y="5661025"/>
            <a:ext cx="1655763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Operátor skladování</a:t>
            </a:r>
            <a:endParaRPr/>
          </a:p>
        </p:txBody>
      </p:sp>
      <p:cxnSp>
        <p:nvCxnSpPr>
          <p:cNvPr id="559" name="Google Shape;559;p55"/>
          <p:cNvCxnSpPr/>
          <p:nvPr/>
        </p:nvCxnSpPr>
        <p:spPr>
          <a:xfrm rot="10800000" flipH="1">
            <a:off x="5400675" y="5084763"/>
            <a:ext cx="466725" cy="5762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none" dirty="0"/>
              <a:t>ODBORNÁ UČILIŠTĚ (2 A 3LETÁ)</a:t>
            </a:r>
            <a:endParaRPr dirty="0"/>
          </a:p>
        </p:txBody>
      </p:sp>
      <p:pic>
        <p:nvPicPr>
          <p:cNvPr id="566" name="Google Shape;566;p56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6"/>
          <p:cNvSpPr/>
          <p:nvPr/>
        </p:nvSpPr>
        <p:spPr>
          <a:xfrm>
            <a:off x="2627313" y="1484313"/>
            <a:ext cx="1655762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Cukrářské práce</a:t>
            </a:r>
            <a:endParaRPr dirty="0"/>
          </a:p>
        </p:txBody>
      </p:sp>
      <p:cxnSp>
        <p:nvCxnSpPr>
          <p:cNvPr id="568" name="Google Shape;568;p56"/>
          <p:cNvCxnSpPr>
            <a:stCxn id="567" idx="2"/>
          </p:cNvCxnSpPr>
          <p:nvPr/>
        </p:nvCxnSpPr>
        <p:spPr>
          <a:xfrm>
            <a:off x="3455194" y="2060575"/>
            <a:ext cx="1332000" cy="86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69" name="Google Shape;569;p56"/>
          <p:cNvSpPr/>
          <p:nvPr/>
        </p:nvSpPr>
        <p:spPr>
          <a:xfrm>
            <a:off x="7308850" y="4005263"/>
            <a:ext cx="1655763" cy="574675"/>
          </a:xfrm>
          <a:prstGeom prst="roundRect">
            <a:avLst>
              <a:gd name="adj" fmla="val 19945"/>
            </a:avLst>
          </a:prstGeom>
          <a:solidFill>
            <a:srgbClr val="CAE5F6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Práce ve stravování</a:t>
            </a:r>
            <a:endParaRPr/>
          </a:p>
        </p:txBody>
      </p:sp>
      <p:sp>
        <p:nvSpPr>
          <p:cNvPr id="570" name="Google Shape;570;p56"/>
          <p:cNvSpPr/>
          <p:nvPr/>
        </p:nvSpPr>
        <p:spPr>
          <a:xfrm>
            <a:off x="250825" y="2133600"/>
            <a:ext cx="1728788" cy="503238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Kuchařské práce</a:t>
            </a:r>
            <a:endParaRPr/>
          </a:p>
        </p:txBody>
      </p:sp>
      <p:cxnSp>
        <p:nvCxnSpPr>
          <p:cNvPr id="571" name="Google Shape;571;p56"/>
          <p:cNvCxnSpPr>
            <a:stCxn id="570" idx="3"/>
          </p:cNvCxnSpPr>
          <p:nvPr/>
        </p:nvCxnSpPr>
        <p:spPr>
          <a:xfrm>
            <a:off x="1979613" y="2385219"/>
            <a:ext cx="1584300" cy="104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2" name="Google Shape;572;p56"/>
          <p:cNvSpPr/>
          <p:nvPr/>
        </p:nvSpPr>
        <p:spPr>
          <a:xfrm>
            <a:off x="250825" y="2708275"/>
            <a:ext cx="1728788" cy="792163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Malířské a lakýrnické práce </a:t>
            </a:r>
            <a:endParaRPr/>
          </a:p>
        </p:txBody>
      </p:sp>
      <p:sp>
        <p:nvSpPr>
          <p:cNvPr id="573" name="Google Shape;573;p56"/>
          <p:cNvSpPr/>
          <p:nvPr/>
        </p:nvSpPr>
        <p:spPr>
          <a:xfrm>
            <a:off x="250825" y="1484313"/>
            <a:ext cx="1728788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99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Cukrářské práce </a:t>
            </a:r>
            <a:endParaRPr/>
          </a:p>
        </p:txBody>
      </p:sp>
      <p:cxnSp>
        <p:nvCxnSpPr>
          <p:cNvPr id="574" name="Google Shape;574;p56"/>
          <p:cNvCxnSpPr>
            <a:stCxn id="573" idx="3"/>
          </p:cNvCxnSpPr>
          <p:nvPr/>
        </p:nvCxnSpPr>
        <p:spPr>
          <a:xfrm>
            <a:off x="1979613" y="1772444"/>
            <a:ext cx="1584300" cy="1655700"/>
          </a:xfrm>
          <a:prstGeom prst="straightConnector1">
            <a:avLst/>
          </a:prstGeom>
          <a:noFill/>
          <a:ln w="19050" cap="flat" cmpd="sng">
            <a:solidFill>
              <a:srgbClr val="6DB9E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5" name="Google Shape;575;p56"/>
          <p:cNvSpPr/>
          <p:nvPr/>
        </p:nvSpPr>
        <p:spPr>
          <a:xfrm>
            <a:off x="7308850" y="2060575"/>
            <a:ext cx="1657350" cy="1152525"/>
          </a:xfrm>
          <a:prstGeom prst="roundRect">
            <a:avLst>
              <a:gd name="adj" fmla="val 16667"/>
            </a:avLst>
          </a:prstGeom>
          <a:solidFill>
            <a:srgbClr val="CAE5F6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Stravovací a ubytovací služby (Kuchařské práce)</a:t>
            </a:r>
            <a:endParaRPr sz="1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56"/>
          <p:cNvCxnSpPr>
            <a:endCxn id="577" idx="1"/>
          </p:cNvCxnSpPr>
          <p:nvPr/>
        </p:nvCxnSpPr>
        <p:spPr>
          <a:xfrm rot="10800000" flipH="1">
            <a:off x="6443650" y="3609181"/>
            <a:ext cx="865200" cy="61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8" name="Google Shape;578;p56"/>
          <p:cNvSpPr/>
          <p:nvPr/>
        </p:nvSpPr>
        <p:spPr>
          <a:xfrm>
            <a:off x="6084888" y="1268413"/>
            <a:ext cx="1657350" cy="7921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Truhlářské práce</a:t>
            </a:r>
            <a:endParaRPr dirty="0"/>
          </a:p>
        </p:txBody>
      </p:sp>
      <p:cxnSp>
        <p:nvCxnSpPr>
          <p:cNvPr id="579" name="Google Shape;579;p56"/>
          <p:cNvCxnSpPr/>
          <p:nvPr/>
        </p:nvCxnSpPr>
        <p:spPr>
          <a:xfrm>
            <a:off x="5867400" y="5084763"/>
            <a:ext cx="1260475" cy="57626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77" name="Google Shape;577;p56"/>
          <p:cNvSpPr/>
          <p:nvPr/>
        </p:nvSpPr>
        <p:spPr>
          <a:xfrm>
            <a:off x="7308850" y="3213100"/>
            <a:ext cx="1655763" cy="792163"/>
          </a:xfrm>
          <a:prstGeom prst="roundRect">
            <a:avLst>
              <a:gd name="adj" fmla="val 19945"/>
            </a:avLst>
          </a:prstGeom>
          <a:solidFill>
            <a:srgbClr val="CAE5F6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Potravinářská výroba (Cukrářské pr.)</a:t>
            </a:r>
            <a:endParaRPr/>
          </a:p>
        </p:txBody>
      </p:sp>
      <p:cxnSp>
        <p:nvCxnSpPr>
          <p:cNvPr id="580" name="Google Shape;580;p56"/>
          <p:cNvCxnSpPr/>
          <p:nvPr/>
        </p:nvCxnSpPr>
        <p:spPr>
          <a:xfrm rot="10800000" flipH="1">
            <a:off x="6443663" y="2924175"/>
            <a:ext cx="865187" cy="12969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1" name="Google Shape;581;p56"/>
          <p:cNvCxnSpPr>
            <a:endCxn id="569" idx="1"/>
          </p:cNvCxnSpPr>
          <p:nvPr/>
        </p:nvCxnSpPr>
        <p:spPr>
          <a:xfrm>
            <a:off x="6443650" y="4221200"/>
            <a:ext cx="865200" cy="7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82" name="Google Shape;582;p56"/>
          <p:cNvSpPr/>
          <p:nvPr/>
        </p:nvSpPr>
        <p:spPr>
          <a:xfrm>
            <a:off x="4356100" y="1268413"/>
            <a:ext cx="1655763" cy="7921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lt1"/>
                </a:solidFill>
              </a:rPr>
              <a:t>Kuchařské práce</a:t>
            </a:r>
            <a:endParaRPr dirty="0"/>
          </a:p>
        </p:txBody>
      </p:sp>
      <p:cxnSp>
        <p:nvCxnSpPr>
          <p:cNvPr id="583" name="Google Shape;583;p56"/>
          <p:cNvCxnSpPr>
            <a:stCxn id="578" idx="2"/>
          </p:cNvCxnSpPr>
          <p:nvPr/>
        </p:nvCxnSpPr>
        <p:spPr>
          <a:xfrm flipH="1">
            <a:off x="4787763" y="2060575"/>
            <a:ext cx="2125800" cy="86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4" name="Google Shape;584;p56"/>
          <p:cNvCxnSpPr>
            <a:stCxn id="582" idx="2"/>
          </p:cNvCxnSpPr>
          <p:nvPr/>
        </p:nvCxnSpPr>
        <p:spPr>
          <a:xfrm flipH="1">
            <a:off x="4787082" y="2060575"/>
            <a:ext cx="396900" cy="863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85" name="Google Shape;585;p56"/>
          <p:cNvSpPr/>
          <p:nvPr/>
        </p:nvSpPr>
        <p:spPr>
          <a:xfrm>
            <a:off x="250825" y="3573463"/>
            <a:ext cx="1730375" cy="576262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Čalounické práce</a:t>
            </a:r>
            <a:endParaRPr/>
          </a:p>
        </p:txBody>
      </p:sp>
      <p:sp>
        <p:nvSpPr>
          <p:cNvPr id="586" name="Google Shape;586;p56"/>
          <p:cNvSpPr/>
          <p:nvPr/>
        </p:nvSpPr>
        <p:spPr>
          <a:xfrm>
            <a:off x="250825" y="4221163"/>
            <a:ext cx="1730375" cy="431800"/>
          </a:xfrm>
          <a:prstGeom prst="roundRect">
            <a:avLst>
              <a:gd name="adj" fmla="val 1921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Šití oděvů</a:t>
            </a:r>
            <a:endParaRPr/>
          </a:p>
        </p:txBody>
      </p:sp>
      <p:cxnSp>
        <p:nvCxnSpPr>
          <p:cNvPr id="587" name="Google Shape;587;p56"/>
          <p:cNvCxnSpPr>
            <a:stCxn id="572" idx="3"/>
          </p:cNvCxnSpPr>
          <p:nvPr/>
        </p:nvCxnSpPr>
        <p:spPr>
          <a:xfrm>
            <a:off x="1979613" y="3104356"/>
            <a:ext cx="1584300" cy="324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8" name="Google Shape;588;p56"/>
          <p:cNvCxnSpPr>
            <a:stCxn id="585" idx="3"/>
          </p:cNvCxnSpPr>
          <p:nvPr/>
        </p:nvCxnSpPr>
        <p:spPr>
          <a:xfrm rot="10800000" flipH="1">
            <a:off x="1981200" y="3429894"/>
            <a:ext cx="1582800" cy="431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89" name="Google Shape;589;p56"/>
          <p:cNvCxnSpPr>
            <a:stCxn id="586" idx="3"/>
          </p:cNvCxnSpPr>
          <p:nvPr/>
        </p:nvCxnSpPr>
        <p:spPr>
          <a:xfrm rot="10800000" flipH="1">
            <a:off x="1981200" y="3429063"/>
            <a:ext cx="1582800" cy="100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0" name="Google Shape;590;p56"/>
          <p:cNvSpPr/>
          <p:nvPr/>
        </p:nvSpPr>
        <p:spPr>
          <a:xfrm>
            <a:off x="4284663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Prodavačské práce</a:t>
            </a:r>
            <a:endParaRPr/>
          </a:p>
        </p:txBody>
      </p:sp>
      <p:cxnSp>
        <p:nvCxnSpPr>
          <p:cNvPr id="591" name="Google Shape;591;p56"/>
          <p:cNvCxnSpPr/>
          <p:nvPr/>
        </p:nvCxnSpPr>
        <p:spPr>
          <a:xfrm rot="10800000" flipH="1">
            <a:off x="5400675" y="5084763"/>
            <a:ext cx="466725" cy="576262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2" name="Google Shape;592;p56"/>
          <p:cNvSpPr/>
          <p:nvPr/>
        </p:nvSpPr>
        <p:spPr>
          <a:xfrm>
            <a:off x="6300788" y="5661025"/>
            <a:ext cx="1655762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Podlahářské práce</a:t>
            </a:r>
            <a:endParaRPr/>
          </a:p>
        </p:txBody>
      </p:sp>
      <p:sp>
        <p:nvSpPr>
          <p:cNvPr id="593" name="Google Shape;593;p56"/>
          <p:cNvSpPr/>
          <p:nvPr/>
        </p:nvSpPr>
        <p:spPr>
          <a:xfrm>
            <a:off x="1908175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Sklenářské práce</a:t>
            </a:r>
            <a:endParaRPr/>
          </a:p>
        </p:txBody>
      </p:sp>
      <p:cxnSp>
        <p:nvCxnSpPr>
          <p:cNvPr id="594" name="Google Shape;594;p56"/>
          <p:cNvCxnSpPr>
            <a:stCxn id="593" idx="0"/>
          </p:cNvCxnSpPr>
          <p:nvPr/>
        </p:nvCxnSpPr>
        <p:spPr>
          <a:xfrm rot="10800000" flipH="1">
            <a:off x="2879725" y="5013325"/>
            <a:ext cx="900000" cy="64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595" name="Google Shape;595;p56"/>
          <p:cNvCxnSpPr/>
          <p:nvPr/>
        </p:nvCxnSpPr>
        <p:spPr>
          <a:xfrm>
            <a:off x="7164388" y="4508500"/>
            <a:ext cx="971550" cy="4333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596" name="Google Shape;596;p56"/>
          <p:cNvSpPr/>
          <p:nvPr/>
        </p:nvSpPr>
        <p:spPr>
          <a:xfrm>
            <a:off x="7308850" y="4941888"/>
            <a:ext cx="1655763" cy="57467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0000" cap="flat" cmpd="sng">
            <a:solidFill>
              <a:srgbClr val="FCE8AE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Zahradnické práce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Školy pro nedoslýchavé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1800" dirty="0"/>
              <a:t>Sluchové ztráty </a:t>
            </a:r>
            <a:r>
              <a:rPr lang="cs-CZ" sz="1800" b="1" dirty="0"/>
              <a:t>30–60 dB.</a:t>
            </a:r>
            <a:endParaRPr sz="1800"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1800" dirty="0"/>
              <a:t>Do škol pro nedoslýchavé se zařazují:</a:t>
            </a:r>
            <a:endParaRPr sz="2800" dirty="0"/>
          </a:p>
          <a:p>
            <a:pPr marL="713422" lvl="1" indent="-34290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1800" dirty="0"/>
              <a:t>děti, u kterých je možné rozvíjet jejich řeč cestou sluchovou</a:t>
            </a:r>
            <a:endParaRPr sz="2400" dirty="0"/>
          </a:p>
          <a:p>
            <a:pPr marL="713422" lvl="1" indent="-34290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1800" dirty="0"/>
              <a:t>děti ohluchlé po ukončení rozvoje řeči</a:t>
            </a:r>
            <a:endParaRPr lang="en-GB" sz="1800" dirty="0"/>
          </a:p>
          <a:p>
            <a:pPr marL="713422" lvl="1" indent="-34290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§"/>
            </a:pPr>
            <a:r>
              <a:rPr lang="cs-CZ" sz="1800" dirty="0"/>
              <a:t>péče o rozvoj sluchu, řeči a současně odezírán</a:t>
            </a:r>
            <a:endParaRPr lang="en-GB" sz="1800" dirty="0"/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cap="none"/>
              <a:t>PRAKTICKÉ ŠKOLY (1 A 2LETÉ)</a:t>
            </a:r>
            <a:endParaRPr/>
          </a:p>
        </p:txBody>
      </p:sp>
      <p:pic>
        <p:nvPicPr>
          <p:cNvPr id="603" name="Google Shape;603;p57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8"/>
            <a:ext cx="6477000" cy="370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57"/>
          <p:cNvCxnSpPr>
            <a:endCxn id="605" idx="1"/>
          </p:cNvCxnSpPr>
          <p:nvPr/>
        </p:nvCxnSpPr>
        <p:spPr>
          <a:xfrm>
            <a:off x="6443688" y="4221162"/>
            <a:ext cx="936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6" name="Google Shape;606;p57"/>
          <p:cNvSpPr/>
          <p:nvPr/>
        </p:nvSpPr>
        <p:spPr>
          <a:xfrm>
            <a:off x="3924300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dvouletá</a:t>
            </a:r>
            <a:endParaRPr/>
          </a:p>
        </p:txBody>
      </p:sp>
      <p:cxnSp>
        <p:nvCxnSpPr>
          <p:cNvPr id="607" name="Google Shape;607;p57"/>
          <p:cNvCxnSpPr>
            <a:stCxn id="606" idx="0"/>
          </p:cNvCxnSpPr>
          <p:nvPr/>
        </p:nvCxnSpPr>
        <p:spPr>
          <a:xfrm rot="10800000">
            <a:off x="3779850" y="5013325"/>
            <a:ext cx="1116000" cy="64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8" name="Google Shape;608;p57"/>
          <p:cNvSpPr/>
          <p:nvPr/>
        </p:nvSpPr>
        <p:spPr>
          <a:xfrm>
            <a:off x="1908175" y="5661025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jednoletá</a:t>
            </a:r>
            <a:endParaRPr/>
          </a:p>
        </p:txBody>
      </p:sp>
      <p:cxnSp>
        <p:nvCxnSpPr>
          <p:cNvPr id="609" name="Google Shape;609;p57"/>
          <p:cNvCxnSpPr>
            <a:stCxn id="608" idx="0"/>
          </p:cNvCxnSpPr>
          <p:nvPr/>
        </p:nvCxnSpPr>
        <p:spPr>
          <a:xfrm rot="10800000" flipH="1">
            <a:off x="2879725" y="5013325"/>
            <a:ext cx="900000" cy="64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605" name="Google Shape;605;p57"/>
          <p:cNvSpPr/>
          <p:nvPr/>
        </p:nvSpPr>
        <p:spPr>
          <a:xfrm>
            <a:off x="7380288" y="3860800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6DB9E7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Praktická škola dvouletá</a:t>
            </a:r>
            <a:endParaRPr/>
          </a:p>
        </p:txBody>
      </p:sp>
      <p:sp>
        <p:nvSpPr>
          <p:cNvPr id="610" name="Google Shape;610;p57"/>
          <p:cNvSpPr/>
          <p:nvPr/>
        </p:nvSpPr>
        <p:spPr>
          <a:xfrm>
            <a:off x="7380288" y="2997200"/>
            <a:ext cx="1943100" cy="720725"/>
          </a:xfrm>
          <a:prstGeom prst="roundRect">
            <a:avLst>
              <a:gd name="adj" fmla="val 16667"/>
            </a:avLst>
          </a:prstGeom>
          <a:solidFill>
            <a:srgbClr val="CAE5F6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Praktická škola dvouletá</a:t>
            </a:r>
            <a:endParaRPr/>
          </a:p>
        </p:txBody>
      </p:sp>
      <p:cxnSp>
        <p:nvCxnSpPr>
          <p:cNvPr id="611" name="Google Shape;611;p57"/>
          <p:cNvCxnSpPr/>
          <p:nvPr/>
        </p:nvCxnSpPr>
        <p:spPr>
          <a:xfrm rot="10800000" flipH="1">
            <a:off x="6443663" y="3429000"/>
            <a:ext cx="936625" cy="72072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9FCD570A-2F39-411A-9607-9CFAB150CFCF}"/>
              </a:ext>
            </a:extLst>
          </p:cNvPr>
          <p:cNvSpPr txBox="1"/>
          <p:nvPr/>
        </p:nvSpPr>
        <p:spPr>
          <a:xfrm>
            <a:off x="6167120" y="5801360"/>
            <a:ext cx="2824480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6544CB-5DDC-4C02-AF66-117238287ABB}"/>
              </a:ext>
            </a:extLst>
          </p:cNvPr>
          <p:cNvSpPr txBox="1"/>
          <p:nvPr/>
        </p:nvSpPr>
        <p:spPr>
          <a:xfrm>
            <a:off x="6268720" y="5495925"/>
            <a:ext cx="25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Světle modrá – </a:t>
            </a:r>
            <a:br>
              <a:rPr lang="cs-CZ" dirty="0"/>
            </a:br>
            <a:r>
              <a:rPr lang="cs-CZ" dirty="0"/>
              <a:t>Tmavě modrá -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ZŠ pro nedoslýchavé</a:t>
            </a:r>
            <a:endParaRPr/>
          </a:p>
        </p:txBody>
      </p:sp>
      <p:pic>
        <p:nvPicPr>
          <p:cNvPr id="141" name="Google Shape;141;p18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32035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Ječná ul.</a:t>
            </a: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(1945)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867400" y="4076700"/>
            <a:ext cx="1225550" cy="7207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Kyjov</a:t>
            </a: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 (1954)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6659563" y="2852738"/>
            <a:ext cx="1584325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Ostrava (1982)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3851275" y="1700213"/>
            <a:ext cx="1512888" cy="64928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Liberec </a:t>
            </a: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(1955)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5364163" y="4762500"/>
            <a:ext cx="1116012" cy="6159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Brno </a:t>
            </a:r>
            <a:r>
              <a:rPr lang="cs-CZ" sz="1800" b="0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(třídy)</a:t>
            </a:r>
            <a:endParaRPr sz="1800" b="0" i="0" u="none" strike="noStrike" cap="none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ZvŠ pro nedoslýchavé</a:t>
            </a:r>
            <a:endParaRPr/>
          </a:p>
        </p:txBody>
      </p:sp>
      <p:pic>
        <p:nvPicPr>
          <p:cNvPr id="152" name="Google Shape;152;p19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2987675" y="4076700"/>
            <a:ext cx="1368425" cy="72072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3778"/>
                </a:solidFill>
                <a:latin typeface="Arial"/>
                <a:ea typeface="Arial"/>
                <a:cs typeface="Arial"/>
                <a:sym typeface="Arial"/>
              </a:rPr>
              <a:t>Vodňany</a:t>
            </a:r>
            <a:endParaRPr sz="1800" b="0" i="0" u="none" strike="noStrike" cap="none">
              <a:solidFill>
                <a:srgbClr val="9937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2965450" y="2620963"/>
            <a:ext cx="2087563" cy="69056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Praha - </a:t>
            </a: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Ječná </a:t>
            </a:r>
            <a:r>
              <a:rPr lang="cs-CZ" sz="1800" b="0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(třídy)</a:t>
            </a:r>
            <a:endParaRPr sz="1800" b="0" i="0" u="none" strike="noStrike" cap="none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3671888" y="1773238"/>
            <a:ext cx="1404937" cy="6159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D6DFE8"/>
          </a:solidFill>
          <a:ln w="100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Liberec </a:t>
            </a:r>
            <a:r>
              <a:rPr lang="cs-CZ" sz="1800" b="0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(třídy)</a:t>
            </a:r>
            <a:endParaRPr sz="1800" b="0" i="0" u="none" strike="noStrike" cap="none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Školy pro žáky se zbytky sluchu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ztráty </a:t>
            </a:r>
            <a:r>
              <a:rPr lang="cs-CZ" sz="2400" b="1" dirty="0"/>
              <a:t>větší než 70 dB a práh srozumitelnosti okolo 70 dB</a:t>
            </a:r>
            <a:endParaRPr sz="2400" dirty="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Do školy pro žáky se zbytky sluchu se zařazují</a:t>
            </a:r>
            <a:r>
              <a:rPr lang="en-GB" sz="2400" dirty="0"/>
              <a:t> </a:t>
            </a:r>
            <a:r>
              <a:rPr lang="en-GB" sz="2400" dirty="0" err="1"/>
              <a:t>děti</a:t>
            </a:r>
            <a:r>
              <a:rPr lang="cs-CZ" sz="2400" dirty="0"/>
              <a:t>:</a:t>
            </a:r>
            <a:endParaRPr dirty="0"/>
          </a:p>
          <a:p>
            <a:pPr marL="698182" lvl="1" indent="-342900" algn="l" rtl="0">
              <a:spcBef>
                <a:spcPts val="7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nelze rozvíjet jejich řeč pouze sluchovou cesto</a:t>
            </a:r>
            <a:r>
              <a:rPr lang="en-GB" sz="2400" dirty="0"/>
              <a:t>u</a:t>
            </a:r>
          </a:p>
          <a:p>
            <a:pPr marL="698182" lvl="1" indent="-342900" algn="l" rtl="0">
              <a:spcBef>
                <a:spcPts val="7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ohluchlé v době, kdy vývoj jejich řeči nebyl ještě ukončen</a:t>
            </a:r>
            <a:endParaRPr lang="en-GB" sz="2400" dirty="0"/>
          </a:p>
          <a:p>
            <a:pPr marL="698182" lvl="1" indent="-342900" algn="l" rtl="0">
              <a:spcBef>
                <a:spcPts val="7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rozvíjení řeči jednak sluchem, jednak zrakem a hmatem.</a:t>
            </a:r>
            <a:endParaRPr lang="cs-CZ" dirty="0"/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ZŠ pro žáky se zbytky sluchu</a:t>
            </a:r>
            <a:endParaRPr/>
          </a:p>
        </p:txBody>
      </p:sp>
      <p:pic>
        <p:nvPicPr>
          <p:cNvPr id="167" name="Google Shape;167;p21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32035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Výmolova ul.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(1916)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5602288" y="4486275"/>
            <a:ext cx="1223962" cy="64928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Brno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(1832)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6826250" y="3716338"/>
            <a:ext cx="1079500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638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Olomouc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(1894)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4572000" y="2076450"/>
            <a:ext cx="1728788" cy="97631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638BAD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Hradec Králové + Hořičky (1881)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3419475" y="1766888"/>
            <a:ext cx="1404938" cy="61753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638BAD"/>
          </a:solidFill>
          <a:ln w="10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Liberec </a:t>
            </a:r>
            <a:r>
              <a:rPr lang="cs-CZ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(třídy)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Školy pro neslyšící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Sluchové ztráty </a:t>
            </a:r>
            <a:r>
              <a:rPr lang="cs-CZ" sz="2400" b="1" dirty="0"/>
              <a:t>80–100 dB</a:t>
            </a:r>
            <a:endParaRPr sz="2400" dirty="0"/>
          </a:p>
          <a:p>
            <a:pPr marL="342900" indent="-342900"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Do škol pro neslyšící se zařazují:</a:t>
            </a:r>
            <a:endParaRPr dirty="0"/>
          </a:p>
          <a:p>
            <a:pPr marL="698182" lvl="1" indent="-342900">
              <a:spcBef>
                <a:spcPts val="700"/>
              </a:spcBef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děti hluché</a:t>
            </a:r>
            <a:endParaRPr dirty="0"/>
          </a:p>
          <a:p>
            <a:pPr marL="698182" lvl="1" indent="-342900">
              <a:spcBef>
                <a:spcPts val="700"/>
              </a:spcBef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děti s tak malými zbytky sluchu, že jejich řeč lze budovat především cestou zrakových a hmatových vjemů. </a:t>
            </a:r>
            <a:endParaRPr lang="en-GB" sz="2400" dirty="0"/>
          </a:p>
          <a:p>
            <a:pPr marL="698182" lvl="1" indent="-342900">
              <a:spcBef>
                <a:spcPts val="700"/>
              </a:spcBef>
              <a:buSzPts val="1440"/>
              <a:buFont typeface="Wingdings" panose="05000000000000000000" pitchFamily="2" charset="2"/>
              <a:buChar char="§"/>
            </a:pPr>
            <a:r>
              <a:rPr lang="cs-CZ" sz="2400" dirty="0"/>
              <a:t>úlohou je formovat mluvenou řeč na základě hmatu, zraku a při tom aktivizovat i zbytky sluchu.</a:t>
            </a:r>
            <a:endParaRPr dirty="0"/>
          </a:p>
          <a:p>
            <a:pPr marL="319088" lvl="0" indent="-208598" algn="l" rtl="0"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cap="small"/>
              <a:t>1989 ZŠ pro neslyšící</a:t>
            </a:r>
            <a:endParaRPr/>
          </a:p>
        </p:txBody>
      </p:sp>
      <p:pic>
        <p:nvPicPr>
          <p:cNvPr id="184" name="Google Shape;184;p23" descr="mapa_c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50975" y="1993900"/>
            <a:ext cx="647700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3203575" y="2565400"/>
            <a:ext cx="1728788" cy="79216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Praha,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Holečkova ul.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(1786)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5219700" y="4076700"/>
            <a:ext cx="1223963" cy="865188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Ivančice (1894)</a:t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6659563" y="3573463"/>
            <a:ext cx="1584325" cy="792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Valašské Meziříčí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(1911)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2051050" y="3429000"/>
            <a:ext cx="1512888" cy="647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dk1"/>
          </a:solidFill>
          <a:ln w="19050" cap="flat" cmpd="sng">
            <a:solidFill>
              <a:srgbClr val="3333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Plzeň </a:t>
            </a:r>
            <a:r>
              <a:rPr lang="cs-CZ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(1913)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án">
  <a:themeElements>
    <a:clrScheme name="Vlastní 10">
      <a:dk1>
        <a:srgbClr val="464653"/>
      </a:dk1>
      <a:lt1>
        <a:srgbClr val="FFFFFF"/>
      </a:lt1>
      <a:dk2>
        <a:srgbClr val="464653"/>
      </a:dk2>
      <a:lt2>
        <a:srgbClr val="DDE9EC"/>
      </a:lt2>
      <a:accent1>
        <a:srgbClr val="46465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án">
  <a:themeElements>
    <a:clrScheme name="Vlastní 10">
      <a:dk1>
        <a:srgbClr val="464653"/>
      </a:dk1>
      <a:lt1>
        <a:srgbClr val="FFFFFF"/>
      </a:lt1>
      <a:dk2>
        <a:srgbClr val="464653"/>
      </a:dk2>
      <a:lt2>
        <a:srgbClr val="DDE9EC"/>
      </a:lt2>
      <a:accent1>
        <a:srgbClr val="46465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1039</Words>
  <Application>Microsoft Office PowerPoint</Application>
  <PresentationFormat>Předvádění na obrazovce (4:3)</PresentationFormat>
  <Paragraphs>308</Paragraphs>
  <Slides>30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Calibri</vt:lpstr>
      <vt:lpstr>Noto Sans Symbols</vt:lpstr>
      <vt:lpstr>Arial</vt:lpstr>
      <vt:lpstr>Questrial</vt:lpstr>
      <vt:lpstr>Wingdings</vt:lpstr>
      <vt:lpstr>Times New Roman</vt:lpstr>
      <vt:lpstr>Medián</vt:lpstr>
      <vt:lpstr>Medián</vt:lpstr>
      <vt:lpstr>ŠKOLY PRO SLUCHOVĚ POSTIŽENÉ V ČR 1948–2019       </vt:lpstr>
      <vt:lpstr>Rok 1948 podle Hrubého (1999)</vt:lpstr>
      <vt:lpstr>Školy pro nedoslýchavé</vt:lpstr>
      <vt:lpstr>1989 ZŠ pro nedoslýchavé</vt:lpstr>
      <vt:lpstr>1989 ZvŠ pro nedoslýchavé</vt:lpstr>
      <vt:lpstr>Školy pro žáky se zbytky sluchu</vt:lpstr>
      <vt:lpstr>1989 ZŠ pro žáky se zbytky sluchu</vt:lpstr>
      <vt:lpstr>Školy pro neslyšící</vt:lpstr>
      <vt:lpstr>1989 ZŠ pro neslyšící</vt:lpstr>
      <vt:lpstr>1989 ZvŠ pro neslyšící</vt:lpstr>
      <vt:lpstr>1989 Gymnázium pro sluchově postiženou mládež</vt:lpstr>
      <vt:lpstr>1989 SOU pro sluchově postiženou mládež</vt:lpstr>
      <vt:lpstr>1989 OU pro sluchově postiženou mládež</vt:lpstr>
      <vt:lpstr>1989 MŠ, ZŠ a SŠ celkově</vt:lpstr>
      <vt:lpstr>1990</vt:lpstr>
      <vt:lpstr>ŠKOLSKÝ ZÁKON č. 171/1990 Sb., § 3 odst. 2</vt:lpstr>
      <vt:lpstr>1991</vt:lpstr>
      <vt:lpstr>VYHLÁŠKA MŠMT ČR Č. 399/1991 SB., O SPECIÁLNÍCH ŠKOLÁCH A SPECIÁLNÍCH MATEŘSKÝCH ŠKOLÁCH (13. 9. 1999)</vt:lpstr>
      <vt:lpstr>MŠ A ZŠ PRO SLUCHOVĚ POSTIŽENÉ</vt:lpstr>
      <vt:lpstr>STŘEDNÍ ŠKOLY PRO SLUCHOVĚ POSTIŽENÉ S MATURITOU</vt:lpstr>
      <vt:lpstr>SPC PRO SLUCHOVĚ POSTIŽENÉ U VŠECH MŠ A ZŠ PRO SP</vt:lpstr>
      <vt:lpstr>DĚTSKÉ DOMOVY PRO SLUCHOVĚ POSTIŽENÉ</vt:lpstr>
      <vt:lpstr>2019</vt:lpstr>
      <vt:lpstr>MŠ, ZŠ, SŠ PRO SLUCHOVĚ POSTIŽENÉ SOUHRNNĚ</vt:lpstr>
      <vt:lpstr>2019 STŘEDNÍ ŠKOLY</vt:lpstr>
      <vt:lpstr>SŠ ZAKONČENÉ MATURITOU (4 A 5LETÉ)</vt:lpstr>
      <vt:lpstr>Nástavbové studium zakončené maturitou (2 a 3leté)</vt:lpstr>
      <vt:lpstr>STŘEDNÍ ODBORNÁ UČILIŠTĚ (3 A 4LETÁ)</vt:lpstr>
      <vt:lpstr>ODBORNÁ UČILIŠTĚ (2 A 3LETÁ)</vt:lpstr>
      <vt:lpstr>PRAKTICKÉ ŠKOLY (1 A 2LETÉ)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ŠKOLY PRO SLUCHOVĚ POSTIŽENÉ V ČR 1948–2019       </dc:title>
  <cp:lastModifiedBy>uživatel</cp:lastModifiedBy>
  <cp:revision>12</cp:revision>
  <dcterms:modified xsi:type="dcterms:W3CDTF">2019-03-27T14:19:06Z</dcterms:modified>
</cp:coreProperties>
</file>