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64" r:id="rId3"/>
    <p:sldId id="284" r:id="rId4"/>
    <p:sldId id="265" r:id="rId5"/>
    <p:sldId id="257" r:id="rId6"/>
    <p:sldId id="262" r:id="rId7"/>
    <p:sldId id="258" r:id="rId8"/>
    <p:sldId id="274" r:id="rId9"/>
    <p:sldId id="275" r:id="rId10"/>
    <p:sldId id="268" r:id="rId11"/>
    <p:sldId id="269" r:id="rId12"/>
    <p:sldId id="270" r:id="rId13"/>
    <p:sldId id="259" r:id="rId14"/>
    <p:sldId id="260" r:id="rId15"/>
    <p:sldId id="280" r:id="rId16"/>
    <p:sldId id="273" r:id="rId17"/>
    <p:sldId id="261" r:id="rId18"/>
    <p:sldId id="263" r:id="rId19"/>
    <p:sldId id="276" r:id="rId20"/>
    <p:sldId id="277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60FDB-0B04-4991-997B-8FCE3C751D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E96C20-A5E2-4F6E-86A8-E655C3ABF6CB}">
      <dgm:prSet phldrT="[Text]"/>
      <dgm:spPr/>
      <dgm:t>
        <a:bodyPr/>
        <a:lstStyle/>
        <a:p>
          <a:r>
            <a:rPr lang="cs-CZ" dirty="0" smtClean="0"/>
            <a:t>Proč chránit Zemi?</a:t>
          </a:r>
          <a:endParaRPr lang="cs-CZ" dirty="0"/>
        </a:p>
      </dgm:t>
    </dgm:pt>
    <dgm:pt modelId="{98BABFCA-DAA9-4A35-B1E0-9CFB50A8103A}" type="parTrans" cxnId="{AA5F9C14-A7C0-45F0-8413-BF09BCC91BA3}">
      <dgm:prSet/>
      <dgm:spPr/>
      <dgm:t>
        <a:bodyPr/>
        <a:lstStyle/>
        <a:p>
          <a:endParaRPr lang="cs-CZ"/>
        </a:p>
      </dgm:t>
    </dgm:pt>
    <dgm:pt modelId="{C13D03B8-5461-48C6-A435-234439D93E51}" type="sibTrans" cxnId="{AA5F9C14-A7C0-45F0-8413-BF09BCC91BA3}">
      <dgm:prSet/>
      <dgm:spPr/>
      <dgm:t>
        <a:bodyPr/>
        <a:lstStyle/>
        <a:p>
          <a:endParaRPr lang="cs-CZ"/>
        </a:p>
      </dgm:t>
    </dgm:pt>
    <dgm:pt modelId="{F6A77BA9-86EF-451F-8E90-03B9057FEB13}">
      <dgm:prSet phldrT="[Text]"/>
      <dgm:spPr/>
      <dgm:t>
        <a:bodyPr/>
        <a:lstStyle/>
        <a:p>
          <a:endParaRPr lang="cs-CZ" dirty="0"/>
        </a:p>
      </dgm:t>
    </dgm:pt>
    <dgm:pt modelId="{BCFC5B2C-B27C-408B-96EE-AEEB4CEEAD6E}" type="parTrans" cxnId="{C7A37F2D-2C21-412C-A65A-D0A714EF7103}">
      <dgm:prSet/>
      <dgm:spPr/>
      <dgm:t>
        <a:bodyPr/>
        <a:lstStyle/>
        <a:p>
          <a:endParaRPr lang="cs-CZ"/>
        </a:p>
      </dgm:t>
    </dgm:pt>
    <dgm:pt modelId="{AB012F80-276F-4B6A-963A-1B5E4E18368F}" type="sibTrans" cxnId="{C7A37F2D-2C21-412C-A65A-D0A714EF7103}">
      <dgm:prSet/>
      <dgm:spPr/>
      <dgm:t>
        <a:bodyPr/>
        <a:lstStyle/>
        <a:p>
          <a:endParaRPr lang="cs-CZ"/>
        </a:p>
      </dgm:t>
    </dgm:pt>
    <dgm:pt modelId="{6DB02B87-6196-4A6D-9D8B-7B705CC8D43A}">
      <dgm:prSet phldrT="[Text]" phldr="1"/>
      <dgm:spPr/>
      <dgm:t>
        <a:bodyPr/>
        <a:lstStyle/>
        <a:p>
          <a:endParaRPr lang="cs-CZ"/>
        </a:p>
      </dgm:t>
    </dgm:pt>
    <dgm:pt modelId="{A7CC4336-CA91-4997-9581-ECAE4180FA4A}" type="parTrans" cxnId="{710DEC4E-5C81-4BD2-9900-916C8E9CAE32}">
      <dgm:prSet/>
      <dgm:spPr/>
      <dgm:t>
        <a:bodyPr/>
        <a:lstStyle/>
        <a:p>
          <a:endParaRPr lang="cs-CZ"/>
        </a:p>
      </dgm:t>
    </dgm:pt>
    <dgm:pt modelId="{AA47C144-381A-46D3-81F9-2EEDDF87C82F}" type="sibTrans" cxnId="{710DEC4E-5C81-4BD2-9900-916C8E9CAE32}">
      <dgm:prSet/>
      <dgm:spPr/>
      <dgm:t>
        <a:bodyPr/>
        <a:lstStyle/>
        <a:p>
          <a:endParaRPr lang="cs-CZ"/>
        </a:p>
      </dgm:t>
    </dgm:pt>
    <dgm:pt modelId="{CC7527F5-00C3-4689-9D71-231BBF174525}">
      <dgm:prSet phldrT="[Text]" phldr="1"/>
      <dgm:spPr/>
      <dgm:t>
        <a:bodyPr/>
        <a:lstStyle/>
        <a:p>
          <a:endParaRPr lang="cs-CZ"/>
        </a:p>
      </dgm:t>
    </dgm:pt>
    <dgm:pt modelId="{DC99EAB5-2432-4A9F-AD4E-392131F30943}" type="parTrans" cxnId="{9FE181F9-A7A5-47B3-A735-284451D0D2D6}">
      <dgm:prSet/>
      <dgm:spPr/>
      <dgm:t>
        <a:bodyPr/>
        <a:lstStyle/>
        <a:p>
          <a:endParaRPr lang="cs-CZ"/>
        </a:p>
      </dgm:t>
    </dgm:pt>
    <dgm:pt modelId="{9BD1EC9C-049D-40C2-92E6-D5220F77BD8C}" type="sibTrans" cxnId="{9FE181F9-A7A5-47B3-A735-284451D0D2D6}">
      <dgm:prSet/>
      <dgm:spPr/>
      <dgm:t>
        <a:bodyPr/>
        <a:lstStyle/>
        <a:p>
          <a:endParaRPr lang="cs-CZ"/>
        </a:p>
      </dgm:t>
    </dgm:pt>
    <dgm:pt modelId="{BE622742-E42F-4A18-9380-6419E30B9823}">
      <dgm:prSet phldrT="[Text]" phldr="1"/>
      <dgm:spPr/>
      <dgm:t>
        <a:bodyPr/>
        <a:lstStyle/>
        <a:p>
          <a:endParaRPr lang="cs-CZ"/>
        </a:p>
      </dgm:t>
    </dgm:pt>
    <dgm:pt modelId="{5672C967-465E-45C4-9D83-F32F76E8B351}" type="parTrans" cxnId="{9B161E02-81B5-4CBD-8341-4264B706BD44}">
      <dgm:prSet/>
      <dgm:spPr/>
      <dgm:t>
        <a:bodyPr/>
        <a:lstStyle/>
        <a:p>
          <a:endParaRPr lang="cs-CZ"/>
        </a:p>
      </dgm:t>
    </dgm:pt>
    <dgm:pt modelId="{7DE525DD-6F31-4FB6-BAB1-029B418B8CFD}" type="sibTrans" cxnId="{9B161E02-81B5-4CBD-8341-4264B706BD44}">
      <dgm:prSet/>
      <dgm:spPr/>
      <dgm:t>
        <a:bodyPr/>
        <a:lstStyle/>
        <a:p>
          <a:endParaRPr lang="cs-CZ"/>
        </a:p>
      </dgm:t>
    </dgm:pt>
    <dgm:pt modelId="{B79503AF-2D32-4EBB-AEE7-20CD9864FF59}">
      <dgm:prSet phldrT="[Text]" phldr="1"/>
      <dgm:spPr/>
      <dgm:t>
        <a:bodyPr/>
        <a:lstStyle/>
        <a:p>
          <a:endParaRPr lang="cs-CZ"/>
        </a:p>
      </dgm:t>
    </dgm:pt>
    <dgm:pt modelId="{3C905A6E-2505-4EB4-81C0-B5BACDD8B9F4}" type="parTrans" cxnId="{8D86D39F-601F-4762-B568-D22A1751D906}">
      <dgm:prSet/>
      <dgm:spPr/>
      <dgm:t>
        <a:bodyPr/>
        <a:lstStyle/>
        <a:p>
          <a:endParaRPr lang="cs-CZ"/>
        </a:p>
      </dgm:t>
    </dgm:pt>
    <dgm:pt modelId="{FA523EEB-6729-43EA-B279-96FA46715D34}" type="sibTrans" cxnId="{8D86D39F-601F-4762-B568-D22A1751D906}">
      <dgm:prSet/>
      <dgm:spPr/>
      <dgm:t>
        <a:bodyPr/>
        <a:lstStyle/>
        <a:p>
          <a:endParaRPr lang="cs-CZ"/>
        </a:p>
      </dgm:t>
    </dgm:pt>
    <dgm:pt modelId="{B7970840-76D4-4B00-BC0C-2B961E2349AA}">
      <dgm:prSet phldrT="[Text]" phldr="1"/>
      <dgm:spPr/>
      <dgm:t>
        <a:bodyPr/>
        <a:lstStyle/>
        <a:p>
          <a:endParaRPr lang="cs-CZ"/>
        </a:p>
      </dgm:t>
    </dgm:pt>
    <dgm:pt modelId="{1F949AE4-CAE3-4F66-B47E-2A32A99C84B7}" type="parTrans" cxnId="{5D9317D6-C73D-4C2D-AE67-85856323AB89}">
      <dgm:prSet/>
      <dgm:spPr/>
      <dgm:t>
        <a:bodyPr/>
        <a:lstStyle/>
        <a:p>
          <a:endParaRPr lang="cs-CZ"/>
        </a:p>
      </dgm:t>
    </dgm:pt>
    <dgm:pt modelId="{E7F3BEC1-13CA-4EF2-B9EA-62A57C52BE0D}" type="sibTrans" cxnId="{5D9317D6-C73D-4C2D-AE67-85856323AB89}">
      <dgm:prSet/>
      <dgm:spPr/>
      <dgm:t>
        <a:bodyPr/>
        <a:lstStyle/>
        <a:p>
          <a:endParaRPr lang="cs-CZ"/>
        </a:p>
      </dgm:t>
    </dgm:pt>
    <dgm:pt modelId="{C0529792-4CA6-4B89-8868-43529CE5C76C}">
      <dgm:prSet phldrT="[Text]" phldr="1"/>
      <dgm:spPr/>
      <dgm:t>
        <a:bodyPr/>
        <a:lstStyle/>
        <a:p>
          <a:endParaRPr lang="cs-CZ"/>
        </a:p>
      </dgm:t>
    </dgm:pt>
    <dgm:pt modelId="{C9C8AAD5-E454-4DBF-9B3A-35FFE25302E6}" type="parTrans" cxnId="{C583C9CC-593D-4EB4-BD2E-3DEA447C661D}">
      <dgm:prSet/>
      <dgm:spPr/>
      <dgm:t>
        <a:bodyPr/>
        <a:lstStyle/>
        <a:p>
          <a:endParaRPr lang="cs-CZ"/>
        </a:p>
      </dgm:t>
    </dgm:pt>
    <dgm:pt modelId="{7B704A37-3A9C-4352-A541-9361E5E7062D}" type="sibTrans" cxnId="{C583C9CC-593D-4EB4-BD2E-3DEA447C661D}">
      <dgm:prSet/>
      <dgm:spPr/>
      <dgm:t>
        <a:bodyPr/>
        <a:lstStyle/>
        <a:p>
          <a:endParaRPr lang="cs-CZ"/>
        </a:p>
      </dgm:t>
    </dgm:pt>
    <dgm:pt modelId="{0BA6384A-D2F3-4AB5-9068-5FAE6952705D}">
      <dgm:prSet/>
      <dgm:spPr/>
      <dgm:t>
        <a:bodyPr/>
        <a:lstStyle/>
        <a:p>
          <a:endParaRPr lang="cs-CZ" dirty="0"/>
        </a:p>
      </dgm:t>
    </dgm:pt>
    <dgm:pt modelId="{AF3343D4-8B59-41C4-AD38-DBF52BB6CFD2}" type="parTrans" cxnId="{E7F15524-F5EC-41FB-9936-F490E8199EF4}">
      <dgm:prSet/>
      <dgm:spPr/>
      <dgm:t>
        <a:bodyPr/>
        <a:lstStyle/>
        <a:p>
          <a:endParaRPr lang="cs-CZ"/>
        </a:p>
      </dgm:t>
    </dgm:pt>
    <dgm:pt modelId="{FEAE5DEA-1F83-41BB-920B-A57879AF6FB6}" type="sibTrans" cxnId="{E7F15524-F5EC-41FB-9936-F490E8199EF4}">
      <dgm:prSet/>
      <dgm:spPr/>
      <dgm:t>
        <a:bodyPr/>
        <a:lstStyle/>
        <a:p>
          <a:endParaRPr lang="cs-CZ"/>
        </a:p>
      </dgm:t>
    </dgm:pt>
    <dgm:pt modelId="{CA76F100-7765-4FF6-9B52-058CE6C3528C}">
      <dgm:prSet/>
      <dgm:spPr/>
      <dgm:t>
        <a:bodyPr/>
        <a:lstStyle/>
        <a:p>
          <a:endParaRPr lang="cs-CZ" dirty="0"/>
        </a:p>
      </dgm:t>
    </dgm:pt>
    <dgm:pt modelId="{640FCD65-FC50-47CE-BD5F-265F5E62703B}" type="parTrans" cxnId="{7E84CD0D-4431-4ED3-8F22-2FD1F7EC2AE6}">
      <dgm:prSet/>
      <dgm:spPr/>
      <dgm:t>
        <a:bodyPr/>
        <a:lstStyle/>
        <a:p>
          <a:endParaRPr lang="cs-CZ"/>
        </a:p>
      </dgm:t>
    </dgm:pt>
    <dgm:pt modelId="{FA585536-53E3-48D7-A300-EDFD6FA06A5D}" type="sibTrans" cxnId="{7E84CD0D-4431-4ED3-8F22-2FD1F7EC2AE6}">
      <dgm:prSet/>
      <dgm:spPr/>
      <dgm:t>
        <a:bodyPr/>
        <a:lstStyle/>
        <a:p>
          <a:endParaRPr lang="cs-CZ"/>
        </a:p>
      </dgm:t>
    </dgm:pt>
    <dgm:pt modelId="{1FDE5EC8-B2D2-43D5-98C5-06540EC63602}">
      <dgm:prSet/>
      <dgm:spPr/>
      <dgm:t>
        <a:bodyPr/>
        <a:lstStyle/>
        <a:p>
          <a:endParaRPr lang="cs-CZ" dirty="0"/>
        </a:p>
      </dgm:t>
    </dgm:pt>
    <dgm:pt modelId="{E2220441-CE45-4958-8269-05C89A069EDF}" type="parTrans" cxnId="{A6818B14-CF84-418C-91A3-36E0D1618FBF}">
      <dgm:prSet/>
      <dgm:spPr/>
      <dgm:t>
        <a:bodyPr/>
        <a:lstStyle/>
        <a:p>
          <a:endParaRPr lang="cs-CZ"/>
        </a:p>
      </dgm:t>
    </dgm:pt>
    <dgm:pt modelId="{B641B381-D0BD-4B2C-A2B3-80F6D90B74AD}" type="sibTrans" cxnId="{A6818B14-CF84-418C-91A3-36E0D1618FBF}">
      <dgm:prSet/>
      <dgm:spPr/>
      <dgm:t>
        <a:bodyPr/>
        <a:lstStyle/>
        <a:p>
          <a:endParaRPr lang="cs-CZ"/>
        </a:p>
      </dgm:t>
    </dgm:pt>
    <dgm:pt modelId="{2CD2C267-6C72-4E80-A089-10F61BEABAA0}" type="pres">
      <dgm:prSet presAssocID="{47160FDB-0B04-4991-997B-8FCE3C751D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4DEA7FE-3F18-45E6-9C55-1844D8FC1E79}" type="pres">
      <dgm:prSet presAssocID="{47160FDB-0B04-4991-997B-8FCE3C751D02}" presName="matrix" presStyleCnt="0"/>
      <dgm:spPr/>
    </dgm:pt>
    <dgm:pt modelId="{50C98D5E-8B90-4163-A00D-DFCE0F7312E6}" type="pres">
      <dgm:prSet presAssocID="{47160FDB-0B04-4991-997B-8FCE3C751D02}" presName="tile1" presStyleLbl="node1" presStyleIdx="0" presStyleCnt="4" custLinFactNeighborX="-284" custLinFactNeighborY="-10052"/>
      <dgm:spPr/>
      <dgm:t>
        <a:bodyPr/>
        <a:lstStyle/>
        <a:p>
          <a:endParaRPr lang="cs-CZ"/>
        </a:p>
      </dgm:t>
    </dgm:pt>
    <dgm:pt modelId="{B6C67394-9F66-4033-AD4C-784FC15E6079}" type="pres">
      <dgm:prSet presAssocID="{47160FDB-0B04-4991-997B-8FCE3C751D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E9220-147B-4941-864D-33AF4FF4D9B5}" type="pres">
      <dgm:prSet presAssocID="{47160FDB-0B04-4991-997B-8FCE3C751D02}" presName="tile2" presStyleLbl="node1" presStyleIdx="1" presStyleCnt="4"/>
      <dgm:spPr/>
      <dgm:t>
        <a:bodyPr/>
        <a:lstStyle/>
        <a:p>
          <a:endParaRPr lang="cs-CZ"/>
        </a:p>
      </dgm:t>
    </dgm:pt>
    <dgm:pt modelId="{38D6CCCE-A36C-4F1E-BD4C-F649DC82F55A}" type="pres">
      <dgm:prSet presAssocID="{47160FDB-0B04-4991-997B-8FCE3C751D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62748-1C6B-4689-81E4-71D19C83A2D6}" type="pres">
      <dgm:prSet presAssocID="{47160FDB-0B04-4991-997B-8FCE3C751D02}" presName="tile3" presStyleLbl="node1" presStyleIdx="2" presStyleCnt="4" custScaleY="110484" custLinFactNeighborX="-6240" custLinFactNeighborY="-5973"/>
      <dgm:spPr/>
      <dgm:t>
        <a:bodyPr/>
        <a:lstStyle/>
        <a:p>
          <a:endParaRPr lang="cs-CZ"/>
        </a:p>
      </dgm:t>
    </dgm:pt>
    <dgm:pt modelId="{FBE9E5FA-73F9-461A-A765-10D5EACD8830}" type="pres">
      <dgm:prSet presAssocID="{47160FDB-0B04-4991-997B-8FCE3C751D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B63361-CB61-4F05-82E7-09E515520CF3}" type="pres">
      <dgm:prSet presAssocID="{47160FDB-0B04-4991-997B-8FCE3C751D02}" presName="tile4" presStyleLbl="node1" presStyleIdx="3" presStyleCnt="4"/>
      <dgm:spPr/>
      <dgm:t>
        <a:bodyPr/>
        <a:lstStyle/>
        <a:p>
          <a:endParaRPr lang="cs-CZ"/>
        </a:p>
      </dgm:t>
    </dgm:pt>
    <dgm:pt modelId="{9E1F4743-00FC-423A-B4B6-D0681FE48333}" type="pres">
      <dgm:prSet presAssocID="{47160FDB-0B04-4991-997B-8FCE3C751D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9F7298-5EDC-49AC-92BC-2F0943D859AB}" type="pres">
      <dgm:prSet presAssocID="{47160FDB-0B04-4991-997B-8FCE3C751D0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710DEC4E-5C81-4BD2-9900-916C8E9CAE32}" srcId="{47160FDB-0B04-4991-997B-8FCE3C751D02}" destId="{6DB02B87-6196-4A6D-9D8B-7B705CC8D43A}" srcOrd="1" destOrd="0" parTransId="{A7CC4336-CA91-4997-9581-ECAE4180FA4A}" sibTransId="{AA47C144-381A-46D3-81F9-2EEDDF87C82F}"/>
    <dgm:cxn modelId="{A6818B14-CF84-418C-91A3-36E0D1618FBF}" srcId="{CCE96C20-A5E2-4F6E-86A8-E655C3ABF6CB}" destId="{1FDE5EC8-B2D2-43D5-98C5-06540EC63602}" srcOrd="3" destOrd="0" parTransId="{E2220441-CE45-4958-8269-05C89A069EDF}" sibTransId="{B641B381-D0BD-4B2C-A2B3-80F6D90B74AD}"/>
    <dgm:cxn modelId="{8D86D39F-601F-4762-B568-D22A1751D906}" srcId="{BE622742-E42F-4A18-9380-6419E30B9823}" destId="{B79503AF-2D32-4EBB-AEE7-20CD9864FF59}" srcOrd="0" destOrd="0" parTransId="{3C905A6E-2505-4EB4-81C0-B5BACDD8B9F4}" sibTransId="{FA523EEB-6729-43EA-B279-96FA46715D34}"/>
    <dgm:cxn modelId="{CA1FA6C4-E125-4812-8A81-78D8B76B13B0}" type="presOf" srcId="{F6A77BA9-86EF-451F-8E90-03B9057FEB13}" destId="{B6C67394-9F66-4033-AD4C-784FC15E6079}" srcOrd="1" destOrd="0" presId="urn:microsoft.com/office/officeart/2005/8/layout/matrix1"/>
    <dgm:cxn modelId="{9FE181F9-A7A5-47B3-A735-284451D0D2D6}" srcId="{6DB02B87-6196-4A6D-9D8B-7B705CC8D43A}" destId="{CC7527F5-00C3-4689-9D71-231BBF174525}" srcOrd="0" destOrd="0" parTransId="{DC99EAB5-2432-4A9F-AD4E-392131F30943}" sibTransId="{9BD1EC9C-049D-40C2-92E6-D5220F77BD8C}"/>
    <dgm:cxn modelId="{DC9CA084-3F16-411B-843E-8F8BB8714105}" type="presOf" srcId="{0BA6384A-D2F3-4AB5-9068-5FAE6952705D}" destId="{465E9220-147B-4941-864D-33AF4FF4D9B5}" srcOrd="0" destOrd="0" presId="urn:microsoft.com/office/officeart/2005/8/layout/matrix1"/>
    <dgm:cxn modelId="{5D9317D6-C73D-4C2D-AE67-85856323AB89}" srcId="{47160FDB-0B04-4991-997B-8FCE3C751D02}" destId="{B7970840-76D4-4B00-BC0C-2B961E2349AA}" srcOrd="3" destOrd="0" parTransId="{1F949AE4-CAE3-4F66-B47E-2A32A99C84B7}" sibTransId="{E7F3BEC1-13CA-4EF2-B9EA-62A57C52BE0D}"/>
    <dgm:cxn modelId="{C7A37F2D-2C21-412C-A65A-D0A714EF7103}" srcId="{CCE96C20-A5E2-4F6E-86A8-E655C3ABF6CB}" destId="{F6A77BA9-86EF-451F-8E90-03B9057FEB13}" srcOrd="0" destOrd="0" parTransId="{BCFC5B2C-B27C-408B-96EE-AEEB4CEEAD6E}" sibTransId="{AB012F80-276F-4B6A-963A-1B5E4E18368F}"/>
    <dgm:cxn modelId="{E7F15524-F5EC-41FB-9936-F490E8199EF4}" srcId="{CCE96C20-A5E2-4F6E-86A8-E655C3ABF6CB}" destId="{0BA6384A-D2F3-4AB5-9068-5FAE6952705D}" srcOrd="1" destOrd="0" parTransId="{AF3343D4-8B59-41C4-AD38-DBF52BB6CFD2}" sibTransId="{FEAE5DEA-1F83-41BB-920B-A57879AF6FB6}"/>
    <dgm:cxn modelId="{AA5F9C14-A7C0-45F0-8413-BF09BCC91BA3}" srcId="{47160FDB-0B04-4991-997B-8FCE3C751D02}" destId="{CCE96C20-A5E2-4F6E-86A8-E655C3ABF6CB}" srcOrd="0" destOrd="0" parTransId="{98BABFCA-DAA9-4A35-B1E0-9CFB50A8103A}" sibTransId="{C13D03B8-5461-48C6-A435-234439D93E51}"/>
    <dgm:cxn modelId="{EAA3E2BE-FA08-426E-A433-7F9CAAD06974}" type="presOf" srcId="{CA76F100-7765-4FF6-9B52-058CE6C3528C}" destId="{AA562748-1C6B-4689-81E4-71D19C83A2D6}" srcOrd="0" destOrd="0" presId="urn:microsoft.com/office/officeart/2005/8/layout/matrix1"/>
    <dgm:cxn modelId="{7E84CD0D-4431-4ED3-8F22-2FD1F7EC2AE6}" srcId="{CCE96C20-A5E2-4F6E-86A8-E655C3ABF6CB}" destId="{CA76F100-7765-4FF6-9B52-058CE6C3528C}" srcOrd="2" destOrd="0" parTransId="{640FCD65-FC50-47CE-BD5F-265F5E62703B}" sibTransId="{FA585536-53E3-48D7-A300-EDFD6FA06A5D}"/>
    <dgm:cxn modelId="{CD91C05F-822F-4061-92A8-DEEBFBF2CA30}" type="presOf" srcId="{F6A77BA9-86EF-451F-8E90-03B9057FEB13}" destId="{50C98D5E-8B90-4163-A00D-DFCE0F7312E6}" srcOrd="0" destOrd="0" presId="urn:microsoft.com/office/officeart/2005/8/layout/matrix1"/>
    <dgm:cxn modelId="{9A1836EF-4B8C-48D0-84B3-FC74AC43A71A}" type="presOf" srcId="{CA76F100-7765-4FF6-9B52-058CE6C3528C}" destId="{FBE9E5FA-73F9-461A-A765-10D5EACD8830}" srcOrd="1" destOrd="0" presId="urn:microsoft.com/office/officeart/2005/8/layout/matrix1"/>
    <dgm:cxn modelId="{C548CA02-23C6-4832-A048-CDA1ED5E0313}" type="presOf" srcId="{47160FDB-0B04-4991-997B-8FCE3C751D02}" destId="{2CD2C267-6C72-4E80-A089-10F61BEABAA0}" srcOrd="0" destOrd="0" presId="urn:microsoft.com/office/officeart/2005/8/layout/matrix1"/>
    <dgm:cxn modelId="{9B161E02-81B5-4CBD-8341-4264B706BD44}" srcId="{47160FDB-0B04-4991-997B-8FCE3C751D02}" destId="{BE622742-E42F-4A18-9380-6419E30B9823}" srcOrd="2" destOrd="0" parTransId="{5672C967-465E-45C4-9D83-F32F76E8B351}" sibTransId="{7DE525DD-6F31-4FB6-BAB1-029B418B8CFD}"/>
    <dgm:cxn modelId="{92367365-2415-4346-94D9-B7D4939DE7C7}" type="presOf" srcId="{1FDE5EC8-B2D2-43D5-98C5-06540EC63602}" destId="{9E1F4743-00FC-423A-B4B6-D0681FE48333}" srcOrd="1" destOrd="0" presId="urn:microsoft.com/office/officeart/2005/8/layout/matrix1"/>
    <dgm:cxn modelId="{6802BBF8-B759-466D-B64E-7CD2A063BE69}" type="presOf" srcId="{0BA6384A-D2F3-4AB5-9068-5FAE6952705D}" destId="{38D6CCCE-A36C-4F1E-BD4C-F649DC82F55A}" srcOrd="1" destOrd="0" presId="urn:microsoft.com/office/officeart/2005/8/layout/matrix1"/>
    <dgm:cxn modelId="{C583C9CC-593D-4EB4-BD2E-3DEA447C661D}" srcId="{B7970840-76D4-4B00-BC0C-2B961E2349AA}" destId="{C0529792-4CA6-4B89-8868-43529CE5C76C}" srcOrd="0" destOrd="0" parTransId="{C9C8AAD5-E454-4DBF-9B3A-35FFE25302E6}" sibTransId="{7B704A37-3A9C-4352-A541-9361E5E7062D}"/>
    <dgm:cxn modelId="{D2D4716E-0D52-4FC3-BC97-0906CCF795C3}" type="presOf" srcId="{1FDE5EC8-B2D2-43D5-98C5-06540EC63602}" destId="{29B63361-CB61-4F05-82E7-09E515520CF3}" srcOrd="0" destOrd="0" presId="urn:microsoft.com/office/officeart/2005/8/layout/matrix1"/>
    <dgm:cxn modelId="{7259FE1F-4A46-440D-8683-1FDF4AA3AF7C}" type="presOf" srcId="{CCE96C20-A5E2-4F6E-86A8-E655C3ABF6CB}" destId="{FD9F7298-5EDC-49AC-92BC-2F0943D859AB}" srcOrd="0" destOrd="0" presId="urn:microsoft.com/office/officeart/2005/8/layout/matrix1"/>
    <dgm:cxn modelId="{24CD12E9-CAB9-4BD8-8CF9-C1556B95E8E1}" type="presParOf" srcId="{2CD2C267-6C72-4E80-A089-10F61BEABAA0}" destId="{A4DEA7FE-3F18-45E6-9C55-1844D8FC1E79}" srcOrd="0" destOrd="0" presId="urn:microsoft.com/office/officeart/2005/8/layout/matrix1"/>
    <dgm:cxn modelId="{084F20C6-D4DA-4ABB-AFB0-4647B20D2103}" type="presParOf" srcId="{A4DEA7FE-3F18-45E6-9C55-1844D8FC1E79}" destId="{50C98D5E-8B90-4163-A00D-DFCE0F7312E6}" srcOrd="0" destOrd="0" presId="urn:microsoft.com/office/officeart/2005/8/layout/matrix1"/>
    <dgm:cxn modelId="{53F3950B-9B19-42C8-A584-20C89554FFBB}" type="presParOf" srcId="{A4DEA7FE-3F18-45E6-9C55-1844D8FC1E79}" destId="{B6C67394-9F66-4033-AD4C-784FC15E6079}" srcOrd="1" destOrd="0" presId="urn:microsoft.com/office/officeart/2005/8/layout/matrix1"/>
    <dgm:cxn modelId="{BAE6D233-8B4B-46EA-8CFB-F21F8E4773BA}" type="presParOf" srcId="{A4DEA7FE-3F18-45E6-9C55-1844D8FC1E79}" destId="{465E9220-147B-4941-864D-33AF4FF4D9B5}" srcOrd="2" destOrd="0" presId="urn:microsoft.com/office/officeart/2005/8/layout/matrix1"/>
    <dgm:cxn modelId="{7B94C5E3-5418-400C-9E6B-4D1FBCA68057}" type="presParOf" srcId="{A4DEA7FE-3F18-45E6-9C55-1844D8FC1E79}" destId="{38D6CCCE-A36C-4F1E-BD4C-F649DC82F55A}" srcOrd="3" destOrd="0" presId="urn:microsoft.com/office/officeart/2005/8/layout/matrix1"/>
    <dgm:cxn modelId="{127F3CCC-6413-47C2-A94F-10D7B4F9E039}" type="presParOf" srcId="{A4DEA7FE-3F18-45E6-9C55-1844D8FC1E79}" destId="{AA562748-1C6B-4689-81E4-71D19C83A2D6}" srcOrd="4" destOrd="0" presId="urn:microsoft.com/office/officeart/2005/8/layout/matrix1"/>
    <dgm:cxn modelId="{A795E23C-CE87-4D13-A4D1-8877EFC33A92}" type="presParOf" srcId="{A4DEA7FE-3F18-45E6-9C55-1844D8FC1E79}" destId="{FBE9E5FA-73F9-461A-A765-10D5EACD8830}" srcOrd="5" destOrd="0" presId="urn:microsoft.com/office/officeart/2005/8/layout/matrix1"/>
    <dgm:cxn modelId="{9E9FA91C-65A1-48B4-9251-7AAFA7FC3B14}" type="presParOf" srcId="{A4DEA7FE-3F18-45E6-9C55-1844D8FC1E79}" destId="{29B63361-CB61-4F05-82E7-09E515520CF3}" srcOrd="6" destOrd="0" presId="urn:microsoft.com/office/officeart/2005/8/layout/matrix1"/>
    <dgm:cxn modelId="{A8E32D69-F780-4152-ABFF-5EDF7A61A092}" type="presParOf" srcId="{A4DEA7FE-3F18-45E6-9C55-1844D8FC1E79}" destId="{9E1F4743-00FC-423A-B4B6-D0681FE48333}" srcOrd="7" destOrd="0" presId="urn:microsoft.com/office/officeart/2005/8/layout/matrix1"/>
    <dgm:cxn modelId="{145A25F2-377F-4B53-81D7-D3B7B59B1F99}" type="presParOf" srcId="{2CD2C267-6C72-4E80-A089-10F61BEABAA0}" destId="{FD9F7298-5EDC-49AC-92BC-2F0943D859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98D5E-8B90-4163-A00D-DFCE0F7312E6}">
      <dsp:nvSpPr>
        <dsp:cNvPr id="0" name=""/>
        <dsp:cNvSpPr/>
      </dsp:nvSpPr>
      <dsp:spPr>
        <a:xfrm rot="16200000">
          <a:off x="1183833" y="-1234038"/>
          <a:ext cx="1915503" cy="428317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5400000">
        <a:off x="0" y="-50205"/>
        <a:ext cx="4283170" cy="1436627"/>
      </dsp:txXfrm>
    </dsp:sp>
    <dsp:sp modelId="{465E9220-147B-4941-864D-33AF4FF4D9B5}">
      <dsp:nvSpPr>
        <dsp:cNvPr id="0" name=""/>
        <dsp:cNvSpPr/>
      </dsp:nvSpPr>
      <dsp:spPr>
        <a:xfrm>
          <a:off x="4283170" y="-50205"/>
          <a:ext cx="4283170" cy="19155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283170" y="-50205"/>
        <a:ext cx="4283170" cy="1436627"/>
      </dsp:txXfrm>
    </dsp:sp>
    <dsp:sp modelId="{AA562748-1C6B-4689-81E4-71D19C83A2D6}">
      <dsp:nvSpPr>
        <dsp:cNvPr id="0" name=""/>
        <dsp:cNvSpPr/>
      </dsp:nvSpPr>
      <dsp:spPr>
        <a:xfrm rot="10800000">
          <a:off x="0" y="1650474"/>
          <a:ext cx="4283170" cy="21163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10800000">
        <a:off x="0" y="2179555"/>
        <a:ext cx="4283170" cy="1587243"/>
      </dsp:txXfrm>
    </dsp:sp>
    <dsp:sp modelId="{29B63361-CB61-4F05-82E7-09E515520CF3}">
      <dsp:nvSpPr>
        <dsp:cNvPr id="0" name=""/>
        <dsp:cNvSpPr/>
      </dsp:nvSpPr>
      <dsp:spPr>
        <a:xfrm rot="5400000">
          <a:off x="5467003" y="681464"/>
          <a:ext cx="1915503" cy="428317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-5400000">
        <a:off x="4283170" y="2344173"/>
        <a:ext cx="4283170" cy="1436627"/>
      </dsp:txXfrm>
    </dsp:sp>
    <dsp:sp modelId="{FD9F7298-5EDC-49AC-92BC-2F0943D859AB}">
      <dsp:nvSpPr>
        <dsp:cNvPr id="0" name=""/>
        <dsp:cNvSpPr/>
      </dsp:nvSpPr>
      <dsp:spPr>
        <a:xfrm>
          <a:off x="2998218" y="1436627"/>
          <a:ext cx="2569902" cy="9577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Proč chránit Zemi?</a:t>
          </a:r>
          <a:endParaRPr lang="cs-CZ" sz="2500" kern="1200" dirty="0"/>
        </a:p>
      </dsp:txBody>
      <dsp:txXfrm>
        <a:off x="3044972" y="1483381"/>
        <a:ext cx="2476394" cy="86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0F67-0D56-466F-AB57-DCDFF86FC238}" type="datetimeFigureOut">
              <a:rPr lang="cs-CZ" smtClean="0"/>
              <a:t>5.3.2019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DEC1-F51A-441D-9CFB-DFD0E012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46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4590" y="734230"/>
            <a:ext cx="8429413" cy="1646302"/>
          </a:xfrm>
        </p:spPr>
        <p:txBody>
          <a:bodyPr/>
          <a:lstStyle/>
          <a:p>
            <a:pPr algn="l"/>
            <a:r>
              <a:rPr lang="cs-CZ" sz="4400" dirty="0" smtClean="0"/>
              <a:t>Environmentální vzdělávání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Prezenční studium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14" y="2583192"/>
            <a:ext cx="4122995" cy="40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Planeta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Kovové jádro </a:t>
            </a:r>
            <a:r>
              <a:rPr lang="cs-CZ" dirty="0" smtClean="0">
                <a:sym typeface="Wingdings" panose="05000000000000000000" pitchFamily="2" charset="2"/>
              </a:rPr>
              <a:t> vnější jádro  plastický plášť  zemská kůra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Povrch Země procházel a prochází různými změnami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Litosféra, biosféra, atmosféra, hydrosféra, </a:t>
            </a:r>
            <a:r>
              <a:rPr lang="cs-CZ" dirty="0" err="1" smtClean="0">
                <a:sym typeface="Wingdings" panose="05000000000000000000" pitchFamily="2" charset="2"/>
              </a:rPr>
              <a:t>pedosféra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2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Výsledkem evoluce, který trval miliony let</a:t>
            </a:r>
          </a:p>
          <a:p>
            <a:r>
              <a:rPr lang="cs-CZ" dirty="0" smtClean="0"/>
              <a:t>Biodiverzita</a:t>
            </a:r>
          </a:p>
          <a:p>
            <a:r>
              <a:rPr lang="cs-CZ" dirty="0" smtClean="0"/>
              <a:t>Nejbohatší ekosystémy – tropické deštné lesy, korálové útesy</a:t>
            </a:r>
          </a:p>
          <a:p>
            <a:endParaRPr lang="cs-CZ" dirty="0"/>
          </a:p>
          <a:p>
            <a:r>
              <a:rPr lang="cs-CZ" b="1" dirty="0" smtClean="0"/>
              <a:t>Obvykle se uvádí, že vymření 1 rostlinného druhu znamená zánik 5 závislých druhů hmyzu jako konzumentů a vymření mnoha specializovaných parazitů</a:t>
            </a:r>
          </a:p>
          <a:p>
            <a:endParaRPr lang="cs-CZ" dirty="0"/>
          </a:p>
          <a:p>
            <a:r>
              <a:rPr lang="cs-CZ" u="sng" dirty="0" smtClean="0"/>
              <a:t>Příčiny vyhynutí, způsobené aktivitou člověka </a:t>
            </a:r>
            <a:r>
              <a:rPr lang="cs-CZ" dirty="0" smtClean="0"/>
              <a:t>(Červinka a kol, 2005)</a:t>
            </a:r>
          </a:p>
          <a:p>
            <a:pPr lvl="1"/>
            <a:r>
              <a:rPr lang="cs-CZ" dirty="0" smtClean="0"/>
              <a:t>Změna prostředí, komerční lov, soutěž se zavlečenými druhy, „sportovní lov“,…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Kosmopolit x endemit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Kosmopolit – široký areál rozšíření</a:t>
            </a:r>
          </a:p>
          <a:p>
            <a:r>
              <a:rPr lang="cs-CZ" dirty="0" smtClean="0"/>
              <a:t>Endemit – úzký areál rozšíření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0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Bergmanovo pravidlo </a:t>
            </a:r>
            <a:r>
              <a:rPr lang="cs-CZ" dirty="0" smtClean="0"/>
              <a:t>– jedinci stejného druhu teplokrevných organismů mají směrem na sever mohutnější tělo – větší živočichové mají menší poměr povrchu těla vůči objemu a tím menší tepelné ztráty na jednotku hmotnosti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u="sng" dirty="0" err="1" smtClean="0"/>
              <a:t>Glogerovo</a:t>
            </a:r>
            <a:r>
              <a:rPr lang="cs-CZ" u="sng" dirty="0" smtClean="0"/>
              <a:t> pravidlo </a:t>
            </a:r>
            <a:r>
              <a:rPr lang="cs-CZ" dirty="0" smtClean="0"/>
              <a:t>– v teplejších a vlhčích oblastech bývají živočichové téhož druhu tmavší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u="sng" dirty="0" smtClean="0"/>
              <a:t>Allenovo pravidlo </a:t>
            </a:r>
            <a:r>
              <a:rPr lang="cs-CZ" dirty="0" smtClean="0"/>
              <a:t>– v chladnějších oblastech mají živočichové stejného druhu menší tělní výběžky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519" y="5071401"/>
            <a:ext cx="3790950" cy="12001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88654" y="6387921"/>
            <a:ext cx="576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a) fenek (poušť)  b) liška obecná  c) liška polární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73" y="593725"/>
            <a:ext cx="31146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Biotické složky přírody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148481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Živá složka ekosystému</a:t>
            </a:r>
          </a:p>
          <a:p>
            <a:r>
              <a:rPr lang="cs-CZ" dirty="0" smtClean="0"/>
              <a:t>Potravní řetězce </a:t>
            </a:r>
          </a:p>
          <a:p>
            <a:pPr lvl="1"/>
            <a:r>
              <a:rPr lang="cs-CZ" dirty="0" smtClean="0"/>
              <a:t>Pastevně kořistnický</a:t>
            </a:r>
          </a:p>
          <a:p>
            <a:pPr lvl="1"/>
            <a:r>
              <a:rPr lang="cs-CZ" dirty="0" err="1"/>
              <a:t>D</a:t>
            </a:r>
            <a:r>
              <a:rPr lang="cs-CZ" dirty="0" err="1" smtClean="0"/>
              <a:t>etritový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138728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Producenti</a:t>
            </a:r>
          </a:p>
          <a:p>
            <a:r>
              <a:rPr lang="cs-CZ" b="1" dirty="0"/>
              <a:t>Konzumenti</a:t>
            </a:r>
          </a:p>
          <a:p>
            <a:r>
              <a:rPr lang="cs-CZ" b="1" dirty="0" err="1"/>
              <a:t>Destruenti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70" y="3965749"/>
            <a:ext cx="7961973" cy="26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9" y="527863"/>
            <a:ext cx="4762809" cy="45767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683258"/>
            <a:ext cx="3766566" cy="37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specialisté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koala – blahovičník</a:t>
            </a:r>
          </a:p>
          <a:p>
            <a:r>
              <a:rPr lang="cs-CZ" dirty="0" smtClean="0"/>
              <a:t>Panda – bambus</a:t>
            </a:r>
          </a:p>
          <a:p>
            <a:endParaRPr lang="cs-CZ" dirty="0"/>
          </a:p>
          <a:p>
            <a:r>
              <a:rPr lang="cs-CZ" dirty="0" smtClean="0"/>
              <a:t>Zvýšené riziko ohrožení (</a:t>
            </a:r>
            <a:r>
              <a:rPr lang="cs-CZ" dirty="0" err="1" smtClean="0"/>
              <a:t>popř.vyhynutí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Abiotické složky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Neživá složka prostředí</a:t>
            </a:r>
          </a:p>
          <a:p>
            <a:endParaRPr lang="cs-CZ" dirty="0"/>
          </a:p>
          <a:p>
            <a:r>
              <a:rPr lang="cs-CZ" dirty="0" smtClean="0"/>
              <a:t>Voda</a:t>
            </a:r>
          </a:p>
          <a:p>
            <a:r>
              <a:rPr lang="cs-CZ" dirty="0" smtClean="0"/>
              <a:t>Záření</a:t>
            </a:r>
          </a:p>
          <a:p>
            <a:r>
              <a:rPr lang="cs-CZ" dirty="0" smtClean="0"/>
              <a:t>Teplota</a:t>
            </a:r>
          </a:p>
          <a:p>
            <a:r>
              <a:rPr lang="cs-CZ" dirty="0" smtClean="0"/>
              <a:t>Vítr</a:t>
            </a:r>
          </a:p>
          <a:p>
            <a:r>
              <a:rPr lang="cs-CZ" dirty="0" smtClean="0"/>
              <a:t>Disturbance – přechodná událost, která změní obvyklé podmínky a tím naruší ekosystém</a:t>
            </a:r>
          </a:p>
          <a:p>
            <a:r>
              <a:rPr lang="cs-CZ" dirty="0" smtClean="0"/>
              <a:t>Klimatické podmínky</a:t>
            </a:r>
          </a:p>
          <a:p>
            <a:r>
              <a:rPr lang="cs-CZ" dirty="0" smtClean="0"/>
              <a:t>Půda</a:t>
            </a:r>
          </a:p>
          <a:p>
            <a:r>
              <a:rPr lang="cs-CZ" dirty="0" smtClean="0"/>
              <a:t>Lidské stavby - noosféra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3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populacemi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Protokooperace</a:t>
            </a:r>
            <a:endParaRPr lang="cs-CZ" dirty="0" smtClean="0"/>
          </a:p>
          <a:p>
            <a:r>
              <a:rPr lang="cs-CZ" dirty="0" smtClean="0"/>
              <a:t>Mutualismus</a:t>
            </a:r>
          </a:p>
          <a:p>
            <a:r>
              <a:rPr lang="cs-CZ" dirty="0" smtClean="0"/>
              <a:t>Predace</a:t>
            </a:r>
          </a:p>
          <a:p>
            <a:r>
              <a:rPr lang="cs-CZ" dirty="0" err="1" smtClean="0"/>
              <a:t>Komenzálismus</a:t>
            </a:r>
            <a:endParaRPr lang="cs-CZ" dirty="0" smtClean="0"/>
          </a:p>
          <a:p>
            <a:r>
              <a:rPr lang="cs-CZ" dirty="0" smtClean="0"/>
              <a:t>Konkurence</a:t>
            </a:r>
          </a:p>
          <a:p>
            <a:r>
              <a:rPr lang="cs-CZ" dirty="0" smtClean="0"/>
              <a:t>Parazitismus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5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živočichů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Strategie r </a:t>
            </a:r>
            <a:r>
              <a:rPr lang="cs-CZ" dirty="0" smtClean="0"/>
              <a:t>– rychle se množí, hodně potomků, malá péče o potomstvo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Strategie K </a:t>
            </a:r>
            <a:r>
              <a:rPr lang="cs-CZ" dirty="0" smtClean="0"/>
              <a:t>– množí se pomalu, obvykle jeden potomek, velká péče, pohlavní zralosti dosahují poměrně pozdě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Zápočet – aktivní účast 70% na přednáškách, splnění zadaného úkolu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Návrh týdenního projektu do školy – lokální problémy ČR a </a:t>
            </a:r>
            <a:r>
              <a:rPr lang="cs-CZ" sz="2000" dirty="0" smtClean="0"/>
              <a:t>jejich návaznost na globální </a:t>
            </a:r>
            <a:r>
              <a:rPr lang="cs-CZ" sz="2000" dirty="0" smtClean="0"/>
              <a:t>problémy</a:t>
            </a:r>
          </a:p>
          <a:p>
            <a:r>
              <a:rPr lang="cs-CZ" sz="2000" dirty="0" smtClean="0"/>
              <a:t>Rozhovor s pedagogickou osobností, která pracuje v oblasti EVVO – příprava </a:t>
            </a:r>
            <a:r>
              <a:rPr lang="cs-CZ" sz="2000" dirty="0" err="1" smtClean="0"/>
              <a:t>polostrukturovaného</a:t>
            </a:r>
            <a:r>
              <a:rPr lang="cs-CZ" sz="2000" dirty="0" smtClean="0"/>
              <a:t> rozhovoru</a:t>
            </a:r>
          </a:p>
          <a:p>
            <a:r>
              <a:rPr lang="cs-CZ" sz="2000" dirty="0" smtClean="0"/>
              <a:t>Environmentální etika a její místo v současné škole</a:t>
            </a:r>
          </a:p>
          <a:p>
            <a:r>
              <a:rPr lang="cs-CZ" sz="2000" dirty="0" err="1" smtClean="0"/>
              <a:t>Ekopsychologie</a:t>
            </a:r>
            <a:r>
              <a:rPr lang="cs-CZ" sz="2000" dirty="0" smtClean="0"/>
              <a:t> </a:t>
            </a:r>
            <a:r>
              <a:rPr lang="cs-CZ" sz="2000" dirty="0" smtClean="0"/>
              <a:t>– česká veřejnost a její vztah k životnímu prostředí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u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Strategie R </a:t>
            </a:r>
            <a:r>
              <a:rPr lang="cs-CZ" dirty="0" smtClean="0"/>
              <a:t>– první fáze ekologické sukcese, adaptovány na disturbance, semena skryta v půdě (jednoleté byliny, maliník)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Strategie C </a:t>
            </a:r>
            <a:r>
              <a:rPr lang="cs-CZ" dirty="0" smtClean="0"/>
              <a:t>– svou velikostí si vybojují příhodné podmínky, semena velká s velkou schopností klíčivosti (lípa, dub)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Strategie S </a:t>
            </a:r>
            <a:r>
              <a:rPr lang="cs-CZ" dirty="0" smtClean="0"/>
              <a:t>– adaptováni na stres, žijí v prostředí obecně nepříznivém (sukulenty, kaktusy, horské rostliny, lišejníky)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2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Ekologie</a:t>
            </a:r>
          </a:p>
          <a:p>
            <a:endParaRPr lang="cs-CZ" dirty="0"/>
          </a:p>
          <a:p>
            <a:r>
              <a:rPr lang="cs-CZ" dirty="0" smtClean="0"/>
              <a:t>Environmentalistika</a:t>
            </a:r>
          </a:p>
          <a:p>
            <a:endParaRPr lang="cs-CZ" dirty="0"/>
          </a:p>
          <a:p>
            <a:r>
              <a:rPr lang="cs-CZ" dirty="0" err="1" smtClean="0"/>
              <a:t>Envigogika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9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6925041"/>
              </p:ext>
            </p:extLst>
          </p:nvPr>
        </p:nvGraphicFramePr>
        <p:xfrm>
          <a:off x="719329" y="612204"/>
          <a:ext cx="8566340" cy="383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 dolů 4"/>
          <p:cNvSpPr/>
          <p:nvPr/>
        </p:nvSpPr>
        <p:spPr>
          <a:xfrm>
            <a:off x="4749260" y="4888992"/>
            <a:ext cx="536448" cy="85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487168" y="5814617"/>
            <a:ext cx="525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Abychom mohli chránit naší planetu, musíme jí rozumět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3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1869 – </a:t>
            </a:r>
            <a:r>
              <a:rPr lang="cs-CZ" sz="2000" dirty="0" smtClean="0"/>
              <a:t>Ernst </a:t>
            </a:r>
            <a:r>
              <a:rPr lang="cs-CZ" sz="2000" dirty="0" err="1" smtClean="0"/>
              <a:t>Haeckel</a:t>
            </a:r>
            <a:endParaRPr lang="cs-CZ" sz="2000" dirty="0" smtClean="0"/>
          </a:p>
          <a:p>
            <a:r>
              <a:rPr lang="cs-CZ" sz="2000" dirty="0" smtClean="0"/>
              <a:t>britský </a:t>
            </a:r>
            <a:r>
              <a:rPr lang="cs-CZ" sz="2000" dirty="0" smtClean="0"/>
              <a:t>zoolog Charles </a:t>
            </a:r>
            <a:r>
              <a:rPr lang="cs-CZ" sz="2000" dirty="0" err="1" smtClean="0"/>
              <a:t>Sutherland</a:t>
            </a:r>
            <a:r>
              <a:rPr lang="cs-CZ" sz="2000" dirty="0" smtClean="0"/>
              <a:t> </a:t>
            </a:r>
            <a:r>
              <a:rPr lang="cs-CZ" sz="2000" dirty="0" err="1" smtClean="0"/>
              <a:t>Elton</a:t>
            </a:r>
            <a:r>
              <a:rPr lang="cs-CZ" sz="2000" dirty="0" smtClean="0"/>
              <a:t> – potřeba studia druhů živočichův jejich přirozeném prostředí</a:t>
            </a:r>
          </a:p>
          <a:p>
            <a:r>
              <a:rPr lang="cs-CZ" sz="2000" dirty="0" smtClean="0"/>
              <a:t>Eugene Paul </a:t>
            </a:r>
            <a:r>
              <a:rPr lang="cs-CZ" sz="2000" dirty="0" err="1" smtClean="0"/>
              <a:t>Odum</a:t>
            </a:r>
            <a:r>
              <a:rPr lang="cs-CZ" sz="2000" dirty="0" smtClean="0"/>
              <a:t> – studoval invaze rostlin a živočichů </a:t>
            </a:r>
            <a:endParaRPr lang="cs-CZ" sz="2000" dirty="0" smtClean="0"/>
          </a:p>
          <a:p>
            <a:r>
              <a:rPr lang="cs-CZ" sz="2000" dirty="0" smtClean="0"/>
              <a:t>Rozvoj </a:t>
            </a:r>
            <a:r>
              <a:rPr lang="cs-CZ" sz="2000" dirty="0" smtClean="0"/>
              <a:t>ekologie – 20. století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Autekologie – zaměření na jeden druh</a:t>
            </a:r>
          </a:p>
          <a:p>
            <a:r>
              <a:rPr lang="cs-CZ" sz="2000" dirty="0" smtClean="0"/>
              <a:t>Synekologie – studium společenstva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85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ekologie?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Nauka o vztahu mezi organismy a prostředím a organismy navzájem</a:t>
            </a:r>
          </a:p>
          <a:p>
            <a:endParaRPr lang="cs-CZ" dirty="0"/>
          </a:p>
          <a:p>
            <a:r>
              <a:rPr lang="cs-CZ" dirty="0" smtClean="0"/>
              <a:t>Ekologie využívá poznatky mnoha dalších oborů</a:t>
            </a:r>
          </a:p>
          <a:p>
            <a:pPr lvl="1"/>
            <a:r>
              <a:rPr lang="cs-CZ" dirty="0" smtClean="0"/>
              <a:t>Klimatologie</a:t>
            </a:r>
          </a:p>
          <a:p>
            <a:pPr lvl="1"/>
            <a:r>
              <a:rPr lang="cs-CZ" dirty="0" smtClean="0"/>
              <a:t>Meteorologie</a:t>
            </a:r>
          </a:p>
          <a:p>
            <a:pPr lvl="1"/>
            <a:r>
              <a:rPr lang="cs-CZ" dirty="0" smtClean="0"/>
              <a:t>Hydrologie</a:t>
            </a:r>
          </a:p>
          <a:p>
            <a:pPr lvl="1"/>
            <a:r>
              <a:rPr lang="cs-CZ" dirty="0" smtClean="0"/>
              <a:t>Geologie</a:t>
            </a:r>
          </a:p>
          <a:p>
            <a:pPr lvl="1"/>
            <a:r>
              <a:rPr lang="cs-CZ" dirty="0" smtClean="0"/>
              <a:t>Biologie</a:t>
            </a:r>
          </a:p>
          <a:p>
            <a:pPr lvl="1"/>
            <a:r>
              <a:rPr lang="cs-CZ" dirty="0" smtClean="0"/>
              <a:t>Ekonomie</a:t>
            </a:r>
          </a:p>
          <a:p>
            <a:pPr lvl="1"/>
            <a:r>
              <a:rPr lang="cs-CZ" dirty="0" smtClean="0"/>
              <a:t>Sociologie,………..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ekologie:</a:t>
            </a:r>
          </a:p>
          <a:p>
            <a:pPr lvl="1"/>
            <a:r>
              <a:rPr lang="cs-CZ" dirty="0" smtClean="0"/>
              <a:t>Etologie = nauka o chování zvířat</a:t>
            </a:r>
          </a:p>
          <a:p>
            <a:pPr lvl="1"/>
            <a:r>
              <a:rPr lang="cs-CZ" dirty="0" smtClean="0"/>
              <a:t>Sociobiologie = věda srovnávající chování zvířat a lidí</a:t>
            </a:r>
          </a:p>
          <a:p>
            <a:pPr lvl="1"/>
            <a:r>
              <a:rPr lang="cs-CZ" dirty="0" smtClean="0"/>
              <a:t>Environmentalistika = nauka o životním prostředí a jeho problémech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 ekologie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Jedinec</a:t>
            </a:r>
          </a:p>
          <a:p>
            <a:r>
              <a:rPr lang="cs-CZ" b="1" dirty="0" smtClean="0"/>
              <a:t>Druh</a:t>
            </a:r>
          </a:p>
          <a:p>
            <a:r>
              <a:rPr lang="cs-CZ" b="1" dirty="0" smtClean="0"/>
              <a:t>Populace</a:t>
            </a:r>
          </a:p>
          <a:p>
            <a:endParaRPr lang="cs-CZ" dirty="0" smtClean="0"/>
          </a:p>
          <a:p>
            <a:r>
              <a:rPr lang="cs-CZ" b="1" dirty="0" smtClean="0"/>
              <a:t>Biocenóza</a:t>
            </a:r>
            <a:r>
              <a:rPr lang="cs-CZ" dirty="0" smtClean="0"/>
              <a:t> (společenstva) – organismy provázané složitými vztahy na určité místě</a:t>
            </a:r>
          </a:p>
          <a:p>
            <a:r>
              <a:rPr lang="cs-CZ" b="1" dirty="0" smtClean="0"/>
              <a:t>Ekosystém</a:t>
            </a:r>
            <a:r>
              <a:rPr lang="cs-CZ" dirty="0" smtClean="0"/>
              <a:t> – celek tvořený neživým prostředím a všemi živými organismy</a:t>
            </a:r>
          </a:p>
          <a:p>
            <a:pPr lvl="1"/>
            <a:r>
              <a:rPr lang="cs-CZ" dirty="0" smtClean="0"/>
              <a:t>Přirozený</a:t>
            </a:r>
          </a:p>
          <a:p>
            <a:pPr lvl="1"/>
            <a:r>
              <a:rPr lang="cs-CZ" dirty="0" smtClean="0"/>
              <a:t>Umělý</a:t>
            </a:r>
          </a:p>
          <a:p>
            <a:r>
              <a:rPr lang="cs-CZ" b="1" dirty="0" smtClean="0"/>
              <a:t>Biom</a:t>
            </a:r>
            <a:r>
              <a:rPr lang="cs-CZ" dirty="0" smtClean="0"/>
              <a:t> – soubor ekosystémů, který je pod vlivem obdobného podnebí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1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ekologie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ekosystém se vyvíjí až dosáhne rovnovážného stavu = </a:t>
            </a:r>
            <a:r>
              <a:rPr lang="cs-CZ" b="1" dirty="0" smtClean="0"/>
              <a:t>klimax</a:t>
            </a:r>
          </a:p>
          <a:p>
            <a:r>
              <a:rPr lang="cs-CZ" dirty="0" smtClean="0"/>
              <a:t>Postupný vývoj ekosystému = </a:t>
            </a:r>
            <a:r>
              <a:rPr lang="cs-CZ" b="1" dirty="0" smtClean="0"/>
              <a:t>sukcese</a:t>
            </a:r>
          </a:p>
          <a:p>
            <a:r>
              <a:rPr lang="cs-CZ" dirty="0" smtClean="0"/>
              <a:t>Vzniká </a:t>
            </a:r>
            <a:r>
              <a:rPr lang="cs-CZ" dirty="0" err="1" smtClean="0"/>
              <a:t>tvz</a:t>
            </a:r>
            <a:r>
              <a:rPr lang="cs-CZ" dirty="0" smtClean="0"/>
              <a:t>. </a:t>
            </a:r>
            <a:r>
              <a:rPr lang="cs-CZ" dirty="0" err="1" smtClean="0"/>
              <a:t>sukcesní</a:t>
            </a:r>
            <a:r>
              <a:rPr lang="cs-CZ" dirty="0" smtClean="0"/>
              <a:t> řada</a:t>
            </a:r>
          </a:p>
          <a:p>
            <a:endParaRPr lang="cs-CZ" dirty="0"/>
          </a:p>
          <a:p>
            <a:r>
              <a:rPr lang="cs-CZ" dirty="0" smtClean="0"/>
              <a:t>Vykácení lesa </a:t>
            </a:r>
            <a:r>
              <a:rPr lang="cs-CZ" dirty="0" smtClean="0">
                <a:sym typeface="Wingdings" panose="05000000000000000000" pitchFamily="2" charset="2"/>
              </a:rPr>
              <a:t> jednoleté byliny  vytrvalé byliny  rychle rostoucí dřeviny (bříza, bez, topol)  v jejich stínu vyklíčí semenáče smrku  časem je přerostou a zastíní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634</Words>
  <Application>Microsoft Office PowerPoint</Application>
  <PresentationFormat>Širokoúhlá obrazovka</PresentationFormat>
  <Paragraphs>123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Faseta</vt:lpstr>
      <vt:lpstr>Environmentální vzdělávání</vt:lpstr>
      <vt:lpstr>Ukončení předmětu</vt:lpstr>
      <vt:lpstr>Pojmy</vt:lpstr>
      <vt:lpstr>Prezentace aplikace PowerPoint</vt:lpstr>
      <vt:lpstr>Ekologie</vt:lpstr>
      <vt:lpstr>Co je ekologie?</vt:lpstr>
      <vt:lpstr>Další obory</vt:lpstr>
      <vt:lpstr>Základní pojmy ekologie</vt:lpstr>
      <vt:lpstr>Základní pojmy ekologie</vt:lpstr>
      <vt:lpstr>Planeta Země</vt:lpstr>
      <vt:lpstr>Biosféra</vt:lpstr>
      <vt:lpstr>Kosmopolit x endemit</vt:lpstr>
      <vt:lpstr>Ekologická pravidla</vt:lpstr>
      <vt:lpstr>Biotické složky přírody</vt:lpstr>
      <vt:lpstr>Prezentace aplikace PowerPoint</vt:lpstr>
      <vt:lpstr>Potravní specialisté</vt:lpstr>
      <vt:lpstr>Abiotické složky prostředí</vt:lpstr>
      <vt:lpstr>Vztahy mezi populacemi</vt:lpstr>
      <vt:lpstr>Strategie živočichů</vt:lpstr>
      <vt:lpstr>Strategie u rostlin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ekologie</dc:title>
  <dc:creator>Doug</dc:creator>
  <cp:lastModifiedBy>Thorovska</cp:lastModifiedBy>
  <cp:revision>40</cp:revision>
  <cp:lastPrinted>2017-03-02T13:09:47Z</cp:lastPrinted>
  <dcterms:created xsi:type="dcterms:W3CDTF">2015-11-10T19:52:58Z</dcterms:created>
  <dcterms:modified xsi:type="dcterms:W3CDTF">2019-03-05T11:04:27Z</dcterms:modified>
</cp:coreProperties>
</file>