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98" r:id="rId5"/>
    <p:sldId id="308" r:id="rId6"/>
    <p:sldId id="296" r:id="rId7"/>
    <p:sldId id="297" r:id="rId8"/>
    <p:sldId id="259" r:id="rId9"/>
    <p:sldId id="260" r:id="rId10"/>
    <p:sldId id="261" r:id="rId11"/>
    <p:sldId id="263" r:id="rId12"/>
    <p:sldId id="273" r:id="rId13"/>
    <p:sldId id="264" r:id="rId14"/>
    <p:sldId id="267" r:id="rId15"/>
    <p:sldId id="265" r:id="rId16"/>
    <p:sldId id="268" r:id="rId17"/>
    <p:sldId id="266" r:id="rId18"/>
    <p:sldId id="269" r:id="rId19"/>
    <p:sldId id="270" r:id="rId20"/>
    <p:sldId id="276" r:id="rId21"/>
    <p:sldId id="271" r:id="rId22"/>
    <p:sldId id="275" r:id="rId23"/>
    <p:sldId id="277" r:id="rId24"/>
    <p:sldId id="262" r:id="rId25"/>
    <p:sldId id="294" r:id="rId26"/>
    <p:sldId id="306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83" r:id="rId35"/>
    <p:sldId id="284" r:id="rId36"/>
    <p:sldId id="285" r:id="rId37"/>
    <p:sldId id="286" r:id="rId38"/>
    <p:sldId id="287" r:id="rId39"/>
    <p:sldId id="288" r:id="rId40"/>
    <p:sldId id="307" r:id="rId41"/>
    <p:sldId id="289" r:id="rId42"/>
    <p:sldId id="290" r:id="rId43"/>
    <p:sldId id="291" r:id="rId44"/>
    <p:sldId id="274" r:id="rId45"/>
    <p:sldId id="293" r:id="rId46"/>
    <p:sldId id="309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inka\Plocha\KAS%202012\Economic%20Issues\project\CREATIVE%20CLASS%20per%20stat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8.8105132691746982E-2"/>
          <c:y val="5.3833184230626809E-2"/>
          <c:w val="0.85669245455816689"/>
          <c:h val="0.853457059904635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5"/>
              <c:layout>
                <c:manualLayout>
                  <c:x val="-2.9321109166909692E-2"/>
                  <c:y val="0.1178533717575685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Colorado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cs-CZ" dirty="0" smtClean="0"/>
                      <a:t>DC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layout>
                <c:manualLayout>
                  <c:x val="-8.3333333333333412E-2"/>
                  <c:y val="-4.7702555235206369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Louisiana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trendline>
            <c:trendlineType val="linear"/>
          </c:trendline>
          <c:trendline>
            <c:trendlineType val="linear"/>
            <c:dispRSqr val="1"/>
            <c:dispEq val="1"/>
            <c:trendlineLbl>
              <c:layout>
                <c:manualLayout>
                  <c:x val="-2.8194974240271797E-2"/>
                  <c:y val="3.392485275976453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1920,6x - 2621,8
R² = 0,4246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'data 1990'!$B$3:$B$53</c:f>
              <c:numCache>
                <c:formatCode>0.00</c:formatCode>
                <c:ptCount val="51"/>
                <c:pt idx="0">
                  <c:v>13.19</c:v>
                </c:pt>
                <c:pt idx="1">
                  <c:v>15.53</c:v>
                </c:pt>
                <c:pt idx="2">
                  <c:v>16.02</c:v>
                </c:pt>
                <c:pt idx="3">
                  <c:v>12.11</c:v>
                </c:pt>
                <c:pt idx="4">
                  <c:v>19.610000000000021</c:v>
                </c:pt>
                <c:pt idx="5">
                  <c:v>18.510000000000005</c:v>
                </c:pt>
                <c:pt idx="6">
                  <c:v>24.16</c:v>
                </c:pt>
                <c:pt idx="7">
                  <c:v>18.68</c:v>
                </c:pt>
                <c:pt idx="8">
                  <c:v>29.67</c:v>
                </c:pt>
                <c:pt idx="9">
                  <c:v>17.38</c:v>
                </c:pt>
                <c:pt idx="10">
                  <c:v>13.29</c:v>
                </c:pt>
                <c:pt idx="11">
                  <c:v>18.239999999999988</c:v>
                </c:pt>
                <c:pt idx="12">
                  <c:v>14.38</c:v>
                </c:pt>
                <c:pt idx="13">
                  <c:v>14.2</c:v>
                </c:pt>
                <c:pt idx="14">
                  <c:v>14.15</c:v>
                </c:pt>
                <c:pt idx="15">
                  <c:v>13.71</c:v>
                </c:pt>
                <c:pt idx="16">
                  <c:v>13.31</c:v>
                </c:pt>
                <c:pt idx="17">
                  <c:v>11.5</c:v>
                </c:pt>
                <c:pt idx="18">
                  <c:v>13.33</c:v>
                </c:pt>
                <c:pt idx="19">
                  <c:v>16.54</c:v>
                </c:pt>
                <c:pt idx="20">
                  <c:v>21.19</c:v>
                </c:pt>
                <c:pt idx="21">
                  <c:v>23.58</c:v>
                </c:pt>
                <c:pt idx="22">
                  <c:v>15.13</c:v>
                </c:pt>
                <c:pt idx="23">
                  <c:v>14.31</c:v>
                </c:pt>
                <c:pt idx="24">
                  <c:v>12.21</c:v>
                </c:pt>
                <c:pt idx="25">
                  <c:v>12.91</c:v>
                </c:pt>
                <c:pt idx="26">
                  <c:v>12.950000000000006</c:v>
                </c:pt>
                <c:pt idx="27">
                  <c:v>11.39</c:v>
                </c:pt>
                <c:pt idx="28">
                  <c:v>15.870000000000006</c:v>
                </c:pt>
                <c:pt idx="29">
                  <c:v>20.99</c:v>
                </c:pt>
                <c:pt idx="30">
                  <c:v>23.37</c:v>
                </c:pt>
                <c:pt idx="31">
                  <c:v>16.97</c:v>
                </c:pt>
                <c:pt idx="32">
                  <c:v>18.7</c:v>
                </c:pt>
                <c:pt idx="33">
                  <c:v>13.97</c:v>
                </c:pt>
                <c:pt idx="34">
                  <c:v>11.950000000000006</c:v>
                </c:pt>
                <c:pt idx="35">
                  <c:v>14.73</c:v>
                </c:pt>
                <c:pt idx="36">
                  <c:v>13.39</c:v>
                </c:pt>
                <c:pt idx="37">
                  <c:v>16.079999999999988</c:v>
                </c:pt>
                <c:pt idx="38">
                  <c:v>15.12</c:v>
                </c:pt>
                <c:pt idx="39">
                  <c:v>22.459999999999987</c:v>
                </c:pt>
                <c:pt idx="40">
                  <c:v>13.74</c:v>
                </c:pt>
                <c:pt idx="41">
                  <c:v>11.96</c:v>
                </c:pt>
                <c:pt idx="42">
                  <c:v>12.56</c:v>
                </c:pt>
                <c:pt idx="43">
                  <c:v>13.55</c:v>
                </c:pt>
                <c:pt idx="44">
                  <c:v>15.73</c:v>
                </c:pt>
                <c:pt idx="45">
                  <c:v>19.21</c:v>
                </c:pt>
                <c:pt idx="46">
                  <c:v>17.079999999999988</c:v>
                </c:pt>
                <c:pt idx="47">
                  <c:v>16.54</c:v>
                </c:pt>
                <c:pt idx="48">
                  <c:v>12.28</c:v>
                </c:pt>
                <c:pt idx="49">
                  <c:v>14.16</c:v>
                </c:pt>
                <c:pt idx="50">
                  <c:v>15.450000000000006</c:v>
                </c:pt>
              </c:numCache>
            </c:numRef>
          </c:xVal>
          <c:yVal>
            <c:numRef>
              <c:f>'data 1990'!$E$3:$E$53</c:f>
              <c:numCache>
                <c:formatCode>#,##0</c:formatCode>
                <c:ptCount val="51"/>
                <c:pt idx="0">
                  <c:v>21428.07468320816</c:v>
                </c:pt>
                <c:pt idx="1">
                  <c:v>58002.737967758876</c:v>
                </c:pt>
                <c:pt idx="2">
                  <c:v>22138.595470731972</c:v>
                </c:pt>
                <c:pt idx="3">
                  <c:v>19171.106786204269</c:v>
                </c:pt>
                <c:pt idx="4">
                  <c:v>32119.634592999762</c:v>
                </c:pt>
                <c:pt idx="5">
                  <c:v>27727.709557508879</c:v>
                </c:pt>
                <c:pt idx="6">
                  <c:v>37901.613450818244</c:v>
                </c:pt>
                <c:pt idx="7">
                  <c:v>42120.005764311623</c:v>
                </c:pt>
                <c:pt idx="8">
                  <c:v>90756.302521008372</c:v>
                </c:pt>
                <c:pt idx="9">
                  <c:v>24772.131174656566</c:v>
                </c:pt>
                <c:pt idx="10">
                  <c:v>26570.123626628072</c:v>
                </c:pt>
                <c:pt idx="11">
                  <c:v>37014.010642204812</c:v>
                </c:pt>
                <c:pt idx="12">
                  <c:v>19418.941563388686</c:v>
                </c:pt>
                <c:pt idx="13">
                  <c:v>29421.110104262225</c:v>
                </c:pt>
                <c:pt idx="14">
                  <c:v>23630.635412873256</c:v>
                </c:pt>
                <c:pt idx="15">
                  <c:v>23229.633150926147</c:v>
                </c:pt>
                <c:pt idx="16">
                  <c:v>25182.295261412972</c:v>
                </c:pt>
                <c:pt idx="17">
                  <c:v>22065.256087977716</c:v>
                </c:pt>
                <c:pt idx="18">
                  <c:v>28849.710649807443</c:v>
                </c:pt>
                <c:pt idx="19">
                  <c:v>23824.686789453477</c:v>
                </c:pt>
                <c:pt idx="20">
                  <c:v>30363.896610831653</c:v>
                </c:pt>
                <c:pt idx="21">
                  <c:v>32533.273497134927</c:v>
                </c:pt>
                <c:pt idx="22">
                  <c:v>25193.493010497674</c:v>
                </c:pt>
                <c:pt idx="23">
                  <c:v>27776.971446817526</c:v>
                </c:pt>
                <c:pt idx="24">
                  <c:v>18134.50561476381</c:v>
                </c:pt>
                <c:pt idx="25">
                  <c:v>25013.323046202386</c:v>
                </c:pt>
                <c:pt idx="26">
                  <c:v>20219.881987072386</c:v>
                </c:pt>
                <c:pt idx="27">
                  <c:v>25514.053922205294</c:v>
                </c:pt>
                <c:pt idx="28">
                  <c:v>33704.349938801817</c:v>
                </c:pt>
                <c:pt idx="29">
                  <c:v>24981.699379401583</c:v>
                </c:pt>
                <c:pt idx="30">
                  <c:v>34483.6373966584</c:v>
                </c:pt>
                <c:pt idx="31">
                  <c:v>18958.872500196332</c:v>
                </c:pt>
                <c:pt idx="32">
                  <c:v>34704.180633563701</c:v>
                </c:pt>
                <c:pt idx="33">
                  <c:v>26188.340076549652</c:v>
                </c:pt>
                <c:pt idx="34">
                  <c:v>21185.034439574203</c:v>
                </c:pt>
                <c:pt idx="35">
                  <c:v>25345.080235620269</c:v>
                </c:pt>
                <c:pt idx="36">
                  <c:v>22246.100486872856</c:v>
                </c:pt>
                <c:pt idx="37">
                  <c:v>22236.404684762947</c:v>
                </c:pt>
                <c:pt idx="38">
                  <c:v>25683.990000372843</c:v>
                </c:pt>
                <c:pt idx="39">
                  <c:v>27148.956016359316</c:v>
                </c:pt>
                <c:pt idx="40">
                  <c:v>22650.337582524258</c:v>
                </c:pt>
                <c:pt idx="41">
                  <c:v>21422.290676490331</c:v>
                </c:pt>
                <c:pt idx="42">
                  <c:v>23678.207818649505</c:v>
                </c:pt>
                <c:pt idx="43">
                  <c:v>27199.936891097721</c:v>
                </c:pt>
                <c:pt idx="44">
                  <c:v>22520.242621238063</c:v>
                </c:pt>
                <c:pt idx="45">
                  <c:v>24454.561285668111</c:v>
                </c:pt>
                <c:pt idx="46">
                  <c:v>30372.575823154275</c:v>
                </c:pt>
                <c:pt idx="47">
                  <c:v>29923.405878161189</c:v>
                </c:pt>
                <c:pt idx="48">
                  <c:v>18517.103927176056</c:v>
                </c:pt>
                <c:pt idx="49">
                  <c:v>24352.335525246592</c:v>
                </c:pt>
                <c:pt idx="50">
                  <c:v>33468.698466449729</c:v>
                </c:pt>
              </c:numCache>
            </c:numRef>
          </c:yVal>
        </c:ser>
        <c:axId val="67902464"/>
        <c:axId val="47961216"/>
      </c:scatterChart>
      <c:valAx>
        <c:axId val="67902464"/>
        <c:scaling>
          <c:orientation val="minMax"/>
          <c:max val="4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Share of people </a:t>
                </a:r>
                <a:r>
                  <a:rPr lang="cs-CZ" sz="1400" dirty="0" err="1" smtClean="0"/>
                  <a:t>with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creative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occupations</a:t>
                </a:r>
                <a:r>
                  <a:rPr lang="cs-CZ" sz="1400" dirty="0" smtClean="0"/>
                  <a:t>  </a:t>
                </a:r>
                <a:r>
                  <a:rPr lang="cs-CZ" sz="1400" dirty="0"/>
                  <a:t>(%) 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55068419047873263"/>
              <c:y val="0.94519645094848892"/>
            </c:manualLayout>
          </c:layout>
        </c:title>
        <c:numFmt formatCode="0.00" sourceLinked="1"/>
        <c:tickLblPos val="nextTo"/>
        <c:crossAx val="47961216"/>
        <c:crosses val="autoZero"/>
        <c:crossBetween val="midCat"/>
      </c:valAx>
      <c:valAx>
        <c:axId val="47961216"/>
        <c:scaling>
          <c:orientation val="minMax"/>
          <c:max val="120000"/>
        </c:scaling>
        <c:axPos val="l"/>
        <c:majorGridlines/>
        <c:title>
          <c:tx>
            <c:rich>
              <a:bodyPr rot="0" vert="horz"/>
              <a:lstStyle/>
              <a:p>
                <a:pPr algn="l">
                  <a:defRPr sz="1600"/>
                </a:pPr>
                <a:r>
                  <a:rPr lang="en-US" sz="2000"/>
                  <a:t>GP</a:t>
                </a:r>
                <a:r>
                  <a:rPr lang="cs-CZ" sz="2000"/>
                  <a:t>S</a:t>
                </a:r>
              </a:p>
              <a:p>
                <a:pPr algn="l">
                  <a:defRPr sz="1600"/>
                </a:pPr>
                <a:r>
                  <a:rPr lang="cs-CZ" sz="1100"/>
                  <a:t>per</a:t>
                </a:r>
                <a:r>
                  <a:rPr lang="cs-CZ" sz="1100" baseline="0"/>
                  <a:t> capita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9.5683449443244219E-3"/>
              <c:y val="7.4310583311678585E-2"/>
            </c:manualLayout>
          </c:layout>
        </c:title>
        <c:numFmt formatCode="#,##0" sourceLinked="1"/>
        <c:tickLblPos val="nextTo"/>
        <c:crossAx val="67902464"/>
        <c:crosses val="autoZero"/>
        <c:crossBetween val="midCat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1990</a:t>
            </a:r>
          </a:p>
        </c:rich>
      </c:tx>
      <c:layout>
        <c:manualLayout>
          <c:xMode val="edge"/>
          <c:yMode val="edge"/>
          <c:x val="0.47642081042913031"/>
          <c:y val="3.1666669160105181E-2"/>
        </c:manualLayout>
      </c:layout>
      <c:overlay val="1"/>
    </c:title>
    <c:plotArea>
      <c:layout>
        <c:manualLayout>
          <c:layoutTarget val="inner"/>
          <c:xMode val="edge"/>
          <c:yMode val="edge"/>
          <c:x val="5.6133249912577177E-2"/>
          <c:y val="2.3438654513979806E-2"/>
          <c:w val="0.92883077946062731"/>
          <c:h val="0.84054244588698157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cat>
            <c:strRef>
              <c:f>('data 1990'!$H$3:$H$8;'data 1990'!$H$48:$H$53)</c:f>
              <c:strCache>
                <c:ptCount val="12"/>
                <c:pt idx="0">
                  <c:v>DC</c:v>
                </c:pt>
                <c:pt idx="1">
                  <c:v>Connecticut</c:v>
                </c:pt>
                <c:pt idx="2">
                  <c:v>Massachussets</c:v>
                </c:pt>
                <c:pt idx="3">
                  <c:v>New Jersey</c:v>
                </c:pt>
                <c:pt idx="4">
                  <c:v>Rhode Island</c:v>
                </c:pt>
                <c:pt idx="5">
                  <c:v>Maryland</c:v>
                </c:pt>
                <c:pt idx="6">
                  <c:v>Mississippi</c:v>
                </c:pt>
                <c:pt idx="7">
                  <c:v>Arkansas</c:v>
                </c:pt>
                <c:pt idx="8">
                  <c:v>South Dakota</c:v>
                </c:pt>
                <c:pt idx="9">
                  <c:v>North Dakota</c:v>
                </c:pt>
                <c:pt idx="10">
                  <c:v>Kentucky</c:v>
                </c:pt>
                <c:pt idx="11">
                  <c:v>Nebraska</c:v>
                </c:pt>
              </c:strCache>
            </c:strRef>
          </c:cat>
          <c:val>
            <c:numRef>
              <c:f>('data 1990'!$I$3:$I$8;'data 1990'!$I$48:$I$53)</c:f>
              <c:numCache>
                <c:formatCode>0.00</c:formatCode>
                <c:ptCount val="12"/>
                <c:pt idx="0">
                  <c:v>29.67</c:v>
                </c:pt>
                <c:pt idx="1">
                  <c:v>24.16</c:v>
                </c:pt>
                <c:pt idx="2">
                  <c:v>23.58</c:v>
                </c:pt>
                <c:pt idx="3">
                  <c:v>23.37</c:v>
                </c:pt>
                <c:pt idx="4">
                  <c:v>22.459999999999987</c:v>
                </c:pt>
                <c:pt idx="5">
                  <c:v>21.19</c:v>
                </c:pt>
                <c:pt idx="6">
                  <c:v>12.21</c:v>
                </c:pt>
                <c:pt idx="7">
                  <c:v>12.11</c:v>
                </c:pt>
                <c:pt idx="8">
                  <c:v>11.96</c:v>
                </c:pt>
                <c:pt idx="9">
                  <c:v>11.950000000000006</c:v>
                </c:pt>
                <c:pt idx="10">
                  <c:v>11.5</c:v>
                </c:pt>
                <c:pt idx="11">
                  <c:v>11.39</c:v>
                </c:pt>
              </c:numCache>
            </c:numRef>
          </c:val>
        </c:ser>
        <c:axId val="56749440"/>
        <c:axId val="48456832"/>
      </c:barChart>
      <c:catAx>
        <c:axId val="56749440"/>
        <c:scaling>
          <c:orientation val="minMax"/>
        </c:scaling>
        <c:axPos val="b"/>
        <c:tickLblPos val="nextTo"/>
        <c:crossAx val="48456832"/>
        <c:crosses val="autoZero"/>
        <c:auto val="1"/>
        <c:lblAlgn val="ctr"/>
        <c:lblOffset val="100"/>
      </c:catAx>
      <c:valAx>
        <c:axId val="4845683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/>
                  <a:t>(%)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302157785559941E-2"/>
              <c:y val="3.5980317793725895E-2"/>
            </c:manualLayout>
          </c:layout>
        </c:title>
        <c:numFmt formatCode="0.00" sourceLinked="1"/>
        <c:tickLblPos val="nextTo"/>
        <c:crossAx val="56749440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7.6178886954889488E-2"/>
          <c:y val="3.1883104923245378E-2"/>
          <c:w val="0.85084885974160962"/>
          <c:h val="0.8685956021056604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dLbls>
            <c:dLbl>
              <c:idx val="5"/>
              <c:layout>
                <c:manualLayout>
                  <c:x val="-5.0925925925925923E-2"/>
                  <c:y val="-5.0508587896100819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Colorado</a:t>
                    </a:r>
                    <a:endParaRPr lang="en-US" dirty="0"/>
                  </a:p>
                </c:rich>
              </c:tx>
              <c:showVal val="1"/>
            </c:dLbl>
            <c:dLbl>
              <c:idx val="36"/>
              <c:layout>
                <c:manualLayout>
                  <c:x val="-7.7160493827160594E-3"/>
                  <c:y val="7.2956849183256789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Louisiana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trendline>
            <c:trendlineType val="linear"/>
          </c:trendline>
          <c:trendline>
            <c:trendlineType val="linear"/>
            <c:dispRSqr val="1"/>
            <c:dispEq val="1"/>
            <c:trendlineLbl>
              <c:layout>
                <c:manualLayout>
                  <c:x val="-3.2534206029629482E-2"/>
                  <c:y val="-1.4046705103304837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600" baseline="0"/>
                      <a:t>y = 1897,2x - 1886
R² = 0,577</a:t>
                    </a:r>
                    <a:endParaRPr lang="en-US" sz="1600"/>
                  </a:p>
                </c:rich>
              </c:tx>
              <c:numFmt formatCode="General" sourceLinked="0"/>
            </c:trendlineLbl>
          </c:trendline>
          <c:xVal>
            <c:numRef>
              <c:f>'data 2000'!$B$3:$B$53</c:f>
              <c:numCache>
                <c:formatCode>0.00</c:formatCode>
                <c:ptCount val="51"/>
                <c:pt idx="0">
                  <c:v>16</c:v>
                </c:pt>
                <c:pt idx="1">
                  <c:v>18.779999999999987</c:v>
                </c:pt>
                <c:pt idx="2">
                  <c:v>19.100000000000001</c:v>
                </c:pt>
                <c:pt idx="3">
                  <c:v>14.55</c:v>
                </c:pt>
                <c:pt idx="4">
                  <c:v>22.87</c:v>
                </c:pt>
                <c:pt idx="5">
                  <c:v>22.62</c:v>
                </c:pt>
                <c:pt idx="6">
                  <c:v>27.63000000000002</c:v>
                </c:pt>
                <c:pt idx="7">
                  <c:v>22.07</c:v>
                </c:pt>
                <c:pt idx="8">
                  <c:v>38.090000000000003</c:v>
                </c:pt>
                <c:pt idx="9">
                  <c:v>19.45</c:v>
                </c:pt>
                <c:pt idx="10">
                  <c:v>16.18</c:v>
                </c:pt>
                <c:pt idx="11">
                  <c:v>21.16</c:v>
                </c:pt>
                <c:pt idx="12">
                  <c:v>17.350000000000001</c:v>
                </c:pt>
                <c:pt idx="13">
                  <c:v>17.079999999999988</c:v>
                </c:pt>
                <c:pt idx="14">
                  <c:v>16.82</c:v>
                </c:pt>
                <c:pt idx="15">
                  <c:v>16.54</c:v>
                </c:pt>
                <c:pt idx="16">
                  <c:v>15.35000000000001</c:v>
                </c:pt>
                <c:pt idx="17">
                  <c:v>14.21</c:v>
                </c:pt>
                <c:pt idx="18">
                  <c:v>15.67</c:v>
                </c:pt>
                <c:pt idx="19">
                  <c:v>19.600000000000001</c:v>
                </c:pt>
                <c:pt idx="20">
                  <c:v>25.14</c:v>
                </c:pt>
                <c:pt idx="21">
                  <c:v>27.330000000000005</c:v>
                </c:pt>
                <c:pt idx="22">
                  <c:v>18.329999999999988</c:v>
                </c:pt>
                <c:pt idx="23">
                  <c:v>17.779999999999987</c:v>
                </c:pt>
                <c:pt idx="24">
                  <c:v>14.6</c:v>
                </c:pt>
                <c:pt idx="25">
                  <c:v>15.15</c:v>
                </c:pt>
                <c:pt idx="26">
                  <c:v>15.5</c:v>
                </c:pt>
                <c:pt idx="27">
                  <c:v>14.31</c:v>
                </c:pt>
                <c:pt idx="28">
                  <c:v>17.760000000000002</c:v>
                </c:pt>
                <c:pt idx="29">
                  <c:v>24.459999999999987</c:v>
                </c:pt>
                <c:pt idx="30">
                  <c:v>27.67</c:v>
                </c:pt>
                <c:pt idx="31">
                  <c:v>19.2</c:v>
                </c:pt>
                <c:pt idx="32">
                  <c:v>21.4</c:v>
                </c:pt>
                <c:pt idx="33">
                  <c:v>17.25</c:v>
                </c:pt>
                <c:pt idx="34">
                  <c:v>15.14</c:v>
                </c:pt>
                <c:pt idx="35">
                  <c:v>17.72</c:v>
                </c:pt>
                <c:pt idx="36">
                  <c:v>15.67</c:v>
                </c:pt>
                <c:pt idx="37">
                  <c:v>19.47</c:v>
                </c:pt>
                <c:pt idx="38">
                  <c:v>18.22</c:v>
                </c:pt>
                <c:pt idx="39">
                  <c:v>27.5</c:v>
                </c:pt>
                <c:pt idx="40">
                  <c:v>16.479999999999986</c:v>
                </c:pt>
                <c:pt idx="41">
                  <c:v>15.29</c:v>
                </c:pt>
                <c:pt idx="42">
                  <c:v>15.24</c:v>
                </c:pt>
                <c:pt idx="43">
                  <c:v>15.9</c:v>
                </c:pt>
                <c:pt idx="44">
                  <c:v>19.920000000000002</c:v>
                </c:pt>
                <c:pt idx="45">
                  <c:v>21.85</c:v>
                </c:pt>
                <c:pt idx="46">
                  <c:v>20.56</c:v>
                </c:pt>
                <c:pt idx="47">
                  <c:v>20.69</c:v>
                </c:pt>
                <c:pt idx="48">
                  <c:v>15.26</c:v>
                </c:pt>
                <c:pt idx="49">
                  <c:v>17.47</c:v>
                </c:pt>
                <c:pt idx="50">
                  <c:v>17.939999999999987</c:v>
                </c:pt>
              </c:numCache>
            </c:numRef>
          </c:xVal>
          <c:yVal>
            <c:numRef>
              <c:f>'data 2000'!$E$3:$E$53</c:f>
              <c:numCache>
                <c:formatCode>#,##0</c:formatCode>
                <c:ptCount val="51"/>
                <c:pt idx="0">
                  <c:v>25680.555867868927</c:v>
                </c:pt>
                <c:pt idx="1">
                  <c:v>44007.962586053989</c:v>
                </c:pt>
                <c:pt idx="2">
                  <c:v>30725.06467039535</c:v>
                </c:pt>
                <c:pt idx="3">
                  <c:v>24753.497419016981</c:v>
                </c:pt>
                <c:pt idx="4">
                  <c:v>38117.808734904203</c:v>
                </c:pt>
                <c:pt idx="5">
                  <c:v>39840.177101552232</c:v>
                </c:pt>
                <c:pt idx="6">
                  <c:v>47183.066539619707</c:v>
                </c:pt>
                <c:pt idx="7">
                  <c:v>54056.916794282799</c:v>
                </c:pt>
                <c:pt idx="8">
                  <c:v>102131.07389272784</c:v>
                </c:pt>
                <c:pt idx="9">
                  <c:v>29414.896831998343</c:v>
                </c:pt>
                <c:pt idx="10">
                  <c:v>35548.240489501302</c:v>
                </c:pt>
                <c:pt idx="11">
                  <c:v>33161.182861109482</c:v>
                </c:pt>
                <c:pt idx="12">
                  <c:v>27208.097975737914</c:v>
                </c:pt>
                <c:pt idx="13">
                  <c:v>37381.918600358375</c:v>
                </c:pt>
                <c:pt idx="14">
                  <c:v>32017.676221551406</c:v>
                </c:pt>
                <c:pt idx="15">
                  <c:v>31033.8158044017</c:v>
                </c:pt>
                <c:pt idx="16">
                  <c:v>31032.004695698361</c:v>
                </c:pt>
                <c:pt idx="17">
                  <c:v>27892.984482784705</c:v>
                </c:pt>
                <c:pt idx="18">
                  <c:v>30153.440072177607</c:v>
                </c:pt>
                <c:pt idx="19">
                  <c:v>27971.885360919838</c:v>
                </c:pt>
                <c:pt idx="20">
                  <c:v>33980.643015010326</c:v>
                </c:pt>
                <c:pt idx="21">
                  <c:v>43594.545807065166</c:v>
                </c:pt>
                <c:pt idx="22">
                  <c:v>33927.343153515729</c:v>
                </c:pt>
                <c:pt idx="23">
                  <c:v>37693.219139669054</c:v>
                </c:pt>
                <c:pt idx="24">
                  <c:v>22545.065171278933</c:v>
                </c:pt>
                <c:pt idx="25">
                  <c:v>31534.646325223519</c:v>
                </c:pt>
                <c:pt idx="26">
                  <c:v>23683.350051818052</c:v>
                </c:pt>
                <c:pt idx="27">
                  <c:v>32564.836614827756</c:v>
                </c:pt>
                <c:pt idx="28">
                  <c:v>37431.121222145084</c:v>
                </c:pt>
                <c:pt idx="29">
                  <c:v>35268.242236115315</c:v>
                </c:pt>
                <c:pt idx="30">
                  <c:v>40877.667318331187</c:v>
                </c:pt>
                <c:pt idx="31">
                  <c:v>27717.27597872731</c:v>
                </c:pt>
                <c:pt idx="32">
                  <c:v>40545.134426305187</c:v>
                </c:pt>
                <c:pt idx="33">
                  <c:v>34078.1877906847</c:v>
                </c:pt>
                <c:pt idx="34">
                  <c:v>28146.99470569918</c:v>
                </c:pt>
                <c:pt idx="35">
                  <c:v>32698.266735017831</c:v>
                </c:pt>
                <c:pt idx="36">
                  <c:v>26038.832059082099</c:v>
                </c:pt>
                <c:pt idx="37">
                  <c:v>33016.903319373203</c:v>
                </c:pt>
                <c:pt idx="38">
                  <c:v>31878.452777750183</c:v>
                </c:pt>
                <c:pt idx="39">
                  <c:v>32275.481032014133</c:v>
                </c:pt>
                <c:pt idx="40">
                  <c:v>28123.295742884118</c:v>
                </c:pt>
                <c:pt idx="41">
                  <c:v>30774.570639761318</c:v>
                </c:pt>
                <c:pt idx="42">
                  <c:v>30645.162140818094</c:v>
                </c:pt>
                <c:pt idx="43">
                  <c:v>34665.175509859568</c:v>
                </c:pt>
                <c:pt idx="44">
                  <c:v>30400.296618840752</c:v>
                </c:pt>
                <c:pt idx="45">
                  <c:v>29008.240436117318</c:v>
                </c:pt>
                <c:pt idx="46">
                  <c:v>36767.175036006847</c:v>
                </c:pt>
                <c:pt idx="47">
                  <c:v>37548.262073343933</c:v>
                </c:pt>
                <c:pt idx="48">
                  <c:v>23054.241892029433</c:v>
                </c:pt>
                <c:pt idx="49">
                  <c:v>32858.814152609943</c:v>
                </c:pt>
                <c:pt idx="50">
                  <c:v>35292.90253593697</c:v>
                </c:pt>
              </c:numCache>
            </c:numRef>
          </c:yVal>
        </c:ser>
        <c:axId val="48491904"/>
        <c:axId val="57234944"/>
      </c:scatterChart>
      <c:valAx>
        <c:axId val="48491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i="0" baseline="0" dirty="0" smtClean="0"/>
                  <a:t>Share of people </a:t>
                </a:r>
                <a:r>
                  <a:rPr lang="cs-CZ" sz="1400" b="1" i="0" baseline="0" dirty="0" err="1" smtClean="0"/>
                  <a:t>with</a:t>
                </a:r>
                <a:r>
                  <a:rPr lang="cs-CZ" sz="1400" b="1" i="0" baseline="0" dirty="0" smtClean="0"/>
                  <a:t> </a:t>
                </a:r>
                <a:r>
                  <a:rPr lang="cs-CZ" sz="1400" b="1" i="0" baseline="0" dirty="0" err="1" smtClean="0"/>
                  <a:t>creative</a:t>
                </a:r>
                <a:r>
                  <a:rPr lang="cs-CZ" sz="1400" b="1" i="0" baseline="0" dirty="0" smtClean="0"/>
                  <a:t> </a:t>
                </a:r>
                <a:r>
                  <a:rPr lang="cs-CZ" sz="1400" b="1" i="0" baseline="0" dirty="0" err="1" smtClean="0"/>
                  <a:t>occupations</a:t>
                </a:r>
                <a:r>
                  <a:rPr lang="cs-CZ" sz="1400" b="1" i="0" baseline="0" dirty="0" smtClean="0"/>
                  <a:t>  (%)  </a:t>
                </a:r>
                <a:endParaRPr lang="en-US" sz="1400" b="1" i="0" baseline="0" dirty="0"/>
              </a:p>
            </c:rich>
          </c:tx>
          <c:layout>
            <c:manualLayout>
              <c:xMode val="edge"/>
              <c:yMode val="edge"/>
              <c:x val="0.54735610133276447"/>
              <c:y val="0.93876280214661822"/>
            </c:manualLayout>
          </c:layout>
        </c:title>
        <c:numFmt formatCode="0.00" sourceLinked="1"/>
        <c:tickLblPos val="nextTo"/>
        <c:crossAx val="57234944"/>
        <c:crosses val="autoZero"/>
        <c:crossBetween val="midCat"/>
      </c:valAx>
      <c:valAx>
        <c:axId val="5723494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l">
                  <a:defRPr/>
                </a:pPr>
                <a:r>
                  <a:rPr lang="cs-CZ" sz="1800" dirty="0"/>
                  <a:t>GSP </a:t>
                </a:r>
              </a:p>
              <a:p>
                <a:pPr algn="l">
                  <a:defRPr/>
                </a:pPr>
                <a:r>
                  <a:rPr lang="cs-CZ" sz="1100" dirty="0"/>
                  <a:t>per </a:t>
                </a:r>
                <a:r>
                  <a:rPr lang="cs-CZ" sz="1100" dirty="0" err="1"/>
                  <a:t>capita</a:t>
                </a:r>
                <a:endParaRPr lang="cs-CZ" sz="700" dirty="0"/>
              </a:p>
            </c:rich>
          </c:tx>
          <c:layout>
            <c:manualLayout>
              <c:xMode val="edge"/>
              <c:yMode val="edge"/>
              <c:x val="0"/>
              <c:y val="5.6769354941699733E-2"/>
            </c:manualLayout>
          </c:layout>
        </c:title>
        <c:numFmt formatCode="#,##0" sourceLinked="1"/>
        <c:tickLblPos val="nextTo"/>
        <c:crossAx val="48491904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2000</a:t>
            </a:r>
          </a:p>
        </c:rich>
      </c:tx>
      <c:layout>
        <c:manualLayout>
          <c:xMode val="edge"/>
          <c:yMode val="edge"/>
          <c:x val="0.53618754252940604"/>
          <c:y val="1.9668521373241474E-2"/>
        </c:manualLayout>
      </c:layout>
      <c:overlay val="1"/>
    </c:title>
    <c:plotArea>
      <c:layout>
        <c:manualLayout>
          <c:layoutTarget val="inner"/>
          <c:xMode val="edge"/>
          <c:yMode val="edge"/>
          <c:x val="4.5860894346421412E-2"/>
          <c:y val="1.2883098127278067E-2"/>
          <c:w val="0.93226860292369462"/>
          <c:h val="0.84054244588698157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cat>
            <c:strRef>
              <c:f>('data 2000'!$H$3:$H$8;'data 2000'!$H$48:$H$53)</c:f>
              <c:strCache>
                <c:ptCount val="12"/>
                <c:pt idx="0">
                  <c:v>DC</c:v>
                </c:pt>
                <c:pt idx="1">
                  <c:v>New Jersey</c:v>
                </c:pt>
                <c:pt idx="2">
                  <c:v>Connecticut</c:v>
                </c:pt>
                <c:pt idx="3">
                  <c:v>Rhode Island</c:v>
                </c:pt>
                <c:pt idx="4">
                  <c:v>Massachussets</c:v>
                </c:pt>
                <c:pt idx="5">
                  <c:v>Maryland</c:v>
                </c:pt>
                <c:pt idx="6">
                  <c:v>Missouri</c:v>
                </c:pt>
                <c:pt idx="7">
                  <c:v>North Dakota</c:v>
                </c:pt>
                <c:pt idx="8">
                  <c:v>Mississippi</c:v>
                </c:pt>
                <c:pt idx="9">
                  <c:v>Arkansas</c:v>
                </c:pt>
                <c:pt idx="10">
                  <c:v>Nebraska</c:v>
                </c:pt>
                <c:pt idx="11">
                  <c:v>Kentucky</c:v>
                </c:pt>
              </c:strCache>
            </c:strRef>
          </c:cat>
          <c:val>
            <c:numRef>
              <c:f>('data 2000'!$I$3:$I$8;'data 2000'!$I$48:$I$53)</c:f>
              <c:numCache>
                <c:formatCode>0.00</c:formatCode>
                <c:ptCount val="12"/>
                <c:pt idx="0">
                  <c:v>38.090000000000003</c:v>
                </c:pt>
                <c:pt idx="1">
                  <c:v>27.67</c:v>
                </c:pt>
                <c:pt idx="2">
                  <c:v>27.63000000000002</c:v>
                </c:pt>
                <c:pt idx="3">
                  <c:v>27.5</c:v>
                </c:pt>
                <c:pt idx="4">
                  <c:v>27.330000000000005</c:v>
                </c:pt>
                <c:pt idx="5">
                  <c:v>25.14</c:v>
                </c:pt>
                <c:pt idx="6">
                  <c:v>15.15</c:v>
                </c:pt>
                <c:pt idx="7">
                  <c:v>15.14</c:v>
                </c:pt>
                <c:pt idx="8">
                  <c:v>14.6</c:v>
                </c:pt>
                <c:pt idx="9">
                  <c:v>14.55</c:v>
                </c:pt>
                <c:pt idx="10">
                  <c:v>14.31</c:v>
                </c:pt>
                <c:pt idx="11">
                  <c:v>14.21</c:v>
                </c:pt>
              </c:numCache>
            </c:numRef>
          </c:val>
        </c:ser>
        <c:axId val="57262080"/>
        <c:axId val="57263616"/>
      </c:barChart>
      <c:catAx>
        <c:axId val="57262080"/>
        <c:scaling>
          <c:orientation val="minMax"/>
        </c:scaling>
        <c:axPos val="b"/>
        <c:tickLblPos val="nextTo"/>
        <c:crossAx val="57263616"/>
        <c:crosses val="autoZero"/>
        <c:auto val="1"/>
        <c:lblAlgn val="ctr"/>
        <c:lblOffset val="100"/>
      </c:catAx>
      <c:valAx>
        <c:axId val="57263616"/>
        <c:scaling>
          <c:orientation val="minMax"/>
        </c:scaling>
        <c:axPos val="l"/>
        <c:majorGridlines/>
        <c:numFmt formatCode="0.00" sourceLinked="1"/>
        <c:tickLblPos val="nextTo"/>
        <c:crossAx val="57262080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5.4544986599808394E-2"/>
          <c:y val="2.3438654513979806E-2"/>
          <c:w val="0.93273563451157515"/>
          <c:h val="0.8423934084124296"/>
        </c:manualLayout>
      </c:layout>
      <c:barChart>
        <c:barDir val="col"/>
        <c:grouping val="clustered"/>
        <c:ser>
          <c:idx val="0"/>
          <c:order val="0"/>
          <c:tx>
            <c:strRef>
              <c:f>'data creative'!$B$2</c:f>
              <c:strCache>
                <c:ptCount val="1"/>
                <c:pt idx="0">
                  <c:v>Creative 1990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cat>
            <c:strRef>
              <c:f>'data creative'!$A$3:$A$53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DC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Massachussets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Wiconsin</c:v>
                </c:pt>
                <c:pt idx="50">
                  <c:v>Wyoming</c:v>
                </c:pt>
              </c:strCache>
            </c:strRef>
          </c:cat>
          <c:val>
            <c:numRef>
              <c:f>'data creative'!$B$3:$B$53</c:f>
              <c:numCache>
                <c:formatCode>0.00</c:formatCode>
                <c:ptCount val="51"/>
                <c:pt idx="0">
                  <c:v>13.19</c:v>
                </c:pt>
                <c:pt idx="1">
                  <c:v>15.53</c:v>
                </c:pt>
                <c:pt idx="2">
                  <c:v>16.02</c:v>
                </c:pt>
                <c:pt idx="3">
                  <c:v>12.11</c:v>
                </c:pt>
                <c:pt idx="4">
                  <c:v>19.610000000000021</c:v>
                </c:pt>
                <c:pt idx="5">
                  <c:v>18.510000000000005</c:v>
                </c:pt>
                <c:pt idx="6">
                  <c:v>24.16</c:v>
                </c:pt>
                <c:pt idx="7">
                  <c:v>18.68</c:v>
                </c:pt>
                <c:pt idx="8">
                  <c:v>29.67</c:v>
                </c:pt>
                <c:pt idx="9">
                  <c:v>17.38</c:v>
                </c:pt>
                <c:pt idx="10">
                  <c:v>13.29</c:v>
                </c:pt>
                <c:pt idx="11">
                  <c:v>18.239999999999988</c:v>
                </c:pt>
                <c:pt idx="12">
                  <c:v>14.38</c:v>
                </c:pt>
                <c:pt idx="13">
                  <c:v>14.2</c:v>
                </c:pt>
                <c:pt idx="14">
                  <c:v>14.15</c:v>
                </c:pt>
                <c:pt idx="15">
                  <c:v>13.71</c:v>
                </c:pt>
                <c:pt idx="16">
                  <c:v>13.31</c:v>
                </c:pt>
                <c:pt idx="17">
                  <c:v>11.5</c:v>
                </c:pt>
                <c:pt idx="18">
                  <c:v>13.33</c:v>
                </c:pt>
                <c:pt idx="19">
                  <c:v>16.54</c:v>
                </c:pt>
                <c:pt idx="20">
                  <c:v>21.19</c:v>
                </c:pt>
                <c:pt idx="21">
                  <c:v>23.58</c:v>
                </c:pt>
                <c:pt idx="22">
                  <c:v>15.13</c:v>
                </c:pt>
                <c:pt idx="23">
                  <c:v>14.31</c:v>
                </c:pt>
                <c:pt idx="24">
                  <c:v>12.21</c:v>
                </c:pt>
                <c:pt idx="25">
                  <c:v>12.91</c:v>
                </c:pt>
                <c:pt idx="26">
                  <c:v>12.950000000000006</c:v>
                </c:pt>
                <c:pt idx="27">
                  <c:v>11.39</c:v>
                </c:pt>
                <c:pt idx="28">
                  <c:v>15.870000000000006</c:v>
                </c:pt>
                <c:pt idx="29">
                  <c:v>20.99</c:v>
                </c:pt>
                <c:pt idx="30">
                  <c:v>23.37</c:v>
                </c:pt>
                <c:pt idx="31">
                  <c:v>16.97</c:v>
                </c:pt>
                <c:pt idx="32">
                  <c:v>18.7</c:v>
                </c:pt>
                <c:pt idx="33">
                  <c:v>13.97</c:v>
                </c:pt>
                <c:pt idx="34">
                  <c:v>11.950000000000006</c:v>
                </c:pt>
                <c:pt idx="35">
                  <c:v>14.73</c:v>
                </c:pt>
                <c:pt idx="36">
                  <c:v>13.39</c:v>
                </c:pt>
                <c:pt idx="37">
                  <c:v>16.079999999999988</c:v>
                </c:pt>
                <c:pt idx="38">
                  <c:v>15.12</c:v>
                </c:pt>
                <c:pt idx="39">
                  <c:v>22.459999999999987</c:v>
                </c:pt>
                <c:pt idx="40">
                  <c:v>13.74</c:v>
                </c:pt>
                <c:pt idx="41">
                  <c:v>11.96</c:v>
                </c:pt>
                <c:pt idx="42">
                  <c:v>12.56</c:v>
                </c:pt>
                <c:pt idx="43">
                  <c:v>13.55</c:v>
                </c:pt>
                <c:pt idx="44">
                  <c:v>15.73</c:v>
                </c:pt>
                <c:pt idx="45">
                  <c:v>19.21</c:v>
                </c:pt>
                <c:pt idx="46">
                  <c:v>17.079999999999988</c:v>
                </c:pt>
                <c:pt idx="47">
                  <c:v>16.54</c:v>
                </c:pt>
                <c:pt idx="48">
                  <c:v>12.28</c:v>
                </c:pt>
                <c:pt idx="49">
                  <c:v>14.16</c:v>
                </c:pt>
                <c:pt idx="50">
                  <c:v>15.450000000000006</c:v>
                </c:pt>
              </c:numCache>
            </c:numRef>
          </c:val>
        </c:ser>
        <c:ser>
          <c:idx val="1"/>
          <c:order val="1"/>
          <c:tx>
            <c:strRef>
              <c:f>'data creative'!$C$2</c:f>
              <c:strCache>
                <c:ptCount val="1"/>
                <c:pt idx="0">
                  <c:v>Creative 2000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'data creative'!$A$3:$A$53</c:f>
              <c:strCache>
                <c:ptCount val="51"/>
                <c:pt idx="0">
                  <c:v>Alabama</c:v>
                </c:pt>
                <c:pt idx="1">
                  <c:v>Alaska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Delaware</c:v>
                </c:pt>
                <c:pt idx="8">
                  <c:v>DC</c:v>
                </c:pt>
                <c:pt idx="9">
                  <c:v>Florida</c:v>
                </c:pt>
                <c:pt idx="10">
                  <c:v>Georgia</c:v>
                </c:pt>
                <c:pt idx="11">
                  <c:v>Hawaii</c:v>
                </c:pt>
                <c:pt idx="12">
                  <c:v>Idaho</c:v>
                </c:pt>
                <c:pt idx="13">
                  <c:v>Illinois</c:v>
                </c:pt>
                <c:pt idx="14">
                  <c:v>Indianna</c:v>
                </c:pt>
                <c:pt idx="15">
                  <c:v>Iowa</c:v>
                </c:pt>
                <c:pt idx="16">
                  <c:v>Kansas</c:v>
                </c:pt>
                <c:pt idx="17">
                  <c:v>Kentucky</c:v>
                </c:pt>
                <c:pt idx="18">
                  <c:v>Louisiana</c:v>
                </c:pt>
                <c:pt idx="19">
                  <c:v>Maine</c:v>
                </c:pt>
                <c:pt idx="20">
                  <c:v>Maryland</c:v>
                </c:pt>
                <c:pt idx="21">
                  <c:v>Massachussets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</c:v>
                </c:pt>
                <c:pt idx="25">
                  <c:v>Missouri</c:v>
                </c:pt>
                <c:pt idx="26">
                  <c:v>Montana</c:v>
                </c:pt>
                <c:pt idx="27">
                  <c:v>Nebraska</c:v>
                </c:pt>
                <c:pt idx="28">
                  <c:v>Nevada</c:v>
                </c:pt>
                <c:pt idx="29">
                  <c:v>New Hampshire</c:v>
                </c:pt>
                <c:pt idx="30">
                  <c:v>New Jersey</c:v>
                </c:pt>
                <c:pt idx="31">
                  <c:v>New Mexico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</c:v>
                </c:pt>
                <c:pt idx="41">
                  <c:v>South Dakota</c:v>
                </c:pt>
                <c:pt idx="42">
                  <c:v>Tennessee</c:v>
                </c:pt>
                <c:pt idx="43">
                  <c:v>Texas</c:v>
                </c:pt>
                <c:pt idx="44">
                  <c:v>Utah</c:v>
                </c:pt>
                <c:pt idx="45">
                  <c:v>Vermont</c:v>
                </c:pt>
                <c:pt idx="46">
                  <c:v>Virginia</c:v>
                </c:pt>
                <c:pt idx="47">
                  <c:v>Washington</c:v>
                </c:pt>
                <c:pt idx="48">
                  <c:v>West virginia</c:v>
                </c:pt>
                <c:pt idx="49">
                  <c:v>Wiconsin</c:v>
                </c:pt>
                <c:pt idx="50">
                  <c:v>Wyoming</c:v>
                </c:pt>
              </c:strCache>
            </c:strRef>
          </c:cat>
          <c:val>
            <c:numRef>
              <c:f>'data creative'!$C$3:$C$53</c:f>
              <c:numCache>
                <c:formatCode>0.00</c:formatCode>
                <c:ptCount val="51"/>
                <c:pt idx="0">
                  <c:v>16</c:v>
                </c:pt>
                <c:pt idx="1">
                  <c:v>18.779999999999987</c:v>
                </c:pt>
                <c:pt idx="2">
                  <c:v>19.100000000000001</c:v>
                </c:pt>
                <c:pt idx="3">
                  <c:v>14.55</c:v>
                </c:pt>
                <c:pt idx="4">
                  <c:v>22.87</c:v>
                </c:pt>
                <c:pt idx="5">
                  <c:v>22.62</c:v>
                </c:pt>
                <c:pt idx="6">
                  <c:v>27.63000000000002</c:v>
                </c:pt>
                <c:pt idx="7">
                  <c:v>22.07</c:v>
                </c:pt>
                <c:pt idx="8">
                  <c:v>38.090000000000003</c:v>
                </c:pt>
                <c:pt idx="9">
                  <c:v>19.45</c:v>
                </c:pt>
                <c:pt idx="10">
                  <c:v>16.18</c:v>
                </c:pt>
                <c:pt idx="11">
                  <c:v>21.16</c:v>
                </c:pt>
                <c:pt idx="12">
                  <c:v>17.350000000000001</c:v>
                </c:pt>
                <c:pt idx="13">
                  <c:v>17.079999999999988</c:v>
                </c:pt>
                <c:pt idx="14">
                  <c:v>16.82</c:v>
                </c:pt>
                <c:pt idx="15">
                  <c:v>16.54</c:v>
                </c:pt>
                <c:pt idx="16">
                  <c:v>15.35000000000001</c:v>
                </c:pt>
                <c:pt idx="17">
                  <c:v>14.21</c:v>
                </c:pt>
                <c:pt idx="18">
                  <c:v>15.67</c:v>
                </c:pt>
                <c:pt idx="19">
                  <c:v>19.600000000000001</c:v>
                </c:pt>
                <c:pt idx="20">
                  <c:v>25.14</c:v>
                </c:pt>
                <c:pt idx="21">
                  <c:v>27.330000000000005</c:v>
                </c:pt>
                <c:pt idx="22">
                  <c:v>18.329999999999988</c:v>
                </c:pt>
                <c:pt idx="23">
                  <c:v>17.779999999999987</c:v>
                </c:pt>
                <c:pt idx="24">
                  <c:v>14.6</c:v>
                </c:pt>
                <c:pt idx="25">
                  <c:v>15.15</c:v>
                </c:pt>
                <c:pt idx="26">
                  <c:v>15.5</c:v>
                </c:pt>
                <c:pt idx="27">
                  <c:v>14.31</c:v>
                </c:pt>
                <c:pt idx="28">
                  <c:v>17.760000000000002</c:v>
                </c:pt>
                <c:pt idx="29">
                  <c:v>24.459999999999987</c:v>
                </c:pt>
                <c:pt idx="30">
                  <c:v>27.67</c:v>
                </c:pt>
                <c:pt idx="31">
                  <c:v>19.2</c:v>
                </c:pt>
                <c:pt idx="32">
                  <c:v>21.4</c:v>
                </c:pt>
                <c:pt idx="33">
                  <c:v>17.25</c:v>
                </c:pt>
                <c:pt idx="34">
                  <c:v>15.14</c:v>
                </c:pt>
                <c:pt idx="35">
                  <c:v>17.72</c:v>
                </c:pt>
                <c:pt idx="36">
                  <c:v>15.67</c:v>
                </c:pt>
                <c:pt idx="37">
                  <c:v>19.47</c:v>
                </c:pt>
                <c:pt idx="38">
                  <c:v>18.22</c:v>
                </c:pt>
                <c:pt idx="39">
                  <c:v>27.5</c:v>
                </c:pt>
                <c:pt idx="40">
                  <c:v>16.479999999999986</c:v>
                </c:pt>
                <c:pt idx="41">
                  <c:v>15.29</c:v>
                </c:pt>
                <c:pt idx="42">
                  <c:v>15.24</c:v>
                </c:pt>
                <c:pt idx="43">
                  <c:v>15.9</c:v>
                </c:pt>
                <c:pt idx="44">
                  <c:v>19.920000000000002</c:v>
                </c:pt>
                <c:pt idx="45">
                  <c:v>21.85</c:v>
                </c:pt>
                <c:pt idx="46">
                  <c:v>20.56</c:v>
                </c:pt>
                <c:pt idx="47">
                  <c:v>20.69</c:v>
                </c:pt>
                <c:pt idx="48">
                  <c:v>15.26</c:v>
                </c:pt>
                <c:pt idx="49">
                  <c:v>17.47</c:v>
                </c:pt>
                <c:pt idx="50">
                  <c:v>17.939999999999987</c:v>
                </c:pt>
              </c:numCache>
            </c:numRef>
          </c:val>
        </c:ser>
        <c:axId val="57492608"/>
        <c:axId val="57494144"/>
      </c:barChart>
      <c:catAx>
        <c:axId val="57492608"/>
        <c:scaling>
          <c:orientation val="minMax"/>
        </c:scaling>
        <c:axPos val="b"/>
        <c:tickLblPos val="nextTo"/>
        <c:crossAx val="57494144"/>
        <c:crosses val="autoZero"/>
        <c:auto val="1"/>
        <c:lblAlgn val="ctr"/>
        <c:lblOffset val="100"/>
      </c:catAx>
      <c:valAx>
        <c:axId val="57494144"/>
        <c:scaling>
          <c:orientation val="minMax"/>
        </c:scaling>
        <c:axPos val="l"/>
        <c:majorGridlines/>
        <c:numFmt formatCode="0.00" sourceLinked="1"/>
        <c:tickLblPos val="nextTo"/>
        <c:crossAx val="5749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30075740950672"/>
          <c:y val="4.3824841596006782E-2"/>
          <c:w val="0.12003635802871869"/>
          <c:h val="6.5794528365273469E-2"/>
        </c:manualLayout>
      </c:layout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5.7479491291245556E-2"/>
          <c:y val="2.3438654513979806E-2"/>
          <c:w val="0.92748453808195785"/>
          <c:h val="0.92367451717472271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C00000"/>
              </a:solidFill>
              <a:ln>
                <a:noFill/>
              </a:ln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cat>
            <c:strRef>
              <c:f>('data creative'!$H$3:$H$8;'data creative'!$H$48:$H$53)</c:f>
              <c:strCache>
                <c:ptCount val="12"/>
                <c:pt idx="0">
                  <c:v>DC</c:v>
                </c:pt>
                <c:pt idx="1">
                  <c:v>Rhode Island</c:v>
                </c:pt>
                <c:pt idx="2">
                  <c:v>New Jersey</c:v>
                </c:pt>
                <c:pt idx="3">
                  <c:v>Utah</c:v>
                </c:pt>
                <c:pt idx="4">
                  <c:v>Washington</c:v>
                </c:pt>
                <c:pt idx="5">
                  <c:v>Colorado</c:v>
                </c:pt>
                <c:pt idx="6">
                  <c:v>Oklahoma</c:v>
                </c:pt>
                <c:pt idx="7">
                  <c:v>Missouri</c:v>
                </c:pt>
                <c:pt idx="8">
                  <c:v>New Mexico</c:v>
                </c:pt>
                <c:pt idx="9">
                  <c:v>Florida</c:v>
                </c:pt>
                <c:pt idx="10">
                  <c:v>Kansas</c:v>
                </c:pt>
                <c:pt idx="11">
                  <c:v>Nevada</c:v>
                </c:pt>
              </c:strCache>
            </c:strRef>
          </c:cat>
          <c:val>
            <c:numRef>
              <c:f>('data creative'!$I$3:$I$8;'data creative'!$I$48:$I$53)</c:f>
              <c:numCache>
                <c:formatCode>General</c:formatCode>
                <c:ptCount val="12"/>
                <c:pt idx="0">
                  <c:v>8.4200000000000017</c:v>
                </c:pt>
                <c:pt idx="1">
                  <c:v>5.0399999999999991</c:v>
                </c:pt>
                <c:pt idx="2">
                  <c:v>4.3000000000000007</c:v>
                </c:pt>
                <c:pt idx="3">
                  <c:v>4.1899999999999995</c:v>
                </c:pt>
                <c:pt idx="4">
                  <c:v>4.1499999999999995</c:v>
                </c:pt>
                <c:pt idx="5">
                  <c:v>4.1099999999999985</c:v>
                </c:pt>
                <c:pt idx="6">
                  <c:v>2.2799999999999994</c:v>
                </c:pt>
                <c:pt idx="7">
                  <c:v>2.2400000000000002</c:v>
                </c:pt>
                <c:pt idx="8">
                  <c:v>2.2300000000000004</c:v>
                </c:pt>
                <c:pt idx="9">
                  <c:v>2.0700000000000003</c:v>
                </c:pt>
                <c:pt idx="10">
                  <c:v>2.0399999999999987</c:v>
                </c:pt>
                <c:pt idx="11">
                  <c:v>1.8900000000000023</c:v>
                </c:pt>
              </c:numCache>
            </c:numRef>
          </c:val>
        </c:ser>
        <c:axId val="48523520"/>
        <c:axId val="48525312"/>
      </c:barChart>
      <c:catAx>
        <c:axId val="4852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48525312"/>
        <c:crosses val="autoZero"/>
        <c:auto val="1"/>
        <c:lblAlgn val="ctr"/>
        <c:lblOffset val="100"/>
      </c:catAx>
      <c:valAx>
        <c:axId val="485253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1400"/>
                  <a:t>%</a:t>
                </a:r>
              </a:p>
            </c:rich>
          </c:tx>
          <c:layout>
            <c:manualLayout>
              <c:xMode val="edge"/>
              <c:yMode val="edge"/>
              <c:x val="9.5683449443244046E-3"/>
              <c:y val="4.3060685805303492E-2"/>
            </c:manualLayout>
          </c:layout>
        </c:title>
        <c:numFmt formatCode="General" sourceLinked="1"/>
        <c:tickLblPos val="nextTo"/>
        <c:crossAx val="48523520"/>
        <c:crosses val="autoZero"/>
        <c:crossBetween val="between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9.9416287906225323E-2"/>
          <c:y val="3.1883104923245392E-2"/>
          <c:w val="0.82761146664430985"/>
          <c:h val="0.86859560210566078"/>
        </c:manualLayout>
      </c:layout>
      <c:scatterChart>
        <c:scatterStyle val="lineMarker"/>
        <c:ser>
          <c:idx val="1"/>
          <c:order val="1"/>
          <c:tx>
            <c:v>1990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trendline>
            <c:spPr>
              <a:ln w="92075" cmpd="dbl">
                <a:solidFill>
                  <a:srgbClr val="C00000"/>
                </a:solidFill>
                <a:prstDash val="sysDash"/>
              </a:ln>
            </c:spPr>
            <c:trendlineType val="linear"/>
            <c:forward val="2"/>
          </c:trendline>
          <c:xVal>
            <c:numRef>
              <c:f>'data 1990'!$B$3:$B$53</c:f>
              <c:numCache>
                <c:formatCode>0.00</c:formatCode>
                <c:ptCount val="51"/>
                <c:pt idx="0">
                  <c:v>13.19</c:v>
                </c:pt>
                <c:pt idx="1">
                  <c:v>15.53</c:v>
                </c:pt>
                <c:pt idx="2">
                  <c:v>16.02</c:v>
                </c:pt>
                <c:pt idx="3">
                  <c:v>12.11</c:v>
                </c:pt>
                <c:pt idx="4">
                  <c:v>19.610000000000021</c:v>
                </c:pt>
                <c:pt idx="5">
                  <c:v>18.510000000000005</c:v>
                </c:pt>
                <c:pt idx="6">
                  <c:v>24.16</c:v>
                </c:pt>
                <c:pt idx="7">
                  <c:v>18.68</c:v>
                </c:pt>
                <c:pt idx="8">
                  <c:v>29.67</c:v>
                </c:pt>
                <c:pt idx="9">
                  <c:v>17.38</c:v>
                </c:pt>
                <c:pt idx="10">
                  <c:v>13.29</c:v>
                </c:pt>
                <c:pt idx="11">
                  <c:v>18.239999999999988</c:v>
                </c:pt>
                <c:pt idx="12">
                  <c:v>14.38</c:v>
                </c:pt>
                <c:pt idx="13">
                  <c:v>14.2</c:v>
                </c:pt>
                <c:pt idx="14">
                  <c:v>14.15</c:v>
                </c:pt>
                <c:pt idx="15">
                  <c:v>13.71</c:v>
                </c:pt>
                <c:pt idx="16">
                  <c:v>13.31</c:v>
                </c:pt>
                <c:pt idx="17">
                  <c:v>11.5</c:v>
                </c:pt>
                <c:pt idx="18">
                  <c:v>13.33</c:v>
                </c:pt>
                <c:pt idx="19">
                  <c:v>16.54</c:v>
                </c:pt>
                <c:pt idx="20">
                  <c:v>21.19</c:v>
                </c:pt>
                <c:pt idx="21">
                  <c:v>23.58</c:v>
                </c:pt>
                <c:pt idx="22">
                  <c:v>15.13</c:v>
                </c:pt>
                <c:pt idx="23">
                  <c:v>14.31</c:v>
                </c:pt>
                <c:pt idx="24">
                  <c:v>12.21</c:v>
                </c:pt>
                <c:pt idx="25">
                  <c:v>12.91</c:v>
                </c:pt>
                <c:pt idx="26">
                  <c:v>12.950000000000006</c:v>
                </c:pt>
                <c:pt idx="27">
                  <c:v>11.39</c:v>
                </c:pt>
                <c:pt idx="28">
                  <c:v>15.870000000000006</c:v>
                </c:pt>
                <c:pt idx="29">
                  <c:v>20.99</c:v>
                </c:pt>
                <c:pt idx="30">
                  <c:v>23.37</c:v>
                </c:pt>
                <c:pt idx="31">
                  <c:v>16.97</c:v>
                </c:pt>
                <c:pt idx="32">
                  <c:v>18.7</c:v>
                </c:pt>
                <c:pt idx="33">
                  <c:v>13.97</c:v>
                </c:pt>
                <c:pt idx="34">
                  <c:v>11.950000000000006</c:v>
                </c:pt>
                <c:pt idx="35">
                  <c:v>14.73</c:v>
                </c:pt>
                <c:pt idx="36">
                  <c:v>13.39</c:v>
                </c:pt>
                <c:pt idx="37">
                  <c:v>16.079999999999988</c:v>
                </c:pt>
                <c:pt idx="38">
                  <c:v>15.12</c:v>
                </c:pt>
                <c:pt idx="39">
                  <c:v>22.459999999999987</c:v>
                </c:pt>
                <c:pt idx="40">
                  <c:v>13.74</c:v>
                </c:pt>
                <c:pt idx="41">
                  <c:v>11.96</c:v>
                </c:pt>
                <c:pt idx="42">
                  <c:v>12.56</c:v>
                </c:pt>
                <c:pt idx="43">
                  <c:v>13.55</c:v>
                </c:pt>
                <c:pt idx="44">
                  <c:v>15.73</c:v>
                </c:pt>
                <c:pt idx="45">
                  <c:v>19.21</c:v>
                </c:pt>
                <c:pt idx="46">
                  <c:v>17.079999999999988</c:v>
                </c:pt>
                <c:pt idx="47">
                  <c:v>16.54</c:v>
                </c:pt>
                <c:pt idx="48">
                  <c:v>12.28</c:v>
                </c:pt>
                <c:pt idx="49">
                  <c:v>14.16</c:v>
                </c:pt>
                <c:pt idx="50">
                  <c:v>15.450000000000006</c:v>
                </c:pt>
              </c:numCache>
            </c:numRef>
          </c:xVal>
          <c:yVal>
            <c:numRef>
              <c:f>'data 1990'!$E$3:$E$53</c:f>
              <c:numCache>
                <c:formatCode>#,##0</c:formatCode>
                <c:ptCount val="51"/>
                <c:pt idx="0">
                  <c:v>21428.07468320816</c:v>
                </c:pt>
                <c:pt idx="1">
                  <c:v>58002.737967758876</c:v>
                </c:pt>
                <c:pt idx="2">
                  <c:v>22138.595470731972</c:v>
                </c:pt>
                <c:pt idx="3">
                  <c:v>19171.106786204269</c:v>
                </c:pt>
                <c:pt idx="4">
                  <c:v>32119.634592999762</c:v>
                </c:pt>
                <c:pt idx="5">
                  <c:v>27727.709557508879</c:v>
                </c:pt>
                <c:pt idx="6">
                  <c:v>37901.613450818244</c:v>
                </c:pt>
                <c:pt idx="7">
                  <c:v>42120.005764311623</c:v>
                </c:pt>
                <c:pt idx="8">
                  <c:v>90756.302521008372</c:v>
                </c:pt>
                <c:pt idx="9">
                  <c:v>24772.131174656566</c:v>
                </c:pt>
                <c:pt idx="10">
                  <c:v>26570.123626628072</c:v>
                </c:pt>
                <c:pt idx="11">
                  <c:v>37014.010642204812</c:v>
                </c:pt>
                <c:pt idx="12">
                  <c:v>19418.941563388686</c:v>
                </c:pt>
                <c:pt idx="13">
                  <c:v>29421.110104262225</c:v>
                </c:pt>
                <c:pt idx="14">
                  <c:v>23630.635412873256</c:v>
                </c:pt>
                <c:pt idx="15">
                  <c:v>23229.633150926147</c:v>
                </c:pt>
                <c:pt idx="16">
                  <c:v>25182.295261412972</c:v>
                </c:pt>
                <c:pt idx="17">
                  <c:v>22065.256087977716</c:v>
                </c:pt>
                <c:pt idx="18">
                  <c:v>28849.710649807443</c:v>
                </c:pt>
                <c:pt idx="19">
                  <c:v>23824.686789453477</c:v>
                </c:pt>
                <c:pt idx="20">
                  <c:v>30363.896610831653</c:v>
                </c:pt>
                <c:pt idx="21">
                  <c:v>32533.273497134927</c:v>
                </c:pt>
                <c:pt idx="22">
                  <c:v>25193.493010497674</c:v>
                </c:pt>
                <c:pt idx="23">
                  <c:v>27776.971446817526</c:v>
                </c:pt>
                <c:pt idx="24">
                  <c:v>18134.50561476381</c:v>
                </c:pt>
                <c:pt idx="25">
                  <c:v>25013.323046202386</c:v>
                </c:pt>
                <c:pt idx="26">
                  <c:v>20219.881987072386</c:v>
                </c:pt>
                <c:pt idx="27">
                  <c:v>25514.053922205294</c:v>
                </c:pt>
                <c:pt idx="28">
                  <c:v>33704.349938801817</c:v>
                </c:pt>
                <c:pt idx="29">
                  <c:v>24981.699379401583</c:v>
                </c:pt>
                <c:pt idx="30">
                  <c:v>34483.6373966584</c:v>
                </c:pt>
                <c:pt idx="31">
                  <c:v>18958.872500196332</c:v>
                </c:pt>
                <c:pt idx="32">
                  <c:v>34704.180633563701</c:v>
                </c:pt>
                <c:pt idx="33">
                  <c:v>26188.340076549652</c:v>
                </c:pt>
                <c:pt idx="34">
                  <c:v>21185.034439574203</c:v>
                </c:pt>
                <c:pt idx="35">
                  <c:v>25345.080235620269</c:v>
                </c:pt>
                <c:pt idx="36">
                  <c:v>22246.100486872856</c:v>
                </c:pt>
                <c:pt idx="37">
                  <c:v>22236.404684762947</c:v>
                </c:pt>
                <c:pt idx="38">
                  <c:v>25683.990000372843</c:v>
                </c:pt>
                <c:pt idx="39">
                  <c:v>27148.956016359316</c:v>
                </c:pt>
                <c:pt idx="40">
                  <c:v>22650.337582524258</c:v>
                </c:pt>
                <c:pt idx="41">
                  <c:v>21422.290676490331</c:v>
                </c:pt>
                <c:pt idx="42">
                  <c:v>23678.207818649505</c:v>
                </c:pt>
                <c:pt idx="43">
                  <c:v>27199.936891097721</c:v>
                </c:pt>
                <c:pt idx="44">
                  <c:v>22520.242621238063</c:v>
                </c:pt>
                <c:pt idx="45">
                  <c:v>24454.561285668111</c:v>
                </c:pt>
                <c:pt idx="46">
                  <c:v>30372.575823154275</c:v>
                </c:pt>
                <c:pt idx="47">
                  <c:v>29923.405878161189</c:v>
                </c:pt>
                <c:pt idx="48">
                  <c:v>18517.103927176056</c:v>
                </c:pt>
                <c:pt idx="49">
                  <c:v>24352.335525246592</c:v>
                </c:pt>
                <c:pt idx="50">
                  <c:v>33468.698466449729</c:v>
                </c:pt>
              </c:numCache>
            </c:numRef>
          </c:yVal>
        </c:ser>
        <c:ser>
          <c:idx val="0"/>
          <c:order val="0"/>
          <c:tx>
            <c:v>2000</c:v>
          </c:tx>
          <c:spPr>
            <a:ln w="28575">
              <a:noFill/>
            </a:ln>
          </c:spPr>
          <c:trendline>
            <c:spPr>
              <a:ln w="73025" cmpd="dbl">
                <a:solidFill>
                  <a:srgbClr val="0070C0"/>
                </a:solidFill>
              </a:ln>
            </c:spPr>
            <c:trendlineType val="linear"/>
          </c:trendline>
          <c:xVal>
            <c:numRef>
              <c:f>'data 2000'!$B$3:$B$53</c:f>
              <c:numCache>
                <c:formatCode>0.00</c:formatCode>
                <c:ptCount val="51"/>
                <c:pt idx="0">
                  <c:v>16</c:v>
                </c:pt>
                <c:pt idx="1">
                  <c:v>18.779999999999987</c:v>
                </c:pt>
                <c:pt idx="2">
                  <c:v>19.100000000000001</c:v>
                </c:pt>
                <c:pt idx="3">
                  <c:v>14.55</c:v>
                </c:pt>
                <c:pt idx="4">
                  <c:v>22.87</c:v>
                </c:pt>
                <c:pt idx="5">
                  <c:v>22.62</c:v>
                </c:pt>
                <c:pt idx="6">
                  <c:v>27.63000000000002</c:v>
                </c:pt>
                <c:pt idx="7">
                  <c:v>22.07</c:v>
                </c:pt>
                <c:pt idx="8">
                  <c:v>38.090000000000003</c:v>
                </c:pt>
                <c:pt idx="9">
                  <c:v>19.45</c:v>
                </c:pt>
                <c:pt idx="10">
                  <c:v>16.18</c:v>
                </c:pt>
                <c:pt idx="11">
                  <c:v>21.16</c:v>
                </c:pt>
                <c:pt idx="12">
                  <c:v>17.350000000000001</c:v>
                </c:pt>
                <c:pt idx="13">
                  <c:v>17.079999999999988</c:v>
                </c:pt>
                <c:pt idx="14">
                  <c:v>16.82</c:v>
                </c:pt>
                <c:pt idx="15">
                  <c:v>16.54</c:v>
                </c:pt>
                <c:pt idx="16">
                  <c:v>15.35000000000001</c:v>
                </c:pt>
                <c:pt idx="17">
                  <c:v>14.21</c:v>
                </c:pt>
                <c:pt idx="18">
                  <c:v>15.67</c:v>
                </c:pt>
                <c:pt idx="19">
                  <c:v>19.600000000000001</c:v>
                </c:pt>
                <c:pt idx="20">
                  <c:v>25.14</c:v>
                </c:pt>
                <c:pt idx="21">
                  <c:v>27.330000000000005</c:v>
                </c:pt>
                <c:pt idx="22">
                  <c:v>18.329999999999988</c:v>
                </c:pt>
                <c:pt idx="23">
                  <c:v>17.779999999999987</c:v>
                </c:pt>
                <c:pt idx="24">
                  <c:v>14.6</c:v>
                </c:pt>
                <c:pt idx="25">
                  <c:v>15.15</c:v>
                </c:pt>
                <c:pt idx="26">
                  <c:v>15.5</c:v>
                </c:pt>
                <c:pt idx="27">
                  <c:v>14.31</c:v>
                </c:pt>
                <c:pt idx="28">
                  <c:v>17.760000000000002</c:v>
                </c:pt>
                <c:pt idx="29">
                  <c:v>24.459999999999987</c:v>
                </c:pt>
                <c:pt idx="30">
                  <c:v>27.67</c:v>
                </c:pt>
                <c:pt idx="31">
                  <c:v>19.2</c:v>
                </c:pt>
                <c:pt idx="32">
                  <c:v>21.4</c:v>
                </c:pt>
                <c:pt idx="33">
                  <c:v>17.25</c:v>
                </c:pt>
                <c:pt idx="34">
                  <c:v>15.14</c:v>
                </c:pt>
                <c:pt idx="35">
                  <c:v>17.72</c:v>
                </c:pt>
                <c:pt idx="36">
                  <c:v>15.67</c:v>
                </c:pt>
                <c:pt idx="37">
                  <c:v>19.47</c:v>
                </c:pt>
                <c:pt idx="38">
                  <c:v>18.22</c:v>
                </c:pt>
                <c:pt idx="39">
                  <c:v>27.5</c:v>
                </c:pt>
                <c:pt idx="40">
                  <c:v>16.479999999999986</c:v>
                </c:pt>
                <c:pt idx="41">
                  <c:v>15.29</c:v>
                </c:pt>
                <c:pt idx="42">
                  <c:v>15.24</c:v>
                </c:pt>
                <c:pt idx="43">
                  <c:v>15.9</c:v>
                </c:pt>
                <c:pt idx="44">
                  <c:v>19.920000000000002</c:v>
                </c:pt>
                <c:pt idx="45">
                  <c:v>21.85</c:v>
                </c:pt>
                <c:pt idx="46">
                  <c:v>20.56</c:v>
                </c:pt>
                <c:pt idx="47">
                  <c:v>20.69</c:v>
                </c:pt>
                <c:pt idx="48">
                  <c:v>15.26</c:v>
                </c:pt>
                <c:pt idx="49">
                  <c:v>17.47</c:v>
                </c:pt>
                <c:pt idx="50">
                  <c:v>17.939999999999987</c:v>
                </c:pt>
              </c:numCache>
            </c:numRef>
          </c:xVal>
          <c:yVal>
            <c:numRef>
              <c:f>'data 2000'!$E$3:$E$53</c:f>
              <c:numCache>
                <c:formatCode>#,##0</c:formatCode>
                <c:ptCount val="51"/>
                <c:pt idx="0">
                  <c:v>25680.555867868927</c:v>
                </c:pt>
                <c:pt idx="1">
                  <c:v>44007.962586053989</c:v>
                </c:pt>
                <c:pt idx="2">
                  <c:v>30725.06467039535</c:v>
                </c:pt>
                <c:pt idx="3">
                  <c:v>24753.497419016981</c:v>
                </c:pt>
                <c:pt idx="4">
                  <c:v>38117.808734904203</c:v>
                </c:pt>
                <c:pt idx="5">
                  <c:v>39840.177101552232</c:v>
                </c:pt>
                <c:pt idx="6">
                  <c:v>47183.066539619707</c:v>
                </c:pt>
                <c:pt idx="7">
                  <c:v>54056.916794282799</c:v>
                </c:pt>
                <c:pt idx="8">
                  <c:v>102131.07389272784</c:v>
                </c:pt>
                <c:pt idx="9">
                  <c:v>29414.896831998343</c:v>
                </c:pt>
                <c:pt idx="10">
                  <c:v>35548.240489501302</c:v>
                </c:pt>
                <c:pt idx="11">
                  <c:v>33161.182861109482</c:v>
                </c:pt>
                <c:pt idx="12">
                  <c:v>27208.097975737914</c:v>
                </c:pt>
                <c:pt idx="13">
                  <c:v>37381.918600358375</c:v>
                </c:pt>
                <c:pt idx="14">
                  <c:v>32017.676221551406</c:v>
                </c:pt>
                <c:pt idx="15">
                  <c:v>31033.8158044017</c:v>
                </c:pt>
                <c:pt idx="16">
                  <c:v>31032.004695698361</c:v>
                </c:pt>
                <c:pt idx="17">
                  <c:v>27892.984482784705</c:v>
                </c:pt>
                <c:pt idx="18">
                  <c:v>30153.440072177607</c:v>
                </c:pt>
                <c:pt idx="19">
                  <c:v>27971.885360919838</c:v>
                </c:pt>
                <c:pt idx="20">
                  <c:v>33980.643015010326</c:v>
                </c:pt>
                <c:pt idx="21">
                  <c:v>43594.545807065166</c:v>
                </c:pt>
                <c:pt idx="22">
                  <c:v>33927.343153515729</c:v>
                </c:pt>
                <c:pt idx="23">
                  <c:v>37693.219139669054</c:v>
                </c:pt>
                <c:pt idx="24">
                  <c:v>22545.065171278933</c:v>
                </c:pt>
                <c:pt idx="25">
                  <c:v>31534.646325223519</c:v>
                </c:pt>
                <c:pt idx="26">
                  <c:v>23683.350051818052</c:v>
                </c:pt>
                <c:pt idx="27">
                  <c:v>32564.836614827756</c:v>
                </c:pt>
                <c:pt idx="28">
                  <c:v>37431.121222145084</c:v>
                </c:pt>
                <c:pt idx="29">
                  <c:v>35268.242236115315</c:v>
                </c:pt>
                <c:pt idx="30">
                  <c:v>40877.667318331187</c:v>
                </c:pt>
                <c:pt idx="31">
                  <c:v>27717.27597872731</c:v>
                </c:pt>
                <c:pt idx="32">
                  <c:v>40545.134426305187</c:v>
                </c:pt>
                <c:pt idx="33">
                  <c:v>34078.1877906847</c:v>
                </c:pt>
                <c:pt idx="34">
                  <c:v>28146.99470569918</c:v>
                </c:pt>
                <c:pt idx="35">
                  <c:v>32698.266735017831</c:v>
                </c:pt>
                <c:pt idx="36">
                  <c:v>26038.832059082099</c:v>
                </c:pt>
                <c:pt idx="37">
                  <c:v>33016.903319373203</c:v>
                </c:pt>
                <c:pt idx="38">
                  <c:v>31878.452777750183</c:v>
                </c:pt>
                <c:pt idx="39">
                  <c:v>32275.481032014133</c:v>
                </c:pt>
                <c:pt idx="40">
                  <c:v>28123.295742884118</c:v>
                </c:pt>
                <c:pt idx="41">
                  <c:v>30774.570639761318</c:v>
                </c:pt>
                <c:pt idx="42">
                  <c:v>30645.162140818094</c:v>
                </c:pt>
                <c:pt idx="43">
                  <c:v>34665.175509859568</c:v>
                </c:pt>
                <c:pt idx="44">
                  <c:v>30400.296618840752</c:v>
                </c:pt>
                <c:pt idx="45">
                  <c:v>29008.240436117318</c:v>
                </c:pt>
                <c:pt idx="46">
                  <c:v>36767.175036006847</c:v>
                </c:pt>
                <c:pt idx="47">
                  <c:v>37548.262073343933</c:v>
                </c:pt>
                <c:pt idx="48">
                  <c:v>23054.241892029433</c:v>
                </c:pt>
                <c:pt idx="49">
                  <c:v>32858.814152609943</c:v>
                </c:pt>
                <c:pt idx="50">
                  <c:v>35292.90253593697</c:v>
                </c:pt>
              </c:numCache>
            </c:numRef>
          </c:yVal>
        </c:ser>
        <c:axId val="57662848"/>
        <c:axId val="57677312"/>
      </c:scatterChart>
      <c:valAx>
        <c:axId val="5766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400" dirty="0" err="1"/>
                  <a:t>Share</a:t>
                </a:r>
                <a:r>
                  <a:rPr lang="cs-CZ" sz="1400" dirty="0"/>
                  <a:t> of people </a:t>
                </a:r>
                <a:r>
                  <a:rPr lang="cs-CZ" sz="1400" dirty="0" err="1" smtClean="0"/>
                  <a:t>with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creative</a:t>
                </a:r>
                <a:r>
                  <a:rPr lang="cs-CZ" sz="1400" dirty="0" smtClean="0"/>
                  <a:t> </a:t>
                </a:r>
                <a:r>
                  <a:rPr lang="cs-CZ" sz="1400" dirty="0" err="1" smtClean="0"/>
                  <a:t>occupations</a:t>
                </a:r>
                <a:r>
                  <a:rPr lang="cs-CZ" sz="1400" dirty="0" smtClean="0"/>
                  <a:t> </a:t>
                </a:r>
                <a:r>
                  <a:rPr lang="cs-CZ" sz="1400" baseline="0" dirty="0" smtClean="0"/>
                  <a:t>(%) </a:t>
                </a:r>
                <a:endParaRPr lang="cs-CZ" sz="1400" dirty="0"/>
              </a:p>
            </c:rich>
          </c:tx>
          <c:layout>
            <c:manualLayout>
              <c:xMode val="edge"/>
              <c:yMode val="edge"/>
              <c:x val="0.52685255374175466"/>
              <c:y val="0.94298503488071161"/>
            </c:manualLayout>
          </c:layout>
        </c:title>
        <c:numFmt formatCode="0.00" sourceLinked="1"/>
        <c:tickLblPos val="nextTo"/>
        <c:crossAx val="57677312"/>
        <c:crosses val="autoZero"/>
        <c:crossBetween val="midCat"/>
      </c:valAx>
      <c:valAx>
        <c:axId val="576773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l">
                  <a:defRPr/>
                </a:pPr>
                <a:r>
                  <a:rPr lang="cs-CZ" sz="1800"/>
                  <a:t>GSP</a:t>
                </a:r>
              </a:p>
              <a:p>
                <a:pPr algn="l">
                  <a:defRPr/>
                </a:pPr>
                <a:r>
                  <a:rPr lang="cs-CZ" sz="1200"/>
                  <a:t>per capita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2.5574754544570822E-3"/>
              <c:y val="3.7127126315438283E-2"/>
            </c:manualLayout>
          </c:layout>
        </c:title>
        <c:numFmt formatCode="#,##0" sourceLinked="1"/>
        <c:tickLblPos val="nextTo"/>
        <c:crossAx val="5766284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5518304545243651"/>
          <c:y val="0.44053872235213026"/>
          <c:w val="0.12431335823829656"/>
          <c:h val="0.35958907468330431"/>
        </c:manualLayout>
      </c:layout>
      <c:txPr>
        <a:bodyPr/>
        <a:lstStyle/>
        <a:p>
          <a:pPr>
            <a:defRPr sz="1800"/>
          </a:pPr>
          <a:endParaRPr lang="cs-CZ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2400" b="1"/>
            </a:pPr>
            <a:r>
              <a:rPr lang="cs-CZ" sz="2400" b="1"/>
              <a:t>COLORADO ANNUAL SPENDING ON CREATIVITY</a:t>
            </a:r>
            <a:endParaRPr lang="en-US" sz="2400" b="1"/>
          </a:p>
        </c:rich>
      </c:tx>
      <c:layout>
        <c:manualLayout>
          <c:xMode val="edge"/>
          <c:yMode val="edge"/>
          <c:x val="0.19641666666666671"/>
          <c:y val="2.777777777777781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List1!$B$10</c:f>
              <c:strCache>
                <c:ptCount val="1"/>
                <c:pt idx="0">
                  <c:v>USD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List1!$A$11:$A$18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List1!$B$11:$B$18</c:f>
              <c:numCache>
                <c:formatCode>General</c:formatCode>
                <c:ptCount val="8"/>
                <c:pt idx="0">
                  <c:v>1980075</c:v>
                </c:pt>
                <c:pt idx="1">
                  <c:v>832658</c:v>
                </c:pt>
                <c:pt idx="2">
                  <c:v>1169315</c:v>
                </c:pt>
                <c:pt idx="3">
                  <c:v>1302838</c:v>
                </c:pt>
                <c:pt idx="4">
                  <c:v>2182269</c:v>
                </c:pt>
                <c:pt idx="5">
                  <c:v>2440496</c:v>
                </c:pt>
                <c:pt idx="6">
                  <c:v>2552885</c:v>
                </c:pt>
                <c:pt idx="7">
                  <c:v>2596975</c:v>
                </c:pt>
              </c:numCache>
            </c:numRef>
          </c:val>
        </c:ser>
        <c:marker val="1"/>
        <c:axId val="57698560"/>
        <c:axId val="57700352"/>
      </c:lineChart>
      <c:catAx>
        <c:axId val="5769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57700352"/>
        <c:crosses val="autoZero"/>
        <c:auto val="1"/>
        <c:lblAlgn val="ctr"/>
        <c:lblOffset val="100"/>
      </c:catAx>
      <c:valAx>
        <c:axId val="57700352"/>
        <c:scaling>
          <c:orientation val="minMax"/>
        </c:scaling>
        <c:axPos val="l"/>
        <c:majorGridlines/>
        <c:numFmt formatCode="#,##0\ [$$-409]" sourceLinked="0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57698560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0.4825</cdr:x>
      <cdr:y>0.72227</cdr:y>
    </cdr:from>
    <cdr:to>
      <cdr:x>0.49125</cdr:x>
      <cdr:y>0.80182</cdr:y>
    </cdr:to>
    <cdr:sp macro="" textlink="">
      <cdr:nvSpPr>
        <cdr:cNvPr id="5" name="Přímá spojovací šipka 4"/>
        <cdr:cNvSpPr/>
      </cdr:nvSpPr>
      <cdr:spPr>
        <a:xfrm xmlns:a="http://schemas.openxmlformats.org/drawingml/2006/main" flipH="1" flipV="1">
          <a:off x="3970782" y="3268960"/>
          <a:ext cx="72009" cy="3600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0.3425</cdr:x>
      <cdr:y>0.65863</cdr:y>
    </cdr:from>
    <cdr:to>
      <cdr:x>0.35125</cdr:x>
      <cdr:y>0.72227</cdr:y>
    </cdr:to>
    <cdr:sp macro="" textlink="">
      <cdr:nvSpPr>
        <cdr:cNvPr id="6" name="Přímá spojovací šipka 5"/>
        <cdr:cNvSpPr/>
      </cdr:nvSpPr>
      <cdr:spPr>
        <a:xfrm xmlns:a="http://schemas.openxmlformats.org/drawingml/2006/main">
          <a:off x="2818656" y="2980928"/>
          <a:ext cx="72008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0.14928</cdr:x>
      <cdr:y>0.06996</cdr:y>
    </cdr:from>
    <cdr:to>
      <cdr:x>0.39748</cdr:x>
      <cdr:y>0.24444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228515" y="316632"/>
          <a:ext cx="2042586" cy="7896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400" b="1" dirty="0">
              <a:solidFill>
                <a:srgbClr val="C00000"/>
              </a:solidFill>
            </a:rPr>
            <a:t>States</a:t>
          </a:r>
          <a:r>
            <a:rPr lang="cs-CZ" sz="1400" b="1" baseline="0" dirty="0">
              <a:solidFill>
                <a:srgbClr val="C00000"/>
              </a:solidFill>
            </a:rPr>
            <a:t> </a:t>
          </a:r>
          <a:r>
            <a:rPr lang="cs-CZ" sz="1400" b="1" baseline="0" dirty="0" err="1">
              <a:solidFill>
                <a:srgbClr val="C00000"/>
              </a:solidFill>
            </a:rPr>
            <a:t>with</a:t>
          </a:r>
          <a:r>
            <a:rPr lang="cs-CZ" sz="1400" b="1" baseline="0" dirty="0">
              <a:solidFill>
                <a:srgbClr val="C00000"/>
              </a:solidFill>
            </a:rPr>
            <a:t> the </a:t>
          </a:r>
          <a:r>
            <a:rPr lang="cs-CZ" sz="1400" b="1" baseline="0" dirty="0" err="1">
              <a:solidFill>
                <a:srgbClr val="C00000"/>
              </a:solidFill>
            </a:rPr>
            <a:t>highest</a:t>
          </a:r>
          <a:r>
            <a:rPr lang="cs-CZ" sz="1400" b="1" baseline="0" dirty="0">
              <a:solidFill>
                <a:srgbClr val="C00000"/>
              </a:solidFill>
            </a:rPr>
            <a:t> </a:t>
          </a:r>
          <a:r>
            <a:rPr lang="cs-CZ" sz="1400" b="1" baseline="0" dirty="0" err="1">
              <a:solidFill>
                <a:srgbClr val="C00000"/>
              </a:solidFill>
            </a:rPr>
            <a:t>share</a:t>
          </a:r>
          <a:r>
            <a:rPr lang="cs-CZ" sz="1400" b="1" baseline="0" dirty="0">
              <a:solidFill>
                <a:srgbClr val="C00000"/>
              </a:solidFill>
            </a:rPr>
            <a:t> of people </a:t>
          </a:r>
          <a:r>
            <a:rPr lang="cs-CZ" sz="1400" b="1" baseline="0" dirty="0" err="1" smtClean="0">
              <a:solidFill>
                <a:srgbClr val="C00000"/>
              </a:solidFill>
            </a:rPr>
            <a:t>with</a:t>
          </a:r>
          <a:r>
            <a:rPr lang="cs-CZ" sz="1400" b="1" baseline="0" dirty="0" smtClean="0">
              <a:solidFill>
                <a:srgbClr val="C00000"/>
              </a:solidFill>
            </a:rPr>
            <a:t> </a:t>
          </a:r>
          <a:r>
            <a:rPr lang="cs-CZ" sz="1400" b="1" baseline="0" dirty="0" err="1" smtClean="0">
              <a:solidFill>
                <a:srgbClr val="C00000"/>
              </a:solidFill>
            </a:rPr>
            <a:t>creative</a:t>
          </a:r>
          <a:r>
            <a:rPr lang="cs-CZ" sz="1400" b="1" baseline="0" dirty="0" smtClean="0">
              <a:solidFill>
                <a:srgbClr val="C00000"/>
              </a:solidFill>
            </a:rPr>
            <a:t> </a:t>
          </a:r>
          <a:r>
            <a:rPr lang="cs-CZ" sz="1400" b="1" baseline="0" dirty="0" err="1" smtClean="0">
              <a:solidFill>
                <a:srgbClr val="C00000"/>
              </a:solidFill>
            </a:rPr>
            <a:t>occupations</a:t>
          </a:r>
          <a:endParaRPr lang="cs-CZ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0.65468</cdr:x>
      <cdr:y>0.38056</cdr:y>
    </cdr:from>
    <cdr:to>
      <cdr:x>0.90288</cdr:x>
      <cdr:y>0.50833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6082632" y="2289342"/>
          <a:ext cx="2306052" cy="7686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400" b="1" dirty="0">
              <a:solidFill>
                <a:srgbClr val="0070C0"/>
              </a:solidFill>
            </a:rPr>
            <a:t>States</a:t>
          </a:r>
          <a:r>
            <a:rPr lang="cs-CZ" sz="1400" b="1" baseline="0" dirty="0">
              <a:solidFill>
                <a:srgbClr val="0070C0"/>
              </a:solidFill>
            </a:rPr>
            <a:t> </a:t>
          </a:r>
          <a:r>
            <a:rPr lang="cs-CZ" sz="1400" b="1" baseline="0" dirty="0" err="1">
              <a:solidFill>
                <a:srgbClr val="0070C0"/>
              </a:solidFill>
            </a:rPr>
            <a:t>with</a:t>
          </a:r>
          <a:r>
            <a:rPr lang="cs-CZ" sz="1400" b="1" baseline="0" dirty="0">
              <a:solidFill>
                <a:srgbClr val="0070C0"/>
              </a:solidFill>
            </a:rPr>
            <a:t> the </a:t>
          </a:r>
          <a:r>
            <a:rPr lang="cs-CZ" sz="1400" b="1" baseline="0" dirty="0" err="1">
              <a:solidFill>
                <a:srgbClr val="0070C0"/>
              </a:solidFill>
            </a:rPr>
            <a:t>lowest</a:t>
          </a:r>
          <a:r>
            <a:rPr lang="cs-CZ" sz="1400" b="1" baseline="0" dirty="0">
              <a:solidFill>
                <a:srgbClr val="0070C0"/>
              </a:solidFill>
            </a:rPr>
            <a:t> </a:t>
          </a:r>
          <a:r>
            <a:rPr lang="cs-CZ" sz="1400" b="1" baseline="0" dirty="0" err="1">
              <a:solidFill>
                <a:srgbClr val="0070C0"/>
              </a:solidFill>
            </a:rPr>
            <a:t>share</a:t>
          </a:r>
          <a:r>
            <a:rPr lang="cs-CZ" sz="1400" b="1" baseline="0" dirty="0">
              <a:solidFill>
                <a:srgbClr val="0070C0"/>
              </a:solidFill>
            </a:rPr>
            <a:t> of people </a:t>
          </a:r>
          <a:r>
            <a:rPr lang="cs-CZ" sz="1400" b="1" dirty="0" err="1" smtClean="0">
              <a:solidFill>
                <a:srgbClr val="0070C0"/>
              </a:solidFill>
            </a:rPr>
            <a:t>with</a:t>
          </a:r>
          <a:r>
            <a:rPr lang="cs-CZ" sz="1400" b="1" dirty="0" smtClean="0">
              <a:solidFill>
                <a:srgbClr val="0070C0"/>
              </a:solidFill>
            </a:rPr>
            <a:t> </a:t>
          </a:r>
          <a:r>
            <a:rPr lang="cs-CZ" sz="1400" b="1" dirty="0" err="1" smtClean="0">
              <a:solidFill>
                <a:srgbClr val="0070C0"/>
              </a:solidFill>
            </a:rPr>
            <a:t>creative</a:t>
          </a:r>
          <a:r>
            <a:rPr lang="cs-CZ" sz="1400" b="1" dirty="0" smtClean="0">
              <a:solidFill>
                <a:srgbClr val="0070C0"/>
              </a:solidFill>
            </a:rPr>
            <a:t> </a:t>
          </a:r>
          <a:r>
            <a:rPr lang="cs-CZ" sz="1400" b="1" dirty="0" err="1" smtClean="0">
              <a:solidFill>
                <a:srgbClr val="0070C0"/>
              </a:solidFill>
            </a:rPr>
            <a:t>occupations</a:t>
          </a:r>
          <a:endParaRPr lang="cs-CZ" sz="1400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0.54249</cdr:x>
      <cdr:y>0.57276</cdr:y>
    </cdr:from>
    <cdr:to>
      <cdr:x>0.55124</cdr:x>
      <cdr:y>0.60458</cdr:y>
    </cdr:to>
    <cdr:sp macro="" textlink="">
      <cdr:nvSpPr>
        <cdr:cNvPr id="5" name="Přímá spojovací šipka 4"/>
        <cdr:cNvSpPr/>
      </cdr:nvSpPr>
      <cdr:spPr>
        <a:xfrm xmlns:a="http://schemas.openxmlformats.org/drawingml/2006/main">
          <a:off x="4464496" y="2592288"/>
          <a:ext cx="7200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0.41124</cdr:x>
      <cdr:y>0.71595</cdr:y>
    </cdr:from>
    <cdr:to>
      <cdr:x>0.43749</cdr:x>
      <cdr:y>0.76368</cdr:y>
    </cdr:to>
    <cdr:sp macro="" textlink="">
      <cdr:nvSpPr>
        <cdr:cNvPr id="8" name="Přímá spojovací šipka 7"/>
        <cdr:cNvSpPr/>
      </cdr:nvSpPr>
      <cdr:spPr>
        <a:xfrm xmlns:a="http://schemas.openxmlformats.org/drawingml/2006/main" flipH="1" flipV="1">
          <a:off x="3384376" y="3240360"/>
          <a:ext cx="21602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0.03814</cdr:y>
    </cdr:from>
    <cdr:to>
      <cdr:x>0.09211</cdr:x>
      <cdr:y>0.15758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-133672" y="172616"/>
          <a:ext cx="757992" cy="540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 smtClean="0"/>
            <a:t>(%)</a:t>
          </a:r>
          <a:endParaRPr lang="cs-CZ" sz="1600" dirty="0"/>
        </a:p>
      </cdr:txBody>
    </cdr:sp>
  </cdr:relSizeAnchor>
  <cdr:relSizeAnchor xmlns:cdr="http://schemas.openxmlformats.org/drawingml/2006/chartDrawing">
    <cdr:from>
      <cdr:x>0.13849</cdr:x>
      <cdr:y>0.06996</cdr:y>
    </cdr:from>
    <cdr:to>
      <cdr:x>0.51799</cdr:x>
      <cdr:y>0.23889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139717" y="316632"/>
          <a:ext cx="3123134" cy="7645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600" b="1" dirty="0">
              <a:solidFill>
                <a:srgbClr val="C00000"/>
              </a:solidFill>
            </a:rPr>
            <a:t>States </a:t>
          </a:r>
          <a:r>
            <a:rPr lang="cs-CZ" sz="1600" b="1" dirty="0" err="1">
              <a:solidFill>
                <a:srgbClr val="C00000"/>
              </a:solidFill>
            </a:rPr>
            <a:t>with</a:t>
          </a:r>
          <a:r>
            <a:rPr lang="cs-CZ" sz="1600" b="1" dirty="0">
              <a:solidFill>
                <a:srgbClr val="C00000"/>
              </a:solidFill>
            </a:rPr>
            <a:t> the </a:t>
          </a:r>
          <a:r>
            <a:rPr lang="cs-CZ" sz="1600" b="1" dirty="0" err="1">
              <a:solidFill>
                <a:srgbClr val="C00000"/>
              </a:solidFill>
            </a:rPr>
            <a:t>highest</a:t>
          </a:r>
          <a:r>
            <a:rPr lang="cs-CZ" sz="1600" b="1" baseline="0" dirty="0">
              <a:solidFill>
                <a:srgbClr val="C00000"/>
              </a:solidFill>
            </a:rPr>
            <a:t> </a:t>
          </a:r>
          <a:r>
            <a:rPr lang="cs-CZ" sz="1600" b="1" baseline="0" dirty="0" err="1">
              <a:solidFill>
                <a:srgbClr val="C00000"/>
              </a:solidFill>
            </a:rPr>
            <a:t>share</a:t>
          </a:r>
          <a:r>
            <a:rPr lang="cs-CZ" sz="1600" b="1" baseline="0" dirty="0">
              <a:solidFill>
                <a:srgbClr val="C00000"/>
              </a:solidFill>
            </a:rPr>
            <a:t> of people </a:t>
          </a:r>
          <a:r>
            <a:rPr lang="cs-CZ" sz="1600" b="1" baseline="0" dirty="0" err="1" smtClean="0">
              <a:solidFill>
                <a:srgbClr val="C00000"/>
              </a:solidFill>
            </a:rPr>
            <a:t>with</a:t>
          </a:r>
          <a:r>
            <a:rPr lang="cs-CZ" sz="1600" b="1" baseline="0" dirty="0" smtClean="0">
              <a:solidFill>
                <a:srgbClr val="C00000"/>
              </a:solidFill>
            </a:rPr>
            <a:t> </a:t>
          </a:r>
          <a:r>
            <a:rPr lang="cs-CZ" sz="1600" b="1" baseline="0" dirty="0" err="1" smtClean="0">
              <a:solidFill>
                <a:srgbClr val="C00000"/>
              </a:solidFill>
            </a:rPr>
            <a:t>creative</a:t>
          </a:r>
          <a:r>
            <a:rPr lang="cs-CZ" sz="1600" b="1" baseline="0" dirty="0" smtClean="0">
              <a:solidFill>
                <a:srgbClr val="C00000"/>
              </a:solidFill>
            </a:rPr>
            <a:t> </a:t>
          </a:r>
          <a:r>
            <a:rPr lang="cs-CZ" sz="1600" b="1" baseline="0" dirty="0" err="1" smtClean="0">
              <a:solidFill>
                <a:srgbClr val="C00000"/>
              </a:solidFill>
            </a:rPr>
            <a:t>occupations</a:t>
          </a:r>
          <a:endParaRPr lang="cs-CZ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0.57914</cdr:x>
      <cdr:y>0.32452</cdr:y>
    </cdr:from>
    <cdr:to>
      <cdr:x>0.95863</cdr:x>
      <cdr:y>0.475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4766091" y="1468760"/>
          <a:ext cx="3123050" cy="681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>
              <a:solidFill>
                <a:srgbClr val="0070C0"/>
              </a:solidFill>
            </a:rPr>
            <a:t>States </a:t>
          </a:r>
          <a:r>
            <a:rPr lang="cs-CZ" sz="1600" b="1" dirty="0" err="1">
              <a:solidFill>
                <a:srgbClr val="0070C0"/>
              </a:solidFill>
            </a:rPr>
            <a:t>with</a:t>
          </a:r>
          <a:r>
            <a:rPr lang="cs-CZ" sz="1600" b="1" dirty="0">
              <a:solidFill>
                <a:srgbClr val="0070C0"/>
              </a:solidFill>
            </a:rPr>
            <a:t> the </a:t>
          </a:r>
          <a:r>
            <a:rPr lang="cs-CZ" sz="1600" b="1" dirty="0" err="1">
              <a:solidFill>
                <a:srgbClr val="0070C0"/>
              </a:solidFill>
            </a:rPr>
            <a:t>lowest</a:t>
          </a:r>
          <a:r>
            <a:rPr lang="cs-CZ" sz="1600" b="1" dirty="0">
              <a:solidFill>
                <a:srgbClr val="0070C0"/>
              </a:solidFill>
            </a:rPr>
            <a:t> </a:t>
          </a:r>
          <a:r>
            <a:rPr lang="cs-CZ" sz="1600" b="1" baseline="0" dirty="0" err="1">
              <a:solidFill>
                <a:srgbClr val="0070C0"/>
              </a:solidFill>
            </a:rPr>
            <a:t>share</a:t>
          </a:r>
          <a:r>
            <a:rPr lang="cs-CZ" sz="1600" b="1" baseline="0" dirty="0">
              <a:solidFill>
                <a:srgbClr val="0070C0"/>
              </a:solidFill>
            </a:rPr>
            <a:t> of people </a:t>
          </a:r>
          <a:r>
            <a:rPr lang="cs-CZ" sz="1600" b="1" baseline="0" dirty="0" err="1" smtClean="0">
              <a:solidFill>
                <a:srgbClr val="0070C0"/>
              </a:solidFill>
            </a:rPr>
            <a:t>with</a:t>
          </a:r>
          <a:r>
            <a:rPr lang="cs-CZ" sz="1600" b="1" baseline="0" dirty="0" smtClean="0">
              <a:solidFill>
                <a:srgbClr val="0070C0"/>
              </a:solidFill>
            </a:rPr>
            <a:t> </a:t>
          </a:r>
          <a:r>
            <a:rPr lang="cs-CZ" sz="1600" b="1" baseline="0" dirty="0" err="1" smtClean="0">
              <a:solidFill>
                <a:srgbClr val="0070C0"/>
              </a:solidFill>
            </a:rPr>
            <a:t>creative</a:t>
          </a:r>
          <a:r>
            <a:rPr lang="cs-CZ" sz="1600" b="1" baseline="0" dirty="0" smtClean="0">
              <a:solidFill>
                <a:srgbClr val="0070C0"/>
              </a:solidFill>
            </a:rPr>
            <a:t> </a:t>
          </a:r>
          <a:r>
            <a:rPr lang="cs-CZ" sz="1600" b="1" baseline="0" dirty="0" err="1" smtClean="0">
              <a:solidFill>
                <a:srgbClr val="0070C0"/>
              </a:solidFill>
            </a:rPr>
            <a:t>occupations</a:t>
          </a:r>
          <a:endParaRPr lang="cs-CZ" sz="1600" b="1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0.01396</cdr:y>
    </cdr:from>
    <cdr:to>
      <cdr:x>0.1639</cdr:x>
      <cdr:y>0.14261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67544" y="72008"/>
          <a:ext cx="1031169" cy="663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dirty="0" err="1"/>
            <a:t>Share</a:t>
          </a:r>
          <a:r>
            <a:rPr lang="cs-CZ" sz="900" dirty="0"/>
            <a:t> of people </a:t>
          </a:r>
        </a:p>
        <a:p xmlns:a="http://schemas.openxmlformats.org/drawingml/2006/main">
          <a:r>
            <a:rPr lang="cs-CZ" sz="900" dirty="0" err="1" smtClean="0"/>
            <a:t>With</a:t>
          </a:r>
          <a:r>
            <a:rPr lang="cs-CZ" sz="900" dirty="0" smtClean="0"/>
            <a:t> </a:t>
          </a:r>
          <a:r>
            <a:rPr lang="cs-CZ" sz="900" dirty="0" err="1" smtClean="0"/>
            <a:t>creative</a:t>
          </a:r>
          <a:r>
            <a:rPr lang="cs-CZ" sz="900" dirty="0" smtClean="0"/>
            <a:t> </a:t>
          </a:r>
          <a:r>
            <a:rPr lang="cs-CZ" sz="900" dirty="0" err="1" smtClean="0"/>
            <a:t>occupations</a:t>
          </a:r>
          <a:r>
            <a:rPr lang="cs-CZ" sz="900" dirty="0" smtClean="0"/>
            <a:t> </a:t>
          </a:r>
          <a:r>
            <a:rPr lang="cs-CZ" sz="900" baseline="0" dirty="0" smtClean="0"/>
            <a:t>(%)</a:t>
          </a:r>
          <a:endParaRPr lang="cs-CZ" sz="9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0.13489</cdr:x>
      <cdr:y>0.19836</cdr:y>
    </cdr:from>
    <cdr:to>
      <cdr:x>0.45324</cdr:x>
      <cdr:y>0.41111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233434" y="1080120"/>
          <a:ext cx="2910993" cy="11584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600" b="1" dirty="0">
              <a:solidFill>
                <a:srgbClr val="C00000"/>
              </a:solidFill>
            </a:rPr>
            <a:t>States</a:t>
          </a:r>
          <a:r>
            <a:rPr lang="cs-CZ" sz="1600" b="1" baseline="0" dirty="0">
              <a:solidFill>
                <a:srgbClr val="C00000"/>
              </a:solidFill>
            </a:rPr>
            <a:t> </a:t>
          </a:r>
          <a:r>
            <a:rPr lang="cs-CZ" sz="1600" b="1" baseline="0" dirty="0" err="1">
              <a:solidFill>
                <a:srgbClr val="C00000"/>
              </a:solidFill>
            </a:rPr>
            <a:t>with</a:t>
          </a:r>
          <a:r>
            <a:rPr lang="cs-CZ" sz="1600" b="1" baseline="0" dirty="0">
              <a:solidFill>
                <a:srgbClr val="C00000"/>
              </a:solidFill>
            </a:rPr>
            <a:t> the </a:t>
          </a:r>
          <a:r>
            <a:rPr lang="cs-CZ" sz="1600" b="1" baseline="0" dirty="0" err="1">
              <a:solidFill>
                <a:srgbClr val="C00000"/>
              </a:solidFill>
            </a:rPr>
            <a:t>highest</a:t>
          </a:r>
          <a:r>
            <a:rPr lang="cs-CZ" sz="1600" b="1" baseline="0" dirty="0">
              <a:solidFill>
                <a:srgbClr val="C00000"/>
              </a:solidFill>
            </a:rPr>
            <a:t> </a:t>
          </a:r>
          <a:r>
            <a:rPr lang="cs-CZ" sz="1600" b="1" baseline="0" dirty="0" err="1">
              <a:solidFill>
                <a:srgbClr val="C00000"/>
              </a:solidFill>
            </a:rPr>
            <a:t>increase</a:t>
          </a:r>
          <a:r>
            <a:rPr lang="cs-CZ" sz="1600" b="1" baseline="0" dirty="0">
              <a:solidFill>
                <a:srgbClr val="C00000"/>
              </a:solidFill>
            </a:rPr>
            <a:t> in </a:t>
          </a:r>
          <a:r>
            <a:rPr lang="cs-CZ" sz="1600" b="1" baseline="0" dirty="0" err="1">
              <a:solidFill>
                <a:srgbClr val="C00000"/>
              </a:solidFill>
            </a:rPr>
            <a:t>share</a:t>
          </a:r>
          <a:r>
            <a:rPr lang="cs-CZ" sz="1600" b="1" baseline="0" dirty="0">
              <a:solidFill>
                <a:srgbClr val="C00000"/>
              </a:solidFill>
            </a:rPr>
            <a:t> of people </a:t>
          </a:r>
          <a:r>
            <a:rPr lang="cs-CZ" sz="1600" b="1" baseline="0" dirty="0" err="1" smtClean="0">
              <a:solidFill>
                <a:srgbClr val="C00000"/>
              </a:solidFill>
            </a:rPr>
            <a:t>with</a:t>
          </a:r>
          <a:r>
            <a:rPr lang="cs-CZ" sz="1600" b="1" baseline="0" dirty="0" smtClean="0">
              <a:solidFill>
                <a:srgbClr val="C00000"/>
              </a:solidFill>
            </a:rPr>
            <a:t> </a:t>
          </a:r>
          <a:r>
            <a:rPr lang="cs-CZ" sz="1600" b="1" baseline="0" dirty="0" err="1" smtClean="0">
              <a:solidFill>
                <a:srgbClr val="C00000"/>
              </a:solidFill>
            </a:rPr>
            <a:t>creative</a:t>
          </a:r>
          <a:r>
            <a:rPr lang="cs-CZ" sz="1600" b="1" baseline="0" dirty="0" smtClean="0">
              <a:solidFill>
                <a:srgbClr val="C00000"/>
              </a:solidFill>
            </a:rPr>
            <a:t> </a:t>
          </a:r>
          <a:r>
            <a:rPr lang="cs-CZ" sz="1600" b="1" baseline="0" dirty="0" err="1" smtClean="0">
              <a:solidFill>
                <a:srgbClr val="C00000"/>
              </a:solidFill>
            </a:rPr>
            <a:t>occupations</a:t>
          </a:r>
          <a:r>
            <a:rPr lang="cs-CZ" sz="1600" b="1" baseline="0" dirty="0" smtClean="0">
              <a:solidFill>
                <a:srgbClr val="C00000"/>
              </a:solidFill>
            </a:rPr>
            <a:t> </a:t>
          </a:r>
          <a:r>
            <a:rPr lang="cs-CZ" sz="1600" b="1" baseline="0" dirty="0" err="1" smtClean="0">
              <a:solidFill>
                <a:srgbClr val="C00000"/>
              </a:solidFill>
            </a:rPr>
            <a:t>between</a:t>
          </a:r>
          <a:r>
            <a:rPr lang="cs-CZ" sz="1600" b="1" baseline="0" dirty="0" smtClean="0">
              <a:solidFill>
                <a:srgbClr val="C00000"/>
              </a:solidFill>
            </a:rPr>
            <a:t> </a:t>
          </a:r>
          <a:r>
            <a:rPr lang="cs-CZ" sz="1600" b="1" baseline="0" dirty="0">
              <a:solidFill>
                <a:srgbClr val="C00000"/>
              </a:solidFill>
            </a:rPr>
            <a:t>the </a:t>
          </a:r>
          <a:r>
            <a:rPr lang="cs-CZ" sz="1600" b="1" baseline="0" dirty="0" err="1">
              <a:solidFill>
                <a:srgbClr val="C00000"/>
              </a:solidFill>
            </a:rPr>
            <a:t>years</a:t>
          </a:r>
          <a:r>
            <a:rPr lang="cs-CZ" sz="1600" b="1" baseline="0" dirty="0">
              <a:solidFill>
                <a:srgbClr val="C00000"/>
              </a:solidFill>
            </a:rPr>
            <a:t> 1990 and 2000</a:t>
          </a:r>
          <a:endParaRPr lang="cs-CZ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0.63309</cdr:x>
      <cdr:y>0.46284</cdr:y>
    </cdr:from>
    <cdr:to>
      <cdr:x>0.95144</cdr:x>
      <cdr:y>0.65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5788975" y="2520280"/>
          <a:ext cx="2910992" cy="101911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600" b="1" dirty="0">
              <a:solidFill>
                <a:srgbClr val="0070C0"/>
              </a:solidFill>
            </a:rPr>
            <a:t>States</a:t>
          </a:r>
          <a:r>
            <a:rPr lang="cs-CZ" sz="1600" b="1" baseline="0" dirty="0">
              <a:solidFill>
                <a:srgbClr val="0070C0"/>
              </a:solidFill>
            </a:rPr>
            <a:t> </a:t>
          </a:r>
          <a:r>
            <a:rPr lang="cs-CZ" sz="1600" b="1" baseline="0" dirty="0" err="1">
              <a:solidFill>
                <a:srgbClr val="0070C0"/>
              </a:solidFill>
            </a:rPr>
            <a:t>with</a:t>
          </a:r>
          <a:r>
            <a:rPr lang="cs-CZ" sz="1600" b="1" baseline="0" dirty="0">
              <a:solidFill>
                <a:srgbClr val="0070C0"/>
              </a:solidFill>
            </a:rPr>
            <a:t> the </a:t>
          </a:r>
          <a:r>
            <a:rPr lang="cs-CZ" sz="1600" b="1" baseline="0" dirty="0" err="1">
              <a:solidFill>
                <a:srgbClr val="0070C0"/>
              </a:solidFill>
            </a:rPr>
            <a:t>lowest</a:t>
          </a:r>
          <a:r>
            <a:rPr lang="cs-CZ" sz="1600" b="1" baseline="0" dirty="0">
              <a:solidFill>
                <a:srgbClr val="0070C0"/>
              </a:solidFill>
            </a:rPr>
            <a:t> </a:t>
          </a:r>
          <a:r>
            <a:rPr lang="cs-CZ" sz="1600" b="1" baseline="0" dirty="0" err="1">
              <a:solidFill>
                <a:srgbClr val="0070C0"/>
              </a:solidFill>
            </a:rPr>
            <a:t>increase</a:t>
          </a:r>
          <a:r>
            <a:rPr lang="cs-CZ" sz="1600" b="1" baseline="0" dirty="0">
              <a:solidFill>
                <a:srgbClr val="0070C0"/>
              </a:solidFill>
            </a:rPr>
            <a:t> in </a:t>
          </a:r>
          <a:r>
            <a:rPr lang="cs-CZ" sz="1600" b="1" baseline="0" dirty="0" err="1">
              <a:solidFill>
                <a:srgbClr val="0070C0"/>
              </a:solidFill>
            </a:rPr>
            <a:t>share</a:t>
          </a:r>
          <a:r>
            <a:rPr lang="cs-CZ" sz="1600" b="1" baseline="0" dirty="0">
              <a:solidFill>
                <a:srgbClr val="0070C0"/>
              </a:solidFill>
            </a:rPr>
            <a:t> of people </a:t>
          </a:r>
          <a:r>
            <a:rPr lang="cs-CZ" sz="1600" b="1" baseline="0" dirty="0" err="1" smtClean="0">
              <a:solidFill>
                <a:srgbClr val="0070C0"/>
              </a:solidFill>
            </a:rPr>
            <a:t>with</a:t>
          </a:r>
          <a:r>
            <a:rPr lang="cs-CZ" sz="1600" b="1" baseline="0" dirty="0" smtClean="0">
              <a:solidFill>
                <a:srgbClr val="0070C0"/>
              </a:solidFill>
            </a:rPr>
            <a:t> </a:t>
          </a:r>
          <a:r>
            <a:rPr lang="cs-CZ" sz="1600" b="1" baseline="0" dirty="0" err="1" smtClean="0">
              <a:solidFill>
                <a:srgbClr val="0070C0"/>
              </a:solidFill>
            </a:rPr>
            <a:t>creative</a:t>
          </a:r>
          <a:r>
            <a:rPr lang="cs-CZ" sz="1600" b="1" baseline="0" dirty="0" smtClean="0">
              <a:solidFill>
                <a:srgbClr val="0070C0"/>
              </a:solidFill>
            </a:rPr>
            <a:t> </a:t>
          </a:r>
          <a:r>
            <a:rPr lang="cs-CZ" sz="1600" b="1" baseline="0" dirty="0" err="1" smtClean="0">
              <a:solidFill>
                <a:srgbClr val="0070C0"/>
              </a:solidFill>
            </a:rPr>
            <a:t>occupations</a:t>
          </a:r>
          <a:r>
            <a:rPr lang="cs-CZ" sz="1600" b="1" baseline="0" dirty="0" smtClean="0">
              <a:solidFill>
                <a:srgbClr val="0070C0"/>
              </a:solidFill>
            </a:rPr>
            <a:t> </a:t>
          </a:r>
          <a:r>
            <a:rPr lang="cs-CZ" sz="1600" b="1" baseline="0" dirty="0" err="1" smtClean="0">
              <a:solidFill>
                <a:srgbClr val="0070C0"/>
              </a:solidFill>
              <a:latin typeface="+mn-lt"/>
              <a:ea typeface="+mn-ea"/>
              <a:cs typeface="+mn-cs"/>
            </a:rPr>
            <a:t>between</a:t>
          </a:r>
          <a:r>
            <a:rPr lang="cs-CZ" sz="1600" b="1" baseline="0" dirty="0" smtClean="0">
              <a:solidFill>
                <a:srgbClr val="0070C0"/>
              </a:solidFill>
              <a:latin typeface="+mn-lt"/>
              <a:ea typeface="+mn-ea"/>
              <a:cs typeface="+mn-cs"/>
            </a:rPr>
            <a:t> </a:t>
          </a:r>
          <a:r>
            <a:rPr lang="cs-CZ" sz="1600" b="1" baseline="0" dirty="0">
              <a:solidFill>
                <a:srgbClr val="0070C0"/>
              </a:solidFill>
              <a:latin typeface="+mn-lt"/>
              <a:ea typeface="+mn-ea"/>
              <a:cs typeface="+mn-cs"/>
            </a:rPr>
            <a:t>the </a:t>
          </a:r>
          <a:r>
            <a:rPr lang="cs-CZ" sz="1600" b="1" baseline="0" dirty="0" err="1">
              <a:solidFill>
                <a:srgbClr val="0070C0"/>
              </a:solidFill>
              <a:latin typeface="+mn-lt"/>
              <a:ea typeface="+mn-ea"/>
              <a:cs typeface="+mn-cs"/>
            </a:rPr>
            <a:t>years</a:t>
          </a:r>
          <a:r>
            <a:rPr lang="cs-CZ" sz="1600" b="1" baseline="0" dirty="0">
              <a:solidFill>
                <a:srgbClr val="0070C0"/>
              </a:solidFill>
              <a:latin typeface="+mn-lt"/>
              <a:ea typeface="+mn-ea"/>
              <a:cs typeface="+mn-cs"/>
            </a:rPr>
            <a:t> 1990 and 2000</a:t>
          </a:r>
          <a:endParaRPr lang="cs-CZ" sz="16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F250-E144-4A0F-8D36-551EEE4793B4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D49E3-D8E6-485F-A1C2-92A695ADF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reative occupations 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86652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CREATIVE CLASS and ECONOMIC GROWTH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60648"/>
            <a:ext cx="414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Barbara Polachová</a:t>
            </a:r>
          </a:p>
          <a:p>
            <a:r>
              <a:rPr lang="cs-CZ" sz="2400" dirty="0" smtClean="0"/>
              <a:t>Olga Staňková</a:t>
            </a:r>
          </a:p>
          <a:p>
            <a:r>
              <a:rPr lang="cs-CZ" sz="2400" dirty="0" smtClean="0"/>
              <a:t>Olga Georgievová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3968" y="332656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Economic Issues in North America</a:t>
            </a:r>
          </a:p>
          <a:p>
            <a:pPr algn="r"/>
            <a:r>
              <a:rPr lang="en-US" sz="2400" dirty="0" smtClean="0"/>
              <a:t>May 7, 2012</a:t>
            </a:r>
          </a:p>
          <a:p>
            <a:pPr algn="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REGRESSION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DATA USED:</a:t>
            </a:r>
          </a:p>
          <a:p>
            <a:pPr lvl="1"/>
            <a:r>
              <a:rPr lang="cs-CZ" dirty="0" err="1" smtClean="0"/>
              <a:t>Size</a:t>
            </a:r>
            <a:r>
              <a:rPr lang="cs-CZ" dirty="0" smtClean="0"/>
              <a:t> of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/by ERS of USDA/</a:t>
            </a:r>
          </a:p>
          <a:p>
            <a:pPr lvl="2"/>
            <a:r>
              <a:rPr lang="cs-CZ" dirty="0" smtClean="0"/>
              <a:t>IDENTIFYING CREATIVE OCCUPATIONS:</a:t>
            </a:r>
          </a:p>
          <a:p>
            <a:pPr lvl="3"/>
            <a:r>
              <a:rPr lang="en-US" dirty="0" smtClean="0"/>
              <a:t>a Bureau of Labor Statistics data set </a:t>
            </a:r>
            <a:r>
              <a:rPr lang="en-US" dirty="0" err="1" smtClean="0"/>
              <a:t>describ</a:t>
            </a:r>
            <a:r>
              <a:rPr lang="cs-CZ" dirty="0" err="1" smtClean="0"/>
              <a:t>ing</a:t>
            </a:r>
            <a:r>
              <a:rPr lang="en-US" dirty="0" smtClean="0"/>
              <a:t> the skills generally used in occupation</a:t>
            </a:r>
            <a:r>
              <a:rPr lang="cs-CZ" dirty="0" smtClean="0"/>
              <a:t>s </a:t>
            </a:r>
            <a:r>
              <a:rPr lang="en-US" dirty="0" smtClean="0"/>
              <a:t>was used to identify occupations that involve a high level of "thinking creatively“ </a:t>
            </a:r>
            <a:endParaRPr lang="cs-CZ" dirty="0" smtClean="0"/>
          </a:p>
          <a:p>
            <a:pPr lvl="3">
              <a:buNone/>
            </a:pPr>
            <a:r>
              <a:rPr lang="cs-CZ" i="1" dirty="0" smtClean="0"/>
              <a:t>	„</a:t>
            </a:r>
            <a:r>
              <a:rPr lang="en-US" i="1" dirty="0" smtClean="0"/>
              <a:t>developing, designing, or creating new applications, ideas, relationships, systems, or products, including artistic contributions."</a:t>
            </a:r>
            <a:endParaRPr lang="cs-CZ" i="1" dirty="0" smtClean="0"/>
          </a:p>
          <a:p>
            <a:pPr lvl="2"/>
            <a:r>
              <a:rPr lang="en-US" dirty="0" smtClean="0"/>
              <a:t>data from the </a:t>
            </a:r>
            <a:r>
              <a:rPr lang="cs-CZ" dirty="0" smtClean="0"/>
              <a:t>1990 and </a:t>
            </a:r>
            <a:r>
              <a:rPr lang="en-US" dirty="0" smtClean="0"/>
              <a:t>2000 Census of Population</a:t>
            </a:r>
            <a:r>
              <a:rPr lang="cs-CZ" dirty="0" smtClean="0"/>
              <a:t> </a:t>
            </a:r>
            <a:r>
              <a:rPr lang="en-US" dirty="0" smtClean="0"/>
              <a:t>was compiled for 3,139 counties</a:t>
            </a:r>
            <a:r>
              <a:rPr lang="cs-CZ" dirty="0" smtClean="0"/>
              <a:t>; t</a:t>
            </a:r>
            <a:r>
              <a:rPr lang="en-US" dirty="0" smtClean="0"/>
              <a:t>he share of the employed population 16 years and older in </a:t>
            </a:r>
            <a:r>
              <a:rPr lang="cs-CZ" dirty="0" err="1" smtClean="0"/>
              <a:t>creative</a:t>
            </a:r>
            <a:r>
              <a:rPr lang="en-US" dirty="0" smtClean="0"/>
              <a:t> occupations represents the ERS measure of creative class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creative occupations by ER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1" y="0"/>
            <a:ext cx="37868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REGRESSION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INDEPENDENT VARIABLE: </a:t>
            </a:r>
          </a:p>
          <a:p>
            <a:pPr>
              <a:buNone/>
            </a:pPr>
            <a:r>
              <a:rPr lang="cs-CZ" dirty="0" smtClean="0"/>
              <a:t>	the </a:t>
            </a:r>
            <a:r>
              <a:rPr lang="cs-CZ" dirty="0" err="1" smtClean="0"/>
              <a:t>share</a:t>
            </a:r>
            <a:r>
              <a:rPr lang="cs-CZ" dirty="0" smtClean="0"/>
              <a:t> of people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occupations</a:t>
            </a:r>
            <a:r>
              <a:rPr lang="cs-CZ" dirty="0" smtClean="0"/>
              <a:t> (per state)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DEPENDENT VARIABLE: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real</a:t>
            </a:r>
            <a:r>
              <a:rPr lang="cs-CZ" dirty="0" smtClean="0"/>
              <a:t> GSP per </a:t>
            </a:r>
            <a:r>
              <a:rPr lang="cs-CZ" dirty="0" err="1" smtClean="0"/>
              <a:t>capita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CREATIVITY AND GROWTH IN 1990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CREATIVITY IN 1990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CREATIVITY AND GROWTH IN 2000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CREATIVITY IN 2000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CREATIVITY AND GROWTH 1990/2000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STRUCTURE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Regression analysis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Case </a:t>
            </a:r>
            <a:r>
              <a:rPr lang="cs-CZ" dirty="0" err="1" smtClean="0"/>
              <a:t>studies</a:t>
            </a:r>
            <a:r>
              <a:rPr lang="cs-CZ" dirty="0" smtClean="0"/>
              <a:t>: Colorado and Louisiana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GOOGLE DOCS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REGRESSION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/>
              <a:t>RESULTS: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mean</a:t>
            </a:r>
            <a:r>
              <a:rPr lang="cs-CZ" dirty="0" smtClean="0"/>
              <a:t>?</a:t>
            </a:r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331640" y="2348880"/>
          <a:ext cx="7488831" cy="2057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9539"/>
                <a:gridCol w="3327336"/>
                <a:gridCol w="361195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sz="2800" baseline="0" dirty="0" smtClean="0"/>
                        <a:t>  </a:t>
                      </a:r>
                      <a:r>
                        <a:rPr lang="cs-CZ" sz="2800" dirty="0" smtClean="0"/>
                        <a:t>1999</a:t>
                      </a:r>
                      <a:endParaRPr lang="en-US" sz="2800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  2000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y = 1920,6x - 2621,8
R² = 0,4246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buNone/>
                      </a:pPr>
                      <a:endParaRPr lang="cs-CZ" sz="1100" dirty="0" smtClean="0"/>
                    </a:p>
                    <a:p>
                      <a:pPr lvl="1">
                        <a:buNone/>
                      </a:pPr>
                      <a:r>
                        <a:rPr lang="en-US" sz="2800" dirty="0" smtClean="0"/>
                        <a:t>y = 1897,2x – 1886</a:t>
                      </a:r>
                      <a:endParaRPr lang="cs-CZ" sz="2800" dirty="0" smtClean="0"/>
                    </a:p>
                    <a:p>
                      <a:pPr lvl="1">
                        <a:buNone/>
                      </a:pPr>
                      <a:r>
                        <a:rPr lang="en-US" sz="2800" dirty="0" smtClean="0"/>
                        <a:t>R² = 0,577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COLORADO versus LOUISIANA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7" descr="colorado v. louisiana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2030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GOOGLE DOCS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STUDY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841609" cy="288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803576" cy="28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2027486" cy="145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2037606" cy="181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051720" y="479715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LOUISIANA versus COLORADO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colorado louis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2502" y="476672"/>
            <a:ext cx="9426502" cy="583264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2475656"/>
          </a:xfrm>
        </p:spPr>
        <p:txBody>
          <a:bodyPr>
            <a:normAutofit/>
          </a:bodyPr>
          <a:lstStyle/>
          <a:p>
            <a:r>
              <a:rPr lang="cs-CZ" dirty="0" smtClean="0"/>
              <a:t>CREATIVITY INDEX </a:t>
            </a:r>
            <a:br>
              <a:rPr lang="cs-CZ" dirty="0" smtClean="0"/>
            </a:br>
            <a:r>
              <a:rPr lang="cs-CZ" dirty="0" smtClean="0"/>
              <a:t>of</a:t>
            </a:r>
            <a:br>
              <a:rPr lang="cs-CZ" dirty="0" smtClean="0"/>
            </a:br>
            <a:r>
              <a:rPr lang="cs-CZ" dirty="0" smtClean="0"/>
              <a:t>COLORADO and LOUISIANA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3600400" cy="32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1.) Share of Creative Class 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dirty="0" smtClean="0"/>
              <a:t>(Creativity Index)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669360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7" descr="colorado v. louisian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36912"/>
            <a:ext cx="9144000" cy="20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9617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366" y="1193799"/>
            <a:ext cx="6642100" cy="5384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366" y="457200"/>
            <a:ext cx="7023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Top Ten Creative States – Investments in R&amp;D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52400" y="68640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8326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00" cy="1477297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-US" sz="2800" dirty="0" smtClean="0"/>
              <a:t>2.) High-tech Index / </a:t>
            </a:r>
            <a:r>
              <a:rPr lang="en" sz="2800" dirty="0" smtClean="0"/>
              <a:t>State </a:t>
            </a:r>
            <a:r>
              <a:rPr lang="en" sz="2800" dirty="0"/>
              <a:t>Technology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" sz="2800" dirty="0" smtClean="0"/>
              <a:t>and </a:t>
            </a:r>
            <a:r>
              <a:rPr lang="en" sz="2800" dirty="0"/>
              <a:t>Science Index</a:t>
            </a:r>
          </a:p>
          <a:p>
            <a:pPr lvl="0" algn="ctr" rtl="0">
              <a:buClr>
                <a:srgbClr val="000000"/>
              </a:buClr>
              <a:buSzPct val="30555"/>
              <a:buFont typeface="Arial"/>
              <a:buNone/>
            </a:pPr>
            <a:r>
              <a:rPr lang="en-US" sz="2800" b="0" dirty="0" smtClean="0"/>
              <a:t>(Creativity Index)</a:t>
            </a:r>
            <a:endParaRPr lang="en" sz="2800" b="0" dirty="0"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95536" y="1916832"/>
            <a:ext cx="8229600" cy="457045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Over all ranking: Colorado #3, Louisiana #45</a:t>
            </a:r>
          </a:p>
          <a:p>
            <a:endParaRPr lang="en" sz="2000" b="1" dirty="0">
              <a:solidFill>
                <a:srgbClr val="000000"/>
              </a:solidFill>
            </a:endParaRPr>
          </a:p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Human Capital Investment Composite Index </a:t>
            </a:r>
          </a:p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CO 3, LA 41</a:t>
            </a:r>
          </a:p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Research and Development Inputs Composite Index</a:t>
            </a:r>
          </a:p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CO 5, LA 47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b="1" dirty="0">
                <a:solidFill>
                  <a:srgbClr val="000000"/>
                </a:solidFill>
              </a:rPr>
              <a:t>Risk Capital and Entrepreneurial Infrastructure Composite </a:t>
            </a:r>
          </a:p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CO 6, LA 33</a:t>
            </a:r>
          </a:p>
          <a:p>
            <a:pPr lvl="0" rtl="0">
              <a:buNone/>
            </a:pPr>
            <a:r>
              <a:rPr lang="en" sz="2000" b="1" dirty="0">
                <a:solidFill>
                  <a:srgbClr val="000000"/>
                </a:solidFill>
              </a:rPr>
              <a:t>Technology and Science Work Force Composite Index</a:t>
            </a:r>
          </a:p>
          <a:p>
            <a:pPr lvl="0" rtl="0">
              <a:buNone/>
            </a:pPr>
            <a:r>
              <a:rPr lang="en" sz="2000" b="1" dirty="0"/>
              <a:t>CO 5, LA 47</a:t>
            </a:r>
          </a:p>
          <a:p>
            <a:pPr lvl="0" rtl="0">
              <a:buNone/>
            </a:pPr>
            <a:r>
              <a:rPr lang="en" sz="2000" b="1" dirty="0"/>
              <a:t>Technology Concentration and Dynamism Composite Index</a:t>
            </a:r>
          </a:p>
          <a:p>
            <a:pPr>
              <a:buNone/>
            </a:pPr>
            <a:r>
              <a:rPr lang="en" sz="2000" b="1" dirty="0"/>
              <a:t>CO 2 , LA 37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7805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THEORETICAL FRAMEWORK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" dirty="0" smtClean="0">
                <a:solidFill>
                  <a:srgbClr val="000000"/>
                </a:solidFill>
              </a:rPr>
              <a:t>Creative </a:t>
            </a:r>
            <a:r>
              <a:rPr lang="cs-CZ" dirty="0" err="1" smtClean="0">
                <a:solidFill>
                  <a:srgbClr val="000000"/>
                </a:solidFill>
              </a:rPr>
              <a:t>economy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cs-CZ" i="1" dirty="0" err="1" smtClean="0">
                <a:solidFill>
                  <a:srgbClr val="000000"/>
                </a:solidFill>
              </a:rPr>
              <a:t>Why</a:t>
            </a:r>
            <a:r>
              <a:rPr lang="cs-CZ" i="1" dirty="0" smtClean="0">
                <a:solidFill>
                  <a:srgbClr val="000000"/>
                </a:solidFill>
              </a:rPr>
              <a:t> </a:t>
            </a:r>
            <a:r>
              <a:rPr lang="cs-CZ" i="1" dirty="0" err="1" smtClean="0">
                <a:solidFill>
                  <a:srgbClr val="000000"/>
                </a:solidFill>
              </a:rPr>
              <a:t>is</a:t>
            </a:r>
            <a:r>
              <a:rPr lang="cs-CZ" i="1" dirty="0" smtClean="0">
                <a:solidFill>
                  <a:srgbClr val="000000"/>
                </a:solidFill>
              </a:rPr>
              <a:t> </a:t>
            </a:r>
            <a:r>
              <a:rPr lang="cs-CZ" i="1" dirty="0" err="1" smtClean="0">
                <a:solidFill>
                  <a:srgbClr val="000000"/>
                </a:solidFill>
              </a:rPr>
              <a:t>culture</a:t>
            </a:r>
            <a:r>
              <a:rPr lang="cs-CZ" i="1" dirty="0" smtClean="0">
                <a:solidFill>
                  <a:srgbClr val="000000"/>
                </a:solidFill>
              </a:rPr>
              <a:t> </a:t>
            </a:r>
            <a:r>
              <a:rPr lang="cs-CZ" i="1" dirty="0" err="1" smtClean="0">
                <a:solidFill>
                  <a:srgbClr val="000000"/>
                </a:solidFill>
              </a:rPr>
              <a:t>an</a:t>
            </a:r>
            <a:r>
              <a:rPr lang="cs-CZ" i="1" dirty="0" smtClean="0">
                <a:solidFill>
                  <a:srgbClr val="000000"/>
                </a:solidFill>
              </a:rPr>
              <a:t> </a:t>
            </a:r>
            <a:r>
              <a:rPr lang="cs-CZ" i="1" dirty="0" err="1" smtClean="0">
                <a:solidFill>
                  <a:srgbClr val="000000"/>
                </a:solidFill>
              </a:rPr>
              <a:t>economic</a:t>
            </a:r>
            <a:r>
              <a:rPr lang="cs-CZ" i="1" dirty="0" smtClean="0">
                <a:solidFill>
                  <a:srgbClr val="000000"/>
                </a:solidFill>
              </a:rPr>
              <a:t> </a:t>
            </a:r>
            <a:r>
              <a:rPr lang="cs-CZ" i="1" dirty="0" err="1" smtClean="0">
                <a:solidFill>
                  <a:srgbClr val="000000"/>
                </a:solidFill>
              </a:rPr>
              <a:t>force</a:t>
            </a:r>
            <a:r>
              <a:rPr lang="cs-CZ" i="1" dirty="0" smtClean="0">
                <a:solidFill>
                  <a:srgbClr val="000000"/>
                </a:solidFill>
              </a:rPr>
              <a:t>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" dirty="0" smtClean="0">
                <a:solidFill>
                  <a:srgbClr val="000000"/>
                </a:solidFill>
              </a:rPr>
              <a:t>Theory of Creative Class (R.Florida)</a:t>
            </a:r>
            <a:endParaRPr lang="en-US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TALENT, TECHNOLOGY, TOLERANCE</a:t>
            </a:r>
            <a:endParaRPr lang="en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" dirty="0" smtClean="0">
                <a:solidFill>
                  <a:srgbClr val="000000"/>
                </a:solidFill>
              </a:rPr>
              <a:t>Creativity Index</a:t>
            </a:r>
            <a:endParaRPr lang="cs-CZ" dirty="0" smtClean="0">
              <a:solidFill>
                <a:srgbClr val="000000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802114"/>
            <a:ext cx="8229600" cy="61552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3.) </a:t>
            </a:r>
            <a:r>
              <a:rPr lang="en" sz="2800" dirty="0" smtClean="0">
                <a:solidFill>
                  <a:srgbClr val="000000"/>
                </a:solidFill>
              </a:rPr>
              <a:t>Gay </a:t>
            </a:r>
            <a:r>
              <a:rPr lang="en" sz="2800" dirty="0">
                <a:solidFill>
                  <a:srgbClr val="000000"/>
                </a:solidFill>
              </a:rPr>
              <a:t>Index</a:t>
            </a:r>
            <a:r>
              <a:rPr lang="en" sz="2800" b="0" dirty="0">
                <a:solidFill>
                  <a:srgbClr val="000000"/>
                </a:solidFill>
              </a:rPr>
              <a:t> </a:t>
            </a:r>
            <a:r>
              <a:rPr lang="en-US" sz="2800" b="0" dirty="0">
                <a:solidFill>
                  <a:srgbClr val="000000"/>
                </a:solidFill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</a:rPr>
              <a:t>(Diversity Index)</a:t>
            </a:r>
            <a:endParaRPr lang="en" sz="2800" b="0" dirty="0">
              <a:solidFill>
                <a:srgbClr val="000000"/>
              </a:solidFill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6317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>
                <a:solidFill>
                  <a:srgbClr val="000000"/>
                </a:solidFill>
              </a:rPr>
              <a:t>•The higher the % of gay population there is, the more attractive region for the creative class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>
                <a:solidFill>
                  <a:srgbClr val="000000"/>
                </a:solidFill>
              </a:rPr>
              <a:t>•Open and diverse </a:t>
            </a:r>
            <a:r>
              <a:rPr lang="en" sz="3200" dirty="0" smtClean="0">
                <a:solidFill>
                  <a:srgbClr val="000000"/>
                </a:solidFill>
              </a:rPr>
              <a:t>society</a:t>
            </a:r>
            <a:endParaRPr lang="cs-CZ" sz="3200" dirty="0" smtClean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sz="3200" dirty="0">
              <a:solidFill>
                <a:srgbClr val="000000"/>
              </a:solidFill>
            </a:endParaRPr>
          </a:p>
          <a:p>
            <a:endParaRPr lang="en" sz="3200" dirty="0">
              <a:solidFill>
                <a:srgbClr val="000000"/>
              </a:solidFill>
            </a:endParaRPr>
          </a:p>
          <a:p>
            <a:endParaRPr lang="en" sz="3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04736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4114" y="274638"/>
            <a:ext cx="7835486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</a:pPr>
            <a:r>
              <a:rPr lang="en" sz="2800" b="1" dirty="0">
                <a:solidFill>
                  <a:srgbClr val="000000"/>
                </a:solidFill>
              </a:rPr>
              <a:t>Percent of same-sex couples who are interracial or interethnic</a:t>
            </a:r>
            <a:br>
              <a:rPr lang="en" sz="2800" b="1" dirty="0">
                <a:solidFill>
                  <a:srgbClr val="000000"/>
                </a:solidFill>
              </a:rPr>
            </a:br>
            <a:r>
              <a:rPr lang="en" sz="1200" b="0" dirty="0">
                <a:solidFill>
                  <a:srgbClr val="000000"/>
                </a:solidFill>
              </a:rPr>
              <a:t>Source: Census Data </a:t>
            </a:r>
            <a:r>
              <a:rPr lang="en" sz="1200" b="0" dirty="0" smtClean="0">
                <a:solidFill>
                  <a:srgbClr val="000000"/>
                </a:solidFill>
              </a:rPr>
              <a:t>2010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86" y="1417638"/>
            <a:ext cx="7292514" cy="52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6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29" y="253999"/>
            <a:ext cx="8128000" cy="62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 idx="4294967295"/>
          </p:nvPr>
        </p:nvSpPr>
        <p:spPr>
          <a:xfrm>
            <a:off x="-1" y="-132032"/>
            <a:ext cx="8652933" cy="978699"/>
          </a:xfrm>
          <a:prstGeom prst="rect">
            <a:avLst/>
          </a:prstGeom>
        </p:spPr>
        <p:txBody>
          <a:bodyPr wrap="square" lIns="91425" tIns="91425" rIns="91425" bIns="91425" anchor="b" anchorCtr="0">
            <a:sp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400" b="1" dirty="0">
                <a:solidFill>
                  <a:srgbClr val="000000"/>
                </a:solidFill>
              </a:rPr>
              <a:t>The higher the Gay Index, the higher hourly-income</a:t>
            </a:r>
          </a:p>
          <a:p>
            <a:endParaRPr lang="en" sz="24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868" y="611430"/>
            <a:ext cx="7128932" cy="571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518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Patent per capita indicator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69104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800" dirty="0"/>
              <a:t>Colorado: #15 </a:t>
            </a:r>
          </a:p>
          <a:p>
            <a:pPr lvl="0" rtl="0">
              <a:buNone/>
            </a:pPr>
            <a:r>
              <a:rPr lang="en" sz="2800" dirty="0"/>
              <a:t>6.7 per 1 000 people</a:t>
            </a:r>
          </a:p>
          <a:p>
            <a:pPr lvl="0" rtl="0">
              <a:buNone/>
            </a:pPr>
            <a:r>
              <a:rPr lang="en" sz="2800" dirty="0"/>
              <a:t>1848 patents in 2000</a:t>
            </a:r>
          </a:p>
          <a:p>
            <a:pPr lvl="0" rtl="0">
              <a:buNone/>
            </a:pPr>
            <a:r>
              <a:rPr lang="en" sz="2800" dirty="0"/>
              <a:t>2102 patents in 2011</a:t>
            </a:r>
          </a:p>
          <a:p>
            <a:endParaRPr sz="2800" dirty="0"/>
          </a:p>
          <a:p>
            <a:pPr lvl="0" rtl="0">
              <a:buNone/>
            </a:pPr>
            <a:r>
              <a:rPr lang="en" sz="2800" dirty="0"/>
              <a:t>Louisiana: #39</a:t>
            </a:r>
          </a:p>
          <a:p>
            <a:pPr lvl="0" rtl="0">
              <a:buNone/>
            </a:pPr>
            <a:r>
              <a:rPr lang="en" sz="2800" dirty="0"/>
              <a:t>2.60 per 1 000 people</a:t>
            </a:r>
          </a:p>
          <a:p>
            <a:pPr lvl="0" rtl="0">
              <a:buNone/>
            </a:pPr>
            <a:r>
              <a:rPr lang="en" sz="2800" dirty="0"/>
              <a:t>518 patents in 2000</a:t>
            </a:r>
          </a:p>
          <a:p>
            <a:pPr lvl="0" rtl="0">
              <a:buNone/>
            </a:pPr>
            <a:r>
              <a:rPr lang="en" sz="2800" dirty="0"/>
              <a:t>308 patents in 2011</a:t>
            </a:r>
          </a:p>
          <a:p>
            <a:endParaRPr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95536" y="764704"/>
            <a:ext cx="8229600" cy="7799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4400" b="0" dirty="0">
                <a:solidFill>
                  <a:srgbClr val="000000"/>
                </a:solidFill>
              </a:rPr>
              <a:t>
</a:t>
            </a:r>
          </a:p>
          <a:p>
            <a:endParaRPr dirty="0"/>
          </a:p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400" b="0" dirty="0">
                <a:solidFill>
                  <a:srgbClr val="000000"/>
                </a:solidFill>
              </a:rPr>
              <a:t>Colorado v. Louisiana</a:t>
            </a:r>
          </a:p>
          <a:p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011125"/>
            <a:ext cx="3994500" cy="655561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800" dirty="0"/>
              <a:t>
</a:t>
            </a:r>
            <a:r>
              <a:rPr lang="en" sz="2000" dirty="0"/>
              <a:t>Population: 5,11 mil.</a:t>
            </a:r>
          </a:p>
          <a:p>
            <a:endParaRPr sz="3600" dirty="0"/>
          </a:p>
          <a:p>
            <a:pPr lvl="0" rtl="0">
              <a:buNone/>
            </a:pPr>
            <a:r>
              <a:rPr lang="en" sz="2000" dirty="0"/>
              <a:t>Percentage change of GSP:</a:t>
            </a:r>
          </a:p>
          <a:p>
            <a:pPr lvl="0" rtl="0">
              <a:buNone/>
            </a:pPr>
            <a:r>
              <a:rPr lang="en" sz="2000" dirty="0"/>
              <a:t>43,68%</a:t>
            </a:r>
          </a:p>
          <a:p>
            <a:endParaRPr sz="3600" dirty="0"/>
          </a:p>
          <a:p>
            <a:pPr lvl="0" rtl="0">
              <a:buNone/>
            </a:pPr>
            <a:r>
              <a:rPr lang="en" sz="2000" dirty="0"/>
              <a:t>Creative class percentage change: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/>
              <a:t>4,11%</a:t>
            </a:r>
          </a:p>
          <a:p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/>
              <a:t>Percentage of graduates, rank:</a:t>
            </a:r>
          </a:p>
          <a:p>
            <a:pPr lvl="0" rtl="0">
              <a:buNone/>
            </a:pPr>
            <a:r>
              <a:rPr lang="en" sz="2000" dirty="0"/>
              <a:t>53,3%, 29th</a:t>
            </a:r>
          </a:p>
          <a:p>
            <a:endParaRPr sz="3600" dirty="0"/>
          </a:p>
          <a:p>
            <a:endParaRPr sz="3600"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92300" y="1011125"/>
            <a:ext cx="3994500" cy="519523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800" dirty="0"/>
              <a:t>
</a:t>
            </a:r>
            <a:r>
              <a:rPr lang="en" sz="2000" dirty="0"/>
              <a:t>Population: 4,57 mil.</a:t>
            </a:r>
          </a:p>
          <a:p>
            <a:endParaRPr sz="3600" dirty="0"/>
          </a:p>
          <a:p>
            <a:pPr lvl="0" rtl="0">
              <a:buNone/>
            </a:pPr>
            <a:r>
              <a:rPr lang="en" sz="2000" dirty="0"/>
              <a:t>Percentage change of GSP:</a:t>
            </a:r>
          </a:p>
          <a:p>
            <a:pPr lvl="0" rtl="0">
              <a:buNone/>
            </a:pPr>
            <a:r>
              <a:rPr lang="en" sz="2000" dirty="0"/>
              <a:t>4,52%</a:t>
            </a:r>
          </a:p>
          <a:p>
            <a:endParaRPr sz="3600" dirty="0"/>
          </a:p>
          <a:p>
            <a:pPr lvl="0" rtl="0">
              <a:buNone/>
            </a:pPr>
            <a:r>
              <a:rPr lang="en" sz="2000" dirty="0"/>
              <a:t>Creative class percentage change:</a:t>
            </a:r>
          </a:p>
          <a:p>
            <a:pPr lvl="0" rtl="0">
              <a:buNone/>
            </a:pPr>
            <a:r>
              <a:rPr lang="en" sz="2000" dirty="0"/>
              <a:t>2,34%</a:t>
            </a:r>
          </a:p>
          <a:p>
            <a:endParaRPr sz="3600" dirty="0"/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2000" dirty="0"/>
              <a:t>Percentage of graduates, rank:</a:t>
            </a:r>
          </a:p>
          <a:p>
            <a:pPr>
              <a:buNone/>
            </a:pPr>
            <a:r>
              <a:rPr lang="en" sz="2000" dirty="0"/>
              <a:t>40,7%, 47th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COLORADO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51520" y="1600200"/>
            <a:ext cx="8892480" cy="580463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Creative </a:t>
            </a:r>
            <a:r>
              <a:rPr lang="en" sz="2400" dirty="0"/>
              <a:t>Industries - 5th largest employment </a:t>
            </a:r>
            <a:r>
              <a:rPr lang="en" sz="2400" dirty="0" smtClean="0"/>
              <a:t>sector</a:t>
            </a:r>
            <a:endParaRPr lang="en" sz="2400" dirty="0"/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122,000 </a:t>
            </a:r>
            <a:r>
              <a:rPr lang="en" sz="2400" dirty="0"/>
              <a:t>individuals in about 8,000 establishments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    </a:t>
            </a:r>
            <a:r>
              <a:rPr lang="cs-CZ" sz="2400" dirty="0" smtClean="0"/>
              <a:t>  </a:t>
            </a:r>
            <a:r>
              <a:rPr lang="en" sz="2400" dirty="0" smtClean="0"/>
              <a:t>   </a:t>
            </a:r>
            <a:r>
              <a:rPr lang="en" sz="2400" dirty="0"/>
              <a:t>-&gt;3.9% of the state’s estimated 3.2 million jobs</a:t>
            </a:r>
          </a:p>
          <a:p>
            <a:pPr marL="457200" lvl="0" indent="-419100" rtl="0"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generated </a:t>
            </a:r>
            <a:r>
              <a:rPr lang="en" sz="2400" dirty="0"/>
              <a:t>earnings about $5 billion</a:t>
            </a:r>
          </a:p>
          <a:p>
            <a:pPr marL="457200" lvl="0" indent="-419100"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64,000 </a:t>
            </a:r>
            <a:r>
              <a:rPr lang="en" sz="2400" dirty="0"/>
              <a:t>individuals worked in creative occupations in non-creative enterprises</a:t>
            </a:r>
          </a:p>
          <a:p>
            <a:pPr marL="457200" lvl="0" indent="-419100"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5th </a:t>
            </a:r>
            <a:r>
              <a:rPr lang="en" sz="2400" dirty="0"/>
              <a:t>among all states for concentration of artists (after NY, CA, MA, VT)</a:t>
            </a:r>
          </a:p>
          <a:p>
            <a:pPr marL="457200" lvl="0" indent="-419100" rtl="0"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2nd </a:t>
            </a:r>
            <a:r>
              <a:rPr lang="en" sz="2400" dirty="0"/>
              <a:t>in concentration of architects </a:t>
            </a:r>
          </a:p>
          <a:p>
            <a:pPr marL="457200" lvl="0" indent="-419100" rtl="0"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7th </a:t>
            </a:r>
            <a:r>
              <a:rPr lang="en" sz="2400" dirty="0"/>
              <a:t>in concentration of writers, designers, entertainers and performers</a:t>
            </a:r>
          </a:p>
          <a:p>
            <a:pPr marL="457200" lvl="0" indent="-419100" rtl="0">
              <a:buClr>
                <a:schemeClr val="dk1"/>
              </a:buClr>
              <a:buSzPct val="277777"/>
              <a:buNone/>
            </a:pPr>
            <a:r>
              <a:rPr lang="cs-CZ" sz="2400" dirty="0" smtClean="0"/>
              <a:t>-   </a:t>
            </a:r>
            <a:r>
              <a:rPr lang="en" sz="2400" dirty="0" smtClean="0"/>
              <a:t>8th </a:t>
            </a:r>
            <a:r>
              <a:rPr lang="en" sz="2400" dirty="0"/>
              <a:t>in concentration of photographers</a:t>
            </a:r>
          </a:p>
          <a:p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0" y="29747"/>
            <a:ext cx="9143999" cy="678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State Programs (CO)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- Colorado Creative Districts Program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- </a:t>
            </a:r>
            <a:r>
              <a:rPr lang="en"/>
              <a:t>StART (Succes through Art)</a:t>
            </a:r>
          </a:p>
          <a:p>
            <a:pPr lvl="0" rtl="0">
              <a:buNone/>
            </a:pPr>
            <a:r>
              <a:rPr lang="en"/>
              <a:t>- </a:t>
            </a:r>
            <a:r>
              <a:rPr lang="en">
                <a:solidFill>
                  <a:srgbClr val="000000"/>
                </a:solidFill>
              </a:rPr>
              <a:t>Colorado Creates Grants</a:t>
            </a:r>
          </a:p>
          <a:p>
            <a:pPr lvl="0" rtl="0">
              <a:buNone/>
            </a:pPr>
            <a:r>
              <a:rPr lang="en"/>
              <a:t>- Peer Assistance Network (PAN)</a:t>
            </a:r>
          </a:p>
          <a:p>
            <a:pPr lvl="0" rtl="0">
              <a:buNone/>
            </a:pPr>
            <a:r>
              <a:rPr lang="en"/>
              <a:t>- Art in Public Places Act</a:t>
            </a:r>
            <a:r>
              <a:rPr lang="en">
                <a:solidFill>
                  <a:srgbClr val="000000"/>
                </a:solidFill>
              </a:rPr>
              <a:t>Colorado 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- Film Incentives Cash Fund</a:t>
            </a:r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- Sound Recording Investor Tax Credit</a:t>
            </a:r>
          </a:p>
          <a:p>
            <a:endParaRPr/>
          </a:p>
          <a:p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 b="0"/>
              <a:t>
</a:t>
            </a:r>
          </a:p>
          <a:p>
            <a:pPr lvl="0" rt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0"/>
              <a:t>Annual spendings on Creative Class:</a:t>
            </a:r>
          </a:p>
          <a:p>
            <a:pPr>
              <a:buNone/>
            </a:pPr>
            <a:r>
              <a:rPr lang="en"/>
              <a:t>Colorado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331640" y="1336430"/>
            <a:ext cx="7355160" cy="5958524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FY 2003: $1,980,075</a:t>
            </a:r>
          </a:p>
          <a:p>
            <a:pPr lvl="0" rtl="0">
              <a:buNone/>
            </a:pPr>
            <a:r>
              <a:rPr lang="en" dirty="0"/>
              <a:t>FY 2004: $832,658 </a:t>
            </a:r>
            <a:r>
              <a:rPr lang="en" sz="1800" dirty="0"/>
              <a:t>(significant federal cuts, 7 of 8 staff positions of Colorado Creative Industries, Colorado Office of Economic Development and International Trade, eliminated)</a:t>
            </a:r>
          </a:p>
          <a:p>
            <a:pPr lvl="0" rtl="0">
              <a:buNone/>
            </a:pPr>
            <a:r>
              <a:rPr lang="en" dirty="0"/>
              <a:t>FY 2005: $1,169,315 (recovery)</a:t>
            </a:r>
          </a:p>
          <a:p>
            <a:pPr lvl="0" rtl="0">
              <a:buNone/>
            </a:pPr>
            <a:r>
              <a:rPr lang="en" dirty="0"/>
              <a:t>FY 2006: $1,302,838</a:t>
            </a:r>
          </a:p>
          <a:p>
            <a:pPr lvl="0" rtl="0">
              <a:buNone/>
            </a:pPr>
            <a:r>
              <a:rPr lang="en" dirty="0"/>
              <a:t>FY 2007: $2,182,269</a:t>
            </a:r>
          </a:p>
          <a:p>
            <a:pPr lvl="0" rtl="0">
              <a:buNone/>
            </a:pPr>
            <a:r>
              <a:rPr lang="en" dirty="0"/>
              <a:t>FY 2008</a:t>
            </a:r>
            <a:r>
              <a:rPr lang="en" dirty="0" smtClean="0"/>
              <a:t>:</a:t>
            </a:r>
            <a:r>
              <a:rPr lang="cs-CZ" dirty="0" smtClean="0"/>
              <a:t> </a:t>
            </a:r>
            <a:r>
              <a:rPr lang="en" dirty="0" smtClean="0"/>
              <a:t>$</a:t>
            </a:r>
            <a:r>
              <a:rPr lang="en" dirty="0"/>
              <a:t>2,440,496</a:t>
            </a:r>
          </a:p>
          <a:p>
            <a:pPr lvl="0" rtl="0">
              <a:buNone/>
            </a:pPr>
            <a:r>
              <a:rPr lang="en" dirty="0"/>
              <a:t>FY 2009</a:t>
            </a:r>
            <a:r>
              <a:rPr lang="en" dirty="0" smtClean="0"/>
              <a:t>:</a:t>
            </a:r>
            <a:r>
              <a:rPr lang="cs-CZ" dirty="0" smtClean="0"/>
              <a:t> </a:t>
            </a:r>
            <a:r>
              <a:rPr lang="en" dirty="0" smtClean="0"/>
              <a:t>$</a:t>
            </a:r>
            <a:r>
              <a:rPr lang="en" dirty="0"/>
              <a:t>2,552,885</a:t>
            </a:r>
          </a:p>
          <a:p>
            <a:pPr lvl="0" rtl="0">
              <a:buNone/>
            </a:pPr>
            <a:r>
              <a:rPr lang="en" dirty="0"/>
              <a:t>FY 2010: $2,596,975</a:t>
            </a:r>
          </a:p>
          <a:p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en-US" dirty="0"/>
          </a:p>
        </p:txBody>
      </p:sp>
      <p:pic>
        <p:nvPicPr>
          <p:cNvPr id="4" name="Zástupný symbol pro obsah 3" descr="creative-service-working cla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17440"/>
            <a:ext cx="9125853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af 3"/>
          <p:cNvGraphicFramePr/>
          <p:nvPr/>
        </p:nvGraphicFramePr>
        <p:xfrm>
          <a:off x="395536" y="332656"/>
          <a:ext cx="838842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/>
            <a:r>
              <a:rPr lang="cs-CZ" b="0" dirty="0" smtClean="0"/>
              <a:t>LOUISIANA</a:t>
            </a:r>
            <a:endParaRPr lang="en"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380380"/>
            <a:ext cx="8229600" cy="51876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- </a:t>
            </a:r>
            <a:r>
              <a:rPr lang="en" sz="2400"/>
              <a:t>absence of state programs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Louisiana Department of Culture, Recreation and Tourism 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lack of political will 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e.g. "Cultural Economy Initiative" </a:t>
            </a:r>
          </a:p>
          <a:p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- the official webpage of Louisiana Government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-5843" y="67045"/>
            <a:ext cx="9149845" cy="6767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555893"/>
            <a:ext cx="8229600" cy="86174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cs-CZ" sz="4400" b="0" dirty="0" smtClean="0">
                <a:latin typeface="+mn-lt"/>
              </a:rPr>
              <a:t>STATE PROGRAMS (LA)</a:t>
            </a:r>
            <a:endParaRPr lang="en" sz="4400" b="0" dirty="0">
              <a:latin typeface="+mn-lt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424355"/>
            <a:ext cx="8229600" cy="583541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Eight Key Industries:</a:t>
            </a:r>
          </a:p>
          <a:p>
            <a:pPr lvl="0" rtl="0">
              <a:buNone/>
            </a:pPr>
            <a:r>
              <a:rPr lang="en" sz="2800" dirty="0"/>
              <a:t>- advanced manufacturing</a:t>
            </a:r>
          </a:p>
          <a:p>
            <a:pPr lvl="0" rtl="0">
              <a:buNone/>
            </a:pPr>
            <a:r>
              <a:rPr lang="en" sz="2800" dirty="0"/>
              <a:t>- agribusiness</a:t>
            </a:r>
          </a:p>
          <a:p>
            <a:pPr lvl="0" rtl="0">
              <a:buNone/>
            </a:pPr>
            <a:r>
              <a:rPr lang="en" sz="2800" dirty="0"/>
              <a:t>- clean-tech</a:t>
            </a:r>
          </a:p>
          <a:p>
            <a:pPr lvl="0" rtl="0">
              <a:buNone/>
            </a:pPr>
            <a:r>
              <a:rPr lang="en" sz="2800" dirty="0"/>
              <a:t>- </a:t>
            </a:r>
            <a:r>
              <a:rPr lang="en" sz="2800" i="1" dirty="0">
                <a:solidFill>
                  <a:srgbClr val="00FF00"/>
                </a:solidFill>
              </a:rPr>
              <a:t>digital media and software - </a:t>
            </a:r>
            <a:r>
              <a:rPr lang="en" sz="2800" i="1" dirty="0">
                <a:solidFill>
                  <a:srgbClr val="FF0000"/>
                </a:solidFill>
              </a:rPr>
              <a:t>tax incentive</a:t>
            </a:r>
          </a:p>
          <a:p>
            <a:pPr lvl="0" rtl="0">
              <a:buNone/>
            </a:pPr>
            <a:r>
              <a:rPr lang="en" sz="2800" dirty="0"/>
              <a:t>- energy</a:t>
            </a:r>
          </a:p>
          <a:p>
            <a:pPr lvl="0" rtl="0">
              <a:buNone/>
            </a:pPr>
            <a:r>
              <a:rPr lang="en" sz="2800" dirty="0"/>
              <a:t>- </a:t>
            </a:r>
            <a:r>
              <a:rPr lang="en" sz="2800" i="1" dirty="0">
                <a:solidFill>
                  <a:srgbClr val="00FF00"/>
                </a:solidFill>
              </a:rPr>
              <a:t>entertainmen</a:t>
            </a:r>
            <a:r>
              <a:rPr lang="en" sz="2800" dirty="0">
                <a:solidFill>
                  <a:srgbClr val="00FF00"/>
                </a:solidFill>
              </a:rPr>
              <a:t>t - </a:t>
            </a:r>
            <a:r>
              <a:rPr lang="en" sz="2800" i="1" dirty="0">
                <a:solidFill>
                  <a:srgbClr val="FF0000"/>
                </a:solidFill>
              </a:rPr>
              <a:t>Motion Picture Industry Development Tax Credit</a:t>
            </a:r>
          </a:p>
          <a:p>
            <a:pPr lvl="0" rtl="0">
              <a:buNone/>
            </a:pPr>
            <a:r>
              <a:rPr lang="en" sz="2800" dirty="0"/>
              <a:t>- speciality health care</a:t>
            </a:r>
          </a:p>
          <a:p>
            <a:pPr lvl="0" rtl="0">
              <a:buNone/>
            </a:pPr>
            <a:r>
              <a:rPr lang="en" sz="2800" dirty="0"/>
              <a:t>- water management</a:t>
            </a:r>
          </a:p>
          <a:p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Creative Class County Codes. </a:t>
            </a:r>
            <a:r>
              <a:rPr lang="en-US" i="1" dirty="0" smtClean="0"/>
              <a:t>Economic Research Service of US Department of Agriculture</a:t>
            </a:r>
            <a:r>
              <a:rPr lang="en-US" dirty="0" smtClean="0"/>
              <a:t> [online] October 17, 2007 </a:t>
            </a:r>
            <a:r>
              <a:rPr lang="cs-CZ" dirty="0" smtClean="0"/>
              <a:t>&lt;</a:t>
            </a:r>
            <a:r>
              <a:rPr lang="en-US" dirty="0" smtClean="0"/>
              <a:t>http://www.ers.usda.gov/data/creativeclasscodes/</a:t>
            </a:r>
            <a:r>
              <a:rPr lang="cs-CZ" dirty="0" smtClean="0"/>
              <a:t>&gt;</a:t>
            </a:r>
            <a:r>
              <a:rPr lang="en-US" dirty="0" smtClean="0"/>
              <a:t>Accessed on </a:t>
            </a:r>
            <a:r>
              <a:rPr lang="cs-CZ" dirty="0" smtClean="0"/>
              <a:t>May 4, 2012. </a:t>
            </a:r>
          </a:p>
          <a:p>
            <a:r>
              <a:rPr lang="cs-CZ" dirty="0" smtClean="0"/>
              <a:t>The 2006 </a:t>
            </a:r>
            <a:r>
              <a:rPr lang="cs-CZ" dirty="0" err="1" smtClean="0"/>
              <a:t>Statistical</a:t>
            </a:r>
            <a:r>
              <a:rPr lang="cs-CZ" dirty="0" smtClean="0"/>
              <a:t> </a:t>
            </a:r>
            <a:r>
              <a:rPr lang="cs-CZ" dirty="0" err="1" smtClean="0"/>
              <a:t>Abstract</a:t>
            </a:r>
            <a:r>
              <a:rPr lang="cs-CZ" dirty="0" smtClean="0"/>
              <a:t>. </a:t>
            </a:r>
            <a:r>
              <a:rPr lang="cs-CZ" i="1" dirty="0" smtClean="0"/>
              <a:t>United States Census Bureau</a:t>
            </a:r>
            <a:r>
              <a:rPr lang="en-US" dirty="0" smtClean="0"/>
              <a:t> [online] </a:t>
            </a:r>
            <a:r>
              <a:rPr lang="cs-CZ" dirty="0" smtClean="0"/>
              <a:t>&lt;</a:t>
            </a:r>
            <a:r>
              <a:rPr lang="en-US" dirty="0" smtClean="0"/>
              <a:t>http://www.census.gov/compendia/statab/2006/tables/06s0654.xls</a:t>
            </a:r>
            <a:r>
              <a:rPr lang="cs-CZ" dirty="0" smtClean="0"/>
              <a:t> &gt; A</a:t>
            </a:r>
            <a:r>
              <a:rPr lang="en-US" dirty="0" err="1" smtClean="0"/>
              <a:t>ccessed</a:t>
            </a:r>
            <a:r>
              <a:rPr lang="en-US" dirty="0" smtClean="0"/>
              <a:t> on </a:t>
            </a:r>
            <a:r>
              <a:rPr lang="cs-CZ" dirty="0" smtClean="0"/>
              <a:t>May 4, 2012. </a:t>
            </a:r>
            <a:endParaRPr lang="en-US" dirty="0" smtClean="0"/>
          </a:p>
          <a:p>
            <a:r>
              <a:rPr lang="en-US" dirty="0" smtClean="0"/>
              <a:t>Population of States and Counties of the United States: 1790 to 1990</a:t>
            </a:r>
            <a:r>
              <a:rPr lang="cs-CZ" dirty="0" smtClean="0"/>
              <a:t>. </a:t>
            </a:r>
            <a:r>
              <a:rPr lang="cs-CZ" i="1" dirty="0" smtClean="0"/>
              <a:t>United States Census Bureau</a:t>
            </a:r>
            <a:r>
              <a:rPr lang="en-US" dirty="0" smtClean="0"/>
              <a:t> [online]</a:t>
            </a:r>
            <a:r>
              <a:rPr lang="cs-CZ" dirty="0" smtClean="0"/>
              <a:t> &lt;</a:t>
            </a:r>
            <a:r>
              <a:rPr lang="en-US" dirty="0" smtClean="0"/>
              <a:t>http://www.census.gov/population/www/censusdata/pop1790-1990.html</a:t>
            </a:r>
            <a:r>
              <a:rPr lang="cs-CZ" dirty="0" smtClean="0"/>
              <a:t> &gt; A</a:t>
            </a:r>
            <a:r>
              <a:rPr lang="en-US" dirty="0" err="1" smtClean="0"/>
              <a:t>ccessed</a:t>
            </a:r>
            <a:r>
              <a:rPr lang="en-US" dirty="0" smtClean="0"/>
              <a:t> on </a:t>
            </a:r>
            <a:r>
              <a:rPr lang="cs-CZ" dirty="0" smtClean="0"/>
              <a:t>May 4, 2012. </a:t>
            </a:r>
            <a:endParaRPr lang="en-US" dirty="0" smtClean="0"/>
          </a:p>
          <a:p>
            <a:r>
              <a:rPr lang="en-US" dirty="0" smtClean="0"/>
              <a:t>Selected Historical Decennial Census Population and Housing Counts</a:t>
            </a:r>
            <a:r>
              <a:rPr lang="cs-CZ" dirty="0" smtClean="0"/>
              <a:t>. </a:t>
            </a:r>
            <a:r>
              <a:rPr lang="cs-CZ" i="1" dirty="0" smtClean="0"/>
              <a:t>United States Census Bureau</a:t>
            </a:r>
            <a:r>
              <a:rPr lang="en-US" dirty="0" smtClean="0"/>
              <a:t> [online]</a:t>
            </a:r>
            <a:r>
              <a:rPr lang="cs-CZ" dirty="0" smtClean="0"/>
              <a:t> &lt;</a:t>
            </a:r>
            <a:r>
              <a:rPr lang="en-US" dirty="0" smtClean="0"/>
              <a:t>http://www.census.gov/compendia/statab/2006/tables/06s0654.xls</a:t>
            </a:r>
            <a:r>
              <a:rPr lang="cs-CZ" dirty="0" smtClean="0"/>
              <a:t> &gt; A</a:t>
            </a:r>
            <a:r>
              <a:rPr lang="en-US" dirty="0" err="1" smtClean="0"/>
              <a:t>ccessed</a:t>
            </a:r>
            <a:r>
              <a:rPr lang="en-US" dirty="0" smtClean="0"/>
              <a:t> on </a:t>
            </a:r>
            <a:r>
              <a:rPr lang="cs-CZ" dirty="0" smtClean="0"/>
              <a:t>May 4, 2012. </a:t>
            </a:r>
            <a:endParaRPr lang="en-US" dirty="0" smtClean="0"/>
          </a:p>
          <a:p>
            <a:r>
              <a:rPr lang="en-US" dirty="0" smtClean="0"/>
              <a:t>Ranking Tables for States: Population in 2000 and Population Change from 1990 to 2000</a:t>
            </a:r>
            <a:r>
              <a:rPr lang="cs-CZ" dirty="0" smtClean="0"/>
              <a:t>. </a:t>
            </a:r>
            <a:r>
              <a:rPr lang="cs-CZ" i="1" dirty="0" smtClean="0"/>
              <a:t>United States Census Bureau</a:t>
            </a:r>
            <a:r>
              <a:rPr lang="en-US" dirty="0" smtClean="0"/>
              <a:t> [online] </a:t>
            </a:r>
            <a:r>
              <a:rPr lang="cs-CZ" dirty="0" smtClean="0"/>
              <a:t>&lt;</a:t>
            </a:r>
            <a:r>
              <a:rPr lang="en-US" dirty="0" smtClean="0"/>
              <a:t>http://www.census.gov/population/www/cen2000/briefs/phc-t2/index.html</a:t>
            </a:r>
            <a:r>
              <a:rPr lang="cs-CZ" dirty="0" smtClean="0"/>
              <a:t> &gt; A</a:t>
            </a:r>
            <a:r>
              <a:rPr lang="en-US" dirty="0" err="1" smtClean="0"/>
              <a:t>ccessed</a:t>
            </a:r>
            <a:r>
              <a:rPr lang="en-US" dirty="0" smtClean="0"/>
              <a:t> on </a:t>
            </a:r>
            <a:r>
              <a:rPr lang="cs-CZ" dirty="0" smtClean="0"/>
              <a:t>May 4, 2012.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" dirty="0" smtClean="0"/>
              <a:t>http://www.crt.state.la.us/initiatives/culturaleconomy/welcome.html</a:t>
            </a:r>
          </a:p>
          <a:p>
            <a:pPr lvl="0">
              <a:buNone/>
            </a:pPr>
            <a:r>
              <a:rPr lang="en" dirty="0" smtClean="0"/>
              <a:t>http://louisiana.gov/Services/</a:t>
            </a:r>
          </a:p>
          <a:p>
            <a:pPr lvl="0">
              <a:buNone/>
            </a:pPr>
            <a:r>
              <a:rPr lang="en" dirty="0" smtClean="0"/>
              <a:t>http://www.louisianaeconomicdevelopment.com/key-industries.aspx</a:t>
            </a:r>
          </a:p>
          <a:p>
            <a:pPr lvl="0">
              <a:buNone/>
            </a:pPr>
            <a:r>
              <a:rPr lang="en" dirty="0" smtClean="0"/>
              <a:t>http://www.higheredinfo.org/dbrowser/index.php?submeasure=27&amp;year=2009&amp;level=nation&amp;mode=graph&amp;state=0</a:t>
            </a:r>
          </a:p>
          <a:p>
            <a:pPr lvl="0">
              <a:buNone/>
            </a:pPr>
            <a:r>
              <a:rPr lang="en" dirty="0" smtClean="0"/>
              <a:t>http://www.coloradocreativeindustries.org/</a:t>
            </a:r>
          </a:p>
          <a:p>
            <a:pPr lvl="0">
              <a:buNone/>
            </a:pPr>
            <a:r>
              <a:rPr lang="en" dirty="0" smtClean="0"/>
              <a:t>http://www.coloradocreativeindustries.org/news/report/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664784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Regression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: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interested</a:t>
            </a:r>
            <a:r>
              <a:rPr lang="cs-CZ" dirty="0" smtClean="0"/>
              <a:t> to show the </a:t>
            </a:r>
            <a:r>
              <a:rPr lang="cs-CZ" dirty="0" err="1" smtClean="0"/>
              <a:t>correlation</a:t>
            </a:r>
            <a:r>
              <a:rPr lang="cs-CZ" dirty="0" smtClean="0"/>
              <a:t> for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industries</a:t>
            </a:r>
            <a:r>
              <a:rPr lang="cs-CZ" dirty="0" smtClean="0"/>
              <a:t> as </a:t>
            </a:r>
            <a:r>
              <a:rPr lang="cs-CZ" dirty="0" err="1" smtClean="0"/>
              <a:t>well</a:t>
            </a:r>
            <a:r>
              <a:rPr lang="cs-CZ" dirty="0" smtClean="0"/>
              <a:t> (to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the R2 </a:t>
            </a:r>
            <a:r>
              <a:rPr lang="cs-CZ" dirty="0" err="1" smtClean="0"/>
              <a:t>is</a:t>
            </a:r>
            <a:r>
              <a:rPr lang="cs-CZ" dirty="0" smtClean="0"/>
              <a:t> the </a:t>
            </a:r>
            <a:r>
              <a:rPr lang="cs-CZ" dirty="0" err="1" smtClean="0"/>
              <a:t>same</a:t>
            </a:r>
            <a:r>
              <a:rPr lang="cs-CZ" dirty="0" smtClean="0"/>
              <a:t> or not)</a:t>
            </a:r>
          </a:p>
          <a:p>
            <a:endParaRPr lang="cs-CZ" dirty="0" smtClean="0"/>
          </a:p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not go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(</a:t>
            </a:r>
            <a:r>
              <a:rPr lang="cs-CZ" dirty="0" err="1" smtClean="0"/>
              <a:t>manufacturing</a:t>
            </a:r>
            <a:r>
              <a:rPr lang="cs-CZ" dirty="0" smtClean="0"/>
              <a:t>; in the US, many </a:t>
            </a:r>
            <a:r>
              <a:rPr lang="cs-CZ" dirty="0" err="1" smtClean="0"/>
              <a:t>regions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manufacturing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and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innovation</a:t>
            </a:r>
            <a:r>
              <a:rPr lang="cs-CZ" dirty="0" smtClean="0"/>
              <a:t> and </a:t>
            </a:r>
            <a:r>
              <a:rPr lang="cs-CZ" dirty="0" err="1" smtClean="0"/>
              <a:t>employment</a:t>
            </a:r>
            <a:r>
              <a:rPr lang="cs-CZ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Venture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endParaRPr lang="cs-CZ" dirty="0" smtClean="0"/>
          </a:p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Factory</a:t>
            </a:r>
            <a:endParaRPr lang="cs-CZ" dirty="0" smtClean="0"/>
          </a:p>
          <a:p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rázek 5" descr="creative-economy-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3594"/>
            <a:ext cx="6834406" cy="68344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09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555893"/>
            <a:ext cx="8229600" cy="86174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cs-CZ" sz="4400" b="0" dirty="0" smtClean="0">
                <a:solidFill>
                  <a:srgbClr val="000000"/>
                </a:solidFill>
              </a:rPr>
              <a:t>CREATIVITY INDEX</a:t>
            </a:r>
            <a:endParaRPr lang="en" sz="1100" b="0" dirty="0">
              <a:solidFill>
                <a:srgbClr val="00000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3972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000000"/>
                </a:solidFill>
              </a:rPr>
              <a:t>•</a:t>
            </a:r>
            <a:r>
              <a:rPr lang="cs-CZ" sz="3200" dirty="0" smtClean="0">
                <a:solidFill>
                  <a:srgbClr val="000000"/>
                </a:solidFill>
              </a:rPr>
              <a:t>  </a:t>
            </a:r>
            <a:r>
              <a:rPr lang="en" sz="3200" dirty="0" smtClean="0">
                <a:solidFill>
                  <a:srgbClr val="000000"/>
                </a:solidFill>
              </a:rPr>
              <a:t>the </a:t>
            </a:r>
            <a:r>
              <a:rPr lang="en" sz="3200" dirty="0">
                <a:solidFill>
                  <a:srgbClr val="000000"/>
                </a:solidFill>
              </a:rPr>
              <a:t>Creative class share of the workforce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000000"/>
                </a:solidFill>
              </a:rPr>
              <a:t>•</a:t>
            </a:r>
            <a:r>
              <a:rPr lang="cs-CZ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smtClean="0">
                <a:solidFill>
                  <a:srgbClr val="000000"/>
                </a:solidFill>
              </a:rPr>
              <a:t>I</a:t>
            </a:r>
            <a:r>
              <a:rPr lang="en" sz="3200" dirty="0" smtClean="0">
                <a:solidFill>
                  <a:srgbClr val="000000"/>
                </a:solidFill>
              </a:rPr>
              <a:t>nnovation </a:t>
            </a:r>
            <a:r>
              <a:rPr lang="en" sz="3200" dirty="0">
                <a:solidFill>
                  <a:srgbClr val="000000"/>
                </a:solidFill>
              </a:rPr>
              <a:t>– new patents per capita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000000"/>
                </a:solidFill>
              </a:rPr>
              <a:t>•</a:t>
            </a:r>
            <a:r>
              <a:rPr lang="cs-CZ" sz="3200" dirty="0" smtClean="0">
                <a:solidFill>
                  <a:srgbClr val="000000"/>
                </a:solidFill>
              </a:rPr>
              <a:t>  </a:t>
            </a:r>
            <a:r>
              <a:rPr lang="en" sz="3200" dirty="0" smtClean="0">
                <a:solidFill>
                  <a:srgbClr val="000000"/>
                </a:solidFill>
              </a:rPr>
              <a:t>the </a:t>
            </a:r>
            <a:r>
              <a:rPr lang="en" sz="3200" dirty="0">
                <a:solidFill>
                  <a:srgbClr val="000000"/>
                </a:solidFill>
              </a:rPr>
              <a:t>High-Tech Index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000000"/>
                </a:solidFill>
              </a:rPr>
              <a:t>•</a:t>
            </a:r>
            <a:r>
              <a:rPr lang="cs-CZ" sz="3200" dirty="0" smtClean="0">
                <a:solidFill>
                  <a:srgbClr val="000000"/>
                </a:solidFill>
              </a:rPr>
              <a:t>  </a:t>
            </a:r>
            <a:r>
              <a:rPr lang="en" sz="3200" dirty="0" smtClean="0">
                <a:solidFill>
                  <a:srgbClr val="000000"/>
                </a:solidFill>
              </a:rPr>
              <a:t>the </a:t>
            </a:r>
            <a:r>
              <a:rPr lang="en" sz="3200" dirty="0">
                <a:solidFill>
                  <a:srgbClr val="000000"/>
                </a:solidFill>
              </a:rPr>
              <a:t>Gay </a:t>
            </a:r>
            <a:r>
              <a:rPr lang="en" sz="3200" dirty="0" smtClean="0">
                <a:solidFill>
                  <a:srgbClr val="000000"/>
                </a:solidFill>
              </a:rPr>
              <a:t>Index</a:t>
            </a:r>
            <a:endParaRPr lang="en" sz="3200" dirty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 dirty="0" smtClean="0">
                <a:solidFill>
                  <a:srgbClr val="000000"/>
                </a:solidFill>
              </a:rPr>
              <a:t>= </a:t>
            </a:r>
            <a:r>
              <a:rPr lang="en" sz="3200" dirty="0">
                <a:solidFill>
                  <a:srgbClr val="000000"/>
                </a:solidFill>
              </a:rPr>
              <a:t>baseline indicator of a region's overall standing in the creative economy</a:t>
            </a:r>
          </a:p>
          <a:p>
            <a:endParaRPr lang="en" sz="3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06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REGRESSION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cap="all" dirty="0" err="1" smtClean="0"/>
              <a:t>Goal</a:t>
            </a:r>
            <a:r>
              <a:rPr lang="cs-CZ" cap="all" dirty="0" smtClean="0"/>
              <a:t> of the </a:t>
            </a:r>
            <a:r>
              <a:rPr lang="cs-CZ" cap="all" dirty="0" err="1" smtClean="0"/>
              <a:t>analysis</a:t>
            </a:r>
            <a:r>
              <a:rPr lang="cs-CZ" cap="all" dirty="0" smtClean="0"/>
              <a:t>: </a:t>
            </a:r>
          </a:p>
          <a:p>
            <a:pPr>
              <a:buNone/>
            </a:pPr>
            <a:r>
              <a:rPr lang="cs-CZ" cap="all" dirty="0" smtClean="0"/>
              <a:t>	</a:t>
            </a:r>
            <a:r>
              <a:rPr lang="cs-CZ" dirty="0" smtClean="0"/>
              <a:t>to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b="1" dirty="0" err="1" smtClean="0"/>
              <a:t>correlation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the </a:t>
            </a:r>
            <a:r>
              <a:rPr lang="cs-CZ" dirty="0" err="1" smtClean="0"/>
              <a:t>size</a:t>
            </a:r>
            <a:r>
              <a:rPr lang="cs-CZ" dirty="0" smtClean="0"/>
              <a:t> of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and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077072"/>
            <a:ext cx="201622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SIZE OF </a:t>
            </a:r>
          </a:p>
          <a:p>
            <a:pPr algn="ctr"/>
            <a:r>
              <a:rPr lang="cs-CZ" sz="2800" dirty="0" smtClean="0"/>
              <a:t>CREATIVE </a:t>
            </a:r>
          </a:p>
          <a:p>
            <a:pPr algn="ctr"/>
            <a:r>
              <a:rPr lang="cs-CZ" sz="2800" dirty="0" smtClean="0"/>
              <a:t>CLASS</a:t>
            </a:r>
            <a:endParaRPr lang="en-US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077072"/>
            <a:ext cx="2016224" cy="1415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800" dirty="0" smtClean="0"/>
              <a:t>REAL GSP </a:t>
            </a:r>
          </a:p>
          <a:p>
            <a:pPr algn="ctr"/>
            <a:r>
              <a:rPr lang="cs-CZ" sz="2800" dirty="0" smtClean="0"/>
              <a:t>PER CAPITA</a:t>
            </a:r>
          </a:p>
          <a:p>
            <a:endParaRPr lang="en-US" sz="1200" dirty="0"/>
          </a:p>
        </p:txBody>
      </p:sp>
      <p:sp>
        <p:nvSpPr>
          <p:cNvPr id="6" name="Obousměrná vodorovná šipka 5"/>
          <p:cNvSpPr/>
          <p:nvPr/>
        </p:nvSpPr>
        <p:spPr>
          <a:xfrm>
            <a:off x="3275856" y="4509120"/>
            <a:ext cx="2448272" cy="576064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4139952" y="4221088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?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REGRESSION ANALYSIS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DATA USED: </a:t>
            </a:r>
          </a:p>
          <a:p>
            <a:pPr>
              <a:buNone/>
            </a:pPr>
            <a:endParaRPr lang="cs-CZ" sz="1600" dirty="0" smtClean="0"/>
          </a:p>
          <a:p>
            <a:pPr lvl="1"/>
            <a:r>
              <a:rPr lang="cs-CZ" dirty="0" smtClean="0"/>
              <a:t>Gross State </a:t>
            </a:r>
            <a:r>
              <a:rPr lang="cs-CZ" dirty="0" err="1" smtClean="0"/>
              <a:t>Product</a:t>
            </a:r>
            <a:r>
              <a:rPr lang="cs-CZ" dirty="0" smtClean="0"/>
              <a:t> /</a:t>
            </a:r>
            <a:r>
              <a:rPr lang="cs-CZ" dirty="0" err="1" smtClean="0"/>
              <a:t>from</a:t>
            </a:r>
            <a:r>
              <a:rPr lang="cs-CZ" dirty="0" smtClean="0"/>
              <a:t> US Census/</a:t>
            </a:r>
          </a:p>
          <a:p>
            <a:pPr lvl="1">
              <a:buNone/>
            </a:pPr>
            <a:r>
              <a:rPr lang="cs-CZ" sz="2000" dirty="0" smtClean="0"/>
              <a:t>	= </a:t>
            </a:r>
            <a:r>
              <a:rPr lang="en-US" sz="2000" dirty="0" smtClean="0"/>
              <a:t>a measurement of the economic output of a state</a:t>
            </a:r>
            <a:r>
              <a:rPr lang="cs-CZ" sz="2000" dirty="0" smtClean="0"/>
              <a:t>; </a:t>
            </a:r>
            <a:r>
              <a:rPr lang="en-US" sz="2000" dirty="0" smtClean="0"/>
              <a:t>the sum of all value added by industries within the state</a:t>
            </a:r>
            <a:r>
              <a:rPr lang="cs-CZ" sz="2000" dirty="0" smtClean="0"/>
              <a:t>;  in </a:t>
            </a:r>
            <a:r>
              <a:rPr lang="cs-CZ" sz="2000" dirty="0" err="1" smtClean="0"/>
              <a:t>real</a:t>
            </a:r>
            <a:r>
              <a:rPr lang="cs-CZ" sz="2000" dirty="0" smtClean="0"/>
              <a:t> (2000) </a:t>
            </a:r>
            <a:r>
              <a:rPr lang="cs-CZ" sz="2000" dirty="0" err="1" smtClean="0"/>
              <a:t>dollars</a:t>
            </a:r>
            <a:endParaRPr lang="cs-CZ" sz="2000" dirty="0" smtClean="0"/>
          </a:p>
          <a:p>
            <a:pPr lvl="1">
              <a:buNone/>
            </a:pPr>
            <a:endParaRPr lang="cs-CZ" sz="1600" dirty="0" smtClean="0"/>
          </a:p>
          <a:p>
            <a:pPr lvl="1"/>
            <a:r>
              <a:rPr lang="cs-CZ" dirty="0" err="1" smtClean="0"/>
              <a:t>Popluation</a:t>
            </a:r>
            <a:r>
              <a:rPr lang="cs-CZ" dirty="0" smtClean="0"/>
              <a:t> by state /</a:t>
            </a:r>
            <a:r>
              <a:rPr lang="cs-CZ" dirty="0" err="1" smtClean="0"/>
              <a:t>from</a:t>
            </a:r>
            <a:r>
              <a:rPr lang="cs-CZ" dirty="0" smtClean="0"/>
              <a:t> US Census/</a:t>
            </a:r>
          </a:p>
          <a:p>
            <a:pPr lvl="1">
              <a:buNone/>
            </a:pPr>
            <a:endParaRPr lang="cs-CZ" sz="1600" dirty="0" smtClean="0"/>
          </a:p>
          <a:p>
            <a:pPr lvl="1"/>
            <a:r>
              <a:rPr lang="cs-CZ" dirty="0" err="1" smtClean="0"/>
              <a:t>Size</a:t>
            </a:r>
            <a:r>
              <a:rPr lang="cs-CZ" dirty="0" smtClean="0"/>
              <a:t> of a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/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Service of US Department of Agriculture/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11696"/>
            <a:ext cx="9144000" cy="2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1062</Words>
  <Application>Microsoft Office PowerPoint</Application>
  <PresentationFormat>Předvádění na obrazovce (4:3)</PresentationFormat>
  <Paragraphs>242</Paragraphs>
  <Slides>46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sady Office</vt:lpstr>
      <vt:lpstr>CREATIVE CLASS and ECONOMIC GROWTH</vt:lpstr>
      <vt:lpstr>STRUCTURE</vt:lpstr>
      <vt:lpstr>THEORETICAL FRAMEWORK</vt:lpstr>
      <vt:lpstr>Creative Economy</vt:lpstr>
      <vt:lpstr>Creative Economy</vt:lpstr>
      <vt:lpstr>Snímek 6</vt:lpstr>
      <vt:lpstr>CREATIVITY INDEX</vt:lpstr>
      <vt:lpstr>REGRESSION ANALYSIS</vt:lpstr>
      <vt:lpstr>REGRESSION ANALYSIS</vt:lpstr>
      <vt:lpstr>REGRESSION ANALYSIS</vt:lpstr>
      <vt:lpstr>Snímek 11</vt:lpstr>
      <vt:lpstr>REGRESSION ANALYSIS</vt:lpstr>
      <vt:lpstr>CREATIVITY AND GROWTH IN 1990</vt:lpstr>
      <vt:lpstr>CREATIVITY IN 1990</vt:lpstr>
      <vt:lpstr>CREATIVITY AND GROWTH IN 2000</vt:lpstr>
      <vt:lpstr>CREATIVITY IN 2000</vt:lpstr>
      <vt:lpstr>Snímek 17</vt:lpstr>
      <vt:lpstr>Snímek 18</vt:lpstr>
      <vt:lpstr>CREATIVITY AND GROWTH 1990/2000</vt:lpstr>
      <vt:lpstr>Snímek 20</vt:lpstr>
      <vt:lpstr>REGRESSION ANALYSIS</vt:lpstr>
      <vt:lpstr>COLORADO versus LOUISIANA</vt:lpstr>
      <vt:lpstr>Snímek 23</vt:lpstr>
      <vt:lpstr>CASE STUDY</vt:lpstr>
      <vt:lpstr>Snímek 25</vt:lpstr>
      <vt:lpstr>CREATIVITY INDEX  of COLORADO and LOUISIANA</vt:lpstr>
      <vt:lpstr>1.) Share of Creative Class   (Creativity Index)</vt:lpstr>
      <vt:lpstr> </vt:lpstr>
      <vt:lpstr>2.) High-tech Index / State Technology  and Science Index (Creativity Index)</vt:lpstr>
      <vt:lpstr>3.) Gay Index  (Diversity Index)</vt:lpstr>
      <vt:lpstr>Percent of same-sex couples who are interracial or interethnic Source: Census Data 2010</vt:lpstr>
      <vt:lpstr>Snímek 32</vt:lpstr>
      <vt:lpstr>The higher the Gay Index, the higher hourly-income </vt:lpstr>
      <vt:lpstr>Patent per capita indicator</vt:lpstr>
      <vt:lpstr>
  Colorado v. Louisiana </vt:lpstr>
      <vt:lpstr>COLORADO</vt:lpstr>
      <vt:lpstr>Snímek 37</vt:lpstr>
      <vt:lpstr>State Programs (CO)</vt:lpstr>
      <vt:lpstr>
 Annual spendings on Creative Class: Colorado</vt:lpstr>
      <vt:lpstr>Snímek 40</vt:lpstr>
      <vt:lpstr>LOUISIANA</vt:lpstr>
      <vt:lpstr>Snímek 42</vt:lpstr>
      <vt:lpstr>STATE PROGRAMS (LA)</vt:lpstr>
      <vt:lpstr>SOURCES</vt:lpstr>
      <vt:lpstr>SOURCES</vt:lpstr>
      <vt:lpstr>NOTES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CLASS  and  ECONOMIC GROWTH</dc:title>
  <cp:lastModifiedBy>Vaše jméno</cp:lastModifiedBy>
  <cp:revision>64</cp:revision>
  <dcterms:modified xsi:type="dcterms:W3CDTF">2012-05-07T13:23:08Z</dcterms:modified>
</cp:coreProperties>
</file>